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6"/>
  </p:handout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6"/>
  </p:normalViewPr>
  <p:slideViewPr>
    <p:cSldViewPr snapToGrid="0" snapToObjects="1">
      <p:cViewPr varScale="1">
        <p:scale>
          <a:sx n="88" d="100"/>
          <a:sy n="88" d="100"/>
        </p:scale>
        <p:origin x="184" y="4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11586-05BD-D84F-9A8D-8326CD8A15CF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808F1-B64A-C541-BCEF-AB71C16E3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21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390C6-6223-0A40-911A-6CC4CA0E21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D8160F-EAA7-054B-B488-D62FCA722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F3C8C-9109-5F41-B2CE-FC03D1F83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5A44-B5A7-E44C-815E-E85A7968CB66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EB611-C184-D342-B34D-A6C3A4195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7B546-6ABC-B641-BAED-1831C6B8F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DB29-FC57-FF4D-8BAD-47C2E4C8A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10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87D99-3A21-F14A-93BA-F6D6A57E0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4302CC-480C-3B4B-A604-A4166B5551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74E5C-EAA5-B84E-A131-AD4CF9800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5A44-B5A7-E44C-815E-E85A7968CB66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CE8FF-2A38-594A-9BE3-C7B4EA383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98213-E349-5E42-8DBA-637FE34D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DB29-FC57-FF4D-8BAD-47C2E4C8A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21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D36174-3F6E-F74A-AFBF-E90357D6F3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0AB7D1-023F-EB43-8832-6D0E94128D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8E3E50-88DF-B243-99A0-4B9250377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5A44-B5A7-E44C-815E-E85A7968CB66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4C435-1C9B-1A41-93B9-527771229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4591A-029C-8D44-9161-B33CDA806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DB29-FC57-FF4D-8BAD-47C2E4C8A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4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B1B7A-F3D8-7B48-AE1E-E8FE9121A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3F89D-B319-D047-A823-F1600175C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1D659-3874-4943-9A53-0F72E16E8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5A44-B5A7-E44C-815E-E85A7968CB66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DFB3C-4B67-D64B-9E5F-1FE4A6200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64729-9EB4-C148-B4FB-8E04E7EB2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DB29-FC57-FF4D-8BAD-47C2E4C8A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74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18ABB-F91B-D542-BD64-8C84630E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A9B786-FD55-9B46-87BF-FD82CA466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67558-DF54-734A-955C-DF29C1A19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5A44-B5A7-E44C-815E-E85A7968CB66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0701B-0D77-4D4F-99C0-EFA71E98E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0687C-A881-3247-9155-31224905B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DB29-FC57-FF4D-8BAD-47C2E4C8A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30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AC900-2348-D04D-B30C-85ED7F393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8324C-CDAF-3E43-A0E3-3093A27B3D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815F8D-875B-8F40-8739-39BFE079C0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A569BE-E996-004A-BBF5-85B3DAC03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5A44-B5A7-E44C-815E-E85A7968CB66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FFB17-CEB6-5E4C-8C83-0329B18A5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219DE9-8F55-C44C-93B8-14189F557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DB29-FC57-FF4D-8BAD-47C2E4C8A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43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0EB95-BD43-3741-B61B-73E30EBB6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1579DF-C524-3E43-8952-3594A5DC5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97E76D-90D0-1E49-A8A6-8FF87A1793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A16ADD-5C23-4140-B876-FB9BDC3C3C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615162-56F0-674E-9A06-348812EB2A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66613D-EEEA-CC46-ADAF-CA1C50012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5A44-B5A7-E44C-815E-E85A7968CB66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E0D067-E2F3-364D-8811-C42E75CF4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F98B75-3E55-4F45-B657-9F22F7A17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DB29-FC57-FF4D-8BAD-47C2E4C8A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BB883-566E-014E-B8E6-279D421A7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F49F0-4C52-CA4D-A800-929275514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5A44-B5A7-E44C-815E-E85A7968CB66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053656-3666-4346-A7D6-E8B8C87CC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E490F-CDA1-294E-8ED0-6B23CA9FD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DB29-FC57-FF4D-8BAD-47C2E4C8A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FA12CB-C815-E941-A530-920501102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5A44-B5A7-E44C-815E-E85A7968CB66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252DD9-4205-5F42-BE54-499F4A776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692E1E-45FE-384D-830B-A96ABC119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DB29-FC57-FF4D-8BAD-47C2E4C8A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01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23D49-8694-964B-A000-072F66CDE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9F6E4-3F86-5F41-9CF6-69781BAE7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6ACBA0-68CA-4349-87FA-E18DE9C3CA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83AEA6-B75F-4846-A22F-BE3277FFC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5A44-B5A7-E44C-815E-E85A7968CB66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ED55C3-B029-3642-861E-6654B626F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1A4D9E-537E-AD42-8E5B-D2395E774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DB29-FC57-FF4D-8BAD-47C2E4C8A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319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CCCC0-CDDC-7248-8805-6E534E4B7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4413DB-8CAD-3D4B-8811-4FF9B2D650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5B1220-65AA-2448-B1D7-213A1DD0A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D9469-8DF0-C846-841C-4EAF77EC4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5A44-B5A7-E44C-815E-E85A7968CB66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388E17-6D02-7543-A8EB-DFA868F80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7D330C-6C26-F141-910A-E8468BFF8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DB29-FC57-FF4D-8BAD-47C2E4C8A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35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B26D6B-C012-BF4B-8CE6-B948DEC49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092DA5-4FD7-6840-B069-98AF544E8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61F4F-0D3C-8C4E-8B68-2C42CD987D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35A44-B5A7-E44C-815E-E85A7968CB66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3C742-3D5A-4F45-A547-348EA9CE89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18EE6-C98A-604D-8FA6-7B79F9BF9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9DB29-FC57-FF4D-8BAD-47C2E4C8A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73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FC00E5-FE87-0C45-A252-A889E0503C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569" t="12462"/>
          <a:stretch/>
        </p:blipFill>
        <p:spPr>
          <a:xfrm flipH="1">
            <a:off x="3612721" y="1858869"/>
            <a:ext cx="2131691" cy="49991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52FE0E-41BB-7342-B5F3-0FA38DF426D6}"/>
              </a:ext>
            </a:extLst>
          </p:cNvPr>
          <p:cNvSpPr txBox="1"/>
          <p:nvPr/>
        </p:nvSpPr>
        <p:spPr>
          <a:xfrm rot="17407176">
            <a:off x="3265797" y="776877"/>
            <a:ext cx="1956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BenchMark</a:t>
            </a:r>
            <a:r>
              <a:rPr lang="en-US" dirty="0"/>
              <a:t> Ladder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157B72-FF57-6949-815F-452D1E02D619}"/>
              </a:ext>
            </a:extLst>
          </p:cNvPr>
          <p:cNvSpPr txBox="1"/>
          <p:nvPr/>
        </p:nvSpPr>
        <p:spPr>
          <a:xfrm rot="17407176">
            <a:off x="4576949" y="954201"/>
            <a:ext cx="157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WT (untagged)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CFB0DE-5577-C649-BF64-B1F951E71AD4}"/>
              </a:ext>
            </a:extLst>
          </p:cNvPr>
          <p:cNvSpPr txBox="1"/>
          <p:nvPr/>
        </p:nvSpPr>
        <p:spPr>
          <a:xfrm rot="17407176">
            <a:off x="4175080" y="1351038"/>
            <a:ext cx="852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β</a:t>
            </a:r>
            <a:r>
              <a:rPr lang="en-US" dirty="0">
                <a:sym typeface="Symbol"/>
              </a:rPr>
              <a:t></a:t>
            </a:r>
            <a:r>
              <a:rPr lang="en-US" dirty="0">
                <a:effectLst/>
              </a:rPr>
              <a:t> -TAP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887423-FA9C-C94C-88A3-A4AB2907C464}"/>
              </a:ext>
            </a:extLst>
          </p:cNvPr>
          <p:cNvSpPr txBox="1"/>
          <p:nvPr/>
        </p:nvSpPr>
        <p:spPr>
          <a:xfrm>
            <a:off x="5648887" y="1246020"/>
            <a:ext cx="2987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 </a:t>
            </a:r>
            <a:r>
              <a:rPr lang="en-US" dirty="0" err="1"/>
              <a:t>μl</a:t>
            </a:r>
            <a:r>
              <a:rPr lang="en-US" dirty="0"/>
              <a:t> unconcentrated protein,</a:t>
            </a:r>
          </a:p>
          <a:p>
            <a:r>
              <a:rPr lang="en-US" dirty="0"/>
              <a:t>silver stain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2D308F-44C6-0245-8A66-631BE4835B11}"/>
              </a:ext>
            </a:extLst>
          </p:cNvPr>
          <p:cNvSpPr txBox="1"/>
          <p:nvPr/>
        </p:nvSpPr>
        <p:spPr>
          <a:xfrm>
            <a:off x="6090166" y="210710"/>
            <a:ext cx="2817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5/30/18 protein purification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6775C1-B76A-8A45-B004-921459EF5DB2}"/>
              </a:ext>
            </a:extLst>
          </p:cNvPr>
          <p:cNvSpPr txBox="1"/>
          <p:nvPr/>
        </p:nvSpPr>
        <p:spPr>
          <a:xfrm>
            <a:off x="5981681" y="2630648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β</a:t>
            </a:r>
            <a:r>
              <a:rPr lang="en-US" dirty="0">
                <a:sym typeface="Symbol"/>
              </a:rPr>
              <a:t>-CBP</a:t>
            </a:r>
            <a:r>
              <a:rPr lang="en-US" dirty="0">
                <a:effectLst/>
              </a:rPr>
              <a:t> and </a:t>
            </a:r>
            <a:r>
              <a:rPr lang="en-US" dirty="0"/>
              <a:t>β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E0B3C6-3EC9-514D-B9C3-A85AFFB803AA}"/>
              </a:ext>
            </a:extLst>
          </p:cNvPr>
          <p:cNvSpPr txBox="1"/>
          <p:nvPr/>
        </p:nvSpPr>
        <p:spPr>
          <a:xfrm>
            <a:off x="5978981" y="3960684"/>
            <a:ext cx="463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σ</a:t>
            </a:r>
            <a:r>
              <a:rPr lang="en-US" baseline="30000" dirty="0"/>
              <a:t>70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4EEC60-EDA6-0F4E-9D1D-72E40E2D4060}"/>
              </a:ext>
            </a:extLst>
          </p:cNvPr>
          <p:cNvSpPr txBox="1"/>
          <p:nvPr/>
        </p:nvSpPr>
        <p:spPr>
          <a:xfrm>
            <a:off x="5964628" y="5448271"/>
            <a:ext cx="1138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α1 and α2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48AB1A-1B17-DF4C-91A9-34B64FD1F3E2}"/>
              </a:ext>
            </a:extLst>
          </p:cNvPr>
          <p:cNvSpPr txBox="1"/>
          <p:nvPr/>
        </p:nvSpPr>
        <p:spPr>
          <a:xfrm>
            <a:off x="5994364" y="6427298"/>
            <a:ext cx="1585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MglA</a:t>
            </a:r>
            <a:r>
              <a:rPr lang="en-US" dirty="0"/>
              <a:t> and </a:t>
            </a:r>
            <a:r>
              <a:rPr lang="en-US" dirty="0" err="1"/>
              <a:t>SspA</a:t>
            </a:r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512D13B-BD71-9541-8C80-C1EC6567D60C}"/>
              </a:ext>
            </a:extLst>
          </p:cNvPr>
          <p:cNvCxnSpPr/>
          <p:nvPr/>
        </p:nvCxnSpPr>
        <p:spPr>
          <a:xfrm>
            <a:off x="5739069" y="2840664"/>
            <a:ext cx="252612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4D50EDF-1F04-F04C-8C19-3953CE253DA1}"/>
              </a:ext>
            </a:extLst>
          </p:cNvPr>
          <p:cNvCxnSpPr/>
          <p:nvPr/>
        </p:nvCxnSpPr>
        <p:spPr>
          <a:xfrm>
            <a:off x="5758765" y="4187743"/>
            <a:ext cx="252612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8F88484-B769-D840-BC32-77165C6F9AB7}"/>
              </a:ext>
            </a:extLst>
          </p:cNvPr>
          <p:cNvCxnSpPr>
            <a:endCxn id="19" idx="1"/>
          </p:cNvCxnSpPr>
          <p:nvPr/>
        </p:nvCxnSpPr>
        <p:spPr>
          <a:xfrm flipV="1">
            <a:off x="5744412" y="5632937"/>
            <a:ext cx="220216" cy="3774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AFF675B-40AA-734A-BA63-0910427CC7D8}"/>
              </a:ext>
            </a:extLst>
          </p:cNvPr>
          <p:cNvCxnSpPr>
            <a:endCxn id="19" idx="1"/>
          </p:cNvCxnSpPr>
          <p:nvPr/>
        </p:nvCxnSpPr>
        <p:spPr>
          <a:xfrm>
            <a:off x="5751441" y="5587595"/>
            <a:ext cx="213187" cy="45342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F1CCAC8-8B9E-764E-991F-76CA140194B2}"/>
              </a:ext>
            </a:extLst>
          </p:cNvPr>
          <p:cNvCxnSpPr>
            <a:endCxn id="21" idx="1"/>
          </p:cNvCxnSpPr>
          <p:nvPr/>
        </p:nvCxnSpPr>
        <p:spPr>
          <a:xfrm>
            <a:off x="5781177" y="6579924"/>
            <a:ext cx="213187" cy="3204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43CD95E-3879-6748-BFE3-F24FAAD16AF9}"/>
              </a:ext>
            </a:extLst>
          </p:cNvPr>
          <p:cNvCxnSpPr>
            <a:endCxn id="21" idx="1"/>
          </p:cNvCxnSpPr>
          <p:nvPr/>
        </p:nvCxnSpPr>
        <p:spPr>
          <a:xfrm flipV="1">
            <a:off x="5781177" y="6611964"/>
            <a:ext cx="213187" cy="108567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879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91E46F8-C095-284C-A7A8-26445B0460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28241" t="26471" r="25964" b="6178"/>
          <a:stretch/>
        </p:blipFill>
        <p:spPr>
          <a:xfrm>
            <a:off x="713479" y="1420331"/>
            <a:ext cx="2851093" cy="54266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52FE0E-41BB-7342-B5F3-0FA38DF426D6}"/>
              </a:ext>
            </a:extLst>
          </p:cNvPr>
          <p:cNvSpPr txBox="1"/>
          <p:nvPr/>
        </p:nvSpPr>
        <p:spPr>
          <a:xfrm rot="16993128">
            <a:off x="747650" y="303515"/>
            <a:ext cx="1529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BenchMark</a:t>
            </a:r>
            <a:endParaRPr lang="en-US" dirty="0"/>
          </a:p>
          <a:p>
            <a:r>
              <a:rPr lang="en-US" dirty="0"/>
              <a:t>Ladder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157B72-FF57-6949-815F-452D1E02D619}"/>
              </a:ext>
            </a:extLst>
          </p:cNvPr>
          <p:cNvSpPr txBox="1"/>
          <p:nvPr/>
        </p:nvSpPr>
        <p:spPr>
          <a:xfrm rot="17407176">
            <a:off x="1338217" y="513232"/>
            <a:ext cx="1550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∆</a:t>
            </a:r>
            <a:r>
              <a:rPr lang="en-US" dirty="0" err="1"/>
              <a:t>mglA</a:t>
            </a:r>
            <a:r>
              <a:rPr lang="en-US" dirty="0"/>
              <a:t> β</a:t>
            </a:r>
            <a:r>
              <a:rPr lang="en-US" dirty="0">
                <a:sym typeface="Symbol"/>
              </a:rPr>
              <a:t></a:t>
            </a:r>
            <a:r>
              <a:rPr lang="en-US" dirty="0"/>
              <a:t> -TAP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CFB0DE-5577-C649-BF64-B1F951E71AD4}"/>
              </a:ext>
            </a:extLst>
          </p:cNvPr>
          <p:cNvSpPr txBox="1"/>
          <p:nvPr/>
        </p:nvSpPr>
        <p:spPr>
          <a:xfrm rot="17407176">
            <a:off x="2058737" y="748929"/>
            <a:ext cx="1005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β</a:t>
            </a:r>
            <a:r>
              <a:rPr lang="en-US" dirty="0">
                <a:sym typeface="Symbol"/>
              </a:rPr>
              <a:t></a:t>
            </a:r>
            <a:r>
              <a:rPr lang="en-US" dirty="0">
                <a:effectLst/>
              </a:rPr>
              <a:t> -TAP 1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887423-FA9C-C94C-88A3-A4AB2907C464}"/>
              </a:ext>
            </a:extLst>
          </p:cNvPr>
          <p:cNvSpPr txBox="1"/>
          <p:nvPr/>
        </p:nvSpPr>
        <p:spPr>
          <a:xfrm>
            <a:off x="3863425" y="572297"/>
            <a:ext cx="3778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 </a:t>
            </a:r>
            <a:r>
              <a:rPr lang="en-US" dirty="0" err="1"/>
              <a:t>μl</a:t>
            </a:r>
            <a:r>
              <a:rPr lang="en-US" dirty="0"/>
              <a:t> unconcentrated purified protein,</a:t>
            </a:r>
          </a:p>
          <a:p>
            <a:r>
              <a:rPr lang="en-US" dirty="0"/>
              <a:t>silver stain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2D308F-44C6-0245-8A66-631BE4835B11}"/>
              </a:ext>
            </a:extLst>
          </p:cNvPr>
          <p:cNvSpPr txBox="1"/>
          <p:nvPr/>
        </p:nvSpPr>
        <p:spPr>
          <a:xfrm>
            <a:off x="6199295" y="213563"/>
            <a:ext cx="2934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10/28/18 protein purification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6775C1-B76A-8A45-B004-921459EF5DB2}"/>
              </a:ext>
            </a:extLst>
          </p:cNvPr>
          <p:cNvSpPr txBox="1"/>
          <p:nvPr/>
        </p:nvSpPr>
        <p:spPr>
          <a:xfrm>
            <a:off x="3957338" y="1988784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β</a:t>
            </a:r>
            <a:r>
              <a:rPr lang="en-US" dirty="0">
                <a:sym typeface="Symbol"/>
              </a:rPr>
              <a:t>-CBP</a:t>
            </a:r>
            <a:r>
              <a:rPr lang="en-US" dirty="0">
                <a:effectLst/>
              </a:rPr>
              <a:t> and </a:t>
            </a:r>
            <a:r>
              <a:rPr lang="en-US" dirty="0"/>
              <a:t>β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E0B3C6-3EC9-514D-B9C3-A85AFFB803AA}"/>
              </a:ext>
            </a:extLst>
          </p:cNvPr>
          <p:cNvSpPr txBox="1"/>
          <p:nvPr/>
        </p:nvSpPr>
        <p:spPr>
          <a:xfrm>
            <a:off x="3957338" y="2578765"/>
            <a:ext cx="463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σ</a:t>
            </a:r>
            <a:r>
              <a:rPr lang="en-US" baseline="30000" dirty="0"/>
              <a:t>70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4EEC60-EDA6-0F4E-9D1D-72E40E2D4060}"/>
              </a:ext>
            </a:extLst>
          </p:cNvPr>
          <p:cNvSpPr txBox="1"/>
          <p:nvPr/>
        </p:nvSpPr>
        <p:spPr>
          <a:xfrm>
            <a:off x="3818128" y="3682915"/>
            <a:ext cx="1138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α1 and α2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48AB1A-1B17-DF4C-91A9-34B64FD1F3E2}"/>
              </a:ext>
            </a:extLst>
          </p:cNvPr>
          <p:cNvSpPr txBox="1"/>
          <p:nvPr/>
        </p:nvSpPr>
        <p:spPr>
          <a:xfrm>
            <a:off x="3811099" y="4624854"/>
            <a:ext cx="1585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MglA</a:t>
            </a:r>
            <a:r>
              <a:rPr lang="en-US" dirty="0"/>
              <a:t> and </a:t>
            </a:r>
            <a:r>
              <a:rPr lang="en-US" dirty="0" err="1"/>
              <a:t>SspA</a:t>
            </a:r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512D13B-BD71-9541-8C80-C1EC6567D60C}"/>
              </a:ext>
            </a:extLst>
          </p:cNvPr>
          <p:cNvCxnSpPr/>
          <p:nvPr/>
        </p:nvCxnSpPr>
        <p:spPr>
          <a:xfrm>
            <a:off x="3714726" y="2198800"/>
            <a:ext cx="252612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4D50EDF-1F04-F04C-8C19-3953CE253DA1}"/>
              </a:ext>
            </a:extLst>
          </p:cNvPr>
          <p:cNvCxnSpPr/>
          <p:nvPr/>
        </p:nvCxnSpPr>
        <p:spPr>
          <a:xfrm>
            <a:off x="3737122" y="2805824"/>
            <a:ext cx="252612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8F88484-B769-D840-BC32-77165C6F9AB7}"/>
              </a:ext>
            </a:extLst>
          </p:cNvPr>
          <p:cNvCxnSpPr>
            <a:endCxn id="19" idx="1"/>
          </p:cNvCxnSpPr>
          <p:nvPr/>
        </p:nvCxnSpPr>
        <p:spPr>
          <a:xfrm flipV="1">
            <a:off x="3597912" y="3867581"/>
            <a:ext cx="220216" cy="3774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AFF675B-40AA-734A-BA63-0910427CC7D8}"/>
              </a:ext>
            </a:extLst>
          </p:cNvPr>
          <p:cNvCxnSpPr>
            <a:endCxn id="19" idx="1"/>
          </p:cNvCxnSpPr>
          <p:nvPr/>
        </p:nvCxnSpPr>
        <p:spPr>
          <a:xfrm>
            <a:off x="3604941" y="3822239"/>
            <a:ext cx="213187" cy="45342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F1CCAC8-8B9E-764E-991F-76CA140194B2}"/>
              </a:ext>
            </a:extLst>
          </p:cNvPr>
          <p:cNvCxnSpPr>
            <a:endCxn id="21" idx="1"/>
          </p:cNvCxnSpPr>
          <p:nvPr/>
        </p:nvCxnSpPr>
        <p:spPr>
          <a:xfrm>
            <a:off x="3597912" y="4777480"/>
            <a:ext cx="213187" cy="3204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43CD95E-3879-6748-BFE3-F24FAAD16AF9}"/>
              </a:ext>
            </a:extLst>
          </p:cNvPr>
          <p:cNvCxnSpPr>
            <a:endCxn id="21" idx="1"/>
          </p:cNvCxnSpPr>
          <p:nvPr/>
        </p:nvCxnSpPr>
        <p:spPr>
          <a:xfrm flipV="1">
            <a:off x="3597912" y="4809520"/>
            <a:ext cx="213187" cy="108567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3E9EF07E-554A-E241-9AE2-C19D401890EC}"/>
              </a:ext>
            </a:extLst>
          </p:cNvPr>
          <p:cNvSpPr txBox="1"/>
          <p:nvPr/>
        </p:nvSpPr>
        <p:spPr>
          <a:xfrm rot="17407176">
            <a:off x="2627045" y="775615"/>
            <a:ext cx="1005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β</a:t>
            </a:r>
            <a:r>
              <a:rPr lang="en-US" dirty="0">
                <a:sym typeface="Symbol"/>
              </a:rPr>
              <a:t></a:t>
            </a:r>
            <a:r>
              <a:rPr lang="en-US" dirty="0">
                <a:effectLst/>
              </a:rPr>
              <a:t> -TAP 2</a:t>
            </a:r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215131B-59AB-5440-98C0-02763FEA5101}"/>
              </a:ext>
            </a:extLst>
          </p:cNvPr>
          <p:cNvSpPr txBox="1"/>
          <p:nvPr/>
        </p:nvSpPr>
        <p:spPr>
          <a:xfrm>
            <a:off x="4090203" y="6016977"/>
            <a:ext cx="345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ω</a:t>
            </a:r>
            <a:endParaRPr lang="en-US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ADAF8A1-A03C-384C-8179-63A6AC2BF4B7}"/>
              </a:ext>
            </a:extLst>
          </p:cNvPr>
          <p:cNvCxnSpPr/>
          <p:nvPr/>
        </p:nvCxnSpPr>
        <p:spPr>
          <a:xfrm>
            <a:off x="3824522" y="6268460"/>
            <a:ext cx="252612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38F899C-D95F-4C4F-A0C5-CF02BBC09AE8}"/>
              </a:ext>
            </a:extLst>
          </p:cNvPr>
          <p:cNvSpPr txBox="1"/>
          <p:nvPr/>
        </p:nvSpPr>
        <p:spPr>
          <a:xfrm>
            <a:off x="6337300" y="2070100"/>
            <a:ext cx="16670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#</a:t>
            </a:r>
          </a:p>
          <a:p>
            <a:r>
              <a:rPr lang="en-US" dirty="0"/>
              <a:t>1 ∆</a:t>
            </a:r>
            <a:r>
              <a:rPr lang="en-US" dirty="0" err="1"/>
              <a:t>mglA</a:t>
            </a:r>
            <a:r>
              <a:rPr lang="en-US" dirty="0"/>
              <a:t> β</a:t>
            </a:r>
            <a:r>
              <a:rPr lang="en-US" dirty="0">
                <a:sym typeface="Symbol"/>
              </a:rPr>
              <a:t></a:t>
            </a:r>
            <a:r>
              <a:rPr lang="en-US" dirty="0"/>
              <a:t> -TAP</a:t>
            </a:r>
          </a:p>
          <a:p>
            <a:r>
              <a:rPr lang="en-US" dirty="0"/>
              <a:t>2 β</a:t>
            </a:r>
            <a:r>
              <a:rPr lang="en-US" dirty="0">
                <a:sym typeface="Symbol"/>
              </a:rPr>
              <a:t></a:t>
            </a:r>
            <a:r>
              <a:rPr lang="en-US" dirty="0"/>
              <a:t> -TAP 1</a:t>
            </a:r>
          </a:p>
          <a:p>
            <a:r>
              <a:rPr lang="en-US" dirty="0"/>
              <a:t>3 β</a:t>
            </a:r>
            <a:r>
              <a:rPr lang="en-US" dirty="0">
                <a:sym typeface="Symbol"/>
              </a:rPr>
              <a:t></a:t>
            </a:r>
            <a:r>
              <a:rPr lang="en-US" dirty="0"/>
              <a:t> -TAP 2</a:t>
            </a:r>
          </a:p>
        </p:txBody>
      </p:sp>
    </p:spTree>
    <p:extLst>
      <p:ext uri="{BB962C8B-B14F-4D97-AF65-F5344CB8AC3E}">
        <p14:creationId xmlns:p14="http://schemas.microsoft.com/office/powerpoint/2010/main" val="3931237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91E46F8-C095-284C-A7A8-26445B0460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41" t="26471" r="25964" b="6178"/>
          <a:stretch/>
        </p:blipFill>
        <p:spPr>
          <a:xfrm>
            <a:off x="713479" y="1420331"/>
            <a:ext cx="2851093" cy="54266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52FE0E-41BB-7342-B5F3-0FA38DF426D6}"/>
              </a:ext>
            </a:extLst>
          </p:cNvPr>
          <p:cNvSpPr txBox="1"/>
          <p:nvPr/>
        </p:nvSpPr>
        <p:spPr>
          <a:xfrm rot="16993128">
            <a:off x="747650" y="303515"/>
            <a:ext cx="1529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BenchMark</a:t>
            </a:r>
            <a:endParaRPr lang="en-US" dirty="0"/>
          </a:p>
          <a:p>
            <a:r>
              <a:rPr lang="en-US" dirty="0"/>
              <a:t>Ladder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157B72-FF57-6949-815F-452D1E02D619}"/>
              </a:ext>
            </a:extLst>
          </p:cNvPr>
          <p:cNvSpPr txBox="1"/>
          <p:nvPr/>
        </p:nvSpPr>
        <p:spPr>
          <a:xfrm rot="17407176">
            <a:off x="2369390" y="513232"/>
            <a:ext cx="1550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∆</a:t>
            </a:r>
            <a:r>
              <a:rPr lang="en-US" dirty="0" err="1"/>
              <a:t>mglA</a:t>
            </a:r>
            <a:r>
              <a:rPr lang="en-US" dirty="0"/>
              <a:t> β</a:t>
            </a:r>
            <a:r>
              <a:rPr lang="en-US" dirty="0">
                <a:sym typeface="Symbol"/>
              </a:rPr>
              <a:t></a:t>
            </a:r>
            <a:r>
              <a:rPr lang="en-US" dirty="0"/>
              <a:t> -TAP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CFB0DE-5577-C649-BF64-B1F951E71AD4}"/>
              </a:ext>
            </a:extLst>
          </p:cNvPr>
          <p:cNvSpPr txBox="1"/>
          <p:nvPr/>
        </p:nvSpPr>
        <p:spPr>
          <a:xfrm rot="17407176">
            <a:off x="1576634" y="748930"/>
            <a:ext cx="1005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β</a:t>
            </a:r>
            <a:r>
              <a:rPr lang="en-US" dirty="0">
                <a:sym typeface="Symbol"/>
              </a:rPr>
              <a:t></a:t>
            </a:r>
            <a:r>
              <a:rPr lang="en-US" dirty="0">
                <a:effectLst/>
              </a:rPr>
              <a:t> -TAP 1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887423-FA9C-C94C-88A3-A4AB2907C464}"/>
              </a:ext>
            </a:extLst>
          </p:cNvPr>
          <p:cNvSpPr txBox="1"/>
          <p:nvPr/>
        </p:nvSpPr>
        <p:spPr>
          <a:xfrm>
            <a:off x="3863425" y="572297"/>
            <a:ext cx="3778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 </a:t>
            </a:r>
            <a:r>
              <a:rPr lang="en-US" dirty="0" err="1"/>
              <a:t>μl</a:t>
            </a:r>
            <a:r>
              <a:rPr lang="en-US" dirty="0"/>
              <a:t> unconcentrated purified protein,</a:t>
            </a:r>
          </a:p>
          <a:p>
            <a:r>
              <a:rPr lang="en-US" dirty="0"/>
              <a:t>silver stain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2D308F-44C6-0245-8A66-631BE4835B11}"/>
              </a:ext>
            </a:extLst>
          </p:cNvPr>
          <p:cNvSpPr txBox="1"/>
          <p:nvPr/>
        </p:nvSpPr>
        <p:spPr>
          <a:xfrm>
            <a:off x="6199295" y="213563"/>
            <a:ext cx="2934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10/28/18 protein purification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6775C1-B76A-8A45-B004-921459EF5DB2}"/>
              </a:ext>
            </a:extLst>
          </p:cNvPr>
          <p:cNvSpPr txBox="1"/>
          <p:nvPr/>
        </p:nvSpPr>
        <p:spPr>
          <a:xfrm>
            <a:off x="3957338" y="1988784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β</a:t>
            </a:r>
            <a:r>
              <a:rPr lang="en-US" dirty="0">
                <a:sym typeface="Symbol"/>
              </a:rPr>
              <a:t>-CBP</a:t>
            </a:r>
            <a:r>
              <a:rPr lang="en-US" dirty="0">
                <a:effectLst/>
              </a:rPr>
              <a:t> and </a:t>
            </a:r>
            <a:r>
              <a:rPr lang="en-US" dirty="0"/>
              <a:t>β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E0B3C6-3EC9-514D-B9C3-A85AFFB803AA}"/>
              </a:ext>
            </a:extLst>
          </p:cNvPr>
          <p:cNvSpPr txBox="1"/>
          <p:nvPr/>
        </p:nvSpPr>
        <p:spPr>
          <a:xfrm>
            <a:off x="3957338" y="2578765"/>
            <a:ext cx="463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σ</a:t>
            </a:r>
            <a:r>
              <a:rPr lang="en-US" baseline="30000" dirty="0"/>
              <a:t>70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4EEC60-EDA6-0F4E-9D1D-72E40E2D4060}"/>
              </a:ext>
            </a:extLst>
          </p:cNvPr>
          <p:cNvSpPr txBox="1"/>
          <p:nvPr/>
        </p:nvSpPr>
        <p:spPr>
          <a:xfrm>
            <a:off x="3818128" y="3682915"/>
            <a:ext cx="1138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α1 and α2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48AB1A-1B17-DF4C-91A9-34B64FD1F3E2}"/>
              </a:ext>
            </a:extLst>
          </p:cNvPr>
          <p:cNvSpPr txBox="1"/>
          <p:nvPr/>
        </p:nvSpPr>
        <p:spPr>
          <a:xfrm>
            <a:off x="3811099" y="4624854"/>
            <a:ext cx="1585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MglA</a:t>
            </a:r>
            <a:r>
              <a:rPr lang="en-US" dirty="0"/>
              <a:t> and </a:t>
            </a:r>
            <a:r>
              <a:rPr lang="en-US" dirty="0" err="1"/>
              <a:t>SspA</a:t>
            </a:r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512D13B-BD71-9541-8C80-C1EC6567D60C}"/>
              </a:ext>
            </a:extLst>
          </p:cNvPr>
          <p:cNvCxnSpPr/>
          <p:nvPr/>
        </p:nvCxnSpPr>
        <p:spPr>
          <a:xfrm>
            <a:off x="3714726" y="2198800"/>
            <a:ext cx="252612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4D50EDF-1F04-F04C-8C19-3953CE253DA1}"/>
              </a:ext>
            </a:extLst>
          </p:cNvPr>
          <p:cNvCxnSpPr/>
          <p:nvPr/>
        </p:nvCxnSpPr>
        <p:spPr>
          <a:xfrm>
            <a:off x="3737122" y="2805824"/>
            <a:ext cx="252612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8F88484-B769-D840-BC32-77165C6F9AB7}"/>
              </a:ext>
            </a:extLst>
          </p:cNvPr>
          <p:cNvCxnSpPr>
            <a:endCxn id="19" idx="1"/>
          </p:cNvCxnSpPr>
          <p:nvPr/>
        </p:nvCxnSpPr>
        <p:spPr>
          <a:xfrm flipV="1">
            <a:off x="3597912" y="3867581"/>
            <a:ext cx="220216" cy="3774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AFF675B-40AA-734A-BA63-0910427CC7D8}"/>
              </a:ext>
            </a:extLst>
          </p:cNvPr>
          <p:cNvCxnSpPr>
            <a:endCxn id="19" idx="1"/>
          </p:cNvCxnSpPr>
          <p:nvPr/>
        </p:nvCxnSpPr>
        <p:spPr>
          <a:xfrm>
            <a:off x="3604941" y="3822239"/>
            <a:ext cx="213187" cy="45342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F1CCAC8-8B9E-764E-991F-76CA140194B2}"/>
              </a:ext>
            </a:extLst>
          </p:cNvPr>
          <p:cNvCxnSpPr>
            <a:endCxn id="21" idx="1"/>
          </p:cNvCxnSpPr>
          <p:nvPr/>
        </p:nvCxnSpPr>
        <p:spPr>
          <a:xfrm>
            <a:off x="3597912" y="4777480"/>
            <a:ext cx="213187" cy="3204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43CD95E-3879-6748-BFE3-F24FAAD16AF9}"/>
              </a:ext>
            </a:extLst>
          </p:cNvPr>
          <p:cNvCxnSpPr>
            <a:endCxn id="21" idx="1"/>
          </p:cNvCxnSpPr>
          <p:nvPr/>
        </p:nvCxnSpPr>
        <p:spPr>
          <a:xfrm flipV="1">
            <a:off x="3597912" y="4809520"/>
            <a:ext cx="213187" cy="108567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92ECD9D-11BA-6841-BF63-FC15164376B7}"/>
              </a:ext>
            </a:extLst>
          </p:cNvPr>
          <p:cNvSpPr txBox="1"/>
          <p:nvPr/>
        </p:nvSpPr>
        <p:spPr>
          <a:xfrm>
            <a:off x="437733" y="460883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3B12DB8-FF93-8A4E-9CC3-FDADCF2B4D62}"/>
              </a:ext>
            </a:extLst>
          </p:cNvPr>
          <p:cNvSpPr txBox="1"/>
          <p:nvPr/>
        </p:nvSpPr>
        <p:spPr>
          <a:xfrm>
            <a:off x="437733" y="485720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377B70-DB8A-824A-A283-7D370715D34A}"/>
              </a:ext>
            </a:extLst>
          </p:cNvPr>
          <p:cNvSpPr txBox="1"/>
          <p:nvPr/>
        </p:nvSpPr>
        <p:spPr>
          <a:xfrm>
            <a:off x="320713" y="180411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220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C7EA3E2-931B-5048-BA61-7DB9EDAA44E6}"/>
              </a:ext>
            </a:extLst>
          </p:cNvPr>
          <p:cNvSpPr txBox="1"/>
          <p:nvPr/>
        </p:nvSpPr>
        <p:spPr>
          <a:xfrm>
            <a:off x="320713" y="222016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B25809-3517-1045-ABC7-47E5BE1AAF8B}"/>
              </a:ext>
            </a:extLst>
          </p:cNvPr>
          <p:cNvSpPr txBox="1"/>
          <p:nvPr/>
        </p:nvSpPr>
        <p:spPr>
          <a:xfrm>
            <a:off x="320713" y="263621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EEE907-1C79-E44D-8353-378879BBBA0C}"/>
              </a:ext>
            </a:extLst>
          </p:cNvPr>
          <p:cNvSpPr txBox="1"/>
          <p:nvPr/>
        </p:nvSpPr>
        <p:spPr>
          <a:xfrm>
            <a:off x="320713" y="2948097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A5BE135-6F05-E34C-B275-E0256D3BE415}"/>
              </a:ext>
            </a:extLst>
          </p:cNvPr>
          <p:cNvSpPr txBox="1"/>
          <p:nvPr/>
        </p:nvSpPr>
        <p:spPr>
          <a:xfrm>
            <a:off x="437733" y="316978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6210F28-F9E2-1546-9130-08ED693040F0}"/>
              </a:ext>
            </a:extLst>
          </p:cNvPr>
          <p:cNvSpPr txBox="1"/>
          <p:nvPr/>
        </p:nvSpPr>
        <p:spPr>
          <a:xfrm>
            <a:off x="437733" y="36007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91B8D21-1A2D-8645-898E-5FECC13F5B73}"/>
              </a:ext>
            </a:extLst>
          </p:cNvPr>
          <p:cNvSpPr txBox="1"/>
          <p:nvPr/>
        </p:nvSpPr>
        <p:spPr>
          <a:xfrm>
            <a:off x="424764" y="408588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6C6B4E-EE09-D142-8B13-264213042A21}"/>
              </a:ext>
            </a:extLst>
          </p:cNvPr>
          <p:cNvSpPr txBox="1"/>
          <p:nvPr/>
        </p:nvSpPr>
        <p:spPr>
          <a:xfrm>
            <a:off x="5647272" y="1969605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β = 151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D182E6B-1727-9846-960D-015388617461}"/>
              </a:ext>
            </a:extLst>
          </p:cNvPr>
          <p:cNvSpPr txBox="1"/>
          <p:nvPr/>
        </p:nvSpPr>
        <p:spPr>
          <a:xfrm>
            <a:off x="5639602" y="2620014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σ</a:t>
            </a:r>
            <a:r>
              <a:rPr lang="en-US" baseline="30000" dirty="0"/>
              <a:t>70</a:t>
            </a:r>
            <a:r>
              <a:rPr lang="en-US" dirty="0"/>
              <a:t> = 67.6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4AAB4F-13BF-6146-BDCC-4DE01C5390CE}"/>
              </a:ext>
            </a:extLst>
          </p:cNvPr>
          <p:cNvSpPr txBox="1"/>
          <p:nvPr/>
        </p:nvSpPr>
        <p:spPr>
          <a:xfrm>
            <a:off x="5676367" y="3522746"/>
            <a:ext cx="1063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α1 = 35</a:t>
            </a:r>
          </a:p>
          <a:p>
            <a:r>
              <a:rPr lang="en-US" dirty="0"/>
              <a:t>α2 = 35.3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CF05AA-8907-2A49-BB63-974EE26FFA09}"/>
              </a:ext>
            </a:extLst>
          </p:cNvPr>
          <p:cNvSpPr txBox="1"/>
          <p:nvPr/>
        </p:nvSpPr>
        <p:spPr>
          <a:xfrm>
            <a:off x="5639602" y="4457782"/>
            <a:ext cx="1306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MglA</a:t>
            </a:r>
            <a:r>
              <a:rPr lang="en-US" dirty="0"/>
              <a:t> = 23.6</a:t>
            </a:r>
          </a:p>
          <a:p>
            <a:r>
              <a:rPr lang="en-US" dirty="0" err="1"/>
              <a:t>SspA</a:t>
            </a:r>
            <a:r>
              <a:rPr lang="en-US" dirty="0"/>
              <a:t> = 23.9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2ECFFF-0698-464F-BB73-E281AA1A6C40}"/>
              </a:ext>
            </a:extLst>
          </p:cNvPr>
          <p:cNvSpPr txBox="1"/>
          <p:nvPr/>
        </p:nvSpPr>
        <p:spPr>
          <a:xfrm>
            <a:off x="437733" y="54918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5DF0930-56BE-7045-B91A-0DEDEFD7AA01}"/>
              </a:ext>
            </a:extLst>
          </p:cNvPr>
          <p:cNvSpPr txBox="1"/>
          <p:nvPr/>
        </p:nvSpPr>
        <p:spPr>
          <a:xfrm>
            <a:off x="437733" y="609279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39602" y="1507474"/>
            <a:ext cx="2003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Expected sizes, </a:t>
            </a:r>
            <a:r>
              <a:rPr lang="en-US" u="sng" dirty="0" err="1"/>
              <a:t>kDa</a:t>
            </a:r>
            <a:endParaRPr lang="en-US" u="sng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E9EF07E-554A-E241-9AE2-C19D401890EC}"/>
              </a:ext>
            </a:extLst>
          </p:cNvPr>
          <p:cNvSpPr txBox="1"/>
          <p:nvPr/>
        </p:nvSpPr>
        <p:spPr>
          <a:xfrm rot="17407176">
            <a:off x="2051447" y="775615"/>
            <a:ext cx="1005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β</a:t>
            </a:r>
            <a:r>
              <a:rPr lang="en-US" dirty="0">
                <a:sym typeface="Symbol"/>
              </a:rPr>
              <a:t></a:t>
            </a:r>
            <a:r>
              <a:rPr lang="en-US" dirty="0">
                <a:effectLst/>
              </a:rPr>
              <a:t> -TAP 2</a:t>
            </a:r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215131B-59AB-5440-98C0-02763FEA5101}"/>
              </a:ext>
            </a:extLst>
          </p:cNvPr>
          <p:cNvSpPr txBox="1"/>
          <p:nvPr/>
        </p:nvSpPr>
        <p:spPr>
          <a:xfrm>
            <a:off x="4090203" y="6016977"/>
            <a:ext cx="345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ω</a:t>
            </a:r>
            <a:endParaRPr lang="en-US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ADAF8A1-A03C-384C-8179-63A6AC2BF4B7}"/>
              </a:ext>
            </a:extLst>
          </p:cNvPr>
          <p:cNvCxnSpPr/>
          <p:nvPr/>
        </p:nvCxnSpPr>
        <p:spPr>
          <a:xfrm>
            <a:off x="3824522" y="6268460"/>
            <a:ext cx="252612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E696B811-1DCC-D348-8F4B-C06D091B8DDE}"/>
              </a:ext>
            </a:extLst>
          </p:cNvPr>
          <p:cNvSpPr txBox="1"/>
          <p:nvPr/>
        </p:nvSpPr>
        <p:spPr>
          <a:xfrm>
            <a:off x="5676367" y="6017252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ω</a:t>
            </a:r>
            <a:r>
              <a:rPr lang="en-US" dirty="0"/>
              <a:t> = 8.17</a:t>
            </a:r>
          </a:p>
        </p:txBody>
      </p:sp>
    </p:spTree>
    <p:extLst>
      <p:ext uri="{BB962C8B-B14F-4D97-AF65-F5344CB8AC3E}">
        <p14:creationId xmlns:p14="http://schemas.microsoft.com/office/powerpoint/2010/main" val="272456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91E46F8-C095-284C-A7A8-26445B0460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41" t="26471" r="25964" b="6178"/>
          <a:stretch/>
        </p:blipFill>
        <p:spPr>
          <a:xfrm>
            <a:off x="713479" y="1420331"/>
            <a:ext cx="2851093" cy="54266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52FE0E-41BB-7342-B5F3-0FA38DF426D6}"/>
              </a:ext>
            </a:extLst>
          </p:cNvPr>
          <p:cNvSpPr txBox="1"/>
          <p:nvPr/>
        </p:nvSpPr>
        <p:spPr>
          <a:xfrm rot="16993128">
            <a:off x="747650" y="303515"/>
            <a:ext cx="1529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BenchMark</a:t>
            </a:r>
            <a:endParaRPr lang="en-US" dirty="0"/>
          </a:p>
          <a:p>
            <a:r>
              <a:rPr lang="en-US" dirty="0"/>
              <a:t>Ladder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157B72-FF57-6949-815F-452D1E02D619}"/>
              </a:ext>
            </a:extLst>
          </p:cNvPr>
          <p:cNvSpPr txBox="1"/>
          <p:nvPr/>
        </p:nvSpPr>
        <p:spPr>
          <a:xfrm rot="17407176">
            <a:off x="2369390" y="513232"/>
            <a:ext cx="1550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∆</a:t>
            </a:r>
            <a:r>
              <a:rPr lang="en-US" dirty="0" err="1"/>
              <a:t>mglA</a:t>
            </a:r>
            <a:r>
              <a:rPr lang="en-US" dirty="0"/>
              <a:t> β</a:t>
            </a:r>
            <a:r>
              <a:rPr lang="en-US" dirty="0">
                <a:sym typeface="Symbol"/>
              </a:rPr>
              <a:t></a:t>
            </a:r>
            <a:r>
              <a:rPr lang="en-US" dirty="0"/>
              <a:t> -TAP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CFB0DE-5577-C649-BF64-B1F951E71AD4}"/>
              </a:ext>
            </a:extLst>
          </p:cNvPr>
          <p:cNvSpPr txBox="1"/>
          <p:nvPr/>
        </p:nvSpPr>
        <p:spPr>
          <a:xfrm rot="17407176">
            <a:off x="1576634" y="748930"/>
            <a:ext cx="1005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β</a:t>
            </a:r>
            <a:r>
              <a:rPr lang="en-US" dirty="0">
                <a:sym typeface="Symbol"/>
              </a:rPr>
              <a:t></a:t>
            </a:r>
            <a:r>
              <a:rPr lang="en-US" dirty="0">
                <a:effectLst/>
              </a:rPr>
              <a:t> -TAP 1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887423-FA9C-C94C-88A3-A4AB2907C464}"/>
              </a:ext>
            </a:extLst>
          </p:cNvPr>
          <p:cNvSpPr txBox="1"/>
          <p:nvPr/>
        </p:nvSpPr>
        <p:spPr>
          <a:xfrm>
            <a:off x="3863425" y="572297"/>
            <a:ext cx="3778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 </a:t>
            </a:r>
            <a:r>
              <a:rPr lang="en-US" dirty="0" err="1"/>
              <a:t>μl</a:t>
            </a:r>
            <a:r>
              <a:rPr lang="en-US" dirty="0"/>
              <a:t> unconcentrated purified protein,</a:t>
            </a:r>
          </a:p>
          <a:p>
            <a:r>
              <a:rPr lang="en-US" dirty="0"/>
              <a:t>silver stain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2D308F-44C6-0245-8A66-631BE4835B11}"/>
              </a:ext>
            </a:extLst>
          </p:cNvPr>
          <p:cNvSpPr txBox="1"/>
          <p:nvPr/>
        </p:nvSpPr>
        <p:spPr>
          <a:xfrm>
            <a:off x="6199295" y="213563"/>
            <a:ext cx="2934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10/28/18 protein purification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6775C1-B76A-8A45-B004-921459EF5DB2}"/>
              </a:ext>
            </a:extLst>
          </p:cNvPr>
          <p:cNvSpPr txBox="1"/>
          <p:nvPr/>
        </p:nvSpPr>
        <p:spPr>
          <a:xfrm>
            <a:off x="3957338" y="1988784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β</a:t>
            </a:r>
            <a:r>
              <a:rPr lang="en-US" dirty="0">
                <a:sym typeface="Symbol"/>
              </a:rPr>
              <a:t>-CBP</a:t>
            </a:r>
            <a:r>
              <a:rPr lang="en-US" dirty="0">
                <a:effectLst/>
              </a:rPr>
              <a:t> and </a:t>
            </a:r>
            <a:r>
              <a:rPr lang="en-US" dirty="0"/>
              <a:t>β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E0B3C6-3EC9-514D-B9C3-A85AFFB803AA}"/>
              </a:ext>
            </a:extLst>
          </p:cNvPr>
          <p:cNvSpPr txBox="1"/>
          <p:nvPr/>
        </p:nvSpPr>
        <p:spPr>
          <a:xfrm>
            <a:off x="3957338" y="2578765"/>
            <a:ext cx="463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σ</a:t>
            </a:r>
            <a:r>
              <a:rPr lang="en-US" baseline="30000" dirty="0"/>
              <a:t>70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4EEC60-EDA6-0F4E-9D1D-72E40E2D4060}"/>
              </a:ext>
            </a:extLst>
          </p:cNvPr>
          <p:cNvSpPr txBox="1"/>
          <p:nvPr/>
        </p:nvSpPr>
        <p:spPr>
          <a:xfrm>
            <a:off x="3818128" y="3682915"/>
            <a:ext cx="1138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α1 and α2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48AB1A-1B17-DF4C-91A9-34B64FD1F3E2}"/>
              </a:ext>
            </a:extLst>
          </p:cNvPr>
          <p:cNvSpPr txBox="1"/>
          <p:nvPr/>
        </p:nvSpPr>
        <p:spPr>
          <a:xfrm>
            <a:off x="3811099" y="4624854"/>
            <a:ext cx="1585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MglA</a:t>
            </a:r>
            <a:r>
              <a:rPr lang="en-US" dirty="0"/>
              <a:t> and </a:t>
            </a:r>
            <a:r>
              <a:rPr lang="en-US" dirty="0" err="1"/>
              <a:t>SspA</a:t>
            </a:r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512D13B-BD71-9541-8C80-C1EC6567D60C}"/>
              </a:ext>
            </a:extLst>
          </p:cNvPr>
          <p:cNvCxnSpPr/>
          <p:nvPr/>
        </p:nvCxnSpPr>
        <p:spPr>
          <a:xfrm>
            <a:off x="3714726" y="2198800"/>
            <a:ext cx="252612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4D50EDF-1F04-F04C-8C19-3953CE253DA1}"/>
              </a:ext>
            </a:extLst>
          </p:cNvPr>
          <p:cNvCxnSpPr/>
          <p:nvPr/>
        </p:nvCxnSpPr>
        <p:spPr>
          <a:xfrm>
            <a:off x="3737122" y="2805824"/>
            <a:ext cx="252612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8F88484-B769-D840-BC32-77165C6F9AB7}"/>
              </a:ext>
            </a:extLst>
          </p:cNvPr>
          <p:cNvCxnSpPr>
            <a:endCxn id="19" idx="1"/>
          </p:cNvCxnSpPr>
          <p:nvPr/>
        </p:nvCxnSpPr>
        <p:spPr>
          <a:xfrm flipV="1">
            <a:off x="3597912" y="3867581"/>
            <a:ext cx="220216" cy="3774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AFF675B-40AA-734A-BA63-0910427CC7D8}"/>
              </a:ext>
            </a:extLst>
          </p:cNvPr>
          <p:cNvCxnSpPr>
            <a:endCxn id="19" idx="1"/>
          </p:cNvCxnSpPr>
          <p:nvPr/>
        </p:nvCxnSpPr>
        <p:spPr>
          <a:xfrm>
            <a:off x="3604941" y="3822239"/>
            <a:ext cx="213187" cy="45342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F1CCAC8-8B9E-764E-991F-76CA140194B2}"/>
              </a:ext>
            </a:extLst>
          </p:cNvPr>
          <p:cNvCxnSpPr>
            <a:endCxn id="21" idx="1"/>
          </p:cNvCxnSpPr>
          <p:nvPr/>
        </p:nvCxnSpPr>
        <p:spPr>
          <a:xfrm>
            <a:off x="3597912" y="4777480"/>
            <a:ext cx="213187" cy="3204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43CD95E-3879-6748-BFE3-F24FAAD16AF9}"/>
              </a:ext>
            </a:extLst>
          </p:cNvPr>
          <p:cNvCxnSpPr>
            <a:endCxn id="21" idx="1"/>
          </p:cNvCxnSpPr>
          <p:nvPr/>
        </p:nvCxnSpPr>
        <p:spPr>
          <a:xfrm flipV="1">
            <a:off x="3597912" y="4809520"/>
            <a:ext cx="213187" cy="108567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86C6B4E-EE09-D142-8B13-264213042A21}"/>
              </a:ext>
            </a:extLst>
          </p:cNvPr>
          <p:cNvSpPr txBox="1"/>
          <p:nvPr/>
        </p:nvSpPr>
        <p:spPr>
          <a:xfrm>
            <a:off x="5647272" y="1969605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β = 151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D182E6B-1727-9846-960D-015388617461}"/>
              </a:ext>
            </a:extLst>
          </p:cNvPr>
          <p:cNvSpPr txBox="1"/>
          <p:nvPr/>
        </p:nvSpPr>
        <p:spPr>
          <a:xfrm>
            <a:off x="5639602" y="2620014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σ</a:t>
            </a:r>
            <a:r>
              <a:rPr lang="en-US" baseline="30000" dirty="0"/>
              <a:t>70</a:t>
            </a:r>
            <a:r>
              <a:rPr lang="en-US" dirty="0"/>
              <a:t> = 67.6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4AAB4F-13BF-6146-BDCC-4DE01C5390CE}"/>
              </a:ext>
            </a:extLst>
          </p:cNvPr>
          <p:cNvSpPr txBox="1"/>
          <p:nvPr/>
        </p:nvSpPr>
        <p:spPr>
          <a:xfrm>
            <a:off x="5676367" y="3522746"/>
            <a:ext cx="1063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α1 = 35</a:t>
            </a:r>
          </a:p>
          <a:p>
            <a:r>
              <a:rPr lang="en-US" dirty="0"/>
              <a:t>α2 = 35.3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CF05AA-8907-2A49-BB63-974EE26FFA09}"/>
              </a:ext>
            </a:extLst>
          </p:cNvPr>
          <p:cNvSpPr txBox="1"/>
          <p:nvPr/>
        </p:nvSpPr>
        <p:spPr>
          <a:xfrm>
            <a:off x="5639602" y="4457782"/>
            <a:ext cx="1306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MglA</a:t>
            </a:r>
            <a:r>
              <a:rPr lang="en-US" dirty="0"/>
              <a:t> = 23.6</a:t>
            </a:r>
          </a:p>
          <a:p>
            <a:r>
              <a:rPr lang="en-US" dirty="0" err="1"/>
              <a:t>SspA</a:t>
            </a:r>
            <a:r>
              <a:rPr lang="en-US" dirty="0"/>
              <a:t> = 23.9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39602" y="1507474"/>
            <a:ext cx="2003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Expected sizes, </a:t>
            </a:r>
            <a:r>
              <a:rPr lang="en-US" u="sng" dirty="0" err="1"/>
              <a:t>kDa</a:t>
            </a:r>
            <a:endParaRPr lang="en-US" u="sng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E9EF07E-554A-E241-9AE2-C19D401890EC}"/>
              </a:ext>
            </a:extLst>
          </p:cNvPr>
          <p:cNvSpPr txBox="1"/>
          <p:nvPr/>
        </p:nvSpPr>
        <p:spPr>
          <a:xfrm rot="17407176">
            <a:off x="2051447" y="775615"/>
            <a:ext cx="1005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β</a:t>
            </a:r>
            <a:r>
              <a:rPr lang="en-US" dirty="0">
                <a:sym typeface="Symbol"/>
              </a:rPr>
              <a:t></a:t>
            </a:r>
            <a:r>
              <a:rPr lang="en-US" dirty="0">
                <a:effectLst/>
              </a:rPr>
              <a:t> -TAP 2</a:t>
            </a:r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215131B-59AB-5440-98C0-02763FEA5101}"/>
              </a:ext>
            </a:extLst>
          </p:cNvPr>
          <p:cNvSpPr txBox="1"/>
          <p:nvPr/>
        </p:nvSpPr>
        <p:spPr>
          <a:xfrm>
            <a:off x="4090203" y="6016977"/>
            <a:ext cx="345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ω</a:t>
            </a:r>
            <a:endParaRPr lang="en-US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ADAF8A1-A03C-384C-8179-63A6AC2BF4B7}"/>
              </a:ext>
            </a:extLst>
          </p:cNvPr>
          <p:cNvCxnSpPr/>
          <p:nvPr/>
        </p:nvCxnSpPr>
        <p:spPr>
          <a:xfrm>
            <a:off x="3824522" y="6268460"/>
            <a:ext cx="252612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E696B811-1DCC-D348-8F4B-C06D091B8DDE}"/>
              </a:ext>
            </a:extLst>
          </p:cNvPr>
          <p:cNvSpPr txBox="1"/>
          <p:nvPr/>
        </p:nvSpPr>
        <p:spPr>
          <a:xfrm>
            <a:off x="5676367" y="6017252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ω</a:t>
            </a:r>
            <a:r>
              <a:rPr lang="en-US" dirty="0"/>
              <a:t> = 8.17</a:t>
            </a:r>
          </a:p>
        </p:txBody>
      </p:sp>
    </p:spTree>
    <p:extLst>
      <p:ext uri="{BB962C8B-B14F-4D97-AF65-F5344CB8AC3E}">
        <p14:creationId xmlns:p14="http://schemas.microsoft.com/office/powerpoint/2010/main" val="3001336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4400</TotalTime>
  <Words>244</Words>
  <Application>Microsoft Macintosh PowerPoint</Application>
  <PresentationFormat>Widescreen</PresentationFormat>
  <Paragraphs>80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Kathryn Ramsey</dc:creator>
  <cp:lastModifiedBy>Kathryn Ramsey</cp:lastModifiedBy>
  <cp:revision>10</cp:revision>
  <cp:lastPrinted>2018-10-29T21:43:16Z</cp:lastPrinted>
  <dcterms:created xsi:type="dcterms:W3CDTF">2018-05-30T22:47:30Z</dcterms:created>
  <dcterms:modified xsi:type="dcterms:W3CDTF">2018-10-29T21:46:46Z</dcterms:modified>
</cp:coreProperties>
</file>