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6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704"/>
  </p:normalViewPr>
  <p:slideViewPr>
    <p:cSldViewPr snapToGrid="0">
      <p:cViewPr varScale="1">
        <p:scale>
          <a:sx n="47" d="100"/>
          <a:sy n="47" d="100"/>
        </p:scale>
        <p:origin x="216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72693-6035-A6BA-C76A-E7EEDEA0B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0CFA6-622B-98DE-009D-923635C48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53CF2-4FA6-2607-B881-9DB28A91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41623-A064-4BED-B073-BA4D61433402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76BA2-8420-068D-6F70-8062B376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0BEE0-2D18-99E0-A295-F4FB82FA9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5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F2A5-4B15-DCBA-A791-D51F5369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9FD66-147B-CDA3-5F82-82A55FF90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72EAE-DF98-4F2C-2E4D-EF5B54D5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9AD93-81DF-A842-4EA3-49030C21B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354B3-E74B-ECC4-0ACB-7BF63EAB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9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5171C-6174-0D56-8CC5-8E64A83EF5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47D40-4A9F-DFF9-A01F-0879EA58C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47D9B-7647-C9BA-1F3E-B633D9C7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02AB-6034-4B88-BC5A-7C17CB0EF809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B6186-4A24-6D20-D4CC-C0A17CECE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3022C-E7DB-13D9-6D82-157F1FCA0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3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AD50-4285-4BAD-41C5-29C217D7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481D-3BAF-29C5-E670-DCC54B53C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77807-14D1-512A-E7DF-18F3D0ED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9977D-3C8E-A17C-05D1-104C107D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EB78F-7EDA-067C-AA5C-AAB1F8C6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9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C56A-F48D-BAFA-E739-10C68FE1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4B83D-34B0-93E8-9B50-08E69813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5061-0762-5B40-836B-1D861A687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EB70D-CD01-44DA-83B3-8FEB3383D307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9B08D-B90D-6218-0337-F7C938F1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C478-77AF-8CAB-2A4C-6FD56DE78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8B26-324B-6FBE-696C-3F0C1E2D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EDBC2-3269-9B24-92A1-C8EAB8B0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2503A-4CBE-717C-169A-96B4CC40B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303D6-5469-68D2-9AE0-E247F965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7FB48-B145-EEF7-577E-CBF36218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ADB02C-5769-918F-F24F-127C4B45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47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0CA49-A8FE-F807-3BEF-31FA6E44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4F6ED-49E1-0C72-080A-EBEC784E1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FCABF-8AA3-9419-7442-97E29026D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BE7046-2194-331D-C0EF-04CACB64A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31D3C-AF24-B1A7-E590-16DB56361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8ABC5-2C06-A76D-C063-1E42D652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C5541-53D9-989D-13C0-CBF70463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402AF1-3956-1CED-7153-3E2958B6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47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4DEF-8755-EFBA-8242-67DDCFDD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93F29-0C1D-6346-8D7F-3AD3E329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8D056-210F-304A-05D6-D98C2A79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32D01-F0E2-CCDD-4166-8560FAAF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D67387-2F05-CEBF-52D8-131428E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E6F5D-43E9-5427-C00C-8CBB8AF4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A08F2-5117-30F1-AEF8-0B52BC95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8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7288-D6C3-8ADF-EABE-E19DD534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E0DF2-C35A-5156-18AF-FDB4365B0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4FDFB-7EC2-4E39-6BF9-3F523921E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A6C59-67A7-B8A0-EF8F-FCB9AACF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DD0D6-7A82-473E-879B-C6ECD6CCCFEC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CB36B-071A-82AF-774E-AB857BCA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00C2F-198A-FC2B-00F7-B6E81995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E69F8-407F-9CE3-EEAB-7785FA5ED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59610-C05B-926F-6FBA-07C101D7F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88407-BCA4-3482-2EF2-851160C36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67C6E-0BA5-C855-EB6A-305E31C5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05E03-BC17-41A7-854C-DFAB672737DC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9BB3E-7D8C-1D69-60B8-955DFCA9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56362-78E5-0971-4332-2655A6E7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2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2B8FB-390E-0CD9-BE5C-081B2BEF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049C25-28C3-24F6-2866-DA84426F4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1028D-83C2-81FC-338F-48C26FAD4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8324-A84C-4A45-93B6-78D079CCE772}" type="datetime1">
              <a:rPr lang="en-US" smtClean="0"/>
              <a:t>2/21/24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5B5D-2E33-CD3B-B893-192C2E652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FC90-5B0C-23F8-66C4-1278E9658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8FF62-EC1F-BC72-3034-2E077301B1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53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8D402-9071-1E9C-C62F-3F3B2B7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750" y="1346268"/>
            <a:ext cx="7810500" cy="3125338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4500" dirty="0"/>
              <a:t>Validating the Genetic Requirements of </a:t>
            </a:r>
            <a:r>
              <a:rPr lang="en-US" sz="4500" i="1" dirty="0"/>
              <a:t>F. </a:t>
            </a:r>
            <a:r>
              <a:rPr lang="en-US" sz="4500" i="1" dirty="0" err="1"/>
              <a:t>tularensis</a:t>
            </a:r>
            <a:endParaRPr lang="en-US" sz="45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2A24B-B030-2BBD-1A15-34E2C74A9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9375" y="4471607"/>
            <a:ext cx="6953250" cy="862394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en-US" dirty="0"/>
              <a:t>Joint Lab Meeting </a:t>
            </a:r>
          </a:p>
          <a:p>
            <a:pPr algn="ctr"/>
            <a:r>
              <a:rPr lang="en-US" dirty="0"/>
              <a:t>2/21/2024</a:t>
            </a:r>
          </a:p>
        </p:txBody>
      </p:sp>
    </p:spTree>
    <p:extLst>
      <p:ext uri="{BB962C8B-B14F-4D97-AF65-F5344CB8AC3E}">
        <p14:creationId xmlns:p14="http://schemas.microsoft.com/office/powerpoint/2010/main" val="81052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F607-C874-5248-5E31-E02CBCFCF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344" y="442220"/>
            <a:ext cx="9580468" cy="1345269"/>
          </a:xfrm>
        </p:spPr>
        <p:txBody>
          <a:bodyPr>
            <a:normAutofit/>
          </a:bodyPr>
          <a:lstStyle/>
          <a:p>
            <a:r>
              <a:rPr lang="en-US" dirty="0"/>
              <a:t>Selecting Cross-Outs for Sucrose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0E298-445D-9068-83D5-55D115FCB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0344" y="2312276"/>
            <a:ext cx="9580467" cy="365150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823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D7319-1CF3-AA70-BA82-C5676C09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4" y="442220"/>
            <a:ext cx="10417629" cy="1345269"/>
          </a:xfrm>
        </p:spPr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34174-6262-E495-E8CC-71AB4717B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2312276"/>
            <a:ext cx="10172700" cy="365150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0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9653A-70A7-B2D0-4E35-1B0DE08F8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27932"/>
            <a:ext cx="10929938" cy="1345269"/>
          </a:xfrm>
        </p:spPr>
        <p:txBody>
          <a:bodyPr/>
          <a:lstStyle/>
          <a:p>
            <a:r>
              <a:rPr lang="en-US" i="1" dirty="0" err="1"/>
              <a:t>Fransciella</a:t>
            </a:r>
            <a:r>
              <a:rPr lang="en-US" i="1" dirty="0"/>
              <a:t> </a:t>
            </a:r>
            <a:r>
              <a:rPr lang="en-US" i="1" dirty="0" err="1"/>
              <a:t>tularensis</a:t>
            </a:r>
            <a:r>
              <a:rPr lang="en-US" i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FE3C-89F2-90B8-004A-37F6074F6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312276"/>
            <a:ext cx="7621361" cy="3651504"/>
          </a:xfrm>
        </p:spPr>
        <p:txBody>
          <a:bodyPr>
            <a:normAutofit fontScale="32500" lnSpcReduction="20000"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Causes tularemia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Highly infectious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Potential bioweapon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i="1" dirty="0"/>
              <a:t>F. </a:t>
            </a:r>
            <a:r>
              <a:rPr lang="en-US" sz="6000" i="1" dirty="0" err="1"/>
              <a:t>tularensis</a:t>
            </a:r>
            <a:r>
              <a:rPr lang="en-US" sz="6000" i="1" dirty="0"/>
              <a:t> </a:t>
            </a:r>
            <a:r>
              <a:rPr lang="en-US" sz="6000" dirty="0"/>
              <a:t>subsp. </a:t>
            </a:r>
            <a:r>
              <a:rPr lang="en-US" sz="6000" i="1" dirty="0" err="1"/>
              <a:t>holarctica</a:t>
            </a:r>
            <a:r>
              <a:rPr lang="en-US" sz="6000" dirty="0"/>
              <a:t> LVS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Intracellular growth is essential to cause disease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6000" dirty="0"/>
              <a:t>Project: Manipulating </a:t>
            </a:r>
            <a:r>
              <a:rPr lang="en-US" sz="6000" i="1" dirty="0">
                <a:solidFill>
                  <a:srgbClr val="222222"/>
                </a:solidFill>
                <a:latin typeface="+mj-lt"/>
              </a:rPr>
              <a:t>F. </a:t>
            </a:r>
            <a:r>
              <a:rPr lang="en-US" sz="6000" i="1" dirty="0" err="1">
                <a:solidFill>
                  <a:srgbClr val="222222"/>
                </a:solidFill>
                <a:latin typeface="+mj-lt"/>
              </a:rPr>
              <a:t>tularensis</a:t>
            </a:r>
            <a:r>
              <a:rPr lang="en-US" sz="6000" dirty="0">
                <a:solidFill>
                  <a:srgbClr val="222222"/>
                </a:solidFill>
                <a:latin typeface="+mj-lt"/>
              </a:rPr>
              <a:t> LVS to figure out what is necessary for </a:t>
            </a:r>
            <a:r>
              <a:rPr lang="en-US" sz="6000" i="1" dirty="0">
                <a:solidFill>
                  <a:srgbClr val="222222"/>
                </a:solidFill>
                <a:latin typeface="+mj-lt"/>
              </a:rPr>
              <a:t>F. </a:t>
            </a:r>
            <a:r>
              <a:rPr lang="en-US" sz="6000" i="1" dirty="0" err="1">
                <a:solidFill>
                  <a:srgbClr val="222222"/>
                </a:solidFill>
                <a:latin typeface="+mj-lt"/>
              </a:rPr>
              <a:t>tularensis</a:t>
            </a:r>
            <a:r>
              <a:rPr lang="en-US" sz="6000" dirty="0">
                <a:solidFill>
                  <a:srgbClr val="222222"/>
                </a:solidFill>
                <a:latin typeface="+mj-lt"/>
              </a:rPr>
              <a:t> to survive in freshwater </a:t>
            </a:r>
            <a:endParaRPr lang="en-US" sz="6000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DBFDD997-D1BD-4E91-79CB-5861315489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3" r="4133"/>
          <a:stretch>
            <a:fillRect/>
          </a:stretch>
        </p:blipFill>
        <p:spPr>
          <a:xfrm>
            <a:off x="8278586" y="2498162"/>
            <a:ext cx="3194277" cy="3579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6F8CC7-BB26-3A10-B3CB-D163B0E7D5DC}"/>
              </a:ext>
            </a:extLst>
          </p:cNvPr>
          <p:cNvSpPr txBox="1"/>
          <p:nvPr/>
        </p:nvSpPr>
        <p:spPr>
          <a:xfrm>
            <a:off x="8632712" y="6106902"/>
            <a:ext cx="248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Fischer, PNAS cover 2006</a:t>
            </a:r>
          </a:p>
        </p:txBody>
      </p:sp>
    </p:spTree>
    <p:extLst>
      <p:ext uri="{BB962C8B-B14F-4D97-AF65-F5344CB8AC3E}">
        <p14:creationId xmlns:p14="http://schemas.microsoft.com/office/powerpoint/2010/main" val="13634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04EEB-7DE7-08D0-262E-6EC17A8A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442220"/>
            <a:ext cx="11185072" cy="134526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33B6-1448-E5AB-D009-3247DDAC4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86" y="4686873"/>
            <a:ext cx="11332028" cy="1881637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900" b="1" dirty="0">
                <a:highlight>
                  <a:srgbClr val="F9D5DD"/>
                </a:highlight>
              </a:rPr>
              <a:t>Aisling’s Question</a:t>
            </a:r>
            <a:r>
              <a:rPr lang="en-US" sz="1900" b="1" dirty="0"/>
              <a:t>: What are the main genetic requirements for the survival of </a:t>
            </a:r>
            <a:r>
              <a:rPr lang="en-US" sz="1900" b="1" i="1" dirty="0"/>
              <a:t>F. </a:t>
            </a:r>
            <a:r>
              <a:rPr lang="en-US" sz="1900" b="1" i="1" dirty="0" err="1"/>
              <a:t>tularensis</a:t>
            </a:r>
            <a:r>
              <a:rPr lang="en-US" sz="1900" b="1" i="1" dirty="0"/>
              <a:t> </a:t>
            </a:r>
            <a:r>
              <a:rPr lang="en-US" sz="1900" b="1" dirty="0"/>
              <a:t>in fresh water?</a:t>
            </a:r>
          </a:p>
          <a:p>
            <a:pPr marL="114300" indent="0">
              <a:buNone/>
            </a:pPr>
            <a:r>
              <a:rPr lang="en-US" sz="1900" b="1" dirty="0">
                <a:highlight>
                  <a:srgbClr val="F7E1C8"/>
                </a:highlight>
              </a:rPr>
              <a:t>Her Results</a:t>
            </a:r>
            <a:r>
              <a:rPr lang="en-US" sz="1900" b="1" dirty="0"/>
              <a:t>: After performing a freshwater survival assay and transposon insertion sequencing, she found a possible candidate which was gene </a:t>
            </a:r>
            <a:r>
              <a:rPr lang="en-US" sz="1900" b="1" i="1" dirty="0" err="1"/>
              <a:t>mpl</a:t>
            </a:r>
            <a:endParaRPr lang="en-US" sz="1900" b="1" i="1" dirty="0"/>
          </a:p>
          <a:p>
            <a:pPr marL="114300" indent="0">
              <a:buNone/>
            </a:pPr>
            <a:r>
              <a:rPr lang="en-US" sz="1900" b="1" dirty="0">
                <a:highlight>
                  <a:srgbClr val="008080"/>
                </a:highlight>
              </a:rPr>
              <a:t>Next steps</a:t>
            </a:r>
            <a:r>
              <a:rPr lang="en-US" sz="1900" b="1" dirty="0"/>
              <a:t>: Colony PCR tubes were placed in thermocycler overnight. Will take a look at them today and started prepping for </a:t>
            </a:r>
            <a:r>
              <a:rPr lang="en-US" sz="1900" b="1" dirty="0" err="1"/>
              <a:t>minprep</a:t>
            </a:r>
            <a:r>
              <a:rPr lang="en-US" sz="1900" b="1" dirty="0"/>
              <a:t>. 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6423C8-509D-EF8B-8720-8E8859EB98E4}"/>
              </a:ext>
            </a:extLst>
          </p:cNvPr>
          <p:cNvGrpSpPr/>
          <p:nvPr/>
        </p:nvGrpSpPr>
        <p:grpSpPr>
          <a:xfrm>
            <a:off x="4322617" y="-63908"/>
            <a:ext cx="5403273" cy="4470069"/>
            <a:chOff x="776399" y="21220705"/>
            <a:chExt cx="10131425" cy="10708803"/>
          </a:xfrm>
          <a:noFill/>
        </p:grpSpPr>
        <p:grpSp>
          <p:nvGrpSpPr>
            <p:cNvPr id="5" name="Group 14">
              <a:extLst>
                <a:ext uri="{FF2B5EF4-FFF2-40B4-BE49-F238E27FC236}">
                  <a16:creationId xmlns:a16="http://schemas.microsoft.com/office/drawing/2014/main" id="{1EDD78B7-3D20-4B70-109A-2B5F585C4C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6399" y="21220705"/>
              <a:ext cx="10131425" cy="10708803"/>
              <a:chOff x="992412" y="17144028"/>
              <a:chExt cx="10697679" cy="10708803"/>
            </a:xfrm>
            <a:grpFill/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EAF88199-A14D-76D3-5F3E-BA6C4A302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412" y="17144028"/>
                <a:ext cx="10697679" cy="10708803"/>
                <a:chOff x="1010124" y="17435513"/>
                <a:chExt cx="9920608" cy="10709108"/>
              </a:xfrm>
              <a:grpFill/>
            </p:grpSpPr>
            <p:sp>
              <p:nvSpPr>
                <p:cNvPr id="9" name="TextBox 4">
                  <a:extLst>
                    <a:ext uri="{FF2B5EF4-FFF2-40B4-BE49-F238E27FC236}">
                      <a16:creationId xmlns:a16="http://schemas.microsoft.com/office/drawing/2014/main" id="{8CB742DE-4280-5F92-D55E-37D92E34302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10124" y="17435513"/>
                  <a:ext cx="9920608" cy="971742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tIns="246889">
                  <a:spAutoFit/>
                </a:bodyPr>
                <a:lstStyle>
                  <a:lvl1pPr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50149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50149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50149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501491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99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  <a:p>
                  <a:pPr algn="ctr" defTabSz="3761303">
                    <a:defRPr/>
                  </a:pPr>
                  <a:endParaRPr lang="en-US" altLang="en-US" sz="2500" b="1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cxnSp>
              <p:nvCxnSpPr>
                <p:cNvPr id="10" name="Connector: Curved 48">
                  <a:extLst>
                    <a:ext uri="{FF2B5EF4-FFF2-40B4-BE49-F238E27FC236}">
                      <a16:creationId xmlns:a16="http://schemas.microsoft.com/office/drawing/2014/main" id="{7CD0F575-4429-FE09-7E84-0975F3FCEB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36488" y="18656395"/>
                  <a:ext cx="9849103" cy="2208275"/>
                </a:xfrm>
                <a:prstGeom prst="curvedConnector3">
                  <a:avLst/>
                </a:prstGeom>
                <a:grpFill/>
                <a:ln w="508000">
                  <a:solidFill>
                    <a:srgbClr val="ACD7EC"/>
                  </a:solidFill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1">
                  <a:extLst>
                    <a:ext uri="{FF2B5EF4-FFF2-40B4-BE49-F238E27FC236}">
                      <a16:creationId xmlns:a16="http://schemas.microsoft.com/office/drawing/2014/main" id="{10F6A0DB-FEC0-58FA-91AC-39FCB2EB45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20792411">
                  <a:off x="2859386" y="19524049"/>
                  <a:ext cx="3124201" cy="64203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25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Beaver River</a:t>
                  </a:r>
                </a:p>
              </p:txBody>
            </p:sp>
            <p:sp>
              <p:nvSpPr>
                <p:cNvPr id="12" name="Arrow: Down 50">
                  <a:extLst>
                    <a:ext uri="{FF2B5EF4-FFF2-40B4-BE49-F238E27FC236}">
                      <a16:creationId xmlns:a16="http://schemas.microsoft.com/office/drawing/2014/main" id="{79E5A6FB-8030-821D-90C8-D04D0D0BF110}"/>
                    </a:ext>
                  </a:extLst>
                </p:cNvPr>
                <p:cNvSpPr/>
                <p:nvPr/>
              </p:nvSpPr>
              <p:spPr>
                <a:xfrm>
                  <a:off x="5229857" y="20742376"/>
                  <a:ext cx="361707" cy="716419"/>
                </a:xfrm>
                <a:prstGeom prst="downArrow">
                  <a:avLst/>
                </a:prstGeom>
                <a:solidFill>
                  <a:srgbClr val="414288"/>
                </a:solidFill>
                <a:ln>
                  <a:solidFill>
                    <a:srgbClr val="41428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25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  <p:pic>
              <p:nvPicPr>
                <p:cNvPr id="13" name="Picture 19">
                  <a:extLst>
                    <a:ext uri="{FF2B5EF4-FFF2-40B4-BE49-F238E27FC236}">
                      <a16:creationId xmlns:a16="http://schemas.microsoft.com/office/drawing/2014/main" id="{D7274FB4-6C8C-15DA-4476-EEC9794539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01750" y="21393150"/>
                  <a:ext cx="2262188" cy="22621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9">
                  <a:extLst>
                    <a:ext uri="{FF2B5EF4-FFF2-40B4-BE49-F238E27FC236}">
                      <a16:creationId xmlns:a16="http://schemas.microsoft.com/office/drawing/2014/main" id="{1E6D292F-0C52-1808-3FF1-BF065E33C78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9107" y="21393150"/>
                  <a:ext cx="2263775" cy="22621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9">
                  <a:extLst>
                    <a:ext uri="{FF2B5EF4-FFF2-40B4-BE49-F238E27FC236}">
                      <a16:creationId xmlns:a16="http://schemas.microsoft.com/office/drawing/2014/main" id="{E27B22B2-4051-B573-466D-4E546DB3DF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56463" y="21393150"/>
                  <a:ext cx="2262187" cy="22621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8E112D8-3A44-0B8C-2DF7-073400664B38}"/>
                    </a:ext>
                  </a:extLst>
                </p:cNvPr>
                <p:cNvSpPr txBox="1"/>
                <p:nvPr/>
              </p:nvSpPr>
              <p:spPr>
                <a:xfrm>
                  <a:off x="3397677" y="23009385"/>
                  <a:ext cx="1046157" cy="64203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5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x3</a:t>
                  </a:r>
                </a:p>
              </p:txBody>
            </p:sp>
            <p:sp>
              <p:nvSpPr>
                <p:cNvPr id="17" name="TextBox 20">
                  <a:extLst>
                    <a:ext uri="{FF2B5EF4-FFF2-40B4-BE49-F238E27FC236}">
                      <a16:creationId xmlns:a16="http://schemas.microsoft.com/office/drawing/2014/main" id="{F2B0B0FF-20FD-A4C4-31F4-C6A46F9F9D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77385" y="23009227"/>
                  <a:ext cx="1044575" cy="64203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250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x3</a:t>
                  </a:r>
                </a:p>
              </p:txBody>
            </p:sp>
            <p:sp>
              <p:nvSpPr>
                <p:cNvPr id="18" name="TextBox 25">
                  <a:extLst>
                    <a:ext uri="{FF2B5EF4-FFF2-40B4-BE49-F238E27FC236}">
                      <a16:creationId xmlns:a16="http://schemas.microsoft.com/office/drawing/2014/main" id="{75190EE3-D70C-DB4A-C020-66406117B0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30399" y="23818851"/>
                  <a:ext cx="1004888" cy="71670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5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4°C</a:t>
                  </a:r>
                </a:p>
              </p:txBody>
            </p:sp>
            <p:sp>
              <p:nvSpPr>
                <p:cNvPr id="19" name="TextBox 26">
                  <a:extLst>
                    <a:ext uri="{FF2B5EF4-FFF2-40B4-BE49-F238E27FC236}">
                      <a16:creationId xmlns:a16="http://schemas.microsoft.com/office/drawing/2014/main" id="{B8442A0E-F40D-82FA-ED0F-6DAF0612E6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9324" y="23818851"/>
                  <a:ext cx="1301750" cy="10579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15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16</a:t>
                  </a:r>
                  <a:r>
                    <a:rPr lang="en-US" altLang="en-US" sz="25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°</a:t>
                  </a:r>
                  <a:r>
                    <a:rPr lang="en-US" altLang="en-US" sz="15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0" name="TextBox 27">
                  <a:extLst>
                    <a:ext uri="{FF2B5EF4-FFF2-40B4-BE49-F238E27FC236}">
                      <a16:creationId xmlns:a16="http://schemas.microsoft.com/office/drawing/2014/main" id="{4E9C2C59-81C3-F910-E167-DCF2ABF03A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58113" y="23818851"/>
                  <a:ext cx="1258886" cy="64203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2500" b="1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25°C</a:t>
                  </a:r>
                </a:p>
              </p:txBody>
            </p:sp>
            <p:pic>
              <p:nvPicPr>
                <p:cNvPr id="21" name="Picture 10">
                  <a:extLst>
                    <a:ext uri="{FF2B5EF4-FFF2-40B4-BE49-F238E27FC236}">
                      <a16:creationId xmlns:a16="http://schemas.microsoft.com/office/drawing/2014/main" id="{5355D41B-4D64-8F16-BBC2-630752D35C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8450" y="25566688"/>
                  <a:ext cx="2603500" cy="256381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723D546A-0314-A369-134C-6A240E6A1955}"/>
                    </a:ext>
                  </a:extLst>
                </p:cNvPr>
                <p:cNvCxnSpPr/>
                <p:nvPr/>
              </p:nvCxnSpPr>
              <p:spPr>
                <a:xfrm>
                  <a:off x="8387516" y="24536602"/>
                  <a:ext cx="0" cy="40641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0CE51CE-663A-51CB-505F-5B820BFEDC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86233" y="24917613"/>
                  <a:ext cx="6101283" cy="0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2574328-AA21-37E2-F3CF-07568BB3D6D9}"/>
                    </a:ext>
                  </a:extLst>
                </p:cNvPr>
                <p:cNvCxnSpPr/>
                <p:nvPr/>
              </p:nvCxnSpPr>
              <p:spPr>
                <a:xfrm>
                  <a:off x="5410711" y="24511202"/>
                  <a:ext cx="0" cy="40641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3214FEF-A258-0254-38AF-08EDF187A69F}"/>
                    </a:ext>
                  </a:extLst>
                </p:cNvPr>
                <p:cNvCxnSpPr/>
                <p:nvPr/>
              </p:nvCxnSpPr>
              <p:spPr>
                <a:xfrm>
                  <a:off x="2306441" y="24536602"/>
                  <a:ext cx="0" cy="406412"/>
                </a:xfrm>
                <a:prstGeom prst="line">
                  <a:avLst/>
                </a:prstGeom>
                <a:grpFill/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F9ACE178-ABB7-AAA2-3FB9-7BAC4F703A45}"/>
                    </a:ext>
                  </a:extLst>
                </p:cNvPr>
                <p:cNvCxnSpPr/>
                <p:nvPr/>
              </p:nvCxnSpPr>
              <p:spPr>
                <a:xfrm>
                  <a:off x="2514740" y="24917613"/>
                  <a:ext cx="0" cy="685820"/>
                </a:xfrm>
                <a:prstGeom prst="straightConnector1">
                  <a:avLst/>
                </a:prstGeom>
                <a:grpFill/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32">
                  <a:extLst>
                    <a:ext uri="{FF2B5EF4-FFF2-40B4-BE49-F238E27FC236}">
                      <a16:creationId xmlns:a16="http://schemas.microsoft.com/office/drawing/2014/main" id="{6CD9294C-35EF-B8FA-D38C-0B044AB7E3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1749" y="25755599"/>
                  <a:ext cx="1971677" cy="238902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16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Serially diluted from 1 to 10</a:t>
                  </a:r>
                  <a:r>
                    <a:rPr lang="en-US" altLang="en-US" sz="1600" baseline="300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-6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209414B-4311-CBD6-51E3-5B64D3F973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52597" y="26909983"/>
                  <a:ext cx="522301" cy="0"/>
                </a:xfrm>
                <a:prstGeom prst="straightConnector1">
                  <a:avLst/>
                </a:prstGeom>
                <a:grpFill/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4B2259E-467B-C157-F1FC-0394B22CF6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945503" y="25593103"/>
                  <a:ext cx="2655886" cy="238902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altLang="en-US" sz="1600" dirty="0">
                      <a:latin typeface="Helvetica" panose="020B0604020202020204" pitchFamily="34" charset="0"/>
                      <a:cs typeface="Helvetica" panose="020B0604020202020204" pitchFamily="34" charset="0"/>
                    </a:rPr>
                    <a:t>Plated on days: 0, 1, 2, 4, 7, 14, 21, 28, 35, 42, 50, 63, 69</a:t>
                  </a:r>
                  <a:endParaRPr lang="en-US" altLang="en-US" sz="1600" baseline="300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p:grpSp>
          <p:sp>
            <p:nvSpPr>
              <p:cNvPr id="8" name="TextBox 20">
                <a:extLst>
                  <a:ext uri="{FF2B5EF4-FFF2-40B4-BE49-F238E27FC236}">
                    <a16:creationId xmlns:a16="http://schemas.microsoft.com/office/drawing/2014/main" id="{6B9F55B3-D82E-EE34-482E-1C3DE8C4B6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85388" y="22617567"/>
                <a:ext cx="1044575" cy="64201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sz="25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x3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7DEB32-AC67-CC33-6757-11940C2B8989}"/>
                </a:ext>
              </a:extLst>
            </p:cNvPr>
            <p:cNvSpPr txBox="1"/>
            <p:nvPr/>
          </p:nvSpPr>
          <p:spPr>
            <a:xfrm>
              <a:off x="5747264" y="23982411"/>
              <a:ext cx="4135439" cy="1501627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900" dirty="0">
                  <a:latin typeface="Helvetica" panose="020B0604020202020204" pitchFamily="34" charset="0"/>
                  <a:cs typeface="Helvetica" panose="020B0604020202020204" pitchFamily="34" charset="0"/>
                </a:rPr>
                <a:t>+ 0.03 OD LVS</a:t>
              </a:r>
            </a:p>
            <a:p>
              <a:pPr>
                <a:defRPr/>
              </a:pPr>
              <a:r>
                <a:rPr lang="en-US" sz="1900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900" i="1" dirty="0">
                  <a:latin typeface="Helvetica" panose="020B0604020202020204" pitchFamily="34" charset="0"/>
                  <a:cs typeface="Helvetica" panose="020B0604020202020204" pitchFamily="34" charset="0"/>
                </a:rPr>
                <a:t>F. tularensis</a:t>
              </a:r>
              <a:endParaRPr lang="en-US" sz="19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9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1D883-47FB-DF95-6F3D-ABA6E161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pKR200</a:t>
            </a:r>
          </a:p>
        </p:txBody>
      </p:sp>
      <p:pic>
        <p:nvPicPr>
          <p:cNvPr id="5" name="Picture 4" descr="A diagram of a cycle&#10;&#10;Description automatically generated">
            <a:extLst>
              <a:ext uri="{FF2B5EF4-FFF2-40B4-BE49-F238E27FC236}">
                <a16:creationId xmlns:a16="http://schemas.microsoft.com/office/drawing/2014/main" id="{DE384CEA-E678-0969-7E1D-5B0B7FCD8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096" y="1690688"/>
            <a:ext cx="4340704" cy="414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86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EEAF-34A7-27D8-21C3-4FFAE226F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442220"/>
            <a:ext cx="11201399" cy="1345269"/>
          </a:xfrm>
        </p:spPr>
        <p:txBody>
          <a:bodyPr/>
          <a:lstStyle/>
          <a:p>
            <a:r>
              <a:rPr lang="en-US" dirty="0"/>
              <a:t>Making pKR200: PCR and Purification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3E498-93E8-5848-1FC4-ADA0A62FA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351" y="2508807"/>
            <a:ext cx="3376023" cy="3651504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Started with PCR using primers KROL 660 and KROL 661 for FTL_0508_Fragment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primers KROL 662 and KROL 663 for FTL_0508_Fragment 2</a:t>
            </a:r>
          </a:p>
        </p:txBody>
      </p:sp>
      <p:pic>
        <p:nvPicPr>
          <p:cNvPr id="4" name="Picture 3" descr="A close-up of a test&#10;&#10;Description automatically generated">
            <a:extLst>
              <a:ext uri="{FF2B5EF4-FFF2-40B4-BE49-F238E27FC236}">
                <a16:creationId xmlns:a16="http://schemas.microsoft.com/office/drawing/2014/main" id="{F3534301-4B0A-53A7-2481-0B3C4E9A0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3" y="2093961"/>
            <a:ext cx="3376023" cy="3787670"/>
          </a:xfrm>
          <a:prstGeom prst="rect">
            <a:avLst/>
          </a:prstGeom>
        </p:spPr>
      </p:pic>
      <p:pic>
        <p:nvPicPr>
          <p:cNvPr id="5" name="Picture 4" descr="A close-up of a test&#10;&#10;Description automatically generated">
            <a:extLst>
              <a:ext uri="{FF2B5EF4-FFF2-40B4-BE49-F238E27FC236}">
                <a16:creationId xmlns:a16="http://schemas.microsoft.com/office/drawing/2014/main" id="{AD799B13-2118-0856-BF40-95B96B948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062" y="2093961"/>
            <a:ext cx="3173095" cy="36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31F1-D5E5-7182-8366-7F7695DED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154" y="442220"/>
            <a:ext cx="10855569" cy="1345269"/>
          </a:xfrm>
        </p:spPr>
        <p:txBody>
          <a:bodyPr/>
          <a:lstStyle/>
          <a:p>
            <a:r>
              <a:rPr lang="en-US" dirty="0"/>
              <a:t>Making pKR200: Digests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216E38-D95F-0022-D34B-0DF329D28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255982"/>
              </p:ext>
            </p:extLst>
          </p:nvPr>
        </p:nvGraphicFramePr>
        <p:xfrm>
          <a:off x="1714500" y="2092203"/>
          <a:ext cx="8529638" cy="3094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101">
                  <a:extLst>
                    <a:ext uri="{9D8B030D-6E8A-4147-A177-3AD203B41FA5}">
                      <a16:colId xmlns:a16="http://schemas.microsoft.com/office/drawing/2014/main" val="3124296465"/>
                    </a:ext>
                  </a:extLst>
                </a:gridCol>
                <a:gridCol w="1370602">
                  <a:extLst>
                    <a:ext uri="{9D8B030D-6E8A-4147-A177-3AD203B41FA5}">
                      <a16:colId xmlns:a16="http://schemas.microsoft.com/office/drawing/2014/main" val="2166126774"/>
                    </a:ext>
                  </a:extLst>
                </a:gridCol>
                <a:gridCol w="2209844">
                  <a:extLst>
                    <a:ext uri="{9D8B030D-6E8A-4147-A177-3AD203B41FA5}">
                      <a16:colId xmlns:a16="http://schemas.microsoft.com/office/drawing/2014/main" val="2192111424"/>
                    </a:ext>
                  </a:extLst>
                </a:gridCol>
                <a:gridCol w="2253426">
                  <a:extLst>
                    <a:ext uri="{9D8B030D-6E8A-4147-A177-3AD203B41FA5}">
                      <a16:colId xmlns:a16="http://schemas.microsoft.com/office/drawing/2014/main" val="941180223"/>
                    </a:ext>
                  </a:extLst>
                </a:gridCol>
                <a:gridCol w="1752665">
                  <a:extLst>
                    <a:ext uri="{9D8B030D-6E8A-4147-A177-3AD203B41FA5}">
                      <a16:colId xmlns:a16="http://schemas.microsoft.com/office/drawing/2014/main" val="4162593280"/>
                    </a:ext>
                  </a:extLst>
                </a:gridCol>
              </a:tblGrid>
              <a:tr h="7737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Tube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Enzyme(s)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DNA Volume (uL)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O Volume (uL)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5504880"/>
                  </a:ext>
                </a:extLst>
              </a:tr>
              <a:tr h="7737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DFTL_0508_F1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BamHI-HF and Noti-HF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585206"/>
                  </a:ext>
                </a:extLst>
              </a:tr>
              <a:tr h="7737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DFTL_0508_F2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NotI-HF and KpnI-HF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4927327"/>
                  </a:ext>
                </a:extLst>
              </a:tr>
              <a:tr h="7737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Backbone (pKR12)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BamHI-HF and KpnI-HF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37634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2344E9C-C2F1-93E7-AC49-DEE6A52D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CD67B-4F96-2AF5-4C07-533B58B9858C}"/>
              </a:ext>
            </a:extLst>
          </p:cNvPr>
          <p:cNvSpPr txBox="1"/>
          <p:nvPr/>
        </p:nvSpPr>
        <p:spPr>
          <a:xfrm>
            <a:off x="3159378" y="5307147"/>
            <a:ext cx="658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Performed a digest and eventually gel purified the digest</a:t>
            </a:r>
          </a:p>
        </p:txBody>
      </p:sp>
    </p:spTree>
    <p:extLst>
      <p:ext uri="{BB962C8B-B14F-4D97-AF65-F5344CB8AC3E}">
        <p14:creationId xmlns:p14="http://schemas.microsoft.com/office/powerpoint/2010/main" val="247828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E78CB-076A-C813-9F51-A3337DEE0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69" y="442220"/>
            <a:ext cx="10574216" cy="1345269"/>
          </a:xfrm>
        </p:spPr>
        <p:txBody>
          <a:bodyPr/>
          <a:lstStyle/>
          <a:p>
            <a:r>
              <a:rPr lang="en-US" dirty="0"/>
              <a:t>Making pKR200: Ligation &amp; Transformation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BB8BE9-5500-C868-9756-7C68AF182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296919"/>
              </p:ext>
            </p:extLst>
          </p:nvPr>
        </p:nvGraphicFramePr>
        <p:xfrm>
          <a:off x="2656986" y="1866411"/>
          <a:ext cx="7215677" cy="181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206">
                  <a:extLst>
                    <a:ext uri="{9D8B030D-6E8A-4147-A177-3AD203B41FA5}">
                      <a16:colId xmlns:a16="http://schemas.microsoft.com/office/drawing/2014/main" val="3320112790"/>
                    </a:ext>
                  </a:extLst>
                </a:gridCol>
                <a:gridCol w="1835946">
                  <a:extLst>
                    <a:ext uri="{9D8B030D-6E8A-4147-A177-3AD203B41FA5}">
                      <a16:colId xmlns:a16="http://schemas.microsoft.com/office/drawing/2014/main" val="482107477"/>
                    </a:ext>
                  </a:extLst>
                </a:gridCol>
                <a:gridCol w="1835946">
                  <a:extLst>
                    <a:ext uri="{9D8B030D-6E8A-4147-A177-3AD203B41FA5}">
                      <a16:colId xmlns:a16="http://schemas.microsoft.com/office/drawing/2014/main" val="1004009425"/>
                    </a:ext>
                  </a:extLst>
                </a:gridCol>
                <a:gridCol w="1627579">
                  <a:extLst>
                    <a:ext uri="{9D8B030D-6E8A-4147-A177-3AD203B41FA5}">
                      <a16:colId xmlns:a16="http://schemas.microsoft.com/office/drawing/2014/main" val="1547772849"/>
                    </a:ext>
                  </a:extLst>
                </a:gridCol>
              </a:tblGrid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Component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Reaction 1 (uL)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Reaction 2 (uL)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Master Mix (3x)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3717863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r>
                        <a:rPr lang="en-US" sz="1200">
                          <a:effectLst/>
                        </a:rPr>
                        <a:t>O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34.5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969372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10x ligase buffer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2115746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Insert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700712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Backbone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2497233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Ligase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7082716"/>
                  </a:ext>
                </a:extLst>
              </a:tr>
              <a:tr h="258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3071973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CD74B05-901B-11B1-868A-FA73E564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349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>
              <a:ln>
                <a:noFill/>
              </a:ln>
              <a:solidFill>
                <a:srgbClr val="365F9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A6A2E6-AF78-6FC3-9EDB-956F69799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726402"/>
              </p:ext>
            </p:extLst>
          </p:nvPr>
        </p:nvGraphicFramePr>
        <p:xfrm>
          <a:off x="2578006" y="3857716"/>
          <a:ext cx="7373635" cy="2558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8566">
                  <a:extLst>
                    <a:ext uri="{9D8B030D-6E8A-4147-A177-3AD203B41FA5}">
                      <a16:colId xmlns:a16="http://schemas.microsoft.com/office/drawing/2014/main" val="2631315390"/>
                    </a:ext>
                  </a:extLst>
                </a:gridCol>
                <a:gridCol w="1356937">
                  <a:extLst>
                    <a:ext uri="{9D8B030D-6E8A-4147-A177-3AD203B41FA5}">
                      <a16:colId xmlns:a16="http://schemas.microsoft.com/office/drawing/2014/main" val="4178961140"/>
                    </a:ext>
                  </a:extLst>
                </a:gridCol>
                <a:gridCol w="932895">
                  <a:extLst>
                    <a:ext uri="{9D8B030D-6E8A-4147-A177-3AD203B41FA5}">
                      <a16:colId xmlns:a16="http://schemas.microsoft.com/office/drawing/2014/main" val="4188287617"/>
                    </a:ext>
                  </a:extLst>
                </a:gridCol>
                <a:gridCol w="932895">
                  <a:extLst>
                    <a:ext uri="{9D8B030D-6E8A-4147-A177-3AD203B41FA5}">
                      <a16:colId xmlns:a16="http://schemas.microsoft.com/office/drawing/2014/main" val="1725628421"/>
                    </a:ext>
                  </a:extLst>
                </a:gridCol>
                <a:gridCol w="2035405">
                  <a:extLst>
                    <a:ext uri="{9D8B030D-6E8A-4147-A177-3AD203B41FA5}">
                      <a16:colId xmlns:a16="http://schemas.microsoft.com/office/drawing/2014/main" val="3603802928"/>
                    </a:ext>
                  </a:extLst>
                </a:gridCol>
                <a:gridCol w="1356937">
                  <a:extLst>
                    <a:ext uri="{9D8B030D-6E8A-4147-A177-3AD203B41FA5}">
                      <a16:colId xmlns:a16="http://schemas.microsoft.com/office/drawing/2014/main" val="3345497833"/>
                    </a:ext>
                  </a:extLst>
                </a:gridCol>
              </a:tblGrid>
              <a:tr h="9302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Tube number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Purpose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DNA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Volume of DNA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Final volume to plate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Number of kanamycin-containing plates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8747057"/>
                  </a:ext>
                </a:extLst>
              </a:tr>
              <a:tr h="232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(+)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pKR12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20uL,100 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3983919"/>
                  </a:ext>
                </a:extLst>
              </a:tr>
              <a:tr h="232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(-) control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20ul ,100 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2943120"/>
                  </a:ext>
                </a:extLst>
              </a:tr>
              <a:tr h="69765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Backbone Ligation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pKR12 (digested)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 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 uL, remaning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665264"/>
                  </a:ext>
                </a:extLst>
              </a:tr>
              <a:tr h="23255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Ligation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Pkr200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 uL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100uL, remaining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2768762"/>
                  </a:ext>
                </a:extLst>
              </a:tr>
              <a:tr h="232551">
                <a:tc gridSpan="5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Total number of plates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2029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22B749-BD80-F0D7-9AAC-7938E401C047}"/>
              </a:ext>
            </a:extLst>
          </p:cNvPr>
          <p:cNvSpPr txBox="1"/>
          <p:nvPr/>
        </p:nvSpPr>
        <p:spPr>
          <a:xfrm>
            <a:off x="1312252" y="2487552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DAD08C-0588-A310-5AA5-E171DFEC29D2}"/>
              </a:ext>
            </a:extLst>
          </p:cNvPr>
          <p:cNvSpPr txBox="1"/>
          <p:nvPr/>
        </p:nvSpPr>
        <p:spPr>
          <a:xfrm>
            <a:off x="797169" y="4952082"/>
            <a:ext cx="19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Transformation:</a:t>
            </a:r>
          </a:p>
        </p:txBody>
      </p:sp>
    </p:spTree>
    <p:extLst>
      <p:ext uri="{BB962C8B-B14F-4D97-AF65-F5344CB8AC3E}">
        <p14:creationId xmlns:p14="http://schemas.microsoft.com/office/powerpoint/2010/main" val="310682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C4F8-7F46-6FC2-9068-15E581D9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731CC-2C5F-ADEB-3E93-30F24F97F0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11D8-0483-B8EC-6302-C364C56B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46" y="442220"/>
            <a:ext cx="10363200" cy="1345269"/>
          </a:xfrm>
        </p:spPr>
        <p:txBody>
          <a:bodyPr/>
          <a:lstStyle/>
          <a:p>
            <a:r>
              <a:rPr lang="en-US" dirty="0"/>
              <a:t>Electroporating pKR200 into LVS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14505-7DF6-2EE6-151A-C1723D14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46" y="2312276"/>
            <a:ext cx="10363200" cy="3651504"/>
          </a:xfrm>
        </p:spPr>
        <p:txBody>
          <a:bodyPr/>
          <a:lstStyle/>
          <a:p>
            <a:r>
              <a:rPr lang="en-US" dirty="0"/>
              <a:t>After 6 attempts …. </a:t>
            </a:r>
          </a:p>
        </p:txBody>
      </p:sp>
    </p:spTree>
    <p:extLst>
      <p:ext uri="{BB962C8B-B14F-4D97-AF65-F5344CB8AC3E}">
        <p14:creationId xmlns:p14="http://schemas.microsoft.com/office/powerpoint/2010/main" val="98843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417</Words>
  <Application>Microsoft Macintosh PowerPoint</Application>
  <PresentationFormat>Widescreen</PresentationFormat>
  <Paragraphs>135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Helvetica</vt:lpstr>
      <vt:lpstr>Times New Roman</vt:lpstr>
      <vt:lpstr>Office Theme</vt:lpstr>
      <vt:lpstr>Validating the Genetic Requirements of F. tularensis</vt:lpstr>
      <vt:lpstr>Fransciella tularensis </vt:lpstr>
      <vt:lpstr>Background</vt:lpstr>
      <vt:lpstr>pKR200</vt:lpstr>
      <vt:lpstr>Making pKR200: PCR and Purification </vt:lpstr>
      <vt:lpstr>Making pKR200: Digests</vt:lpstr>
      <vt:lpstr>Making pKR200: Ligation &amp; Transformation</vt:lpstr>
      <vt:lpstr>PowerPoint Presentation</vt:lpstr>
      <vt:lpstr>Electroporating pKR200 into LVS</vt:lpstr>
      <vt:lpstr>Selecting Cross-Outs for Sucrose Selection</vt:lpstr>
      <vt:lpstr>Future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Validating the Genetic Requirements of F. tularensis</dc:title>
  <dc:creator>Johanyx Rodriguez</dc:creator>
  <cp:lastModifiedBy>Johanyx Rodriguez</cp:lastModifiedBy>
  <cp:revision>3</cp:revision>
  <dcterms:created xsi:type="dcterms:W3CDTF">2024-02-22T03:23:10Z</dcterms:created>
  <dcterms:modified xsi:type="dcterms:W3CDTF">2024-02-22T18:31:54Z</dcterms:modified>
</cp:coreProperties>
</file>