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1"/>
  </p:notesMasterIdLst>
  <p:sldIdLst>
    <p:sldId id="256" r:id="rId2"/>
    <p:sldId id="258" r:id="rId3"/>
    <p:sldId id="272" r:id="rId4"/>
    <p:sldId id="314" r:id="rId5"/>
    <p:sldId id="315" r:id="rId6"/>
    <p:sldId id="305" r:id="rId7"/>
    <p:sldId id="306" r:id="rId8"/>
    <p:sldId id="307" r:id="rId9"/>
    <p:sldId id="308" r:id="rId10"/>
    <p:sldId id="316" r:id="rId11"/>
    <p:sldId id="285" r:id="rId12"/>
    <p:sldId id="286" r:id="rId13"/>
    <p:sldId id="287" r:id="rId14"/>
    <p:sldId id="289" r:id="rId15"/>
    <p:sldId id="291" r:id="rId16"/>
    <p:sldId id="294" r:id="rId17"/>
    <p:sldId id="311" r:id="rId18"/>
    <p:sldId id="295" r:id="rId19"/>
    <p:sldId id="296" r:id="rId20"/>
    <p:sldId id="298" r:id="rId21"/>
    <p:sldId id="302" r:id="rId22"/>
    <p:sldId id="313" r:id="rId23"/>
    <p:sldId id="299" r:id="rId24"/>
    <p:sldId id="304" r:id="rId25"/>
    <p:sldId id="300" r:id="rId26"/>
    <p:sldId id="312" r:id="rId27"/>
    <p:sldId id="309" r:id="rId28"/>
    <p:sldId id="310" r:id="rId29"/>
    <p:sldId id="271" r:id="rId30"/>
  </p:sldIdLst>
  <p:sldSz cx="18288000" cy="10287000"/>
  <p:notesSz cx="6858000" cy="9144000"/>
  <p:embeddedFontLst>
    <p:embeddedFont>
      <p:font typeface="Aharoni" panose="02010803020104030203" pitchFamily="2" charset="-79"/>
      <p:bold r:id="rId32"/>
    </p:embeddedFont>
    <p:embeddedFont>
      <p:font typeface="Anton" pitchFamily="2" charset="77"/>
      <p:regular r:id="rId33"/>
    </p:embeddedFont>
    <p:embeddedFont>
      <p:font typeface="Century Gothic" panose="020B0502020202020204" pitchFamily="34" charset="0"/>
      <p:regular r:id="rId34"/>
      <p:bold r:id="rId35"/>
      <p:italic r:id="rId36"/>
      <p:boldItalic r:id="rId37"/>
    </p:embeddedFont>
    <p:embeddedFont>
      <p:font typeface="Questrial" pitchFamily="2" charset="77"/>
      <p:regular r:id="rId38"/>
    </p:embeddedFont>
    <p:embeddedFont>
      <p:font typeface="TT Chocolates" panose="02000503020000020003" pitchFamily="2" charset="77"/>
      <p:regular r:id="rId39"/>
    </p:embeddedFont>
    <p:embeddedFont>
      <p:font typeface="TT Chocolates Bold" panose="02000803020000020003" pitchFamily="2" charset="77"/>
      <p:regular r:id="rId40"/>
      <p:bold r:id="rId41"/>
    </p:embeddedFont>
    <p:embeddedFont>
      <p:font typeface="TT Chocolates Ultra-Bold" panose="02000903040000020003" pitchFamily="2" charset="77"/>
      <p:regular r:id="rId42"/>
      <p:bold r:id="rId4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03C8F"/>
    <a:srgbClr val="FDC1E0"/>
    <a:srgbClr val="B1D2F1"/>
    <a:srgbClr val="CB7C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57" autoAdjust="0"/>
    <p:restoredTop sz="94719" autoAdjust="0"/>
  </p:normalViewPr>
  <p:slideViewPr>
    <p:cSldViewPr>
      <p:cViewPr>
        <p:scale>
          <a:sx n="69" d="100"/>
          <a:sy n="69" d="100"/>
        </p:scale>
        <p:origin x="992" y="5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8.fntdata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font" Target="fonts/font11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Relationship Id="rId43" Type="http://schemas.openxmlformats.org/officeDocument/2006/relationships/font" Target="fonts/font12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font" Target="fonts/font10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G:\Shared%20drives\KRamsey%20Lab\Aisling%20Macaraeg\Plating%20Data\22_Plating%20Comparions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G:\Shared%20drives\KRamsey%20Lab\Aisling%20Macaraeg\Plating%20Data\22_Plating%20Comparions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295105016667173"/>
          <c:y val="2.5285855052863185E-2"/>
          <c:w val="0.87025412273517633"/>
          <c:h val="0.77603335614461111"/>
        </c:manualLayout>
      </c:layout>
      <c:scatterChart>
        <c:scatterStyle val="lineMarker"/>
        <c:varyColors val="0"/>
        <c:ser>
          <c:idx val="0"/>
          <c:order val="0"/>
          <c:tx>
            <c:strRef>
              <c:f>'4C'!$A$3</c:f>
              <c:strCache>
                <c:ptCount val="1"/>
                <c:pt idx="0">
                  <c:v>Rep. 1 4°C </c:v>
                </c:pt>
              </c:strCache>
            </c:strRef>
          </c:tx>
          <c:spPr>
            <a:ln w="76200" cap="rnd">
              <a:solidFill>
                <a:schemeClr val="accent6"/>
              </a:solidFill>
              <a:round/>
            </a:ln>
            <a:effectLst/>
          </c:spPr>
          <c:marker>
            <c:symbol val="square"/>
            <c:size val="10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'4C'!$B$9:$M$9</c:f>
                <c:numCache>
                  <c:formatCode>General</c:formatCode>
                  <c:ptCount val="12"/>
                  <c:pt idx="0">
                    <c:v>0</c:v>
                  </c:pt>
                  <c:pt idx="1">
                    <c:v>911500.5942583516</c:v>
                  </c:pt>
                  <c:pt idx="2">
                    <c:v>222542.13084267886</c:v>
                  </c:pt>
                  <c:pt idx="3">
                    <c:v>69342.146875715742</c:v>
                  </c:pt>
                  <c:pt idx="4">
                    <c:v>49644.570028688271</c:v>
                  </c:pt>
                  <c:pt idx="5">
                    <c:v>5463.7441374939954</c:v>
                  </c:pt>
                  <c:pt idx="6">
                    <c:v>577.35026918962569</c:v>
                  </c:pt>
                  <c:pt idx="7">
                    <c:v>11.097213530798991</c:v>
                  </c:pt>
                  <c:pt idx="8">
                    <c:v>0</c:v>
                  </c:pt>
                  <c:pt idx="9">
                    <c:v>0</c:v>
                  </c:pt>
                  <c:pt idx="10">
                    <c:v>0</c:v>
                  </c:pt>
                  <c:pt idx="11">
                    <c:v>0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'4C'!$B$2:$M$2</c:f>
              <c:numCache>
                <c:formatCode>General</c:formatCode>
                <c:ptCount val="12"/>
                <c:pt idx="0">
                  <c:v>0</c:v>
                </c:pt>
                <c:pt idx="1">
                  <c:v>1</c:v>
                </c:pt>
                <c:pt idx="2">
                  <c:v>4</c:v>
                </c:pt>
                <c:pt idx="3">
                  <c:v>7</c:v>
                </c:pt>
                <c:pt idx="4">
                  <c:v>14</c:v>
                </c:pt>
                <c:pt idx="5">
                  <c:v>21</c:v>
                </c:pt>
                <c:pt idx="6">
                  <c:v>28</c:v>
                </c:pt>
                <c:pt idx="7">
                  <c:v>35</c:v>
                </c:pt>
                <c:pt idx="8">
                  <c:v>42</c:v>
                </c:pt>
                <c:pt idx="9">
                  <c:v>50</c:v>
                </c:pt>
                <c:pt idx="10">
                  <c:v>56</c:v>
                </c:pt>
                <c:pt idx="11">
                  <c:v>62</c:v>
                </c:pt>
              </c:numCache>
            </c:numRef>
          </c:xVal>
          <c:yVal>
            <c:numRef>
              <c:f>'4C'!$B$3:$M$3</c:f>
              <c:numCache>
                <c:formatCode>0.00E+00</c:formatCode>
                <c:ptCount val="12"/>
                <c:pt idx="0">
                  <c:v>8850000</c:v>
                </c:pt>
                <c:pt idx="1">
                  <c:v>4933333.3333333302</c:v>
                </c:pt>
                <c:pt idx="2">
                  <c:v>1280000</c:v>
                </c:pt>
                <c:pt idx="3">
                  <c:v>1226666.66666667</c:v>
                </c:pt>
                <c:pt idx="4">
                  <c:v>102833.33333333299</c:v>
                </c:pt>
                <c:pt idx="5">
                  <c:v>7400</c:v>
                </c:pt>
                <c:pt idx="6">
                  <c:v>483.33333333333331</c:v>
                </c:pt>
                <c:pt idx="7">
                  <c:v>10.555555555555555</c:v>
                </c:pt>
                <c:pt idx="8">
                  <c:v>0.1</c:v>
                </c:pt>
                <c:pt idx="9">
                  <c:v>0.1</c:v>
                </c:pt>
                <c:pt idx="10">
                  <c:v>0.1</c:v>
                </c:pt>
                <c:pt idx="11">
                  <c:v>0.1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171E-7046-8A1E-AABCB80EFCC1}"/>
            </c:ext>
          </c:extLst>
        </c:ser>
        <c:ser>
          <c:idx val="1"/>
          <c:order val="1"/>
          <c:tx>
            <c:strRef>
              <c:f>'4C'!$A$4</c:f>
              <c:strCache>
                <c:ptCount val="1"/>
                <c:pt idx="0">
                  <c:v>Rep. 2 4°C </c:v>
                </c:pt>
              </c:strCache>
            </c:strRef>
          </c:tx>
          <c:spPr>
            <a:ln w="76200" cap="rnd">
              <a:solidFill>
                <a:schemeClr val="accent1"/>
              </a:solidFill>
              <a:prstDash val="solid"/>
              <a:round/>
            </a:ln>
            <a:effectLst/>
          </c:spPr>
          <c:marker>
            <c:symbol val="circle"/>
            <c:size val="10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'4C'!$B$10:$M$10</c:f>
                <c:numCache>
                  <c:formatCode>General</c:formatCode>
                  <c:ptCount val="12"/>
                  <c:pt idx="0">
                    <c:v>0</c:v>
                  </c:pt>
                  <c:pt idx="1">
                    <c:v>1802775.6377319947</c:v>
                  </c:pt>
                  <c:pt idx="2">
                    <c:v>5299371.0318615483</c:v>
                  </c:pt>
                  <c:pt idx="3">
                    <c:v>250000</c:v>
                  </c:pt>
                  <c:pt idx="4">
                    <c:v>1451148.9700693502</c:v>
                  </c:pt>
                  <c:pt idx="5">
                    <c:v>278672.44810589636</c:v>
                  </c:pt>
                  <c:pt idx="6">
                    <c:v>178384.64993752498</c:v>
                  </c:pt>
                  <c:pt idx="7">
                    <c:v>17750</c:v>
                  </c:pt>
                  <c:pt idx="8">
                    <c:v>1757.8395831246946</c:v>
                  </c:pt>
                  <c:pt idx="9">
                    <c:v>40.722639076235382</c:v>
                  </c:pt>
                  <c:pt idx="10">
                    <c:v>1.666666666666667</c:v>
                  </c:pt>
                  <c:pt idx="11">
                    <c:v>0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'4C'!$B$2:$M$2</c:f>
              <c:numCache>
                <c:formatCode>General</c:formatCode>
                <c:ptCount val="12"/>
                <c:pt idx="0">
                  <c:v>0</c:v>
                </c:pt>
                <c:pt idx="1">
                  <c:v>1</c:v>
                </c:pt>
                <c:pt idx="2">
                  <c:v>4</c:v>
                </c:pt>
                <c:pt idx="3">
                  <c:v>7</c:v>
                </c:pt>
                <c:pt idx="4">
                  <c:v>14</c:v>
                </c:pt>
                <c:pt idx="5">
                  <c:v>21</c:v>
                </c:pt>
                <c:pt idx="6">
                  <c:v>28</c:v>
                </c:pt>
                <c:pt idx="7">
                  <c:v>35</c:v>
                </c:pt>
                <c:pt idx="8">
                  <c:v>42</c:v>
                </c:pt>
                <c:pt idx="9">
                  <c:v>50</c:v>
                </c:pt>
                <c:pt idx="10">
                  <c:v>56</c:v>
                </c:pt>
                <c:pt idx="11">
                  <c:v>62</c:v>
                </c:pt>
              </c:numCache>
            </c:numRef>
          </c:xVal>
          <c:yVal>
            <c:numRef>
              <c:f>'4C'!$B$4:$M$4</c:f>
              <c:numCache>
                <c:formatCode>0.00E+00</c:formatCode>
                <c:ptCount val="12"/>
                <c:pt idx="0">
                  <c:v>57749999.999999993</c:v>
                </c:pt>
                <c:pt idx="1">
                  <c:v>57499999.999999993</c:v>
                </c:pt>
                <c:pt idx="2">
                  <c:v>53333333.333333328</c:v>
                </c:pt>
                <c:pt idx="3">
                  <c:v>27750000</c:v>
                </c:pt>
                <c:pt idx="4">
                  <c:v>5583333.3333333302</c:v>
                </c:pt>
                <c:pt idx="5">
                  <c:v>1253333.33333333</c:v>
                </c:pt>
                <c:pt idx="6">
                  <c:v>246666.66666666701</c:v>
                </c:pt>
                <c:pt idx="7">
                  <c:v>40250</c:v>
                </c:pt>
                <c:pt idx="8">
                  <c:v>1500</c:v>
                </c:pt>
                <c:pt idx="9">
                  <c:v>70.000000000000014</c:v>
                </c:pt>
                <c:pt idx="10">
                  <c:v>1.6666666666666667</c:v>
                </c:pt>
                <c:pt idx="11">
                  <c:v>0.1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171E-7046-8A1E-AABCB80EFCC1}"/>
            </c:ext>
          </c:extLst>
        </c:ser>
        <c:ser>
          <c:idx val="2"/>
          <c:order val="2"/>
          <c:tx>
            <c:strRef>
              <c:f>'4C'!$A$5</c:f>
              <c:strCache>
                <c:ptCount val="1"/>
                <c:pt idx="0">
                  <c:v>Rep. 3 4°C </c:v>
                </c:pt>
              </c:strCache>
            </c:strRef>
          </c:tx>
          <c:spPr>
            <a:ln w="76200" cap="rnd" cmpd="sng">
              <a:solidFill>
                <a:schemeClr val="accent4">
                  <a:lumMod val="60000"/>
                  <a:lumOff val="40000"/>
                </a:schemeClr>
              </a:solidFill>
              <a:prstDash val="solid"/>
              <a:round/>
            </a:ln>
            <a:effectLst/>
          </c:spPr>
          <c:marker>
            <c:symbol val="triangle"/>
            <c:size val="10"/>
            <c:spPr>
              <a:solidFill>
                <a:schemeClr val="accent4">
                  <a:lumMod val="60000"/>
                  <a:lumOff val="40000"/>
                </a:schemeClr>
              </a:solidFill>
              <a:ln w="9525">
                <a:solidFill>
                  <a:schemeClr val="accent4">
                    <a:lumMod val="60000"/>
                    <a:lumOff val="40000"/>
                  </a:schemeClr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'4C'!$B$11:$M$11</c:f>
                <c:numCache>
                  <c:formatCode>General</c:formatCode>
                  <c:ptCount val="12"/>
                  <c:pt idx="0">
                    <c:v>0</c:v>
                  </c:pt>
                  <c:pt idx="1">
                    <c:v>708872.3439378913</c:v>
                  </c:pt>
                  <c:pt idx="2">
                    <c:v>522015.32544552721</c:v>
                  </c:pt>
                  <c:pt idx="3">
                    <c:v>76539.750021366897</c:v>
                  </c:pt>
                  <c:pt idx="4">
                    <c:v>3186.0372460681197</c:v>
                  </c:pt>
                  <c:pt idx="5">
                    <c:v>24.037008503093272</c:v>
                  </c:pt>
                  <c:pt idx="6">
                    <c:v>0</c:v>
                  </c:pt>
                  <c:pt idx="7">
                    <c:v>0</c:v>
                  </c:pt>
                  <c:pt idx="8">
                    <c:v>0</c:v>
                  </c:pt>
                  <c:pt idx="9">
                    <c:v>0</c:v>
                  </c:pt>
                  <c:pt idx="10">
                    <c:v>0</c:v>
                  </c:pt>
                  <c:pt idx="11">
                    <c:v>0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'4C'!$B$2:$M$2</c:f>
              <c:numCache>
                <c:formatCode>General</c:formatCode>
                <c:ptCount val="12"/>
                <c:pt idx="0">
                  <c:v>0</c:v>
                </c:pt>
                <c:pt idx="1">
                  <c:v>1</c:v>
                </c:pt>
                <c:pt idx="2">
                  <c:v>4</c:v>
                </c:pt>
                <c:pt idx="3">
                  <c:v>7</c:v>
                </c:pt>
                <c:pt idx="4">
                  <c:v>14</c:v>
                </c:pt>
                <c:pt idx="5">
                  <c:v>21</c:v>
                </c:pt>
                <c:pt idx="6">
                  <c:v>28</c:v>
                </c:pt>
                <c:pt idx="7">
                  <c:v>35</c:v>
                </c:pt>
                <c:pt idx="8">
                  <c:v>42</c:v>
                </c:pt>
                <c:pt idx="9">
                  <c:v>50</c:v>
                </c:pt>
                <c:pt idx="10">
                  <c:v>56</c:v>
                </c:pt>
                <c:pt idx="11">
                  <c:v>62</c:v>
                </c:pt>
              </c:numCache>
            </c:numRef>
          </c:xVal>
          <c:yVal>
            <c:numRef>
              <c:f>'4C'!$B$5:$M$5</c:f>
              <c:numCache>
                <c:formatCode>0.00E+00</c:formatCode>
                <c:ptCount val="12"/>
                <c:pt idx="0">
                  <c:v>28499999.999999996</c:v>
                </c:pt>
                <c:pt idx="1">
                  <c:v>10500000</c:v>
                </c:pt>
                <c:pt idx="2">
                  <c:v>5350000</c:v>
                </c:pt>
                <c:pt idx="3">
                  <c:v>936666.66666666698</c:v>
                </c:pt>
                <c:pt idx="4">
                  <c:v>6833.333333333333</c:v>
                </c:pt>
                <c:pt idx="5">
                  <c:v>45</c:v>
                </c:pt>
                <c:pt idx="6">
                  <c:v>0.1</c:v>
                </c:pt>
                <c:pt idx="7">
                  <c:v>0.1</c:v>
                </c:pt>
                <c:pt idx="8">
                  <c:v>0.1</c:v>
                </c:pt>
                <c:pt idx="9">
                  <c:v>0.1</c:v>
                </c:pt>
                <c:pt idx="10">
                  <c:v>0.1</c:v>
                </c:pt>
                <c:pt idx="11">
                  <c:v>0.1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171E-7046-8A1E-AABCB80EFC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05893183"/>
        <c:axId val="1105891935"/>
      </c:scatterChart>
      <c:valAx>
        <c:axId val="1105893183"/>
        <c:scaling>
          <c:orientation val="minMax"/>
          <c:max val="62"/>
          <c:min val="0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 algn="ctr"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Helvetica" panose="020B0604020202020204" pitchFamily="34" charset="0"/>
                    <a:ea typeface="+mn-ea"/>
                    <a:cs typeface="Helvetica" panose="020B0604020202020204" pitchFamily="34" charset="0"/>
                  </a:defRPr>
                </a:pPr>
                <a:r>
                  <a:rPr lang="en-US" sz="2000">
                    <a:latin typeface="Helvetica" panose="020B0604020202020204" pitchFamily="34" charset="0"/>
                    <a:cs typeface="Helvetica" panose="020B0604020202020204" pitchFamily="34" charset="0"/>
                  </a:rPr>
                  <a:t>Days Incubated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 algn="ctr"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elvetica" panose="020B0604020202020204" pitchFamily="34" charset="0"/>
                  <a:ea typeface="+mn-ea"/>
                  <a:cs typeface="Helvetica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endParaRPr lang="en-US"/>
          </a:p>
        </c:txPr>
        <c:crossAx val="1105891935"/>
        <c:crosses val="autoZero"/>
        <c:crossBetween val="midCat"/>
        <c:majorUnit val="5"/>
      </c:valAx>
      <c:valAx>
        <c:axId val="1105891935"/>
        <c:scaling>
          <c:logBase val="10"/>
          <c:orientation val="minMax"/>
          <c:min val="1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Helvetica" panose="020B0604020202020204" pitchFamily="34" charset="0"/>
                    <a:ea typeface="+mn-ea"/>
                    <a:cs typeface="Helvetica" panose="020B0604020202020204" pitchFamily="34" charset="0"/>
                  </a:defRPr>
                </a:pPr>
                <a:r>
                  <a:rPr lang="en-US" sz="2000">
                    <a:latin typeface="Helvetica" panose="020B0604020202020204" pitchFamily="34" charset="0"/>
                    <a:cs typeface="Helvetica" panose="020B0604020202020204" pitchFamily="34" charset="0"/>
                  </a:rPr>
                  <a:t>CFU/mL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elvetica" panose="020B0604020202020204" pitchFamily="34" charset="0"/>
                  <a:ea typeface="+mn-ea"/>
                  <a:cs typeface="Helvetica" panose="020B0604020202020204" pitchFamily="34" charset="0"/>
                </a:defRPr>
              </a:pPr>
              <a:endParaRPr lang="en-US"/>
            </a:p>
          </c:txPr>
        </c:title>
        <c:numFmt formatCode="0.E+0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endParaRPr lang="en-US"/>
          </a:p>
        </c:txPr>
        <c:crossAx val="1105893183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Helvetica" panose="020B0604020202020204" pitchFamily="34" charset="0"/>
              <a:ea typeface="+mn-ea"/>
              <a:cs typeface="Helvetica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295105016667173"/>
          <c:y val="2.5285855052863185E-2"/>
          <c:w val="0.87025412273517633"/>
          <c:h val="0.77603335614461111"/>
        </c:manualLayout>
      </c:layout>
      <c:scatterChart>
        <c:scatterStyle val="lineMarker"/>
        <c:varyColors val="0"/>
        <c:ser>
          <c:idx val="0"/>
          <c:order val="0"/>
          <c:tx>
            <c:strRef>
              <c:f>'4C'!$A$3</c:f>
              <c:strCache>
                <c:ptCount val="1"/>
                <c:pt idx="0">
                  <c:v>Rep. 1 4°C </c:v>
                </c:pt>
              </c:strCache>
            </c:strRef>
          </c:tx>
          <c:spPr>
            <a:ln w="76200" cap="rnd">
              <a:solidFill>
                <a:schemeClr val="accent6"/>
              </a:solidFill>
              <a:round/>
            </a:ln>
            <a:effectLst/>
          </c:spPr>
          <c:marker>
            <c:symbol val="square"/>
            <c:size val="10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'4C'!$B$9:$M$9</c:f>
                <c:numCache>
                  <c:formatCode>General</c:formatCode>
                  <c:ptCount val="12"/>
                  <c:pt idx="0">
                    <c:v>0</c:v>
                  </c:pt>
                  <c:pt idx="1">
                    <c:v>911500.5942583516</c:v>
                  </c:pt>
                  <c:pt idx="2">
                    <c:v>222542.13084267886</c:v>
                  </c:pt>
                  <c:pt idx="3">
                    <c:v>69342.146875715742</c:v>
                  </c:pt>
                  <c:pt idx="4">
                    <c:v>49644.570028688271</c:v>
                  </c:pt>
                  <c:pt idx="5">
                    <c:v>5463.7441374939954</c:v>
                  </c:pt>
                  <c:pt idx="6">
                    <c:v>577.35026918962569</c:v>
                  </c:pt>
                  <c:pt idx="7">
                    <c:v>11.097213530798991</c:v>
                  </c:pt>
                  <c:pt idx="8">
                    <c:v>0</c:v>
                  </c:pt>
                  <c:pt idx="9">
                    <c:v>0</c:v>
                  </c:pt>
                  <c:pt idx="10">
                    <c:v>0</c:v>
                  </c:pt>
                  <c:pt idx="11">
                    <c:v>0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'4C'!$B$2:$M$2</c:f>
              <c:numCache>
                <c:formatCode>General</c:formatCode>
                <c:ptCount val="12"/>
                <c:pt idx="0">
                  <c:v>0</c:v>
                </c:pt>
                <c:pt idx="1">
                  <c:v>1</c:v>
                </c:pt>
                <c:pt idx="2">
                  <c:v>4</c:v>
                </c:pt>
                <c:pt idx="3">
                  <c:v>7</c:v>
                </c:pt>
                <c:pt idx="4">
                  <c:v>14</c:v>
                </c:pt>
                <c:pt idx="5">
                  <c:v>21</c:v>
                </c:pt>
                <c:pt idx="6">
                  <c:v>28</c:v>
                </c:pt>
                <c:pt idx="7">
                  <c:v>35</c:v>
                </c:pt>
                <c:pt idx="8">
                  <c:v>42</c:v>
                </c:pt>
                <c:pt idx="9">
                  <c:v>50</c:v>
                </c:pt>
                <c:pt idx="10">
                  <c:v>56</c:v>
                </c:pt>
                <c:pt idx="11">
                  <c:v>62</c:v>
                </c:pt>
              </c:numCache>
            </c:numRef>
          </c:xVal>
          <c:yVal>
            <c:numRef>
              <c:f>'4C'!$B$3:$M$3</c:f>
              <c:numCache>
                <c:formatCode>0.00E+00</c:formatCode>
                <c:ptCount val="12"/>
                <c:pt idx="0">
                  <c:v>8850000</c:v>
                </c:pt>
                <c:pt idx="1">
                  <c:v>4933333.3333333302</c:v>
                </c:pt>
                <c:pt idx="2">
                  <c:v>1280000</c:v>
                </c:pt>
                <c:pt idx="3">
                  <c:v>1226666.66666667</c:v>
                </c:pt>
                <c:pt idx="4">
                  <c:v>102833.33333333299</c:v>
                </c:pt>
                <c:pt idx="5">
                  <c:v>7400</c:v>
                </c:pt>
                <c:pt idx="6">
                  <c:v>483.33333333333331</c:v>
                </c:pt>
                <c:pt idx="7">
                  <c:v>10.555555555555555</c:v>
                </c:pt>
                <c:pt idx="8">
                  <c:v>0.1</c:v>
                </c:pt>
                <c:pt idx="9">
                  <c:v>0.1</c:v>
                </c:pt>
                <c:pt idx="10">
                  <c:v>0.1</c:v>
                </c:pt>
                <c:pt idx="11">
                  <c:v>0.1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171E-7046-8A1E-AABCB80EFCC1}"/>
            </c:ext>
          </c:extLst>
        </c:ser>
        <c:ser>
          <c:idx val="1"/>
          <c:order val="1"/>
          <c:tx>
            <c:strRef>
              <c:f>'4C'!$A$4</c:f>
              <c:strCache>
                <c:ptCount val="1"/>
                <c:pt idx="0">
                  <c:v>Rep. 2 4°C </c:v>
                </c:pt>
              </c:strCache>
            </c:strRef>
          </c:tx>
          <c:spPr>
            <a:ln w="76200" cap="rnd">
              <a:solidFill>
                <a:schemeClr val="accent1"/>
              </a:solidFill>
              <a:prstDash val="solid"/>
              <a:round/>
            </a:ln>
            <a:effectLst/>
          </c:spPr>
          <c:marker>
            <c:symbol val="circle"/>
            <c:size val="10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'4C'!$B$10:$M$10</c:f>
                <c:numCache>
                  <c:formatCode>General</c:formatCode>
                  <c:ptCount val="12"/>
                  <c:pt idx="0">
                    <c:v>0</c:v>
                  </c:pt>
                  <c:pt idx="1">
                    <c:v>1802775.6377319947</c:v>
                  </c:pt>
                  <c:pt idx="2">
                    <c:v>5299371.0318615483</c:v>
                  </c:pt>
                  <c:pt idx="3">
                    <c:v>250000</c:v>
                  </c:pt>
                  <c:pt idx="4">
                    <c:v>1451148.9700693502</c:v>
                  </c:pt>
                  <c:pt idx="5">
                    <c:v>278672.44810589636</c:v>
                  </c:pt>
                  <c:pt idx="6">
                    <c:v>178384.64993752498</c:v>
                  </c:pt>
                  <c:pt idx="7">
                    <c:v>17750</c:v>
                  </c:pt>
                  <c:pt idx="8">
                    <c:v>1757.8395831246946</c:v>
                  </c:pt>
                  <c:pt idx="9">
                    <c:v>40.722639076235382</c:v>
                  </c:pt>
                  <c:pt idx="10">
                    <c:v>1.666666666666667</c:v>
                  </c:pt>
                  <c:pt idx="11">
                    <c:v>0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'4C'!$B$2:$M$2</c:f>
              <c:numCache>
                <c:formatCode>General</c:formatCode>
                <c:ptCount val="12"/>
                <c:pt idx="0">
                  <c:v>0</c:v>
                </c:pt>
                <c:pt idx="1">
                  <c:v>1</c:v>
                </c:pt>
                <c:pt idx="2">
                  <c:v>4</c:v>
                </c:pt>
                <c:pt idx="3">
                  <c:v>7</c:v>
                </c:pt>
                <c:pt idx="4">
                  <c:v>14</c:v>
                </c:pt>
                <c:pt idx="5">
                  <c:v>21</c:v>
                </c:pt>
                <c:pt idx="6">
                  <c:v>28</c:v>
                </c:pt>
                <c:pt idx="7">
                  <c:v>35</c:v>
                </c:pt>
                <c:pt idx="8">
                  <c:v>42</c:v>
                </c:pt>
                <c:pt idx="9">
                  <c:v>50</c:v>
                </c:pt>
                <c:pt idx="10">
                  <c:v>56</c:v>
                </c:pt>
                <c:pt idx="11">
                  <c:v>62</c:v>
                </c:pt>
              </c:numCache>
            </c:numRef>
          </c:xVal>
          <c:yVal>
            <c:numRef>
              <c:f>'4C'!$B$4:$M$4</c:f>
              <c:numCache>
                <c:formatCode>0.00E+00</c:formatCode>
                <c:ptCount val="12"/>
                <c:pt idx="0">
                  <c:v>57749999.999999993</c:v>
                </c:pt>
                <c:pt idx="1">
                  <c:v>57499999.999999993</c:v>
                </c:pt>
                <c:pt idx="2">
                  <c:v>53333333.333333328</c:v>
                </c:pt>
                <c:pt idx="3">
                  <c:v>27750000</c:v>
                </c:pt>
                <c:pt idx="4">
                  <c:v>5583333.3333333302</c:v>
                </c:pt>
                <c:pt idx="5">
                  <c:v>1253333.33333333</c:v>
                </c:pt>
                <c:pt idx="6">
                  <c:v>246666.66666666701</c:v>
                </c:pt>
                <c:pt idx="7">
                  <c:v>40250</c:v>
                </c:pt>
                <c:pt idx="8">
                  <c:v>1500</c:v>
                </c:pt>
                <c:pt idx="9">
                  <c:v>70.000000000000014</c:v>
                </c:pt>
                <c:pt idx="10">
                  <c:v>1.6666666666666667</c:v>
                </c:pt>
                <c:pt idx="11">
                  <c:v>0.1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171E-7046-8A1E-AABCB80EFCC1}"/>
            </c:ext>
          </c:extLst>
        </c:ser>
        <c:ser>
          <c:idx val="2"/>
          <c:order val="2"/>
          <c:tx>
            <c:strRef>
              <c:f>'4C'!$A$5</c:f>
              <c:strCache>
                <c:ptCount val="1"/>
                <c:pt idx="0">
                  <c:v>Rep. 3 4°C </c:v>
                </c:pt>
              </c:strCache>
            </c:strRef>
          </c:tx>
          <c:spPr>
            <a:ln w="76200" cap="rnd" cmpd="sng">
              <a:solidFill>
                <a:schemeClr val="accent4">
                  <a:lumMod val="60000"/>
                  <a:lumOff val="40000"/>
                </a:schemeClr>
              </a:solidFill>
              <a:prstDash val="solid"/>
              <a:round/>
            </a:ln>
            <a:effectLst/>
          </c:spPr>
          <c:marker>
            <c:symbol val="triangle"/>
            <c:size val="10"/>
            <c:spPr>
              <a:solidFill>
                <a:schemeClr val="accent4">
                  <a:lumMod val="60000"/>
                  <a:lumOff val="40000"/>
                </a:schemeClr>
              </a:solidFill>
              <a:ln w="9525">
                <a:solidFill>
                  <a:schemeClr val="accent4">
                    <a:lumMod val="60000"/>
                    <a:lumOff val="40000"/>
                  </a:schemeClr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'4C'!$B$11:$M$11</c:f>
                <c:numCache>
                  <c:formatCode>General</c:formatCode>
                  <c:ptCount val="12"/>
                  <c:pt idx="0">
                    <c:v>0</c:v>
                  </c:pt>
                  <c:pt idx="1">
                    <c:v>708872.3439378913</c:v>
                  </c:pt>
                  <c:pt idx="2">
                    <c:v>522015.32544552721</c:v>
                  </c:pt>
                  <c:pt idx="3">
                    <c:v>76539.750021366897</c:v>
                  </c:pt>
                  <c:pt idx="4">
                    <c:v>3186.0372460681197</c:v>
                  </c:pt>
                  <c:pt idx="5">
                    <c:v>24.037008503093272</c:v>
                  </c:pt>
                  <c:pt idx="6">
                    <c:v>0</c:v>
                  </c:pt>
                  <c:pt idx="7">
                    <c:v>0</c:v>
                  </c:pt>
                  <c:pt idx="8">
                    <c:v>0</c:v>
                  </c:pt>
                  <c:pt idx="9">
                    <c:v>0</c:v>
                  </c:pt>
                  <c:pt idx="10">
                    <c:v>0</c:v>
                  </c:pt>
                  <c:pt idx="11">
                    <c:v>0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'4C'!$B$2:$M$2</c:f>
              <c:numCache>
                <c:formatCode>General</c:formatCode>
                <c:ptCount val="12"/>
                <c:pt idx="0">
                  <c:v>0</c:v>
                </c:pt>
                <c:pt idx="1">
                  <c:v>1</c:v>
                </c:pt>
                <c:pt idx="2">
                  <c:v>4</c:v>
                </c:pt>
                <c:pt idx="3">
                  <c:v>7</c:v>
                </c:pt>
                <c:pt idx="4">
                  <c:v>14</c:v>
                </c:pt>
                <c:pt idx="5">
                  <c:v>21</c:v>
                </c:pt>
                <c:pt idx="6">
                  <c:v>28</c:v>
                </c:pt>
                <c:pt idx="7">
                  <c:v>35</c:v>
                </c:pt>
                <c:pt idx="8">
                  <c:v>42</c:v>
                </c:pt>
                <c:pt idx="9">
                  <c:v>50</c:v>
                </c:pt>
                <c:pt idx="10">
                  <c:v>56</c:v>
                </c:pt>
                <c:pt idx="11">
                  <c:v>62</c:v>
                </c:pt>
              </c:numCache>
            </c:numRef>
          </c:xVal>
          <c:yVal>
            <c:numRef>
              <c:f>'4C'!$B$5:$M$5</c:f>
              <c:numCache>
                <c:formatCode>0.00E+00</c:formatCode>
                <c:ptCount val="12"/>
                <c:pt idx="0">
                  <c:v>28499999.999999996</c:v>
                </c:pt>
                <c:pt idx="1">
                  <c:v>10500000</c:v>
                </c:pt>
                <c:pt idx="2">
                  <c:v>5350000</c:v>
                </c:pt>
                <c:pt idx="3">
                  <c:v>936666.66666666698</c:v>
                </c:pt>
                <c:pt idx="4">
                  <c:v>6833.333333333333</c:v>
                </c:pt>
                <c:pt idx="5">
                  <c:v>45</c:v>
                </c:pt>
                <c:pt idx="6">
                  <c:v>0.1</c:v>
                </c:pt>
                <c:pt idx="7">
                  <c:v>0.1</c:v>
                </c:pt>
                <c:pt idx="8">
                  <c:v>0.1</c:v>
                </c:pt>
                <c:pt idx="9">
                  <c:v>0.1</c:v>
                </c:pt>
                <c:pt idx="10">
                  <c:v>0.1</c:v>
                </c:pt>
                <c:pt idx="11">
                  <c:v>0.1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171E-7046-8A1E-AABCB80EFCC1}"/>
            </c:ext>
          </c:extLst>
        </c:ser>
        <c:ser>
          <c:idx val="3"/>
          <c:order val="3"/>
          <c:tx>
            <c:strRef>
              <c:f>'4C'!$A$6</c:f>
              <c:strCache>
                <c:ptCount val="1"/>
                <c:pt idx="0">
                  <c:v>Mutants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diamond"/>
            <c:size val="20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'4C'!$B$2:$M$2</c:f>
              <c:numCache>
                <c:formatCode>General</c:formatCode>
                <c:ptCount val="12"/>
                <c:pt idx="0">
                  <c:v>0</c:v>
                </c:pt>
                <c:pt idx="1">
                  <c:v>1</c:v>
                </c:pt>
                <c:pt idx="2">
                  <c:v>4</c:v>
                </c:pt>
                <c:pt idx="3">
                  <c:v>7</c:v>
                </c:pt>
                <c:pt idx="4">
                  <c:v>14</c:v>
                </c:pt>
                <c:pt idx="5">
                  <c:v>21</c:v>
                </c:pt>
                <c:pt idx="6">
                  <c:v>28</c:v>
                </c:pt>
                <c:pt idx="7">
                  <c:v>35</c:v>
                </c:pt>
                <c:pt idx="8">
                  <c:v>42</c:v>
                </c:pt>
                <c:pt idx="9">
                  <c:v>50</c:v>
                </c:pt>
                <c:pt idx="10">
                  <c:v>56</c:v>
                </c:pt>
                <c:pt idx="11">
                  <c:v>62</c:v>
                </c:pt>
              </c:numCache>
            </c:numRef>
          </c:xVal>
          <c:yVal>
            <c:numRef>
              <c:f>'4C'!$B$6:$M$6</c:f>
              <c:numCache>
                <c:formatCode>General</c:formatCode>
                <c:ptCount val="12"/>
                <c:pt idx="0" formatCode="0.00E+00">
                  <c:v>97499999.999999985</c:v>
                </c:pt>
                <c:pt idx="3" formatCode="0.00E+00">
                  <c:v>8783333.3333333321</c:v>
                </c:pt>
                <c:pt idx="4" formatCode="0.00E+00">
                  <c:v>5316666.666666666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171E-7046-8A1E-AABCB80EFC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05893183"/>
        <c:axId val="1105891935"/>
      </c:scatterChart>
      <c:valAx>
        <c:axId val="1105893183"/>
        <c:scaling>
          <c:orientation val="minMax"/>
          <c:max val="62"/>
          <c:min val="0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 algn="ctr"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Helvetica" panose="020B0604020202020204" pitchFamily="34" charset="0"/>
                    <a:ea typeface="+mn-ea"/>
                    <a:cs typeface="Helvetica" panose="020B0604020202020204" pitchFamily="34" charset="0"/>
                  </a:defRPr>
                </a:pPr>
                <a:r>
                  <a:rPr lang="en-US" sz="2000">
                    <a:latin typeface="Helvetica" panose="020B0604020202020204" pitchFamily="34" charset="0"/>
                    <a:cs typeface="Helvetica" panose="020B0604020202020204" pitchFamily="34" charset="0"/>
                  </a:rPr>
                  <a:t>Days Incubated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 algn="ctr"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elvetica" panose="020B0604020202020204" pitchFamily="34" charset="0"/>
                  <a:ea typeface="+mn-ea"/>
                  <a:cs typeface="Helvetica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endParaRPr lang="en-US"/>
          </a:p>
        </c:txPr>
        <c:crossAx val="1105891935"/>
        <c:crosses val="autoZero"/>
        <c:crossBetween val="midCat"/>
        <c:majorUnit val="5"/>
      </c:valAx>
      <c:valAx>
        <c:axId val="1105891935"/>
        <c:scaling>
          <c:logBase val="10"/>
          <c:orientation val="minMax"/>
          <c:min val="1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Helvetica" panose="020B0604020202020204" pitchFamily="34" charset="0"/>
                    <a:ea typeface="+mn-ea"/>
                    <a:cs typeface="Helvetica" panose="020B0604020202020204" pitchFamily="34" charset="0"/>
                  </a:defRPr>
                </a:pPr>
                <a:r>
                  <a:rPr lang="en-US" sz="2000">
                    <a:latin typeface="Helvetica" panose="020B0604020202020204" pitchFamily="34" charset="0"/>
                    <a:cs typeface="Helvetica" panose="020B0604020202020204" pitchFamily="34" charset="0"/>
                  </a:rPr>
                  <a:t>CFU/mL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elvetica" panose="020B0604020202020204" pitchFamily="34" charset="0"/>
                  <a:ea typeface="+mn-ea"/>
                  <a:cs typeface="Helvetica" panose="020B0604020202020204" pitchFamily="34" charset="0"/>
                </a:defRPr>
              </a:pPr>
              <a:endParaRPr lang="en-US"/>
            </a:p>
          </c:txPr>
        </c:title>
        <c:numFmt formatCode="0.E+0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endParaRPr lang="en-US"/>
          </a:p>
        </c:txPr>
        <c:crossAx val="1105893183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Helvetica" panose="020B0604020202020204" pitchFamily="34" charset="0"/>
              <a:ea typeface="+mn-ea"/>
              <a:cs typeface="Helvetica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0.33578</cdr:x>
      <cdr:y>0.92548</cdr:y>
    </cdr:from>
    <cdr:to>
      <cdr:x>0.37283</cdr:x>
      <cdr:y>0.97736</cdr:y>
    </cdr:to>
    <cdr:sp macro="" textlink="">
      <cdr:nvSpPr>
        <cdr:cNvPr id="2" name="Rectangle 1">
          <a:extLst xmlns:a="http://schemas.openxmlformats.org/drawingml/2006/main">
            <a:ext uri="{FF2B5EF4-FFF2-40B4-BE49-F238E27FC236}">
              <a16:creationId xmlns:a16="http://schemas.microsoft.com/office/drawing/2014/main" id="{2C11C217-A4DC-172A-785D-E4EA3FD4E113}"/>
            </a:ext>
          </a:extLst>
        </cdr:cNvPr>
        <cdr:cNvSpPr/>
      </cdr:nvSpPr>
      <cdr:spPr>
        <a:xfrm xmlns:a="http://schemas.openxmlformats.org/drawingml/2006/main">
          <a:off x="3900302" y="5276928"/>
          <a:ext cx="430306" cy="295836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noFill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0.33578</cdr:x>
      <cdr:y>0.92548</cdr:y>
    </cdr:from>
    <cdr:to>
      <cdr:x>0.37283</cdr:x>
      <cdr:y>0.97736</cdr:y>
    </cdr:to>
    <cdr:sp macro="" textlink="">
      <cdr:nvSpPr>
        <cdr:cNvPr id="2" name="Rectangle 1">
          <a:extLst xmlns:a="http://schemas.openxmlformats.org/drawingml/2006/main">
            <a:ext uri="{FF2B5EF4-FFF2-40B4-BE49-F238E27FC236}">
              <a16:creationId xmlns:a16="http://schemas.microsoft.com/office/drawing/2014/main" id="{2C11C217-A4DC-172A-785D-E4EA3FD4E113}"/>
            </a:ext>
          </a:extLst>
        </cdr:cNvPr>
        <cdr:cNvSpPr/>
      </cdr:nvSpPr>
      <cdr:spPr>
        <a:xfrm xmlns:a="http://schemas.openxmlformats.org/drawingml/2006/main">
          <a:off x="3900302" y="5276928"/>
          <a:ext cx="430306" cy="295836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noFill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A56F1C-A74E-134B-A853-94207F4932A3}" type="datetimeFigureOut">
              <a:rPr lang="en-US" smtClean="0"/>
              <a:t>9/19/24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448A49-920E-BD48-9978-0BD14EF7A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431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448A49-920E-BD48-9978-0BD14EF7AB8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4789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448A49-920E-BD48-9978-0BD14EF7AB8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0875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448A49-920E-BD48-9978-0BD14EF7AB8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4266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448A49-920E-BD48-9978-0BD14EF7AB8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959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B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028700" y="6631671"/>
            <a:ext cx="7705737" cy="699013"/>
            <a:chOff x="0" y="0"/>
            <a:chExt cx="2168051" cy="196671"/>
          </a:xfrm>
          <a:noFill/>
        </p:grpSpPr>
        <p:sp>
          <p:nvSpPr>
            <p:cNvPr id="4" name="Freeform 4"/>
            <p:cNvSpPr/>
            <p:nvPr/>
          </p:nvSpPr>
          <p:spPr>
            <a:xfrm>
              <a:off x="0" y="0"/>
              <a:ext cx="2168051" cy="196671"/>
            </a:xfrm>
            <a:custGeom>
              <a:avLst/>
              <a:gdLst/>
              <a:ahLst/>
              <a:cxnLst/>
              <a:rect l="l" t="t" r="r" b="b"/>
              <a:pathLst>
                <a:path w="2168051" h="196671">
                  <a:moveTo>
                    <a:pt x="0" y="0"/>
                  </a:moveTo>
                  <a:lnTo>
                    <a:pt x="2168051" y="0"/>
                  </a:lnTo>
                  <a:lnTo>
                    <a:pt x="2168051" y="196671"/>
                  </a:lnTo>
                  <a:lnTo>
                    <a:pt x="0" y="196671"/>
                  </a:lnTo>
                  <a:close/>
                </a:path>
              </a:pathLst>
            </a:custGeom>
            <a:grpFill/>
            <a:ln w="9525" cap="sq">
              <a:solidFill>
                <a:srgbClr val="231076"/>
              </a:solidFill>
              <a:prstDash val="solid"/>
              <a:miter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19050"/>
              <a:ext cx="2168051" cy="215721"/>
            </a:xfrm>
            <a:prstGeom prst="rect">
              <a:avLst/>
            </a:prstGeom>
            <a:grpFill/>
          </p:spPr>
          <p:txBody>
            <a:bodyPr lIns="34560" tIns="34560" rIns="34560" bIns="34560" rtlCol="0" anchor="ctr"/>
            <a:lstStyle/>
            <a:p>
              <a:pPr algn="ctr">
                <a:lnSpc>
                  <a:spcPts val="1161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028700" y="4269435"/>
            <a:ext cx="10102369" cy="24479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18376"/>
              </a:lnSpc>
            </a:pPr>
            <a:r>
              <a:rPr lang="en-US" sz="18376" spc="202" dirty="0">
                <a:latin typeface="Anton"/>
              </a:rPr>
              <a:t>Meeting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118386" y="3108716"/>
            <a:ext cx="8972201" cy="9441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7041"/>
              </a:lnSpc>
            </a:pPr>
            <a:r>
              <a:rPr lang="en-US" sz="7041" dirty="0">
                <a:latin typeface="TT Chocolates Ultra-Bold"/>
              </a:rPr>
              <a:t>Joint Lab 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139722" y="6717396"/>
            <a:ext cx="7931776" cy="5509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4286"/>
              </a:lnSpc>
            </a:pPr>
            <a:r>
              <a:rPr lang="en-US" sz="3572" dirty="0">
                <a:solidFill>
                  <a:srgbClr val="D03C8F"/>
                </a:solidFill>
                <a:latin typeface="TT Chocolates"/>
              </a:rPr>
              <a:t>Johanyx Rodriguez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-347484" y="1943100"/>
            <a:ext cx="2752367" cy="3346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2595"/>
              </a:lnSpc>
            </a:pPr>
            <a:r>
              <a:rPr lang="en-US" sz="2199" dirty="0">
                <a:solidFill>
                  <a:srgbClr val="D03C8F"/>
                </a:solidFill>
                <a:latin typeface="TT Chocolates Bold"/>
              </a:rPr>
              <a:t>JULY 2024</a:t>
            </a:r>
          </a:p>
        </p:txBody>
      </p:sp>
      <p:pic>
        <p:nvPicPr>
          <p:cNvPr id="2050" name="Picture 2" descr="DNA PNG transparent image download, size: 880x880px">
            <a:extLst>
              <a:ext uri="{FF2B5EF4-FFF2-40B4-BE49-F238E27FC236}">
                <a16:creationId xmlns:a16="http://schemas.microsoft.com/office/drawing/2014/main" id="{6EFED594-BEB6-23BA-02C0-0E9210DCBE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1609" y="-647700"/>
            <a:ext cx="11353800" cy="1135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555" y="591166"/>
            <a:ext cx="21045830" cy="2443182"/>
            <a:chOff x="0" y="0"/>
            <a:chExt cx="5542935" cy="643472"/>
          </a:xfrm>
          <a:solidFill>
            <a:srgbClr val="FDC1E0"/>
          </a:solidFill>
        </p:grpSpPr>
        <p:sp>
          <p:nvSpPr>
            <p:cNvPr id="3" name="Freeform 3"/>
            <p:cNvSpPr/>
            <p:nvPr/>
          </p:nvSpPr>
          <p:spPr>
            <a:xfrm>
              <a:off x="0" y="0"/>
              <a:ext cx="5542935" cy="643472"/>
            </a:xfrm>
            <a:custGeom>
              <a:avLst/>
              <a:gdLst/>
              <a:ahLst/>
              <a:cxnLst/>
              <a:rect l="l" t="t" r="r" b="b"/>
              <a:pathLst>
                <a:path w="5542935" h="643472">
                  <a:moveTo>
                    <a:pt x="0" y="0"/>
                  </a:moveTo>
                  <a:lnTo>
                    <a:pt x="5542935" y="0"/>
                  </a:lnTo>
                  <a:lnTo>
                    <a:pt x="5542935" y="643472"/>
                  </a:lnTo>
                  <a:lnTo>
                    <a:pt x="0" y="643472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5542935" cy="691097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6B77FDF9-85E9-A5AA-31A5-49591A8204D7}"/>
              </a:ext>
            </a:extLst>
          </p:cNvPr>
          <p:cNvSpPr txBox="1"/>
          <p:nvPr/>
        </p:nvSpPr>
        <p:spPr>
          <a:xfrm>
            <a:off x="1766531" y="1363592"/>
            <a:ext cx="14754938" cy="7175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>
              <a:lnSpc>
                <a:spcPts val="4480"/>
              </a:lnSpc>
            </a:pPr>
            <a:r>
              <a:rPr lang="en-US" sz="5000" b="1" dirty="0">
                <a:latin typeface="Aharoni" panose="02010803020104030203" pitchFamily="2" charset="-79"/>
                <a:cs typeface="Aharoni" panose="02010803020104030203" pitchFamily="2" charset="-79"/>
              </a:rPr>
              <a:t>Transposon Insertion Sequencing</a:t>
            </a:r>
          </a:p>
        </p:txBody>
      </p:sp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71F9A208-DAD6-D795-9AEF-8807082E61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4546" r="45846"/>
          <a:stretch/>
        </p:blipFill>
        <p:spPr>
          <a:xfrm>
            <a:off x="4760236" y="3221898"/>
            <a:ext cx="8767528" cy="6755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4276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4">
            <a:extLst>
              <a:ext uri="{FF2B5EF4-FFF2-40B4-BE49-F238E27FC236}">
                <a16:creationId xmlns:a16="http://schemas.microsoft.com/office/drawing/2014/main" id="{994CD876-2D8C-B250-9EF8-0DE9295D9C37}"/>
              </a:ext>
            </a:extLst>
          </p:cNvPr>
          <p:cNvSpPr txBox="1"/>
          <p:nvPr/>
        </p:nvSpPr>
        <p:spPr>
          <a:xfrm>
            <a:off x="-1336799" y="431130"/>
            <a:ext cx="21045830" cy="2624008"/>
          </a:xfrm>
          <a:prstGeom prst="rect">
            <a:avLst/>
          </a:prstGeom>
          <a:solidFill>
            <a:srgbClr val="FDC1E0"/>
          </a:solidFill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  <a:spcBef>
                <a:spcPct val="0"/>
              </a:spcBef>
            </a:pPr>
            <a:endParaRPr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B77FDF9-85E9-A5AA-31A5-49591A8204D7}"/>
              </a:ext>
            </a:extLst>
          </p:cNvPr>
          <p:cNvSpPr txBox="1"/>
          <p:nvPr/>
        </p:nvSpPr>
        <p:spPr>
          <a:xfrm>
            <a:off x="1808647" y="953819"/>
            <a:ext cx="14754938" cy="12945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>
              <a:lnSpc>
                <a:spcPts val="4480"/>
              </a:lnSpc>
            </a:pPr>
            <a:r>
              <a:rPr lang="en-US" sz="5000" b="1" dirty="0">
                <a:latin typeface="Aharoni" panose="02010803020104030203" pitchFamily="2" charset="-79"/>
                <a:cs typeface="Aharoni" panose="02010803020104030203" pitchFamily="2" charset="-79"/>
              </a:rPr>
              <a:t>Tn-Seq was performed on </a:t>
            </a:r>
            <a:r>
              <a:rPr lang="en-US" sz="5000" b="1" i="1" dirty="0">
                <a:latin typeface="Aharoni" panose="02010803020104030203" pitchFamily="2" charset="-79"/>
                <a:cs typeface="Aharoni" panose="02010803020104030203" pitchFamily="2" charset="-79"/>
              </a:rPr>
              <a:t>F. tularensis </a:t>
            </a:r>
            <a:r>
              <a:rPr lang="en-US" sz="5000" b="1" dirty="0">
                <a:latin typeface="Aharoni" panose="02010803020104030203" pitchFamily="2" charset="-79"/>
                <a:cs typeface="Aharoni" panose="02010803020104030203" pitchFamily="2" charset="-79"/>
              </a:rPr>
              <a:t>in freshwater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61DFBB2B-41C1-F059-E75C-590D7F688C2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9769374"/>
              </p:ext>
            </p:extLst>
          </p:nvPr>
        </p:nvGraphicFramePr>
        <p:xfrm>
          <a:off x="1143000" y="3584648"/>
          <a:ext cx="9491880" cy="51768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D00EBDC3-21D1-B5D9-BC5A-EB5CEA682BF9}"/>
              </a:ext>
            </a:extLst>
          </p:cNvPr>
          <p:cNvSpPr txBox="1"/>
          <p:nvPr/>
        </p:nvSpPr>
        <p:spPr>
          <a:xfrm>
            <a:off x="5715000" y="8761466"/>
            <a:ext cx="105262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Macaraeg, Spring 2023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71AFAEA-B754-63DC-C546-933AD3E8E0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87081" y="3176482"/>
            <a:ext cx="6843719" cy="6156699"/>
          </a:xfrm>
        </p:spPr>
        <p:txBody>
          <a:bodyPr>
            <a:normAutofit/>
          </a:bodyPr>
          <a:lstStyle/>
          <a:p>
            <a:r>
              <a:rPr lang="en-US" sz="3000" dirty="0">
                <a:latin typeface="Aharoni" panose="02010803020104030203" pitchFamily="2" charset="-79"/>
                <a:cs typeface="Aharoni" panose="02010803020104030203" pitchFamily="2" charset="-79"/>
              </a:rPr>
              <a:t>Made transposon mutant library</a:t>
            </a:r>
          </a:p>
          <a:p>
            <a:r>
              <a:rPr lang="en-US" sz="3000" dirty="0">
                <a:latin typeface="Aharoni" panose="02010803020104030203" pitchFamily="2" charset="-79"/>
                <a:cs typeface="Aharoni" panose="02010803020104030203" pitchFamily="2" charset="-79"/>
              </a:rPr>
              <a:t>Pooled the mutants </a:t>
            </a:r>
          </a:p>
          <a:p>
            <a:r>
              <a:rPr lang="en-US" sz="3000" dirty="0">
                <a:latin typeface="Aharoni" panose="02010803020104030203" pitchFamily="2" charset="-79"/>
                <a:cs typeface="Aharoni" panose="02010803020104030203" pitchFamily="2" charset="-79"/>
              </a:rPr>
              <a:t>Took all of those and put into freshwater survival assay</a:t>
            </a:r>
          </a:p>
          <a:p>
            <a:r>
              <a:rPr lang="en-US" sz="3000" dirty="0">
                <a:latin typeface="Aharoni" panose="02010803020104030203" pitchFamily="2" charset="-79"/>
                <a:cs typeface="Aharoni" panose="02010803020104030203" pitchFamily="2" charset="-79"/>
              </a:rPr>
              <a:t>Samples </a:t>
            </a:r>
            <a:r>
              <a:rPr lang="en-US" sz="3000" b="1" dirty="0">
                <a:latin typeface="+mj-lt"/>
                <a:cs typeface="Aharoni" panose="02010803020104030203" pitchFamily="2" charset="-79"/>
              </a:rPr>
              <a:t>0, 7, 14 </a:t>
            </a:r>
            <a:r>
              <a:rPr lang="en-US" sz="3000" dirty="0">
                <a:latin typeface="Aharoni" panose="02010803020104030203" pitchFamily="2" charset="-79"/>
                <a:cs typeface="Aharoni" panose="02010803020104030203" pitchFamily="2" charset="-79"/>
              </a:rPr>
              <a:t>days</a:t>
            </a:r>
          </a:p>
          <a:p>
            <a:pPr lvl="1"/>
            <a:r>
              <a:rPr lang="en-US" sz="3000" dirty="0">
                <a:latin typeface="Aharoni" panose="02010803020104030203" pitchFamily="2" charset="-79"/>
                <a:cs typeface="Aharoni" panose="02010803020104030203" pitchFamily="2" charset="-79"/>
              </a:rPr>
              <a:t>Found CFU/ml</a:t>
            </a:r>
          </a:p>
          <a:p>
            <a:pPr lvl="1"/>
            <a:r>
              <a:rPr lang="en-US" sz="3000" dirty="0">
                <a:latin typeface="Aharoni" panose="02010803020104030203" pitchFamily="2" charset="-79"/>
                <a:cs typeface="Aharoni" panose="02010803020104030203" pitchFamily="2" charset="-79"/>
              </a:rPr>
              <a:t>Made Tn-Seq library from gDNA</a:t>
            </a:r>
          </a:p>
          <a:p>
            <a:pPr lvl="1"/>
            <a:r>
              <a:rPr lang="en-US" sz="3000" dirty="0">
                <a:latin typeface="Aharoni" panose="02010803020104030203" pitchFamily="2" charset="-79"/>
                <a:cs typeface="Aharoni" panose="02010803020104030203" pitchFamily="2" charset="-79"/>
              </a:rPr>
              <a:t>Sequence Tn-Seq Library</a:t>
            </a:r>
          </a:p>
        </p:txBody>
      </p:sp>
    </p:spTree>
    <p:extLst>
      <p:ext uri="{BB962C8B-B14F-4D97-AF65-F5344CB8AC3E}">
        <p14:creationId xmlns:p14="http://schemas.microsoft.com/office/powerpoint/2010/main" val="3826185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Graphic spid="7" grpId="1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762000" y="493882"/>
            <a:ext cx="21396046" cy="2679682"/>
            <a:chOff x="-92238" y="-62288"/>
            <a:chExt cx="5635173" cy="705760"/>
          </a:xfrm>
          <a:solidFill>
            <a:srgbClr val="FDC1E0"/>
          </a:solidFill>
        </p:grpSpPr>
        <p:sp>
          <p:nvSpPr>
            <p:cNvPr id="3" name="Freeform 3"/>
            <p:cNvSpPr/>
            <p:nvPr/>
          </p:nvSpPr>
          <p:spPr>
            <a:xfrm>
              <a:off x="0" y="0"/>
              <a:ext cx="5542935" cy="643472"/>
            </a:xfrm>
            <a:custGeom>
              <a:avLst/>
              <a:gdLst/>
              <a:ahLst/>
              <a:cxnLst/>
              <a:rect l="l" t="t" r="r" b="b"/>
              <a:pathLst>
                <a:path w="5542935" h="643472">
                  <a:moveTo>
                    <a:pt x="0" y="0"/>
                  </a:moveTo>
                  <a:lnTo>
                    <a:pt x="5542935" y="0"/>
                  </a:lnTo>
                  <a:lnTo>
                    <a:pt x="5542935" y="643472"/>
                  </a:lnTo>
                  <a:lnTo>
                    <a:pt x="0" y="643472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-92238" y="-62288"/>
              <a:ext cx="5542935" cy="691097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 dirty="0"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-342900" y="749432"/>
            <a:ext cx="18973800" cy="14580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439"/>
              </a:lnSpc>
            </a:pPr>
            <a:r>
              <a:rPr lang="en-US" sz="4700" b="1" i="1" dirty="0" err="1">
                <a:latin typeface="Aharoni" panose="02010803020104030203" pitchFamily="2" charset="-79"/>
                <a:cs typeface="Aharoni" panose="02010803020104030203" pitchFamily="2" charset="-79"/>
              </a:rPr>
              <a:t>mpl</a:t>
            </a:r>
            <a:r>
              <a:rPr lang="en-US" sz="4700" b="1" i="1" dirty="0">
                <a:latin typeface="Aharoni" panose="02010803020104030203" pitchFamily="2" charset="-79"/>
                <a:cs typeface="Aharoni" panose="02010803020104030203" pitchFamily="2" charset="-79"/>
              </a:rPr>
              <a:t>  </a:t>
            </a:r>
            <a:r>
              <a:rPr lang="en-US" sz="4700" b="1" dirty="0">
                <a:latin typeface="Aharoni" panose="02010803020104030203" pitchFamily="2" charset="-79"/>
                <a:cs typeface="Aharoni" panose="02010803020104030203" pitchFamily="2" charset="-79"/>
              </a:rPr>
              <a:t>is important for </a:t>
            </a:r>
            <a:r>
              <a:rPr lang="en-US" sz="4700" b="1" i="1" dirty="0">
                <a:latin typeface="Aharoni" panose="02010803020104030203" pitchFamily="2" charset="-79"/>
                <a:cs typeface="Aharoni" panose="02010803020104030203" pitchFamily="2" charset="-79"/>
              </a:rPr>
              <a:t>F. </a:t>
            </a:r>
            <a:r>
              <a:rPr lang="en-US" sz="4700" b="1" i="1" dirty="0" err="1">
                <a:latin typeface="Aharoni" panose="02010803020104030203" pitchFamily="2" charset="-79"/>
                <a:cs typeface="Aharoni" panose="02010803020104030203" pitchFamily="2" charset="-79"/>
              </a:rPr>
              <a:t>tularensis</a:t>
            </a:r>
            <a:r>
              <a:rPr lang="en-US" sz="4700" b="1" i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4700" b="1" dirty="0">
                <a:latin typeface="Aharoni" panose="02010803020104030203" pitchFamily="2" charset="-79"/>
                <a:cs typeface="Aharoni" panose="02010803020104030203" pitchFamily="2" charset="-79"/>
              </a:rPr>
              <a:t>to survive in model system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106ED02-B475-A7CA-B7E9-2242A6939F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7546" y="3924300"/>
            <a:ext cx="12043453" cy="477133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F27E009-3A95-536D-38D1-6C4053A40049}"/>
              </a:ext>
            </a:extLst>
          </p:cNvPr>
          <p:cNvSpPr txBox="1"/>
          <p:nvPr/>
        </p:nvSpPr>
        <p:spPr>
          <a:xfrm>
            <a:off x="11277600" y="8295293"/>
            <a:ext cx="105368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Macaraeg, Spring 2023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E4945F0-2440-15ED-62F7-F852E7D20DA0}"/>
              </a:ext>
            </a:extLst>
          </p:cNvPr>
          <p:cNvSpPr txBox="1"/>
          <p:nvPr/>
        </p:nvSpPr>
        <p:spPr>
          <a:xfrm>
            <a:off x="4572000" y="8953500"/>
            <a:ext cx="441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Mpl</a:t>
            </a:r>
            <a:r>
              <a:rPr lang="en-US" dirty="0"/>
              <a:t> encodes murein peptide ligase</a:t>
            </a:r>
          </a:p>
        </p:txBody>
      </p:sp>
    </p:spTree>
    <p:extLst>
      <p:ext uri="{BB962C8B-B14F-4D97-AF65-F5344CB8AC3E}">
        <p14:creationId xmlns:p14="http://schemas.microsoft.com/office/powerpoint/2010/main" val="3453995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005564" y="750358"/>
            <a:ext cx="21045830" cy="2443182"/>
            <a:chOff x="0" y="0"/>
            <a:chExt cx="5542935" cy="643472"/>
          </a:xfrm>
          <a:solidFill>
            <a:srgbClr val="FDC1E0"/>
          </a:solidFill>
        </p:grpSpPr>
        <p:sp>
          <p:nvSpPr>
            <p:cNvPr id="3" name="Freeform 3"/>
            <p:cNvSpPr/>
            <p:nvPr/>
          </p:nvSpPr>
          <p:spPr>
            <a:xfrm>
              <a:off x="0" y="0"/>
              <a:ext cx="5542935" cy="643472"/>
            </a:xfrm>
            <a:custGeom>
              <a:avLst/>
              <a:gdLst/>
              <a:ahLst/>
              <a:cxnLst/>
              <a:rect l="l" t="t" r="r" b="b"/>
              <a:pathLst>
                <a:path w="5542935" h="643472">
                  <a:moveTo>
                    <a:pt x="0" y="0"/>
                  </a:moveTo>
                  <a:lnTo>
                    <a:pt x="5542935" y="0"/>
                  </a:lnTo>
                  <a:lnTo>
                    <a:pt x="5542935" y="643472"/>
                  </a:lnTo>
                  <a:lnTo>
                    <a:pt x="0" y="643472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5542935" cy="691097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408145" y="1146132"/>
            <a:ext cx="16218413" cy="15196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439"/>
              </a:lnSpc>
            </a:pPr>
            <a:r>
              <a:rPr lang="en-US" sz="6000" dirty="0" err="1">
                <a:latin typeface="Aharoni" panose="02010803020104030203" pitchFamily="2" charset="-79"/>
                <a:cs typeface="Aharoni" panose="02010803020104030203" pitchFamily="2" charset="-79"/>
              </a:rPr>
              <a:t>Johanyx’s</a:t>
            </a:r>
            <a:r>
              <a:rPr lang="en-US" sz="6000" dirty="0">
                <a:latin typeface="Aharoni" panose="02010803020104030203" pitchFamily="2" charset="-79"/>
                <a:cs typeface="Aharoni" panose="02010803020104030203" pitchFamily="2" charset="-79"/>
              </a:rPr>
              <a:t> Question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B77FDF9-85E9-A5AA-31A5-49591A8204D7}"/>
              </a:ext>
            </a:extLst>
          </p:cNvPr>
          <p:cNvSpPr txBox="1"/>
          <p:nvPr/>
        </p:nvSpPr>
        <p:spPr>
          <a:xfrm>
            <a:off x="1409700" y="4686300"/>
            <a:ext cx="15468599" cy="24132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>
              <a:lnSpc>
                <a:spcPts val="4480"/>
              </a:lnSpc>
            </a:pPr>
            <a:r>
              <a:rPr lang="en-US" sz="5000" b="1" dirty="0">
                <a:latin typeface="Questrial"/>
              </a:rPr>
              <a:t>Can we validate that the gene </a:t>
            </a:r>
            <a:r>
              <a:rPr lang="en-US" sz="5000" b="1" i="1" dirty="0" err="1">
                <a:latin typeface="Questrial"/>
              </a:rPr>
              <a:t>mpl</a:t>
            </a:r>
            <a:r>
              <a:rPr lang="en-US" sz="5000" b="1" i="1" dirty="0">
                <a:latin typeface="Questrial"/>
              </a:rPr>
              <a:t>  </a:t>
            </a:r>
            <a:r>
              <a:rPr lang="en-US" sz="5000" b="1" dirty="0">
                <a:latin typeface="Questrial"/>
              </a:rPr>
              <a:t>is necessary for the survival of </a:t>
            </a:r>
            <a:r>
              <a:rPr lang="en-US" sz="5000" b="1" i="1" dirty="0">
                <a:latin typeface="Questrial"/>
              </a:rPr>
              <a:t>F. </a:t>
            </a:r>
            <a:r>
              <a:rPr lang="en-US" sz="5000" b="1" i="1" dirty="0" err="1">
                <a:latin typeface="Questrial"/>
              </a:rPr>
              <a:t>tularensis</a:t>
            </a:r>
            <a:r>
              <a:rPr lang="en-US" sz="5000" b="1" i="1" dirty="0">
                <a:latin typeface="Questrial"/>
              </a:rPr>
              <a:t> </a:t>
            </a:r>
            <a:r>
              <a:rPr lang="en-US" sz="5000" b="1" dirty="0">
                <a:latin typeface="Questrial"/>
              </a:rPr>
              <a:t>in freshwater?</a:t>
            </a:r>
          </a:p>
          <a:p>
            <a:pPr lvl="1" algn="ctr">
              <a:lnSpc>
                <a:spcPts val="4480"/>
              </a:lnSpc>
            </a:pPr>
            <a:r>
              <a:rPr lang="en-US" sz="5000" b="1" dirty="0">
                <a:latin typeface="Questrial"/>
              </a:rPr>
              <a:t> </a:t>
            </a:r>
          </a:p>
          <a:p>
            <a:pPr lvl="1" algn="ctr">
              <a:lnSpc>
                <a:spcPts val="4480"/>
              </a:lnSpc>
            </a:pPr>
            <a:r>
              <a:rPr lang="en-US" sz="4000" b="1" dirty="0">
                <a:latin typeface="Questrial"/>
              </a:rPr>
              <a:t>Make a strain of LVS that lacks the gene</a:t>
            </a:r>
            <a:r>
              <a:rPr lang="en-US" sz="4000" b="1" i="1" dirty="0">
                <a:latin typeface="Questrial"/>
              </a:rPr>
              <a:t> </a:t>
            </a:r>
            <a:r>
              <a:rPr lang="en-US" sz="4000" b="1" i="1" dirty="0" err="1">
                <a:latin typeface="Questrial"/>
              </a:rPr>
              <a:t>mpl</a:t>
            </a:r>
            <a:endParaRPr lang="en-US" sz="4000" b="1" i="1" dirty="0">
              <a:latin typeface="Questrial"/>
            </a:endParaRPr>
          </a:p>
        </p:txBody>
      </p:sp>
    </p:spTree>
    <p:extLst>
      <p:ext uri="{BB962C8B-B14F-4D97-AF65-F5344CB8AC3E}">
        <p14:creationId xmlns:p14="http://schemas.microsoft.com/office/powerpoint/2010/main" val="40124234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>
            <a:extLst>
              <a:ext uri="{FF2B5EF4-FFF2-40B4-BE49-F238E27FC236}">
                <a16:creationId xmlns:a16="http://schemas.microsoft.com/office/drawing/2014/main" id="{DDE40253-BEBE-EABA-5B8B-9DC3393B1136}"/>
              </a:ext>
            </a:extLst>
          </p:cNvPr>
          <p:cNvSpPr txBox="1"/>
          <p:nvPr/>
        </p:nvSpPr>
        <p:spPr>
          <a:xfrm>
            <a:off x="471137" y="253968"/>
            <a:ext cx="15149863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9984"/>
              </a:lnSpc>
            </a:pPr>
            <a:r>
              <a:rPr lang="en-US" sz="7000" dirty="0">
                <a:solidFill>
                  <a:srgbClr val="0E0340"/>
                </a:solidFill>
                <a:latin typeface="TT Chocolates Bold"/>
              </a:rPr>
              <a:t>Making a plasmid to delete gene </a:t>
            </a:r>
            <a:r>
              <a:rPr lang="en-US" sz="7000" i="1" dirty="0" err="1">
                <a:solidFill>
                  <a:srgbClr val="0E0340"/>
                </a:solidFill>
                <a:latin typeface="TT Chocolates Bold"/>
              </a:rPr>
              <a:t>mpl</a:t>
            </a:r>
            <a:endParaRPr lang="en-US" sz="7000" dirty="0">
              <a:solidFill>
                <a:srgbClr val="0E0340"/>
              </a:solidFill>
              <a:latin typeface="TT Chocolates Bold"/>
            </a:endParaRPr>
          </a:p>
        </p:txBody>
      </p:sp>
      <p:grpSp>
        <p:nvGrpSpPr>
          <p:cNvPr id="3" name="Group 8">
            <a:extLst>
              <a:ext uri="{FF2B5EF4-FFF2-40B4-BE49-F238E27FC236}">
                <a16:creationId xmlns:a16="http://schemas.microsoft.com/office/drawing/2014/main" id="{175E83B1-7ACC-ADF2-C156-70CD7F64A2AC}"/>
              </a:ext>
            </a:extLst>
          </p:cNvPr>
          <p:cNvGrpSpPr/>
          <p:nvPr/>
        </p:nvGrpSpPr>
        <p:grpSpPr>
          <a:xfrm>
            <a:off x="471137" y="1585102"/>
            <a:ext cx="12149584" cy="246472"/>
            <a:chOff x="0" y="-87443"/>
            <a:chExt cx="3199890" cy="135511"/>
          </a:xfrm>
          <a:solidFill>
            <a:srgbClr val="FDC1E0"/>
          </a:solidFill>
        </p:grpSpPr>
        <p:sp>
          <p:nvSpPr>
            <p:cNvPr id="4" name="Freeform 9">
              <a:extLst>
                <a:ext uri="{FF2B5EF4-FFF2-40B4-BE49-F238E27FC236}">
                  <a16:creationId xmlns:a16="http://schemas.microsoft.com/office/drawing/2014/main" id="{786E7C52-CD71-D0CE-FE51-A0DF3EC4E6C5}"/>
                </a:ext>
              </a:extLst>
            </p:cNvPr>
            <p:cNvSpPr/>
            <p:nvPr/>
          </p:nvSpPr>
          <p:spPr>
            <a:xfrm>
              <a:off x="0" y="-87443"/>
              <a:ext cx="3199890" cy="48068"/>
            </a:xfrm>
            <a:custGeom>
              <a:avLst/>
              <a:gdLst/>
              <a:ahLst/>
              <a:cxnLst/>
              <a:rect l="l" t="t" r="r" b="b"/>
              <a:pathLst>
                <a:path w="3199890" h="48068">
                  <a:moveTo>
                    <a:pt x="0" y="0"/>
                  </a:moveTo>
                  <a:lnTo>
                    <a:pt x="3199890" y="0"/>
                  </a:lnTo>
                  <a:lnTo>
                    <a:pt x="3199890" y="48068"/>
                  </a:lnTo>
                  <a:lnTo>
                    <a:pt x="0" y="48068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" name="TextBox 10">
              <a:extLst>
                <a:ext uri="{FF2B5EF4-FFF2-40B4-BE49-F238E27FC236}">
                  <a16:creationId xmlns:a16="http://schemas.microsoft.com/office/drawing/2014/main" id="{92A05622-1EF0-7745-002F-572AF3A1FED2}"/>
                </a:ext>
              </a:extLst>
            </p:cNvPr>
            <p:cNvSpPr txBox="1"/>
            <p:nvPr/>
          </p:nvSpPr>
          <p:spPr>
            <a:xfrm>
              <a:off x="0" y="-47625"/>
              <a:ext cx="3199890" cy="95693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7" name="Picture 6" descr="A diagram of a cycle&#10;&#10;Description automatically generated">
            <a:extLst>
              <a:ext uri="{FF2B5EF4-FFF2-40B4-BE49-F238E27FC236}">
                <a16:creationId xmlns:a16="http://schemas.microsoft.com/office/drawing/2014/main" id="{D37D789C-0B0F-5A79-DD90-9E01B1717D5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9" b="4374"/>
          <a:stretch/>
        </p:blipFill>
        <p:spPr>
          <a:xfrm>
            <a:off x="3733800" y="1903996"/>
            <a:ext cx="9699192" cy="8009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148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>
            <a:extLst>
              <a:ext uri="{FF2B5EF4-FFF2-40B4-BE49-F238E27FC236}">
                <a16:creationId xmlns:a16="http://schemas.microsoft.com/office/drawing/2014/main" id="{DDE40253-BEBE-EABA-5B8B-9DC3393B1136}"/>
              </a:ext>
            </a:extLst>
          </p:cNvPr>
          <p:cNvSpPr txBox="1"/>
          <p:nvPr/>
        </p:nvSpPr>
        <p:spPr>
          <a:xfrm>
            <a:off x="471137" y="253968"/>
            <a:ext cx="16521463" cy="12695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9984"/>
              </a:lnSpc>
            </a:pPr>
            <a:r>
              <a:rPr lang="en-US" sz="8000" dirty="0">
                <a:latin typeface="Aharoni" panose="02010803020104030203" pitchFamily="2" charset="-79"/>
                <a:cs typeface="Aharoni" panose="02010803020104030203" pitchFamily="2" charset="-79"/>
              </a:rPr>
              <a:t>What is Allelic Exchange?</a:t>
            </a:r>
          </a:p>
        </p:txBody>
      </p:sp>
      <p:grpSp>
        <p:nvGrpSpPr>
          <p:cNvPr id="3" name="Group 8">
            <a:extLst>
              <a:ext uri="{FF2B5EF4-FFF2-40B4-BE49-F238E27FC236}">
                <a16:creationId xmlns:a16="http://schemas.microsoft.com/office/drawing/2014/main" id="{175E83B1-7ACC-ADF2-C156-70CD7F64A2AC}"/>
              </a:ext>
            </a:extLst>
          </p:cNvPr>
          <p:cNvGrpSpPr/>
          <p:nvPr/>
        </p:nvGrpSpPr>
        <p:grpSpPr>
          <a:xfrm>
            <a:off x="471137" y="1585102"/>
            <a:ext cx="12149584" cy="246472"/>
            <a:chOff x="0" y="-87443"/>
            <a:chExt cx="3199890" cy="135511"/>
          </a:xfrm>
          <a:solidFill>
            <a:srgbClr val="FDC1E0"/>
          </a:solidFill>
        </p:grpSpPr>
        <p:sp>
          <p:nvSpPr>
            <p:cNvPr id="4" name="Freeform 9">
              <a:extLst>
                <a:ext uri="{FF2B5EF4-FFF2-40B4-BE49-F238E27FC236}">
                  <a16:creationId xmlns:a16="http://schemas.microsoft.com/office/drawing/2014/main" id="{786E7C52-CD71-D0CE-FE51-A0DF3EC4E6C5}"/>
                </a:ext>
              </a:extLst>
            </p:cNvPr>
            <p:cNvSpPr/>
            <p:nvPr/>
          </p:nvSpPr>
          <p:spPr>
            <a:xfrm>
              <a:off x="0" y="-87443"/>
              <a:ext cx="3199890" cy="48068"/>
            </a:xfrm>
            <a:custGeom>
              <a:avLst/>
              <a:gdLst/>
              <a:ahLst/>
              <a:cxnLst/>
              <a:rect l="l" t="t" r="r" b="b"/>
              <a:pathLst>
                <a:path w="3199890" h="48068">
                  <a:moveTo>
                    <a:pt x="0" y="0"/>
                  </a:moveTo>
                  <a:lnTo>
                    <a:pt x="3199890" y="0"/>
                  </a:lnTo>
                  <a:lnTo>
                    <a:pt x="3199890" y="48068"/>
                  </a:lnTo>
                  <a:lnTo>
                    <a:pt x="0" y="48068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" name="TextBox 10">
              <a:extLst>
                <a:ext uri="{FF2B5EF4-FFF2-40B4-BE49-F238E27FC236}">
                  <a16:creationId xmlns:a16="http://schemas.microsoft.com/office/drawing/2014/main" id="{92A05622-1EF0-7745-002F-572AF3A1FED2}"/>
                </a:ext>
              </a:extLst>
            </p:cNvPr>
            <p:cNvSpPr txBox="1"/>
            <p:nvPr/>
          </p:nvSpPr>
          <p:spPr>
            <a:xfrm>
              <a:off x="0" y="-47625"/>
              <a:ext cx="3199890" cy="95693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8" name="Picture 7" descr="A diagram of a succes&#10;&#10;Description automatically generated">
            <a:extLst>
              <a:ext uri="{FF2B5EF4-FFF2-40B4-BE49-F238E27FC236}">
                <a16:creationId xmlns:a16="http://schemas.microsoft.com/office/drawing/2014/main" id="{08784535-83EB-EB97-2EA0-ACB46134D3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903996"/>
            <a:ext cx="13258800" cy="816618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210216B-C8C5-03A3-7AF5-433DA9A4E536}"/>
              </a:ext>
            </a:extLst>
          </p:cNvPr>
          <p:cNvSpPr txBox="1"/>
          <p:nvPr/>
        </p:nvSpPr>
        <p:spPr>
          <a:xfrm>
            <a:off x="304800" y="3277564"/>
            <a:ext cx="32766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>
                <a:latin typeface="Aharoni" panose="02010803020104030203" pitchFamily="2" charset="-79"/>
                <a:cs typeface="Aharoni" panose="02010803020104030203" pitchFamily="2" charset="-79"/>
              </a:rPr>
              <a:t>Exchange of genetic material of our plasmid DNA and host genome of </a:t>
            </a:r>
            <a:r>
              <a:rPr lang="en-US" sz="2300" i="1" dirty="0">
                <a:latin typeface="Aharoni" panose="02010803020104030203" pitchFamily="2" charset="-79"/>
                <a:cs typeface="Aharoni" panose="02010803020104030203" pitchFamily="2" charset="-79"/>
              </a:rPr>
              <a:t>F. tularensis</a:t>
            </a:r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B5ABA161-F0C6-AD01-95F3-32945FE6DE25}"/>
              </a:ext>
            </a:extLst>
          </p:cNvPr>
          <p:cNvSpPr/>
          <p:nvPr/>
        </p:nvSpPr>
        <p:spPr>
          <a:xfrm>
            <a:off x="3733800" y="3924300"/>
            <a:ext cx="1143000" cy="381000"/>
          </a:xfrm>
          <a:prstGeom prst="rightArrow">
            <a:avLst/>
          </a:prstGeom>
          <a:solidFill>
            <a:srgbClr val="D03C8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829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>
            <a:extLst>
              <a:ext uri="{FF2B5EF4-FFF2-40B4-BE49-F238E27FC236}">
                <a16:creationId xmlns:a16="http://schemas.microsoft.com/office/drawing/2014/main" id="{DDE40253-BEBE-EABA-5B8B-9DC3393B1136}"/>
              </a:ext>
            </a:extLst>
          </p:cNvPr>
          <p:cNvSpPr txBox="1"/>
          <p:nvPr/>
        </p:nvSpPr>
        <p:spPr>
          <a:xfrm>
            <a:off x="471137" y="253968"/>
            <a:ext cx="16521463" cy="12118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9984"/>
              </a:lnSpc>
            </a:pPr>
            <a:r>
              <a:rPr lang="en-US" sz="6500" dirty="0">
                <a:latin typeface="Aharoni" panose="02010803020104030203" pitchFamily="2" charset="-79"/>
                <a:cs typeface="Aharoni" panose="02010803020104030203" pitchFamily="2" charset="-79"/>
              </a:rPr>
              <a:t>What’s expected from Sucrose Selection?</a:t>
            </a:r>
          </a:p>
        </p:txBody>
      </p:sp>
      <p:grpSp>
        <p:nvGrpSpPr>
          <p:cNvPr id="3" name="Group 8">
            <a:extLst>
              <a:ext uri="{FF2B5EF4-FFF2-40B4-BE49-F238E27FC236}">
                <a16:creationId xmlns:a16="http://schemas.microsoft.com/office/drawing/2014/main" id="{175E83B1-7ACC-ADF2-C156-70CD7F64A2AC}"/>
              </a:ext>
            </a:extLst>
          </p:cNvPr>
          <p:cNvGrpSpPr/>
          <p:nvPr/>
        </p:nvGrpSpPr>
        <p:grpSpPr>
          <a:xfrm>
            <a:off x="471137" y="1585102"/>
            <a:ext cx="12149584" cy="246472"/>
            <a:chOff x="0" y="-87443"/>
            <a:chExt cx="3199890" cy="135511"/>
          </a:xfrm>
          <a:solidFill>
            <a:srgbClr val="FDC1E0"/>
          </a:solidFill>
        </p:grpSpPr>
        <p:sp>
          <p:nvSpPr>
            <p:cNvPr id="4" name="Freeform 9">
              <a:extLst>
                <a:ext uri="{FF2B5EF4-FFF2-40B4-BE49-F238E27FC236}">
                  <a16:creationId xmlns:a16="http://schemas.microsoft.com/office/drawing/2014/main" id="{786E7C52-CD71-D0CE-FE51-A0DF3EC4E6C5}"/>
                </a:ext>
              </a:extLst>
            </p:cNvPr>
            <p:cNvSpPr/>
            <p:nvPr/>
          </p:nvSpPr>
          <p:spPr>
            <a:xfrm>
              <a:off x="0" y="-87443"/>
              <a:ext cx="3199890" cy="48068"/>
            </a:xfrm>
            <a:custGeom>
              <a:avLst/>
              <a:gdLst/>
              <a:ahLst/>
              <a:cxnLst/>
              <a:rect l="l" t="t" r="r" b="b"/>
              <a:pathLst>
                <a:path w="3199890" h="48068">
                  <a:moveTo>
                    <a:pt x="0" y="0"/>
                  </a:moveTo>
                  <a:lnTo>
                    <a:pt x="3199890" y="0"/>
                  </a:lnTo>
                  <a:lnTo>
                    <a:pt x="3199890" y="48068"/>
                  </a:lnTo>
                  <a:lnTo>
                    <a:pt x="0" y="48068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" name="TextBox 10">
              <a:extLst>
                <a:ext uri="{FF2B5EF4-FFF2-40B4-BE49-F238E27FC236}">
                  <a16:creationId xmlns:a16="http://schemas.microsoft.com/office/drawing/2014/main" id="{92A05622-1EF0-7745-002F-572AF3A1FED2}"/>
                </a:ext>
              </a:extLst>
            </p:cNvPr>
            <p:cNvSpPr txBox="1"/>
            <p:nvPr/>
          </p:nvSpPr>
          <p:spPr>
            <a:xfrm>
              <a:off x="0" y="-47625"/>
              <a:ext cx="3199890" cy="95693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7" name="Picture 6" descr="A close up of a petri dish&#10;&#10;Description automatically generated">
            <a:extLst>
              <a:ext uri="{FF2B5EF4-FFF2-40B4-BE49-F238E27FC236}">
                <a16:creationId xmlns:a16="http://schemas.microsoft.com/office/drawing/2014/main" id="{4680D23C-5FCD-A534-6378-799E0E1B42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232" y="2916236"/>
            <a:ext cx="14441272" cy="6646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2414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>
            <a:extLst>
              <a:ext uri="{FF2B5EF4-FFF2-40B4-BE49-F238E27FC236}">
                <a16:creationId xmlns:a16="http://schemas.microsoft.com/office/drawing/2014/main" id="{DDE40253-BEBE-EABA-5B8B-9DC3393B1136}"/>
              </a:ext>
            </a:extLst>
          </p:cNvPr>
          <p:cNvSpPr txBox="1"/>
          <p:nvPr/>
        </p:nvSpPr>
        <p:spPr>
          <a:xfrm>
            <a:off x="471137" y="253968"/>
            <a:ext cx="16521463" cy="12118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9984"/>
              </a:lnSpc>
            </a:pPr>
            <a:r>
              <a:rPr lang="en-US" sz="6500" dirty="0">
                <a:latin typeface="Aharoni" panose="02010803020104030203" pitchFamily="2" charset="-79"/>
                <a:cs typeface="Aharoni" panose="02010803020104030203" pitchFamily="2" charset="-79"/>
              </a:rPr>
              <a:t>The reality after sucrose selection</a:t>
            </a:r>
          </a:p>
        </p:txBody>
      </p:sp>
      <p:grpSp>
        <p:nvGrpSpPr>
          <p:cNvPr id="3" name="Group 8">
            <a:extLst>
              <a:ext uri="{FF2B5EF4-FFF2-40B4-BE49-F238E27FC236}">
                <a16:creationId xmlns:a16="http://schemas.microsoft.com/office/drawing/2014/main" id="{175E83B1-7ACC-ADF2-C156-70CD7F64A2AC}"/>
              </a:ext>
            </a:extLst>
          </p:cNvPr>
          <p:cNvGrpSpPr/>
          <p:nvPr/>
        </p:nvGrpSpPr>
        <p:grpSpPr>
          <a:xfrm>
            <a:off x="471137" y="1585102"/>
            <a:ext cx="12149584" cy="246472"/>
            <a:chOff x="0" y="-87443"/>
            <a:chExt cx="3199890" cy="135511"/>
          </a:xfrm>
          <a:solidFill>
            <a:srgbClr val="FDC1E0"/>
          </a:solidFill>
        </p:grpSpPr>
        <p:sp>
          <p:nvSpPr>
            <p:cNvPr id="4" name="Freeform 9">
              <a:extLst>
                <a:ext uri="{FF2B5EF4-FFF2-40B4-BE49-F238E27FC236}">
                  <a16:creationId xmlns:a16="http://schemas.microsoft.com/office/drawing/2014/main" id="{786E7C52-CD71-D0CE-FE51-A0DF3EC4E6C5}"/>
                </a:ext>
              </a:extLst>
            </p:cNvPr>
            <p:cNvSpPr/>
            <p:nvPr/>
          </p:nvSpPr>
          <p:spPr>
            <a:xfrm>
              <a:off x="0" y="-87443"/>
              <a:ext cx="3199890" cy="48068"/>
            </a:xfrm>
            <a:custGeom>
              <a:avLst/>
              <a:gdLst/>
              <a:ahLst/>
              <a:cxnLst/>
              <a:rect l="l" t="t" r="r" b="b"/>
              <a:pathLst>
                <a:path w="3199890" h="48068">
                  <a:moveTo>
                    <a:pt x="0" y="0"/>
                  </a:moveTo>
                  <a:lnTo>
                    <a:pt x="3199890" y="0"/>
                  </a:lnTo>
                  <a:lnTo>
                    <a:pt x="3199890" y="48068"/>
                  </a:lnTo>
                  <a:lnTo>
                    <a:pt x="0" y="48068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" name="TextBox 10">
              <a:extLst>
                <a:ext uri="{FF2B5EF4-FFF2-40B4-BE49-F238E27FC236}">
                  <a16:creationId xmlns:a16="http://schemas.microsoft.com/office/drawing/2014/main" id="{92A05622-1EF0-7745-002F-572AF3A1FED2}"/>
                </a:ext>
              </a:extLst>
            </p:cNvPr>
            <p:cNvSpPr txBox="1"/>
            <p:nvPr/>
          </p:nvSpPr>
          <p:spPr>
            <a:xfrm>
              <a:off x="0" y="-47625"/>
              <a:ext cx="3199890" cy="95693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10" name="Picture 9" descr="A hand holding a petri dish&#10;&#10;Description automatically generated">
            <a:extLst>
              <a:ext uri="{FF2B5EF4-FFF2-40B4-BE49-F238E27FC236}">
                <a16:creationId xmlns:a16="http://schemas.microsoft.com/office/drawing/2014/main" id="{03722093-8956-A34E-F028-F1EF6F93A9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27" y="2487048"/>
            <a:ext cx="6246802" cy="5920598"/>
          </a:xfrm>
          <a:prstGeom prst="rect">
            <a:avLst/>
          </a:prstGeom>
        </p:spPr>
      </p:pic>
      <p:sp>
        <p:nvSpPr>
          <p:cNvPr id="11" name="Right Arrow 10">
            <a:extLst>
              <a:ext uri="{FF2B5EF4-FFF2-40B4-BE49-F238E27FC236}">
                <a16:creationId xmlns:a16="http://schemas.microsoft.com/office/drawing/2014/main" id="{075DF490-7F8D-A8DD-AA3F-776B9020D46B}"/>
              </a:ext>
            </a:extLst>
          </p:cNvPr>
          <p:cNvSpPr/>
          <p:nvPr/>
        </p:nvSpPr>
        <p:spPr>
          <a:xfrm>
            <a:off x="6630867" y="5528012"/>
            <a:ext cx="1569068" cy="762000"/>
          </a:xfrm>
          <a:prstGeom prst="rightArrow">
            <a:avLst/>
          </a:prstGeom>
          <a:solidFill>
            <a:srgbClr val="D03C8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1D52B4E-AAEC-9024-B23C-245DF6FEDC06}"/>
              </a:ext>
            </a:extLst>
          </p:cNvPr>
          <p:cNvSpPr txBox="1"/>
          <p:nvPr/>
        </p:nvSpPr>
        <p:spPr>
          <a:xfrm>
            <a:off x="3488199" y="5262681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 Light growth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BF156D0-5501-2AF1-03DF-691168CBF49B}"/>
              </a:ext>
            </a:extLst>
          </p:cNvPr>
          <p:cNvSpPr txBox="1"/>
          <p:nvPr/>
        </p:nvSpPr>
        <p:spPr>
          <a:xfrm>
            <a:off x="11353800" y="9223142"/>
            <a:ext cx="655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One of many colony PCRs ….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223FFC6-95FF-ED54-8699-2C28E7BB2F75}"/>
              </a:ext>
            </a:extLst>
          </p:cNvPr>
          <p:cNvSpPr txBox="1"/>
          <p:nvPr/>
        </p:nvSpPr>
        <p:spPr>
          <a:xfrm>
            <a:off x="1782808" y="9097696"/>
            <a:ext cx="50883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My sucrose plates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539A0DE-E90E-3445-3E37-4ED909EA45E1}"/>
              </a:ext>
            </a:extLst>
          </p:cNvPr>
          <p:cNvSpPr txBox="1"/>
          <p:nvPr/>
        </p:nvSpPr>
        <p:spPr>
          <a:xfrm>
            <a:off x="2743200" y="6749152"/>
            <a:ext cx="2667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Same amount of colonies  on CHAH plates</a:t>
            </a:r>
          </a:p>
        </p:txBody>
      </p:sp>
      <p:pic>
        <p:nvPicPr>
          <p:cNvPr id="7" name="Picture 6" descr="A close-up of a test&#10;&#10;Description automatically generated">
            <a:extLst>
              <a:ext uri="{FF2B5EF4-FFF2-40B4-BE49-F238E27FC236}">
                <a16:creationId xmlns:a16="http://schemas.microsoft.com/office/drawing/2014/main" id="{B5454CD6-66F0-CE6D-0274-34FA17DD01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692" y="2075757"/>
            <a:ext cx="9285865" cy="679355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3BF8761-7E48-1806-18A9-DC70BA800293}"/>
              </a:ext>
            </a:extLst>
          </p:cNvPr>
          <p:cNvSpPr txBox="1"/>
          <p:nvPr/>
        </p:nvSpPr>
        <p:spPr>
          <a:xfrm>
            <a:off x="11349135" y="7395483"/>
            <a:ext cx="4953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/>
              <a:t>Expected BP for Mutant: 2212</a:t>
            </a:r>
          </a:p>
          <a:p>
            <a:r>
              <a:rPr lang="en-US" sz="2300" b="1" dirty="0"/>
              <a:t>Expected BP for WT: 3549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273ECAD-2E88-0FA8-8B8F-ED8BF1CB0132}"/>
              </a:ext>
            </a:extLst>
          </p:cNvPr>
          <p:cNvSpPr txBox="1"/>
          <p:nvPr/>
        </p:nvSpPr>
        <p:spPr>
          <a:xfrm>
            <a:off x="9334989" y="5936079"/>
            <a:ext cx="75533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/>
              <a:t>1500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D68ACEC-8CBE-C2A6-A90C-2F787908B25D}"/>
              </a:ext>
            </a:extLst>
          </p:cNvPr>
          <p:cNvSpPr txBox="1"/>
          <p:nvPr/>
        </p:nvSpPr>
        <p:spPr>
          <a:xfrm>
            <a:off x="9344270" y="5614941"/>
            <a:ext cx="75533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/>
              <a:t>2000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AD22819-AAA7-23EF-16DB-9A8EBFCB7CF5}"/>
              </a:ext>
            </a:extLst>
          </p:cNvPr>
          <p:cNvSpPr txBox="1"/>
          <p:nvPr/>
        </p:nvSpPr>
        <p:spPr>
          <a:xfrm>
            <a:off x="9344271" y="5262681"/>
            <a:ext cx="7553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/>
              <a:t>3000</a:t>
            </a:r>
          </a:p>
          <a:p>
            <a:endParaRPr lang="en-US" sz="2200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CBF1195-DF4E-8E0B-7F48-D794B0050AB6}"/>
              </a:ext>
            </a:extLst>
          </p:cNvPr>
          <p:cNvSpPr txBox="1"/>
          <p:nvPr/>
        </p:nvSpPr>
        <p:spPr>
          <a:xfrm rot="17830810">
            <a:off x="9633851" y="2571633"/>
            <a:ext cx="12508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 </a:t>
            </a:r>
            <a:r>
              <a:rPr lang="en-US" dirty="0" err="1"/>
              <a:t>Kb</a:t>
            </a:r>
            <a:r>
              <a:rPr lang="en-US" dirty="0"/>
              <a:t> Ladder</a:t>
            </a:r>
          </a:p>
        </p:txBody>
      </p:sp>
    </p:spTree>
    <p:extLst>
      <p:ext uri="{BB962C8B-B14F-4D97-AF65-F5344CB8AC3E}">
        <p14:creationId xmlns:p14="http://schemas.microsoft.com/office/powerpoint/2010/main" val="3772530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>
            <a:extLst>
              <a:ext uri="{FF2B5EF4-FFF2-40B4-BE49-F238E27FC236}">
                <a16:creationId xmlns:a16="http://schemas.microsoft.com/office/drawing/2014/main" id="{DDE40253-BEBE-EABA-5B8B-9DC3393B1136}"/>
              </a:ext>
            </a:extLst>
          </p:cNvPr>
          <p:cNvSpPr txBox="1"/>
          <p:nvPr/>
        </p:nvSpPr>
        <p:spPr>
          <a:xfrm>
            <a:off x="471137" y="253968"/>
            <a:ext cx="16521463" cy="12695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9984"/>
              </a:lnSpc>
            </a:pPr>
            <a:r>
              <a:rPr lang="en-US" sz="8000" dirty="0">
                <a:latin typeface="Aharoni" panose="02010803020104030203" pitchFamily="2" charset="-79"/>
                <a:cs typeface="Aharoni" panose="02010803020104030203" pitchFamily="2" charset="-79"/>
              </a:rPr>
              <a:t>The Back-Up Plan </a:t>
            </a:r>
          </a:p>
        </p:txBody>
      </p:sp>
      <p:grpSp>
        <p:nvGrpSpPr>
          <p:cNvPr id="3" name="Group 8">
            <a:extLst>
              <a:ext uri="{FF2B5EF4-FFF2-40B4-BE49-F238E27FC236}">
                <a16:creationId xmlns:a16="http://schemas.microsoft.com/office/drawing/2014/main" id="{175E83B1-7ACC-ADF2-C156-70CD7F64A2AC}"/>
              </a:ext>
            </a:extLst>
          </p:cNvPr>
          <p:cNvGrpSpPr/>
          <p:nvPr/>
        </p:nvGrpSpPr>
        <p:grpSpPr>
          <a:xfrm>
            <a:off x="471137" y="1585102"/>
            <a:ext cx="12149584" cy="246472"/>
            <a:chOff x="0" y="-87443"/>
            <a:chExt cx="3199890" cy="135511"/>
          </a:xfrm>
          <a:solidFill>
            <a:srgbClr val="FDC1E0"/>
          </a:solidFill>
        </p:grpSpPr>
        <p:sp>
          <p:nvSpPr>
            <p:cNvPr id="4" name="Freeform 9">
              <a:extLst>
                <a:ext uri="{FF2B5EF4-FFF2-40B4-BE49-F238E27FC236}">
                  <a16:creationId xmlns:a16="http://schemas.microsoft.com/office/drawing/2014/main" id="{786E7C52-CD71-D0CE-FE51-A0DF3EC4E6C5}"/>
                </a:ext>
              </a:extLst>
            </p:cNvPr>
            <p:cNvSpPr/>
            <p:nvPr/>
          </p:nvSpPr>
          <p:spPr>
            <a:xfrm>
              <a:off x="0" y="-87443"/>
              <a:ext cx="3199890" cy="48068"/>
            </a:xfrm>
            <a:custGeom>
              <a:avLst/>
              <a:gdLst/>
              <a:ahLst/>
              <a:cxnLst/>
              <a:rect l="l" t="t" r="r" b="b"/>
              <a:pathLst>
                <a:path w="3199890" h="48068">
                  <a:moveTo>
                    <a:pt x="0" y="0"/>
                  </a:moveTo>
                  <a:lnTo>
                    <a:pt x="3199890" y="0"/>
                  </a:lnTo>
                  <a:lnTo>
                    <a:pt x="3199890" y="48068"/>
                  </a:lnTo>
                  <a:lnTo>
                    <a:pt x="0" y="48068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" name="TextBox 10">
              <a:extLst>
                <a:ext uri="{FF2B5EF4-FFF2-40B4-BE49-F238E27FC236}">
                  <a16:creationId xmlns:a16="http://schemas.microsoft.com/office/drawing/2014/main" id="{92A05622-1EF0-7745-002F-572AF3A1FED2}"/>
                </a:ext>
              </a:extLst>
            </p:cNvPr>
            <p:cNvSpPr txBox="1"/>
            <p:nvPr/>
          </p:nvSpPr>
          <p:spPr>
            <a:xfrm>
              <a:off x="0" y="-47625"/>
              <a:ext cx="3199890" cy="95693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8" name="Picture 7" descr="A diagram of a process flow&#10;&#10;Description automatically generated">
            <a:extLst>
              <a:ext uri="{FF2B5EF4-FFF2-40B4-BE49-F238E27FC236}">
                <a16:creationId xmlns:a16="http://schemas.microsoft.com/office/drawing/2014/main" id="{6FB0999E-87B5-BABF-DA57-3B08C1EF5A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1953" y="3368332"/>
            <a:ext cx="7877536" cy="5931458"/>
          </a:xfrm>
          <a:prstGeom prst="rect">
            <a:avLst/>
          </a:prstGeom>
        </p:spPr>
      </p:pic>
      <p:pic>
        <p:nvPicPr>
          <p:cNvPr id="10" name="Picture 9" descr="A diagram of a diagram of a diagram&#10;&#10;Description automatically generated with medium confidence">
            <a:extLst>
              <a:ext uri="{FF2B5EF4-FFF2-40B4-BE49-F238E27FC236}">
                <a16:creationId xmlns:a16="http://schemas.microsoft.com/office/drawing/2014/main" id="{0C22463B-4792-356B-E661-DE93FCCD00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44" y="3162042"/>
            <a:ext cx="7813185" cy="634403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0FD45DF-91CB-87EF-DFD8-680806189D7C}"/>
              </a:ext>
            </a:extLst>
          </p:cNvPr>
          <p:cNvSpPr txBox="1"/>
          <p:nvPr/>
        </p:nvSpPr>
        <p:spPr>
          <a:xfrm>
            <a:off x="5334000" y="2341129"/>
            <a:ext cx="9906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latin typeface="Aharoni" panose="02010803020104030203" pitchFamily="2" charset="-79"/>
                <a:cs typeface="Aharoni" panose="02010803020104030203" pitchFamily="2" charset="-79"/>
              </a:rPr>
              <a:t>A plasmid that interrupts gene </a:t>
            </a:r>
            <a:r>
              <a:rPr lang="en-US" sz="3000" b="1" i="1" dirty="0" err="1">
                <a:latin typeface="Aharoni" panose="02010803020104030203" pitchFamily="2" charset="-79"/>
                <a:cs typeface="Aharoni" panose="02010803020104030203" pitchFamily="2" charset="-79"/>
              </a:rPr>
              <a:t>mpl</a:t>
            </a:r>
            <a:endParaRPr lang="en-US" sz="30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344778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12354D4-3F93-B497-26F3-9D7C412BDB99}"/>
              </a:ext>
            </a:extLst>
          </p:cNvPr>
          <p:cNvSpPr txBox="1"/>
          <p:nvPr/>
        </p:nvSpPr>
        <p:spPr>
          <a:xfrm>
            <a:off x="2209800" y="4512558"/>
            <a:ext cx="150876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>
                <a:latin typeface="Aharoni" panose="02010803020104030203" pitchFamily="2" charset="-79"/>
                <a:cs typeface="Aharoni" panose="02010803020104030203" pitchFamily="2" charset="-79"/>
              </a:rPr>
              <a:t>While we figure this out, there’s something else cooking on the side….</a:t>
            </a:r>
          </a:p>
        </p:txBody>
      </p:sp>
    </p:spTree>
    <p:extLst>
      <p:ext uri="{BB962C8B-B14F-4D97-AF65-F5344CB8AC3E}">
        <p14:creationId xmlns:p14="http://schemas.microsoft.com/office/powerpoint/2010/main" val="2413404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B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74148" y="1996037"/>
            <a:ext cx="10043297" cy="16516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3439"/>
              </a:lnSpc>
            </a:pPr>
            <a:r>
              <a:rPr lang="en-US" sz="9600" dirty="0">
                <a:latin typeface="TT Chocolates Bold"/>
              </a:rPr>
              <a:t>Introduction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9753600" y="-405084"/>
            <a:ext cx="8983556" cy="11475333"/>
            <a:chOff x="0" y="0"/>
            <a:chExt cx="816575" cy="1043069"/>
          </a:xfrm>
          <a:solidFill>
            <a:srgbClr val="FDC1E0"/>
          </a:solidFill>
        </p:grpSpPr>
        <p:sp>
          <p:nvSpPr>
            <p:cNvPr id="4" name="Freeform 4"/>
            <p:cNvSpPr/>
            <p:nvPr/>
          </p:nvSpPr>
          <p:spPr>
            <a:xfrm>
              <a:off x="0" y="0"/>
              <a:ext cx="816575" cy="1043069"/>
            </a:xfrm>
            <a:custGeom>
              <a:avLst/>
              <a:gdLst/>
              <a:ahLst/>
              <a:cxnLst/>
              <a:rect l="l" t="t" r="r" b="b"/>
              <a:pathLst>
                <a:path w="816575" h="1043069">
                  <a:moveTo>
                    <a:pt x="0" y="0"/>
                  </a:moveTo>
                  <a:lnTo>
                    <a:pt x="816575" y="0"/>
                  </a:lnTo>
                  <a:lnTo>
                    <a:pt x="816575" y="1043069"/>
                  </a:lnTo>
                  <a:lnTo>
                    <a:pt x="0" y="1043069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9525"/>
              <a:ext cx="816575" cy="1052594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52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505883" y="4313060"/>
            <a:ext cx="8765279" cy="22644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57200" indent="-457200">
              <a:lnSpc>
                <a:spcPts val="4480"/>
              </a:lnSpc>
              <a:buFont typeface="Arial" panose="020B0604020202020204" pitchFamily="34" charset="0"/>
              <a:buChar char="•"/>
            </a:pPr>
            <a:r>
              <a:rPr lang="en-US" sz="3200" i="1" dirty="0" err="1">
                <a:solidFill>
                  <a:srgbClr val="0E0340"/>
                </a:solidFill>
                <a:latin typeface="Questrial"/>
              </a:rPr>
              <a:t>Francisella</a:t>
            </a:r>
            <a:r>
              <a:rPr lang="en-US" sz="3200" i="1" dirty="0">
                <a:solidFill>
                  <a:srgbClr val="0E0340"/>
                </a:solidFill>
                <a:latin typeface="Questrial"/>
              </a:rPr>
              <a:t> </a:t>
            </a:r>
            <a:r>
              <a:rPr lang="en-US" sz="3200" i="1" dirty="0" err="1">
                <a:solidFill>
                  <a:srgbClr val="0E0340"/>
                </a:solidFill>
                <a:latin typeface="Questrial"/>
              </a:rPr>
              <a:t>tularensis</a:t>
            </a:r>
            <a:endParaRPr lang="en-US" sz="3200" i="1" dirty="0">
              <a:solidFill>
                <a:srgbClr val="0E0340"/>
              </a:solidFill>
              <a:latin typeface="Questrial"/>
            </a:endParaRPr>
          </a:p>
          <a:p>
            <a:pPr marL="914400" lvl="1" indent="-457200">
              <a:lnSpc>
                <a:spcPts val="448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E0340"/>
                </a:solidFill>
                <a:latin typeface="Questrial"/>
              </a:rPr>
              <a:t>Tularemia </a:t>
            </a:r>
          </a:p>
          <a:p>
            <a:pPr marL="914400" lvl="1" indent="-457200">
              <a:lnSpc>
                <a:spcPts val="448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E0340"/>
                </a:solidFill>
                <a:latin typeface="Questrial"/>
              </a:rPr>
              <a:t>Potential bioweapon</a:t>
            </a:r>
          </a:p>
          <a:p>
            <a:pPr marL="914400" lvl="1" indent="-457200">
              <a:lnSpc>
                <a:spcPts val="448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E0340"/>
                </a:solidFill>
                <a:latin typeface="Questrial"/>
              </a:rPr>
              <a:t>Live Vaccine Strain (LVS)</a:t>
            </a:r>
          </a:p>
        </p:txBody>
      </p:sp>
      <p:pic>
        <p:nvPicPr>
          <p:cNvPr id="9" name="Content Placeholder 6">
            <a:extLst>
              <a:ext uri="{FF2B5EF4-FFF2-40B4-BE49-F238E27FC236}">
                <a16:creationId xmlns:a16="http://schemas.microsoft.com/office/drawing/2014/main" id="{3EC33452-4351-4CAE-4992-EEF7BA5F156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133" r="4133"/>
          <a:stretch>
            <a:fillRect/>
          </a:stretch>
        </p:blipFill>
        <p:spPr>
          <a:xfrm>
            <a:off x="12344400" y="1790700"/>
            <a:ext cx="5259381" cy="589232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5889770-F5E2-04BD-A936-7CE9E19C4E1F}"/>
              </a:ext>
            </a:extLst>
          </p:cNvPr>
          <p:cNvSpPr txBox="1"/>
          <p:nvPr/>
        </p:nvSpPr>
        <p:spPr>
          <a:xfrm>
            <a:off x="13619006" y="7824360"/>
            <a:ext cx="39847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Fischer, PNAS cover 2006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>
            <a:extLst>
              <a:ext uri="{FF2B5EF4-FFF2-40B4-BE49-F238E27FC236}">
                <a16:creationId xmlns:a16="http://schemas.microsoft.com/office/drawing/2014/main" id="{DDE40253-BEBE-EABA-5B8B-9DC3393B1136}"/>
              </a:ext>
            </a:extLst>
          </p:cNvPr>
          <p:cNvSpPr txBox="1"/>
          <p:nvPr/>
        </p:nvSpPr>
        <p:spPr>
          <a:xfrm>
            <a:off x="471137" y="253968"/>
            <a:ext cx="16521463" cy="12695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9984"/>
              </a:lnSpc>
            </a:pPr>
            <a:r>
              <a:rPr lang="en-US" sz="8000" dirty="0">
                <a:latin typeface="Aharoni" panose="02010803020104030203" pitchFamily="2" charset="-79"/>
                <a:cs typeface="Aharoni" panose="02010803020104030203" pitchFamily="2" charset="-79"/>
              </a:rPr>
              <a:t>Who is </a:t>
            </a:r>
            <a:r>
              <a:rPr lang="en-US" sz="8000" dirty="0" err="1">
                <a:latin typeface="Aharoni" panose="02010803020104030203" pitchFamily="2" charset="-79"/>
                <a:cs typeface="Aharoni" panose="02010803020104030203" pitchFamily="2" charset="-79"/>
              </a:rPr>
              <a:t>FtMscS</a:t>
            </a:r>
            <a:r>
              <a:rPr lang="en-US" sz="8000" dirty="0">
                <a:latin typeface="Aharoni" panose="02010803020104030203" pitchFamily="2" charset="-79"/>
                <a:cs typeface="Aharoni" panose="02010803020104030203" pitchFamily="2" charset="-79"/>
              </a:rPr>
              <a:t>?</a:t>
            </a:r>
          </a:p>
        </p:txBody>
      </p:sp>
      <p:grpSp>
        <p:nvGrpSpPr>
          <p:cNvPr id="3" name="Group 8">
            <a:extLst>
              <a:ext uri="{FF2B5EF4-FFF2-40B4-BE49-F238E27FC236}">
                <a16:creationId xmlns:a16="http://schemas.microsoft.com/office/drawing/2014/main" id="{175E83B1-7ACC-ADF2-C156-70CD7F64A2AC}"/>
              </a:ext>
            </a:extLst>
          </p:cNvPr>
          <p:cNvGrpSpPr/>
          <p:nvPr/>
        </p:nvGrpSpPr>
        <p:grpSpPr>
          <a:xfrm>
            <a:off x="471137" y="1585102"/>
            <a:ext cx="12149584" cy="246472"/>
            <a:chOff x="0" y="-87443"/>
            <a:chExt cx="3199890" cy="135511"/>
          </a:xfrm>
          <a:solidFill>
            <a:srgbClr val="FDC1E0"/>
          </a:solidFill>
        </p:grpSpPr>
        <p:sp>
          <p:nvSpPr>
            <p:cNvPr id="4" name="Freeform 9">
              <a:extLst>
                <a:ext uri="{FF2B5EF4-FFF2-40B4-BE49-F238E27FC236}">
                  <a16:creationId xmlns:a16="http://schemas.microsoft.com/office/drawing/2014/main" id="{786E7C52-CD71-D0CE-FE51-A0DF3EC4E6C5}"/>
                </a:ext>
              </a:extLst>
            </p:cNvPr>
            <p:cNvSpPr/>
            <p:nvPr/>
          </p:nvSpPr>
          <p:spPr>
            <a:xfrm>
              <a:off x="0" y="-87443"/>
              <a:ext cx="3199890" cy="48068"/>
            </a:xfrm>
            <a:custGeom>
              <a:avLst/>
              <a:gdLst/>
              <a:ahLst/>
              <a:cxnLst/>
              <a:rect l="l" t="t" r="r" b="b"/>
              <a:pathLst>
                <a:path w="3199890" h="48068">
                  <a:moveTo>
                    <a:pt x="0" y="0"/>
                  </a:moveTo>
                  <a:lnTo>
                    <a:pt x="3199890" y="0"/>
                  </a:lnTo>
                  <a:lnTo>
                    <a:pt x="3199890" y="48068"/>
                  </a:lnTo>
                  <a:lnTo>
                    <a:pt x="0" y="48068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" name="TextBox 10">
              <a:extLst>
                <a:ext uri="{FF2B5EF4-FFF2-40B4-BE49-F238E27FC236}">
                  <a16:creationId xmlns:a16="http://schemas.microsoft.com/office/drawing/2014/main" id="{92A05622-1EF0-7745-002F-572AF3A1FED2}"/>
                </a:ext>
              </a:extLst>
            </p:cNvPr>
            <p:cNvSpPr txBox="1"/>
            <p:nvPr/>
          </p:nvSpPr>
          <p:spPr>
            <a:xfrm>
              <a:off x="0" y="-47625"/>
              <a:ext cx="3199890" cy="95693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10" name="Picture 9" descr="A screenshot of a book&#10;&#10;Description automatically generated">
            <a:extLst>
              <a:ext uri="{FF2B5EF4-FFF2-40B4-BE49-F238E27FC236}">
                <a16:creationId xmlns:a16="http://schemas.microsoft.com/office/drawing/2014/main" id="{BD47AC2A-30FA-F6EE-25A0-23FC1058E06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812"/>
          <a:stretch/>
        </p:blipFill>
        <p:spPr>
          <a:xfrm>
            <a:off x="9829800" y="2946783"/>
            <a:ext cx="7898266" cy="421222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363EFC9-9AD1-6C2F-B73E-DF9A373B54AD}"/>
              </a:ext>
            </a:extLst>
          </p:cNvPr>
          <p:cNvSpPr txBox="1"/>
          <p:nvPr/>
        </p:nvSpPr>
        <p:spPr>
          <a:xfrm>
            <a:off x="990600" y="3390900"/>
            <a:ext cx="7741268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Protect </a:t>
            </a:r>
            <a:r>
              <a:rPr lang="en-US" sz="2800" i="1" dirty="0">
                <a:latin typeface="Aharoni" panose="02010803020104030203" pitchFamily="2" charset="-79"/>
                <a:cs typeface="Aharoni" panose="02010803020104030203" pitchFamily="2" charset="-79"/>
              </a:rPr>
              <a:t>F. tularensis 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from hypoosmotic shock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FtMscS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 is required ”to survive from host niche to freshwater” (Williamson et al, 2020)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The only gene implicated for survival in freshwater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Williamson et al looks at short-term survival, I am looking at long-term survival in freshwater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45742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-1219200" y="470647"/>
            <a:ext cx="21045830" cy="2443182"/>
          </a:xfrm>
          <a:custGeom>
            <a:avLst/>
            <a:gdLst/>
            <a:ahLst/>
            <a:cxnLst/>
            <a:rect l="l" t="t" r="r" b="b"/>
            <a:pathLst>
              <a:path w="5542935" h="643472">
                <a:moveTo>
                  <a:pt x="0" y="0"/>
                </a:moveTo>
                <a:lnTo>
                  <a:pt x="5542935" y="0"/>
                </a:lnTo>
                <a:lnTo>
                  <a:pt x="5542935" y="643472"/>
                </a:lnTo>
                <a:lnTo>
                  <a:pt x="0" y="643472"/>
                </a:lnTo>
                <a:close/>
              </a:path>
            </a:pathLst>
          </a:custGeom>
          <a:solidFill>
            <a:srgbClr val="FDC1E0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5" name="TextBox 5"/>
          <p:cNvSpPr txBox="1"/>
          <p:nvPr/>
        </p:nvSpPr>
        <p:spPr>
          <a:xfrm>
            <a:off x="1034793" y="495300"/>
            <a:ext cx="16218413" cy="15196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439"/>
              </a:lnSpc>
            </a:pPr>
            <a:r>
              <a:rPr lang="en-US" sz="6000" dirty="0">
                <a:latin typeface="Aharoni" panose="02010803020104030203" pitchFamily="2" charset="-79"/>
                <a:cs typeface="Aharoni" panose="02010803020104030203" pitchFamily="2" charset="-79"/>
              </a:rPr>
              <a:t>Let’s do a survival assay!</a:t>
            </a:r>
          </a:p>
        </p:txBody>
      </p:sp>
      <p:pic>
        <p:nvPicPr>
          <p:cNvPr id="4" name="Picture 3" descr="A diagram of a test&#10;&#10;Description automatically generated with medium confidence">
            <a:extLst>
              <a:ext uri="{FF2B5EF4-FFF2-40B4-BE49-F238E27FC236}">
                <a16:creationId xmlns:a16="http://schemas.microsoft.com/office/drawing/2014/main" id="{BB8DCE58-2EB9-3692-679C-D7A865B19A4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30"/>
          <a:stretch/>
        </p:blipFill>
        <p:spPr>
          <a:xfrm>
            <a:off x="-9473" y="3778896"/>
            <a:ext cx="8300749" cy="52578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5EB98165-DC5A-76B4-DE3D-3C2C49B6BC9F}"/>
              </a:ext>
            </a:extLst>
          </p:cNvPr>
          <p:cNvGrpSpPr/>
          <p:nvPr/>
        </p:nvGrpSpPr>
        <p:grpSpPr>
          <a:xfrm>
            <a:off x="10728160" y="2628900"/>
            <a:ext cx="7575806" cy="6766709"/>
            <a:chOff x="776399" y="21220704"/>
            <a:chExt cx="10131425" cy="10694682"/>
          </a:xfrm>
          <a:noFill/>
        </p:grpSpPr>
        <p:grpSp>
          <p:nvGrpSpPr>
            <p:cNvPr id="11" name="Group 5">
              <a:extLst>
                <a:ext uri="{FF2B5EF4-FFF2-40B4-BE49-F238E27FC236}">
                  <a16:creationId xmlns:a16="http://schemas.microsoft.com/office/drawing/2014/main" id="{91772A4D-6E6E-1D19-C263-C94CA0B9388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76399" y="21220704"/>
              <a:ext cx="10131425" cy="10694682"/>
              <a:chOff x="1010124" y="17435513"/>
              <a:chExt cx="9920608" cy="10694987"/>
            </a:xfrm>
            <a:grpFill/>
          </p:grpSpPr>
          <p:sp>
            <p:nvSpPr>
              <p:cNvPr id="13" name="TextBox 4">
                <a:extLst>
                  <a:ext uri="{FF2B5EF4-FFF2-40B4-BE49-F238E27FC236}">
                    <a16:creationId xmlns:a16="http://schemas.microsoft.com/office/drawing/2014/main" id="{A645A97B-EDAE-7B99-8CC7-003B8291E22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10124" y="17435513"/>
                <a:ext cx="9920608" cy="971742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tIns="246889">
                <a:spAutoFit/>
              </a:bodyPr>
              <a:lstStyle>
                <a:lvl1pPr>
                  <a:defRPr sz="9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9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9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9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9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defTabSz="50149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9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defTabSz="50149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9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defTabSz="50149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9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defTabSz="50149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9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defTabSz="3761303">
                  <a:defRPr/>
                </a:pPr>
                <a:endParaRPr lang="en-US" altLang="en-US" sz="2500" b="1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  <a:p>
                <a:pPr algn="ctr" defTabSz="3761303">
                  <a:defRPr/>
                </a:pPr>
                <a:endParaRPr lang="en-US" altLang="en-US" sz="2500" b="1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  <a:p>
                <a:pPr algn="ctr" defTabSz="3761303">
                  <a:defRPr/>
                </a:pPr>
                <a:endParaRPr lang="en-US" altLang="en-US" sz="2500" b="1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  <a:p>
                <a:pPr algn="ctr" defTabSz="3761303">
                  <a:defRPr/>
                </a:pPr>
                <a:endParaRPr lang="en-US" altLang="en-US" sz="2500" b="1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  <a:p>
                <a:pPr algn="ctr" defTabSz="3761303">
                  <a:defRPr/>
                </a:pPr>
                <a:endParaRPr lang="en-US" altLang="en-US" sz="2500" b="1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  <a:p>
                <a:pPr algn="ctr" defTabSz="3761303">
                  <a:defRPr/>
                </a:pPr>
                <a:endParaRPr lang="en-US" altLang="en-US" sz="2500" b="1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  <a:p>
                <a:pPr algn="ctr" defTabSz="3761303">
                  <a:defRPr/>
                </a:pPr>
                <a:endParaRPr lang="en-US" altLang="en-US" sz="2500" b="1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  <a:p>
                <a:pPr algn="ctr" defTabSz="3761303">
                  <a:defRPr/>
                </a:pPr>
                <a:endParaRPr lang="en-US" altLang="en-US" sz="2500" b="1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  <a:p>
                <a:pPr algn="ctr" defTabSz="3761303">
                  <a:defRPr/>
                </a:pPr>
                <a:endParaRPr lang="en-US" altLang="en-US" sz="2500" b="1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  <a:p>
                <a:pPr algn="ctr" defTabSz="3761303">
                  <a:defRPr/>
                </a:pPr>
                <a:endParaRPr lang="en-US" altLang="en-US" sz="2500" b="1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  <a:p>
                <a:pPr algn="ctr" defTabSz="3761303">
                  <a:defRPr/>
                </a:pPr>
                <a:endParaRPr lang="en-US" altLang="en-US" sz="2500" b="1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  <a:p>
                <a:pPr algn="ctr" defTabSz="3761303">
                  <a:defRPr/>
                </a:pPr>
                <a:endParaRPr lang="en-US" altLang="en-US" sz="2500" b="1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  <a:p>
                <a:pPr algn="ctr" defTabSz="3761303">
                  <a:defRPr/>
                </a:pPr>
                <a:endParaRPr lang="en-US" altLang="en-US" sz="2500" b="1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  <a:p>
                <a:pPr algn="ctr" defTabSz="3761303">
                  <a:defRPr/>
                </a:pPr>
                <a:endParaRPr lang="en-US" altLang="en-US" sz="2500" b="1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  <a:p>
                <a:pPr algn="ctr" defTabSz="3761303">
                  <a:defRPr/>
                </a:pPr>
                <a:endParaRPr lang="en-US" altLang="en-US" sz="2500" b="1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  <a:p>
                <a:pPr algn="ctr" defTabSz="3761303">
                  <a:defRPr/>
                </a:pPr>
                <a:endParaRPr lang="en-US" altLang="en-US" sz="2500" b="1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  <a:p>
                <a:pPr algn="ctr" defTabSz="3761303">
                  <a:defRPr/>
                </a:pPr>
                <a:endParaRPr lang="en-US" altLang="en-US" sz="2500" b="1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  <a:p>
                <a:pPr algn="ctr" defTabSz="3761303">
                  <a:defRPr/>
                </a:pPr>
                <a:endParaRPr lang="en-US" altLang="en-US" sz="2500" b="1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cxnSp>
            <p:nvCxnSpPr>
              <p:cNvPr id="14" name="Connector: Curved 48">
                <a:extLst>
                  <a:ext uri="{FF2B5EF4-FFF2-40B4-BE49-F238E27FC236}">
                    <a16:creationId xmlns:a16="http://schemas.microsoft.com/office/drawing/2014/main" id="{7F18B63E-2710-52CE-D5AD-FCB4971436E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36488" y="18656395"/>
                <a:ext cx="9849103" cy="2208275"/>
              </a:xfrm>
              <a:prstGeom prst="curvedConnector3">
                <a:avLst/>
              </a:prstGeom>
              <a:grpFill/>
              <a:ln w="508000">
                <a:solidFill>
                  <a:srgbClr val="ACD7EC"/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TextBox 11">
                <a:extLst>
                  <a:ext uri="{FF2B5EF4-FFF2-40B4-BE49-F238E27FC236}">
                    <a16:creationId xmlns:a16="http://schemas.microsoft.com/office/drawing/2014/main" id="{D70C87EB-C705-8E4C-DAE2-90F23755F79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20792411">
                <a:off x="2859386" y="19524049"/>
                <a:ext cx="3124201" cy="64203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altLang="en-US" sz="2500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Beaver River</a:t>
                </a:r>
              </a:p>
            </p:txBody>
          </p:sp>
          <p:sp>
            <p:nvSpPr>
              <p:cNvPr id="16" name="Arrow: Down 50">
                <a:extLst>
                  <a:ext uri="{FF2B5EF4-FFF2-40B4-BE49-F238E27FC236}">
                    <a16:creationId xmlns:a16="http://schemas.microsoft.com/office/drawing/2014/main" id="{E0AE51E4-4151-FAC3-021D-715A9975F0C2}"/>
                  </a:ext>
                </a:extLst>
              </p:cNvPr>
              <p:cNvSpPr/>
              <p:nvPr/>
            </p:nvSpPr>
            <p:spPr>
              <a:xfrm>
                <a:off x="5229857" y="20742376"/>
                <a:ext cx="361707" cy="716419"/>
              </a:xfrm>
              <a:prstGeom prst="downArrow">
                <a:avLst/>
              </a:prstGeom>
              <a:solidFill>
                <a:srgbClr val="414288"/>
              </a:solidFill>
              <a:ln>
                <a:solidFill>
                  <a:srgbClr val="41428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500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pic>
            <p:nvPicPr>
              <p:cNvPr id="17" name="Picture 19">
                <a:extLst>
                  <a:ext uri="{FF2B5EF4-FFF2-40B4-BE49-F238E27FC236}">
                    <a16:creationId xmlns:a16="http://schemas.microsoft.com/office/drawing/2014/main" id="{C48357BF-EBCE-A802-BC2B-764EAF23079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01750" y="21393150"/>
                <a:ext cx="2262188" cy="22621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" name="Picture 19">
                <a:extLst>
                  <a:ext uri="{FF2B5EF4-FFF2-40B4-BE49-F238E27FC236}">
                    <a16:creationId xmlns:a16="http://schemas.microsoft.com/office/drawing/2014/main" id="{18A7EB0C-BCC2-130C-7EC3-4E286252B76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56463" y="21393150"/>
                <a:ext cx="2262187" cy="22621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2" name="TextBox 25">
                <a:extLst>
                  <a:ext uri="{FF2B5EF4-FFF2-40B4-BE49-F238E27FC236}">
                    <a16:creationId xmlns:a16="http://schemas.microsoft.com/office/drawing/2014/main" id="{E7B26BD2-663F-3643-F68D-DEC7EE210F3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30401" y="23818850"/>
                <a:ext cx="1416826" cy="75399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en-US" altLang="en-US" sz="2500" b="1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LVS</a:t>
                </a:r>
              </a:p>
            </p:txBody>
          </p:sp>
          <p:sp>
            <p:nvSpPr>
              <p:cNvPr id="23" name="TextBox 26">
                <a:extLst>
                  <a:ext uri="{FF2B5EF4-FFF2-40B4-BE49-F238E27FC236}">
                    <a16:creationId xmlns:a16="http://schemas.microsoft.com/office/drawing/2014/main" id="{9A205BBE-CDD0-BB6D-CAA1-418822F6B90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59325" y="23818850"/>
                <a:ext cx="1301749" cy="75399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altLang="en-US" sz="2500" b="1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4°C</a:t>
                </a:r>
              </a:p>
            </p:txBody>
          </p:sp>
          <p:sp>
            <p:nvSpPr>
              <p:cNvPr id="24" name="TextBox 27">
                <a:extLst>
                  <a:ext uri="{FF2B5EF4-FFF2-40B4-BE49-F238E27FC236}">
                    <a16:creationId xmlns:a16="http://schemas.microsoft.com/office/drawing/2014/main" id="{EC8173F5-BD5E-4360-00C8-9A9B24E7431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758112" y="23818850"/>
                <a:ext cx="1760522" cy="75399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en-US" altLang="en-US" sz="2500" b="1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Mutant</a:t>
                </a:r>
              </a:p>
            </p:txBody>
          </p:sp>
          <p:pic>
            <p:nvPicPr>
              <p:cNvPr id="25" name="Picture 10">
                <a:extLst>
                  <a:ext uri="{FF2B5EF4-FFF2-40B4-BE49-F238E27FC236}">
                    <a16:creationId xmlns:a16="http://schemas.microsoft.com/office/drawing/2014/main" id="{6A2C91D5-EA63-4619-6E2E-DE7C1B3E46C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08450" y="25566688"/>
                <a:ext cx="2603500" cy="2563812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17A3CB8C-C80F-9557-1953-851A8A403B3B}"/>
                  </a:ext>
                </a:extLst>
              </p:cNvPr>
              <p:cNvCxnSpPr/>
              <p:nvPr/>
            </p:nvCxnSpPr>
            <p:spPr>
              <a:xfrm>
                <a:off x="8387516" y="24536602"/>
                <a:ext cx="0" cy="406412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600EC99D-963F-64C8-1421-40A37ECB2CB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286233" y="24917613"/>
                <a:ext cx="6101283" cy="0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85F71241-2262-0DC9-731A-2D06D9603B48}"/>
                  </a:ext>
                </a:extLst>
              </p:cNvPr>
              <p:cNvCxnSpPr/>
              <p:nvPr/>
            </p:nvCxnSpPr>
            <p:spPr>
              <a:xfrm>
                <a:off x="5410711" y="24511202"/>
                <a:ext cx="0" cy="406412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A294358A-D7E4-B367-8AAE-51EBB02C9DA8}"/>
                  </a:ext>
                </a:extLst>
              </p:cNvPr>
              <p:cNvCxnSpPr/>
              <p:nvPr/>
            </p:nvCxnSpPr>
            <p:spPr>
              <a:xfrm>
                <a:off x="2306441" y="24536602"/>
                <a:ext cx="0" cy="406412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Arrow Connector 29">
                <a:extLst>
                  <a:ext uri="{FF2B5EF4-FFF2-40B4-BE49-F238E27FC236}">
                    <a16:creationId xmlns:a16="http://schemas.microsoft.com/office/drawing/2014/main" id="{14427CD0-60BA-DCD4-31CA-E9805A80D57B}"/>
                  </a:ext>
                </a:extLst>
              </p:cNvPr>
              <p:cNvCxnSpPr/>
              <p:nvPr/>
            </p:nvCxnSpPr>
            <p:spPr>
              <a:xfrm>
                <a:off x="2514740" y="24917613"/>
                <a:ext cx="0" cy="685820"/>
              </a:xfrm>
              <a:prstGeom prst="straightConnector1">
                <a:avLst/>
              </a:prstGeom>
              <a:grpFill/>
              <a:ln w="571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TextBox 32">
                <a:extLst>
                  <a:ext uri="{FF2B5EF4-FFF2-40B4-BE49-F238E27FC236}">
                    <a16:creationId xmlns:a16="http://schemas.microsoft.com/office/drawing/2014/main" id="{CB762262-0226-C0D9-4B30-425E4C7279F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01749" y="25755600"/>
                <a:ext cx="1971676" cy="2195326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lang="en-US" altLang="en-US" sz="2500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Serially diluted from 1 to 10</a:t>
                </a:r>
                <a:r>
                  <a:rPr lang="en-US" altLang="en-US" sz="2500" baseline="30000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-6</a:t>
                </a:r>
              </a:p>
            </p:txBody>
          </p:sp>
          <p:cxnSp>
            <p:nvCxnSpPr>
              <p:cNvPr id="32" name="Straight Arrow Connector 31">
                <a:extLst>
                  <a:ext uri="{FF2B5EF4-FFF2-40B4-BE49-F238E27FC236}">
                    <a16:creationId xmlns:a16="http://schemas.microsoft.com/office/drawing/2014/main" id="{8B1F657C-B257-F4B4-7A61-07DBE7AFB13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352597" y="26909983"/>
                <a:ext cx="522301" cy="0"/>
              </a:xfrm>
              <a:prstGeom prst="straightConnector1">
                <a:avLst/>
              </a:prstGeom>
              <a:grpFill/>
              <a:ln w="571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C3256361-B80D-1B69-87D5-6BC0480E7D6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945504" y="25593104"/>
                <a:ext cx="2655887" cy="197012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lang="en-US" altLang="en-US" sz="2500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Plated on days: 0, 1, 3,  7, 15, 43, 67</a:t>
                </a:r>
                <a:endParaRPr lang="en-US" altLang="en-US" sz="2500" baseline="30000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DC8B926-CB14-F333-868F-155C6E12F9D3}"/>
                </a:ext>
              </a:extLst>
            </p:cNvPr>
            <p:cNvSpPr txBox="1"/>
            <p:nvPr/>
          </p:nvSpPr>
          <p:spPr>
            <a:xfrm>
              <a:off x="5747265" y="23982411"/>
              <a:ext cx="4135438" cy="1159761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500" dirty="0">
                  <a:latin typeface="Helvetica" panose="020B0604020202020204" pitchFamily="34" charset="0"/>
                  <a:cs typeface="Helvetica" panose="020B0604020202020204" pitchFamily="34" charset="0"/>
                </a:rPr>
                <a:t>+ 0.03 OD LVS</a:t>
              </a:r>
            </a:p>
            <a:p>
              <a:pPr>
                <a:defRPr/>
              </a:pPr>
              <a:r>
                <a:rPr lang="en-US" sz="2500" dirty="0">
                  <a:latin typeface="Helvetica" panose="020B0604020202020204" pitchFamily="34" charset="0"/>
                  <a:cs typeface="Helvetica" panose="020B0604020202020204" pitchFamily="34" charset="0"/>
                </a:rPr>
                <a:t> </a:t>
              </a:r>
              <a:r>
                <a:rPr lang="en-US" sz="2500" i="1" dirty="0">
                  <a:latin typeface="Helvetica" panose="020B0604020202020204" pitchFamily="34" charset="0"/>
                  <a:cs typeface="Helvetica" panose="020B0604020202020204" pitchFamily="34" charset="0"/>
                </a:rPr>
                <a:t>F. tularensis</a:t>
              </a:r>
              <a:endParaRPr lang="en-US" sz="2500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</p:grpSp>
      <p:sp>
        <p:nvSpPr>
          <p:cNvPr id="2" name="Right Arrow 1">
            <a:extLst>
              <a:ext uri="{FF2B5EF4-FFF2-40B4-BE49-F238E27FC236}">
                <a16:creationId xmlns:a16="http://schemas.microsoft.com/office/drawing/2014/main" id="{1A2869DE-C667-767D-2F76-4B532BB605D0}"/>
              </a:ext>
            </a:extLst>
          </p:cNvPr>
          <p:cNvSpPr/>
          <p:nvPr/>
        </p:nvSpPr>
        <p:spPr>
          <a:xfrm>
            <a:off x="8801657" y="6667632"/>
            <a:ext cx="1640748" cy="705540"/>
          </a:xfrm>
          <a:prstGeom prst="rightArrow">
            <a:avLst/>
          </a:prstGeom>
          <a:solidFill>
            <a:srgbClr val="D03C8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015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>
            <a:extLst>
              <a:ext uri="{FF2B5EF4-FFF2-40B4-BE49-F238E27FC236}">
                <a16:creationId xmlns:a16="http://schemas.microsoft.com/office/drawing/2014/main" id="{DDE40253-BEBE-EABA-5B8B-9DC3393B1136}"/>
              </a:ext>
            </a:extLst>
          </p:cNvPr>
          <p:cNvSpPr txBox="1"/>
          <p:nvPr/>
        </p:nvSpPr>
        <p:spPr>
          <a:xfrm>
            <a:off x="471137" y="461612"/>
            <a:ext cx="16521463" cy="11926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9984"/>
              </a:lnSpc>
            </a:pPr>
            <a:r>
              <a:rPr lang="en-US" sz="6000" dirty="0" err="1">
                <a:latin typeface="Aharoni" panose="02010803020104030203" pitchFamily="2" charset="-79"/>
                <a:cs typeface="Aharoni" panose="02010803020104030203" pitchFamily="2" charset="-79"/>
              </a:rPr>
              <a:t>MscS</a:t>
            </a:r>
            <a:r>
              <a:rPr lang="en-US" sz="6000" dirty="0">
                <a:latin typeface="Aharoni" panose="02010803020104030203" pitchFamily="2" charset="-79"/>
                <a:cs typeface="Aharoni" panose="02010803020104030203" pitchFamily="2" charset="-79"/>
              </a:rPr>
              <a:t> is not critical for long term survival</a:t>
            </a:r>
          </a:p>
        </p:txBody>
      </p:sp>
      <p:grpSp>
        <p:nvGrpSpPr>
          <p:cNvPr id="3" name="Group 8">
            <a:extLst>
              <a:ext uri="{FF2B5EF4-FFF2-40B4-BE49-F238E27FC236}">
                <a16:creationId xmlns:a16="http://schemas.microsoft.com/office/drawing/2014/main" id="{175E83B1-7ACC-ADF2-C156-70CD7F64A2AC}"/>
              </a:ext>
            </a:extLst>
          </p:cNvPr>
          <p:cNvGrpSpPr/>
          <p:nvPr/>
        </p:nvGrpSpPr>
        <p:grpSpPr>
          <a:xfrm>
            <a:off x="471136" y="1585102"/>
            <a:ext cx="14540263" cy="281798"/>
            <a:chOff x="0" y="-87443"/>
            <a:chExt cx="3199890" cy="135511"/>
          </a:xfrm>
          <a:solidFill>
            <a:srgbClr val="FDC1E0"/>
          </a:solidFill>
        </p:grpSpPr>
        <p:sp>
          <p:nvSpPr>
            <p:cNvPr id="4" name="Freeform 9">
              <a:extLst>
                <a:ext uri="{FF2B5EF4-FFF2-40B4-BE49-F238E27FC236}">
                  <a16:creationId xmlns:a16="http://schemas.microsoft.com/office/drawing/2014/main" id="{786E7C52-CD71-D0CE-FE51-A0DF3EC4E6C5}"/>
                </a:ext>
              </a:extLst>
            </p:cNvPr>
            <p:cNvSpPr/>
            <p:nvPr/>
          </p:nvSpPr>
          <p:spPr>
            <a:xfrm>
              <a:off x="0" y="-87443"/>
              <a:ext cx="3199890" cy="48068"/>
            </a:xfrm>
            <a:custGeom>
              <a:avLst/>
              <a:gdLst/>
              <a:ahLst/>
              <a:cxnLst/>
              <a:rect l="l" t="t" r="r" b="b"/>
              <a:pathLst>
                <a:path w="3199890" h="48068">
                  <a:moveTo>
                    <a:pt x="0" y="0"/>
                  </a:moveTo>
                  <a:lnTo>
                    <a:pt x="3199890" y="0"/>
                  </a:lnTo>
                  <a:lnTo>
                    <a:pt x="3199890" y="48068"/>
                  </a:lnTo>
                  <a:lnTo>
                    <a:pt x="0" y="48068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" name="TextBox 10">
              <a:extLst>
                <a:ext uri="{FF2B5EF4-FFF2-40B4-BE49-F238E27FC236}">
                  <a16:creationId xmlns:a16="http://schemas.microsoft.com/office/drawing/2014/main" id="{92A05622-1EF0-7745-002F-572AF3A1FED2}"/>
                </a:ext>
              </a:extLst>
            </p:cNvPr>
            <p:cNvSpPr txBox="1"/>
            <p:nvPr/>
          </p:nvSpPr>
          <p:spPr>
            <a:xfrm>
              <a:off x="0" y="-47625"/>
              <a:ext cx="3199890" cy="95693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A09A914F-3418-4DD1-DF4C-A7F70B123B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1032"/>
          <a:stretch/>
        </p:blipFill>
        <p:spPr>
          <a:xfrm>
            <a:off x="990600" y="2250958"/>
            <a:ext cx="15302260" cy="737778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9B623E5-1044-A3E0-A8CA-CE0B8AC99B9A}"/>
              </a:ext>
            </a:extLst>
          </p:cNvPr>
          <p:cNvSpPr txBox="1"/>
          <p:nvPr/>
        </p:nvSpPr>
        <p:spPr>
          <a:xfrm>
            <a:off x="11582400" y="3162300"/>
            <a:ext cx="3810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>
                <a:solidFill>
                  <a:schemeClr val="tx2"/>
                </a:solidFill>
              </a:rPr>
              <a:t>Blue: LVS</a:t>
            </a:r>
          </a:p>
          <a:p>
            <a:r>
              <a:rPr lang="en-US" sz="3500" b="1" dirty="0">
                <a:solidFill>
                  <a:schemeClr val="accent6"/>
                </a:solidFill>
              </a:rPr>
              <a:t>Orange: LVS ∆</a:t>
            </a:r>
            <a:r>
              <a:rPr lang="en-US" sz="3500" b="1" i="1" dirty="0" err="1">
                <a:solidFill>
                  <a:schemeClr val="accent6"/>
                </a:solidFill>
              </a:rPr>
              <a:t>mscS</a:t>
            </a:r>
            <a:endParaRPr lang="en-US" sz="3500" b="1" i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997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>
            <a:extLst>
              <a:ext uri="{FF2B5EF4-FFF2-40B4-BE49-F238E27FC236}">
                <a16:creationId xmlns:a16="http://schemas.microsoft.com/office/drawing/2014/main" id="{DDE40253-BEBE-EABA-5B8B-9DC3393B1136}"/>
              </a:ext>
            </a:extLst>
          </p:cNvPr>
          <p:cNvSpPr txBox="1"/>
          <p:nvPr/>
        </p:nvSpPr>
        <p:spPr>
          <a:xfrm>
            <a:off x="471137" y="253968"/>
            <a:ext cx="16521463" cy="12695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9984"/>
              </a:lnSpc>
            </a:pPr>
            <a:r>
              <a:rPr lang="en-US" sz="8000" dirty="0">
                <a:latin typeface="Aharoni" panose="02010803020104030203" pitchFamily="2" charset="-79"/>
                <a:cs typeface="Aharoni" panose="02010803020104030203" pitchFamily="2" charset="-79"/>
              </a:rPr>
              <a:t>But hmmm, what’s going on here?</a:t>
            </a:r>
          </a:p>
        </p:txBody>
      </p:sp>
      <p:grpSp>
        <p:nvGrpSpPr>
          <p:cNvPr id="3" name="Group 8">
            <a:extLst>
              <a:ext uri="{FF2B5EF4-FFF2-40B4-BE49-F238E27FC236}">
                <a16:creationId xmlns:a16="http://schemas.microsoft.com/office/drawing/2014/main" id="{175E83B1-7ACC-ADF2-C156-70CD7F64A2AC}"/>
              </a:ext>
            </a:extLst>
          </p:cNvPr>
          <p:cNvGrpSpPr/>
          <p:nvPr/>
        </p:nvGrpSpPr>
        <p:grpSpPr>
          <a:xfrm>
            <a:off x="471137" y="1585102"/>
            <a:ext cx="12149584" cy="246472"/>
            <a:chOff x="0" y="-87443"/>
            <a:chExt cx="3199890" cy="135511"/>
          </a:xfrm>
          <a:solidFill>
            <a:srgbClr val="FDC1E0"/>
          </a:solidFill>
        </p:grpSpPr>
        <p:sp>
          <p:nvSpPr>
            <p:cNvPr id="4" name="Freeform 9">
              <a:extLst>
                <a:ext uri="{FF2B5EF4-FFF2-40B4-BE49-F238E27FC236}">
                  <a16:creationId xmlns:a16="http://schemas.microsoft.com/office/drawing/2014/main" id="{786E7C52-CD71-D0CE-FE51-A0DF3EC4E6C5}"/>
                </a:ext>
              </a:extLst>
            </p:cNvPr>
            <p:cNvSpPr/>
            <p:nvPr/>
          </p:nvSpPr>
          <p:spPr>
            <a:xfrm>
              <a:off x="0" y="-87443"/>
              <a:ext cx="3199890" cy="48068"/>
            </a:xfrm>
            <a:custGeom>
              <a:avLst/>
              <a:gdLst/>
              <a:ahLst/>
              <a:cxnLst/>
              <a:rect l="l" t="t" r="r" b="b"/>
              <a:pathLst>
                <a:path w="3199890" h="48068">
                  <a:moveTo>
                    <a:pt x="0" y="0"/>
                  </a:moveTo>
                  <a:lnTo>
                    <a:pt x="3199890" y="0"/>
                  </a:lnTo>
                  <a:lnTo>
                    <a:pt x="3199890" y="48068"/>
                  </a:lnTo>
                  <a:lnTo>
                    <a:pt x="0" y="48068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" name="TextBox 10">
              <a:extLst>
                <a:ext uri="{FF2B5EF4-FFF2-40B4-BE49-F238E27FC236}">
                  <a16:creationId xmlns:a16="http://schemas.microsoft.com/office/drawing/2014/main" id="{92A05622-1EF0-7745-002F-572AF3A1FED2}"/>
                </a:ext>
              </a:extLst>
            </p:cNvPr>
            <p:cNvSpPr txBox="1"/>
            <p:nvPr/>
          </p:nvSpPr>
          <p:spPr>
            <a:xfrm>
              <a:off x="0" y="-47625"/>
              <a:ext cx="3199890" cy="95693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27CBE2A9-83E0-7987-86EC-E290A67CD4D0}"/>
              </a:ext>
            </a:extLst>
          </p:cNvPr>
          <p:cNvSpPr txBox="1"/>
          <p:nvPr/>
        </p:nvSpPr>
        <p:spPr>
          <a:xfrm>
            <a:off x="2477739" y="2561639"/>
            <a:ext cx="3338863" cy="1977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Aharoni" panose="02010803020104030203" pitchFamily="2" charset="-79"/>
                <a:cs typeface="Aharoni" panose="02010803020104030203" pitchFamily="2" charset="-79"/>
              </a:rPr>
              <a:t>I inoculated the LVS and mutant flask with the same OD of 0.03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71BFBE8-F0DC-77C4-05C4-E50D52ED2D2A}"/>
              </a:ext>
            </a:extLst>
          </p:cNvPr>
          <p:cNvSpPr txBox="1"/>
          <p:nvPr/>
        </p:nvSpPr>
        <p:spPr>
          <a:xfrm>
            <a:off x="838200" y="6134100"/>
            <a:ext cx="38862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dirty="0">
                <a:latin typeface="Aharoni" panose="02010803020104030203" pitchFamily="2" charset="-79"/>
                <a:cs typeface="Aharoni" panose="02010803020104030203" pitchFamily="2" charset="-79"/>
              </a:rPr>
              <a:t>So the starting amount of viable cells should be the same?</a:t>
            </a:r>
          </a:p>
        </p:txBody>
      </p:sp>
      <p:sp>
        <p:nvSpPr>
          <p:cNvPr id="12" name="Down Arrow 11">
            <a:extLst>
              <a:ext uri="{FF2B5EF4-FFF2-40B4-BE49-F238E27FC236}">
                <a16:creationId xmlns:a16="http://schemas.microsoft.com/office/drawing/2014/main" id="{0BA16D5E-961A-5A3A-0457-87803BB14FBE}"/>
              </a:ext>
            </a:extLst>
          </p:cNvPr>
          <p:cNvSpPr/>
          <p:nvPr/>
        </p:nvSpPr>
        <p:spPr>
          <a:xfrm rot="3704415">
            <a:off x="5260146" y="5792958"/>
            <a:ext cx="373729" cy="1420956"/>
          </a:xfrm>
          <a:prstGeom prst="downArrow">
            <a:avLst/>
          </a:prstGeom>
          <a:solidFill>
            <a:srgbClr val="FDC1E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EE56103-A2A5-EBDB-3365-2889F4F99159}"/>
              </a:ext>
            </a:extLst>
          </p:cNvPr>
          <p:cNvSpPr txBox="1"/>
          <p:nvPr/>
        </p:nvSpPr>
        <p:spPr>
          <a:xfrm>
            <a:off x="3400521" y="4710175"/>
            <a:ext cx="92202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0" dirty="0"/>
              <a:t>🤔</a:t>
            </a:r>
          </a:p>
        </p:txBody>
      </p:sp>
      <p:sp>
        <p:nvSpPr>
          <p:cNvPr id="15" name="TextBox 7">
            <a:extLst>
              <a:ext uri="{FF2B5EF4-FFF2-40B4-BE49-F238E27FC236}">
                <a16:creationId xmlns:a16="http://schemas.microsoft.com/office/drawing/2014/main" id="{0A0D550E-984C-FD50-CE7F-E836215DBBB6}"/>
              </a:ext>
            </a:extLst>
          </p:cNvPr>
          <p:cNvSpPr txBox="1"/>
          <p:nvPr/>
        </p:nvSpPr>
        <p:spPr>
          <a:xfrm>
            <a:off x="833718" y="9299009"/>
            <a:ext cx="16830745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en-US" sz="4800" dirty="0" err="1">
                <a:latin typeface="Aharoni" panose="02010803020104030203" pitchFamily="2" charset="-79"/>
                <a:cs typeface="Aharoni" panose="02010803020104030203" pitchFamily="2" charset="-79"/>
              </a:rPr>
              <a:t>MscS</a:t>
            </a:r>
            <a:r>
              <a:rPr lang="en-US" sz="4800" dirty="0">
                <a:latin typeface="Aharoni" panose="02010803020104030203" pitchFamily="2" charset="-79"/>
                <a:cs typeface="Aharoni" panose="02010803020104030203" pitchFamily="2" charset="-79"/>
              </a:rPr>
              <a:t> seems to be important to survive hypoosmotic shock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CA87DA1-0BFE-294B-31F9-58700AB9F801}"/>
              </a:ext>
            </a:extLst>
          </p:cNvPr>
          <p:cNvSpPr txBox="1"/>
          <p:nvPr/>
        </p:nvSpPr>
        <p:spPr>
          <a:xfrm>
            <a:off x="10591800" y="5195959"/>
            <a:ext cx="14005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Replce</a:t>
            </a:r>
            <a:r>
              <a:rPr lang="en-US" dirty="0"/>
              <a:t> graph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884837B-7038-D953-F347-4DF64B2E4E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2328" y="2400300"/>
            <a:ext cx="10411516" cy="6640859"/>
          </a:xfrm>
          <a:prstGeom prst="rect">
            <a:avLst/>
          </a:prstGeom>
        </p:spPr>
      </p:pic>
      <p:sp>
        <p:nvSpPr>
          <p:cNvPr id="9" name="Left-Up Arrow 8">
            <a:extLst>
              <a:ext uri="{FF2B5EF4-FFF2-40B4-BE49-F238E27FC236}">
                <a16:creationId xmlns:a16="http://schemas.microsoft.com/office/drawing/2014/main" id="{F131D2BE-423D-E973-294E-67A35DD53FC5}"/>
              </a:ext>
            </a:extLst>
          </p:cNvPr>
          <p:cNvSpPr/>
          <p:nvPr/>
        </p:nvSpPr>
        <p:spPr>
          <a:xfrm rot="9063992">
            <a:off x="7804579" y="3062795"/>
            <a:ext cx="1155883" cy="1458818"/>
          </a:xfrm>
          <a:prstGeom prst="leftUpArrow">
            <a:avLst/>
          </a:prstGeom>
          <a:solidFill>
            <a:srgbClr val="D03C8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>
            <a:extLst>
              <a:ext uri="{FF2B5EF4-FFF2-40B4-BE49-F238E27FC236}">
                <a16:creationId xmlns:a16="http://schemas.microsoft.com/office/drawing/2014/main" id="{9DF8F086-BCA0-18C5-EDAA-E5DFB5703C9D}"/>
              </a:ext>
            </a:extLst>
          </p:cNvPr>
          <p:cNvSpPr/>
          <p:nvPr/>
        </p:nvSpPr>
        <p:spPr>
          <a:xfrm rot="6172577">
            <a:off x="6192697" y="2952036"/>
            <a:ext cx="373729" cy="1420956"/>
          </a:xfrm>
          <a:prstGeom prst="downArrow">
            <a:avLst/>
          </a:prstGeom>
          <a:solidFill>
            <a:srgbClr val="FDC1E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686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-1378916" y="358738"/>
            <a:ext cx="21045830" cy="2443182"/>
          </a:xfrm>
          <a:custGeom>
            <a:avLst/>
            <a:gdLst/>
            <a:ahLst/>
            <a:cxnLst/>
            <a:rect l="l" t="t" r="r" b="b"/>
            <a:pathLst>
              <a:path w="5542935" h="643472">
                <a:moveTo>
                  <a:pt x="0" y="0"/>
                </a:moveTo>
                <a:lnTo>
                  <a:pt x="5542935" y="0"/>
                </a:lnTo>
                <a:lnTo>
                  <a:pt x="5542935" y="643472"/>
                </a:lnTo>
                <a:lnTo>
                  <a:pt x="0" y="643472"/>
                </a:lnTo>
                <a:close/>
              </a:path>
            </a:pathLst>
          </a:custGeom>
          <a:solidFill>
            <a:srgbClr val="FDC1E0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5" name="TextBox 5"/>
          <p:cNvSpPr txBox="1"/>
          <p:nvPr/>
        </p:nvSpPr>
        <p:spPr>
          <a:xfrm>
            <a:off x="1034793" y="495300"/>
            <a:ext cx="16218413" cy="14619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439"/>
              </a:lnSpc>
            </a:pPr>
            <a:r>
              <a:rPr lang="en-US" sz="4500" dirty="0">
                <a:latin typeface="Aharoni" panose="02010803020104030203" pitchFamily="2" charset="-79"/>
                <a:cs typeface="Aharoni" panose="02010803020104030203" pitchFamily="2" charset="-79"/>
              </a:rPr>
              <a:t>Hypoosmotic shock at beginning of survival assay!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4FFD6EA-9350-24FF-9329-64E68D3E85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9636" y="3935361"/>
            <a:ext cx="9220200" cy="5880992"/>
          </a:xfrm>
          <a:prstGeom prst="rect">
            <a:avLst/>
          </a:prstGeom>
        </p:spPr>
      </p:pic>
      <p:sp>
        <p:nvSpPr>
          <p:cNvPr id="6" name="Left-Up Arrow 5">
            <a:extLst>
              <a:ext uri="{FF2B5EF4-FFF2-40B4-BE49-F238E27FC236}">
                <a16:creationId xmlns:a16="http://schemas.microsoft.com/office/drawing/2014/main" id="{2E04EEF6-6302-680E-3E26-E8BF0BBFD7E3}"/>
              </a:ext>
            </a:extLst>
          </p:cNvPr>
          <p:cNvSpPr/>
          <p:nvPr/>
        </p:nvSpPr>
        <p:spPr>
          <a:xfrm rot="9063992">
            <a:off x="5633106" y="4416374"/>
            <a:ext cx="1406536" cy="1284379"/>
          </a:xfrm>
          <a:prstGeom prst="leftUpArrow">
            <a:avLst/>
          </a:prstGeom>
          <a:solidFill>
            <a:srgbClr val="D03C8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diagram of a cell membrane&#10;&#10;Description automatically generated">
            <a:extLst>
              <a:ext uri="{FF2B5EF4-FFF2-40B4-BE49-F238E27FC236}">
                <a16:creationId xmlns:a16="http://schemas.microsoft.com/office/drawing/2014/main" id="{275A9793-C323-6ACC-0935-8A0D195C30F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3158020"/>
            <a:ext cx="10571672" cy="663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684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>
            <a:extLst>
              <a:ext uri="{FF2B5EF4-FFF2-40B4-BE49-F238E27FC236}">
                <a16:creationId xmlns:a16="http://schemas.microsoft.com/office/drawing/2014/main" id="{DDE40253-BEBE-EABA-5B8B-9DC3393B1136}"/>
              </a:ext>
            </a:extLst>
          </p:cNvPr>
          <p:cNvSpPr txBox="1"/>
          <p:nvPr/>
        </p:nvSpPr>
        <p:spPr>
          <a:xfrm>
            <a:off x="471137" y="253968"/>
            <a:ext cx="17816863" cy="12118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9984"/>
              </a:lnSpc>
            </a:pPr>
            <a:r>
              <a:rPr lang="en-US" sz="6500" i="1" dirty="0" err="1">
                <a:latin typeface="Aharoni" panose="02010803020104030203" pitchFamily="2" charset="-79"/>
                <a:cs typeface="Aharoni" panose="02010803020104030203" pitchFamily="2" charset="-79"/>
              </a:rPr>
              <a:t>mscS</a:t>
            </a:r>
            <a:r>
              <a:rPr lang="en-US" sz="6500" dirty="0">
                <a:latin typeface="Aharoni" panose="02010803020104030203" pitchFamily="2" charset="-79"/>
                <a:cs typeface="Aharoni" panose="02010803020104030203" pitchFamily="2" charset="-79"/>
              </a:rPr>
              <a:t> seems important for hypoosmotic shock</a:t>
            </a:r>
          </a:p>
        </p:txBody>
      </p:sp>
      <p:grpSp>
        <p:nvGrpSpPr>
          <p:cNvPr id="3" name="Group 8">
            <a:extLst>
              <a:ext uri="{FF2B5EF4-FFF2-40B4-BE49-F238E27FC236}">
                <a16:creationId xmlns:a16="http://schemas.microsoft.com/office/drawing/2014/main" id="{175E83B1-7ACC-ADF2-C156-70CD7F64A2AC}"/>
              </a:ext>
            </a:extLst>
          </p:cNvPr>
          <p:cNvGrpSpPr/>
          <p:nvPr/>
        </p:nvGrpSpPr>
        <p:grpSpPr>
          <a:xfrm>
            <a:off x="471137" y="1585102"/>
            <a:ext cx="12149584" cy="246472"/>
            <a:chOff x="0" y="-87443"/>
            <a:chExt cx="3199890" cy="135511"/>
          </a:xfrm>
          <a:solidFill>
            <a:srgbClr val="FDC1E0"/>
          </a:solidFill>
        </p:grpSpPr>
        <p:sp>
          <p:nvSpPr>
            <p:cNvPr id="4" name="Freeform 9">
              <a:extLst>
                <a:ext uri="{FF2B5EF4-FFF2-40B4-BE49-F238E27FC236}">
                  <a16:creationId xmlns:a16="http://schemas.microsoft.com/office/drawing/2014/main" id="{786E7C52-CD71-D0CE-FE51-A0DF3EC4E6C5}"/>
                </a:ext>
              </a:extLst>
            </p:cNvPr>
            <p:cNvSpPr/>
            <p:nvPr/>
          </p:nvSpPr>
          <p:spPr>
            <a:xfrm>
              <a:off x="0" y="-87443"/>
              <a:ext cx="3199890" cy="48068"/>
            </a:xfrm>
            <a:custGeom>
              <a:avLst/>
              <a:gdLst/>
              <a:ahLst/>
              <a:cxnLst/>
              <a:rect l="l" t="t" r="r" b="b"/>
              <a:pathLst>
                <a:path w="3199890" h="48068">
                  <a:moveTo>
                    <a:pt x="0" y="0"/>
                  </a:moveTo>
                  <a:lnTo>
                    <a:pt x="3199890" y="0"/>
                  </a:lnTo>
                  <a:lnTo>
                    <a:pt x="3199890" y="48068"/>
                  </a:lnTo>
                  <a:lnTo>
                    <a:pt x="0" y="48068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" name="TextBox 10">
              <a:extLst>
                <a:ext uri="{FF2B5EF4-FFF2-40B4-BE49-F238E27FC236}">
                  <a16:creationId xmlns:a16="http://schemas.microsoft.com/office/drawing/2014/main" id="{92A05622-1EF0-7745-002F-572AF3A1FED2}"/>
                </a:ext>
              </a:extLst>
            </p:cNvPr>
            <p:cNvSpPr txBox="1"/>
            <p:nvPr/>
          </p:nvSpPr>
          <p:spPr>
            <a:xfrm>
              <a:off x="0" y="-47625"/>
              <a:ext cx="3199890" cy="95693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56C9E027-AED9-6D0F-F522-E118009D7A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1972374"/>
            <a:ext cx="13182600" cy="8039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162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>
            <a:extLst>
              <a:ext uri="{FF2B5EF4-FFF2-40B4-BE49-F238E27FC236}">
                <a16:creationId xmlns:a16="http://schemas.microsoft.com/office/drawing/2014/main" id="{DDE40253-BEBE-EABA-5B8B-9DC3393B1136}"/>
              </a:ext>
            </a:extLst>
          </p:cNvPr>
          <p:cNvSpPr txBox="1"/>
          <p:nvPr/>
        </p:nvSpPr>
        <p:spPr>
          <a:xfrm>
            <a:off x="471137" y="253968"/>
            <a:ext cx="16521463" cy="12695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9984"/>
              </a:lnSpc>
            </a:pPr>
            <a:r>
              <a:rPr lang="en-US" sz="8000" dirty="0">
                <a:latin typeface="Aharoni" panose="02010803020104030203" pitchFamily="2" charset="-79"/>
                <a:cs typeface="Aharoni" panose="02010803020104030203" pitchFamily="2" charset="-79"/>
              </a:rPr>
              <a:t>PBS vs Freshwater Results?</a:t>
            </a:r>
          </a:p>
        </p:txBody>
      </p:sp>
      <p:grpSp>
        <p:nvGrpSpPr>
          <p:cNvPr id="3" name="Group 8">
            <a:extLst>
              <a:ext uri="{FF2B5EF4-FFF2-40B4-BE49-F238E27FC236}">
                <a16:creationId xmlns:a16="http://schemas.microsoft.com/office/drawing/2014/main" id="{175E83B1-7ACC-ADF2-C156-70CD7F64A2AC}"/>
              </a:ext>
            </a:extLst>
          </p:cNvPr>
          <p:cNvGrpSpPr/>
          <p:nvPr/>
        </p:nvGrpSpPr>
        <p:grpSpPr>
          <a:xfrm>
            <a:off x="471137" y="1585102"/>
            <a:ext cx="12149584" cy="246472"/>
            <a:chOff x="0" y="-87443"/>
            <a:chExt cx="3199890" cy="135511"/>
          </a:xfrm>
          <a:solidFill>
            <a:srgbClr val="FDC1E0"/>
          </a:solidFill>
        </p:grpSpPr>
        <p:sp>
          <p:nvSpPr>
            <p:cNvPr id="4" name="Freeform 9">
              <a:extLst>
                <a:ext uri="{FF2B5EF4-FFF2-40B4-BE49-F238E27FC236}">
                  <a16:creationId xmlns:a16="http://schemas.microsoft.com/office/drawing/2014/main" id="{786E7C52-CD71-D0CE-FE51-A0DF3EC4E6C5}"/>
                </a:ext>
              </a:extLst>
            </p:cNvPr>
            <p:cNvSpPr/>
            <p:nvPr/>
          </p:nvSpPr>
          <p:spPr>
            <a:xfrm>
              <a:off x="0" y="-87443"/>
              <a:ext cx="3199890" cy="48068"/>
            </a:xfrm>
            <a:custGeom>
              <a:avLst/>
              <a:gdLst/>
              <a:ahLst/>
              <a:cxnLst/>
              <a:rect l="l" t="t" r="r" b="b"/>
              <a:pathLst>
                <a:path w="3199890" h="48068">
                  <a:moveTo>
                    <a:pt x="0" y="0"/>
                  </a:moveTo>
                  <a:lnTo>
                    <a:pt x="3199890" y="0"/>
                  </a:lnTo>
                  <a:lnTo>
                    <a:pt x="3199890" y="48068"/>
                  </a:lnTo>
                  <a:lnTo>
                    <a:pt x="0" y="48068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" name="TextBox 10">
              <a:extLst>
                <a:ext uri="{FF2B5EF4-FFF2-40B4-BE49-F238E27FC236}">
                  <a16:creationId xmlns:a16="http://schemas.microsoft.com/office/drawing/2014/main" id="{92A05622-1EF0-7745-002F-572AF3A1FED2}"/>
                </a:ext>
              </a:extLst>
            </p:cNvPr>
            <p:cNvSpPr txBox="1"/>
            <p:nvPr/>
          </p:nvSpPr>
          <p:spPr>
            <a:xfrm>
              <a:off x="0" y="-47625"/>
              <a:ext cx="3199890" cy="95693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A2B34764-A1A3-BE7A-3FE4-0E609687DC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2324100"/>
            <a:ext cx="12549130" cy="7543383"/>
          </a:xfrm>
          <a:prstGeom prst="rect">
            <a:avLst/>
          </a:prstGeom>
        </p:spPr>
      </p:pic>
      <p:sp>
        <p:nvSpPr>
          <p:cNvPr id="9" name="Right Arrow 8">
            <a:extLst>
              <a:ext uri="{FF2B5EF4-FFF2-40B4-BE49-F238E27FC236}">
                <a16:creationId xmlns:a16="http://schemas.microsoft.com/office/drawing/2014/main" id="{D24B3C25-9499-34E3-E8AA-EB6059FA4CA3}"/>
              </a:ext>
            </a:extLst>
          </p:cNvPr>
          <p:cNvSpPr/>
          <p:nvPr/>
        </p:nvSpPr>
        <p:spPr>
          <a:xfrm rot="7692790">
            <a:off x="8253401" y="7034233"/>
            <a:ext cx="1781196" cy="547558"/>
          </a:xfrm>
          <a:prstGeom prst="rightArrow">
            <a:avLst/>
          </a:prstGeom>
          <a:solidFill>
            <a:srgbClr val="D03C8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8362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>
            <a:extLst>
              <a:ext uri="{FF2B5EF4-FFF2-40B4-BE49-F238E27FC236}">
                <a16:creationId xmlns:a16="http://schemas.microsoft.com/office/drawing/2014/main" id="{DDE40253-BEBE-EABA-5B8B-9DC3393B1136}"/>
              </a:ext>
            </a:extLst>
          </p:cNvPr>
          <p:cNvSpPr txBox="1"/>
          <p:nvPr/>
        </p:nvSpPr>
        <p:spPr>
          <a:xfrm>
            <a:off x="471137" y="253968"/>
            <a:ext cx="16521463" cy="12695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9984"/>
              </a:lnSpc>
            </a:pPr>
            <a:r>
              <a:rPr lang="en-US" sz="8000" dirty="0">
                <a:latin typeface="Aharoni" panose="02010803020104030203" pitchFamily="2" charset="-79"/>
                <a:cs typeface="Aharoni" panose="02010803020104030203" pitchFamily="2" charset="-79"/>
              </a:rPr>
              <a:t>Conclusion</a:t>
            </a:r>
          </a:p>
        </p:txBody>
      </p:sp>
      <p:grpSp>
        <p:nvGrpSpPr>
          <p:cNvPr id="3" name="Group 8">
            <a:extLst>
              <a:ext uri="{FF2B5EF4-FFF2-40B4-BE49-F238E27FC236}">
                <a16:creationId xmlns:a16="http://schemas.microsoft.com/office/drawing/2014/main" id="{175E83B1-7ACC-ADF2-C156-70CD7F64A2AC}"/>
              </a:ext>
            </a:extLst>
          </p:cNvPr>
          <p:cNvGrpSpPr/>
          <p:nvPr/>
        </p:nvGrpSpPr>
        <p:grpSpPr>
          <a:xfrm>
            <a:off x="471137" y="1585102"/>
            <a:ext cx="12149584" cy="246472"/>
            <a:chOff x="0" y="-87443"/>
            <a:chExt cx="3199890" cy="135511"/>
          </a:xfrm>
          <a:solidFill>
            <a:srgbClr val="FDC1E0"/>
          </a:solidFill>
        </p:grpSpPr>
        <p:sp>
          <p:nvSpPr>
            <p:cNvPr id="4" name="Freeform 9">
              <a:extLst>
                <a:ext uri="{FF2B5EF4-FFF2-40B4-BE49-F238E27FC236}">
                  <a16:creationId xmlns:a16="http://schemas.microsoft.com/office/drawing/2014/main" id="{786E7C52-CD71-D0CE-FE51-A0DF3EC4E6C5}"/>
                </a:ext>
              </a:extLst>
            </p:cNvPr>
            <p:cNvSpPr/>
            <p:nvPr/>
          </p:nvSpPr>
          <p:spPr>
            <a:xfrm>
              <a:off x="0" y="-87443"/>
              <a:ext cx="3199890" cy="48068"/>
            </a:xfrm>
            <a:custGeom>
              <a:avLst/>
              <a:gdLst/>
              <a:ahLst/>
              <a:cxnLst/>
              <a:rect l="l" t="t" r="r" b="b"/>
              <a:pathLst>
                <a:path w="3199890" h="48068">
                  <a:moveTo>
                    <a:pt x="0" y="0"/>
                  </a:moveTo>
                  <a:lnTo>
                    <a:pt x="3199890" y="0"/>
                  </a:lnTo>
                  <a:lnTo>
                    <a:pt x="3199890" y="48068"/>
                  </a:lnTo>
                  <a:lnTo>
                    <a:pt x="0" y="48068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" name="TextBox 10">
              <a:extLst>
                <a:ext uri="{FF2B5EF4-FFF2-40B4-BE49-F238E27FC236}">
                  <a16:creationId xmlns:a16="http://schemas.microsoft.com/office/drawing/2014/main" id="{92A05622-1EF0-7745-002F-572AF3A1FED2}"/>
                </a:ext>
              </a:extLst>
            </p:cNvPr>
            <p:cNvSpPr txBox="1"/>
            <p:nvPr/>
          </p:nvSpPr>
          <p:spPr>
            <a:xfrm>
              <a:off x="0" y="-47625"/>
              <a:ext cx="3199890" cy="95693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6AFF75C7-D400-1C39-1C7E-5FFB53E64554}"/>
              </a:ext>
            </a:extLst>
          </p:cNvPr>
          <p:cNvSpPr txBox="1"/>
          <p:nvPr/>
        </p:nvSpPr>
        <p:spPr>
          <a:xfrm>
            <a:off x="685800" y="2628900"/>
            <a:ext cx="15163800" cy="3985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500" dirty="0">
                <a:latin typeface="Aharoni" panose="02010803020104030203" pitchFamily="2" charset="-79"/>
                <a:cs typeface="Aharoni" panose="02010803020104030203" pitchFamily="2" charset="-79"/>
              </a:rPr>
              <a:t>It has been tricky to delete gene </a:t>
            </a:r>
            <a:r>
              <a:rPr lang="en-US" sz="4500" i="1" dirty="0" err="1">
                <a:latin typeface="Aharoni" panose="02010803020104030203" pitchFamily="2" charset="-79"/>
                <a:cs typeface="Aharoni" panose="02010803020104030203" pitchFamily="2" charset="-79"/>
              </a:rPr>
              <a:t>mpl</a:t>
            </a:r>
            <a:endParaRPr lang="en-US" sz="4500" i="1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4500" dirty="0">
                <a:latin typeface="Aharoni" panose="02010803020104030203" pitchFamily="2" charset="-79"/>
                <a:cs typeface="Aharoni" panose="02010803020104030203" pitchFamily="2" charset="-79"/>
              </a:rPr>
              <a:t>Primary integrant has not behaved the way we thought it would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500" i="1" dirty="0" err="1">
                <a:latin typeface="Aharoni" panose="02010803020104030203" pitchFamily="2" charset="-79"/>
                <a:cs typeface="Aharoni" panose="02010803020104030203" pitchFamily="2" charset="-79"/>
              </a:rPr>
              <a:t>mscS</a:t>
            </a:r>
            <a:r>
              <a:rPr lang="en-US" sz="4500" dirty="0">
                <a:latin typeface="Aharoni" panose="02010803020104030203" pitchFamily="2" charset="-79"/>
                <a:cs typeface="Aharoni" panose="02010803020104030203" pitchFamily="2" charset="-79"/>
              </a:rPr>
              <a:t> gene protects </a:t>
            </a:r>
            <a:r>
              <a:rPr lang="en-US" sz="4500" i="1" dirty="0">
                <a:latin typeface="Aharoni" panose="02010803020104030203" pitchFamily="2" charset="-79"/>
                <a:cs typeface="Aharoni" panose="02010803020104030203" pitchFamily="2" charset="-79"/>
              </a:rPr>
              <a:t>F. tularensis </a:t>
            </a:r>
            <a:r>
              <a:rPr lang="en-US" sz="4500" dirty="0">
                <a:latin typeface="Aharoni" panose="02010803020104030203" pitchFamily="2" charset="-79"/>
                <a:cs typeface="Aharoni" panose="02010803020104030203" pitchFamily="2" charset="-79"/>
              </a:rPr>
              <a:t>during hypoosmotic shock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054097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>
            <a:extLst>
              <a:ext uri="{FF2B5EF4-FFF2-40B4-BE49-F238E27FC236}">
                <a16:creationId xmlns:a16="http://schemas.microsoft.com/office/drawing/2014/main" id="{DDE40253-BEBE-EABA-5B8B-9DC3393B1136}"/>
              </a:ext>
            </a:extLst>
          </p:cNvPr>
          <p:cNvSpPr txBox="1"/>
          <p:nvPr/>
        </p:nvSpPr>
        <p:spPr>
          <a:xfrm>
            <a:off x="471137" y="253968"/>
            <a:ext cx="16521463" cy="12695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9984"/>
              </a:lnSpc>
            </a:pPr>
            <a:r>
              <a:rPr lang="en-US" sz="8000" dirty="0">
                <a:latin typeface="Aharoni" panose="02010803020104030203" pitchFamily="2" charset="-79"/>
                <a:cs typeface="Aharoni" panose="02010803020104030203" pitchFamily="2" charset="-79"/>
              </a:rPr>
              <a:t>Future Directions</a:t>
            </a:r>
          </a:p>
        </p:txBody>
      </p:sp>
      <p:grpSp>
        <p:nvGrpSpPr>
          <p:cNvPr id="3" name="Group 8">
            <a:extLst>
              <a:ext uri="{FF2B5EF4-FFF2-40B4-BE49-F238E27FC236}">
                <a16:creationId xmlns:a16="http://schemas.microsoft.com/office/drawing/2014/main" id="{175E83B1-7ACC-ADF2-C156-70CD7F64A2AC}"/>
              </a:ext>
            </a:extLst>
          </p:cNvPr>
          <p:cNvGrpSpPr/>
          <p:nvPr/>
        </p:nvGrpSpPr>
        <p:grpSpPr>
          <a:xfrm>
            <a:off x="471137" y="1585102"/>
            <a:ext cx="12149584" cy="246472"/>
            <a:chOff x="0" y="-87443"/>
            <a:chExt cx="3199890" cy="135511"/>
          </a:xfrm>
          <a:solidFill>
            <a:srgbClr val="FDC1E0"/>
          </a:solidFill>
        </p:grpSpPr>
        <p:sp>
          <p:nvSpPr>
            <p:cNvPr id="4" name="Freeform 9">
              <a:extLst>
                <a:ext uri="{FF2B5EF4-FFF2-40B4-BE49-F238E27FC236}">
                  <a16:creationId xmlns:a16="http://schemas.microsoft.com/office/drawing/2014/main" id="{786E7C52-CD71-D0CE-FE51-A0DF3EC4E6C5}"/>
                </a:ext>
              </a:extLst>
            </p:cNvPr>
            <p:cNvSpPr/>
            <p:nvPr/>
          </p:nvSpPr>
          <p:spPr>
            <a:xfrm>
              <a:off x="0" y="-87443"/>
              <a:ext cx="3199890" cy="48068"/>
            </a:xfrm>
            <a:custGeom>
              <a:avLst/>
              <a:gdLst/>
              <a:ahLst/>
              <a:cxnLst/>
              <a:rect l="l" t="t" r="r" b="b"/>
              <a:pathLst>
                <a:path w="3199890" h="48068">
                  <a:moveTo>
                    <a:pt x="0" y="0"/>
                  </a:moveTo>
                  <a:lnTo>
                    <a:pt x="3199890" y="0"/>
                  </a:lnTo>
                  <a:lnTo>
                    <a:pt x="3199890" y="48068"/>
                  </a:lnTo>
                  <a:lnTo>
                    <a:pt x="0" y="48068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" name="TextBox 10">
              <a:extLst>
                <a:ext uri="{FF2B5EF4-FFF2-40B4-BE49-F238E27FC236}">
                  <a16:creationId xmlns:a16="http://schemas.microsoft.com/office/drawing/2014/main" id="{92A05622-1EF0-7745-002F-572AF3A1FED2}"/>
                </a:ext>
              </a:extLst>
            </p:cNvPr>
            <p:cNvSpPr txBox="1"/>
            <p:nvPr/>
          </p:nvSpPr>
          <p:spPr>
            <a:xfrm>
              <a:off x="0" y="-47625"/>
              <a:ext cx="3199890" cy="95693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68B8A2DD-2830-A602-CE4A-FA460F022B3E}"/>
              </a:ext>
            </a:extLst>
          </p:cNvPr>
          <p:cNvSpPr txBox="1"/>
          <p:nvPr/>
        </p:nvSpPr>
        <p:spPr>
          <a:xfrm>
            <a:off x="506996" y="2789009"/>
            <a:ext cx="1343760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500" dirty="0">
                <a:latin typeface="Aharoni" panose="02010803020104030203" pitchFamily="2" charset="-79"/>
                <a:cs typeface="Aharoni" panose="02010803020104030203" pitchFamily="2" charset="-79"/>
              </a:rPr>
              <a:t>I will use the backup plan strategy (interrupting the </a:t>
            </a:r>
            <a:r>
              <a:rPr lang="en-US" sz="4500" i="1" dirty="0" err="1">
                <a:latin typeface="Aharoni" panose="02010803020104030203" pitchFamily="2" charset="-79"/>
                <a:cs typeface="Aharoni" panose="02010803020104030203" pitchFamily="2" charset="-79"/>
              </a:rPr>
              <a:t>mpl</a:t>
            </a:r>
            <a:r>
              <a:rPr lang="en-US" sz="4500" i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4500" dirty="0">
                <a:latin typeface="Aharoni" panose="02010803020104030203" pitchFamily="2" charset="-79"/>
                <a:cs typeface="Aharoni" panose="02010803020104030203" pitchFamily="2" charset="-79"/>
              </a:rPr>
              <a:t> gene)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500" dirty="0">
                <a:latin typeface="Aharoni" panose="02010803020104030203" pitchFamily="2" charset="-79"/>
                <a:cs typeface="Aharoni" panose="02010803020104030203" pitchFamily="2" charset="-79"/>
              </a:rPr>
              <a:t>Once I obtain this mutant, I will test it in a freshwater survival assay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500" dirty="0">
                <a:latin typeface="Aharoni" panose="02010803020104030203" pitchFamily="2" charset="-79"/>
                <a:cs typeface="Aharoni" panose="02010803020104030203" pitchFamily="2" charset="-79"/>
              </a:rPr>
              <a:t>Will make plasmids to complement loss of </a:t>
            </a:r>
            <a:r>
              <a:rPr lang="en-US" sz="4500" i="1" dirty="0" err="1">
                <a:latin typeface="Aharoni" panose="02010803020104030203" pitchFamily="2" charset="-79"/>
                <a:cs typeface="Aharoni" panose="02010803020104030203" pitchFamily="2" charset="-79"/>
              </a:rPr>
              <a:t>mpl</a:t>
            </a:r>
            <a:r>
              <a:rPr lang="en-US" sz="4500" dirty="0">
                <a:latin typeface="Aharoni" panose="02010803020104030203" pitchFamily="2" charset="-79"/>
                <a:cs typeface="Aharoni" panose="02010803020104030203" pitchFamily="2" charset="-79"/>
              </a:rPr>
              <a:t> and </a:t>
            </a:r>
            <a:r>
              <a:rPr lang="en-US" sz="4500" i="1" dirty="0" err="1">
                <a:latin typeface="Aharoni" panose="02010803020104030203" pitchFamily="2" charset="-79"/>
                <a:cs typeface="Aharoni" panose="02010803020104030203" pitchFamily="2" charset="-79"/>
              </a:rPr>
              <a:t>mscS</a:t>
            </a:r>
            <a:endParaRPr lang="en-US" sz="4500" i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9662162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8"/>
          <p:cNvSpPr txBox="1"/>
          <p:nvPr/>
        </p:nvSpPr>
        <p:spPr>
          <a:xfrm>
            <a:off x="-914400" y="848668"/>
            <a:ext cx="10389063" cy="8367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489"/>
              </a:lnSpc>
            </a:pPr>
            <a:r>
              <a:rPr lang="en-US" sz="5499" dirty="0">
                <a:solidFill>
                  <a:srgbClr val="D03C8F"/>
                </a:solidFill>
                <a:latin typeface="TT Chocolates Bold"/>
              </a:rPr>
              <a:t>Acknowledgements</a:t>
            </a:r>
          </a:p>
        </p:txBody>
      </p:sp>
      <p:sp>
        <p:nvSpPr>
          <p:cNvPr id="19" name="TextBox 9">
            <a:extLst>
              <a:ext uri="{FF2B5EF4-FFF2-40B4-BE49-F238E27FC236}">
                <a16:creationId xmlns:a16="http://schemas.microsoft.com/office/drawing/2014/main" id="{972D78DE-5164-63FC-BA09-0528E0F0E365}"/>
              </a:ext>
            </a:extLst>
          </p:cNvPr>
          <p:cNvSpPr txBox="1"/>
          <p:nvPr/>
        </p:nvSpPr>
        <p:spPr>
          <a:xfrm>
            <a:off x="685800" y="1866900"/>
            <a:ext cx="6814197" cy="40968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4000" b="1" u="sng" dirty="0">
                <a:solidFill>
                  <a:srgbClr val="0E034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The Ramsey Lab</a:t>
            </a:r>
          </a:p>
          <a:p>
            <a:pPr lvl="1" algn="ctr"/>
            <a:r>
              <a:rPr lang="en-US" sz="4000" dirty="0">
                <a:solidFill>
                  <a:srgbClr val="0E034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Dr. Kathryn Ramsey</a:t>
            </a:r>
          </a:p>
          <a:p>
            <a:pPr lvl="1" algn="ctr"/>
            <a:r>
              <a:rPr lang="en-US" sz="4000" dirty="0">
                <a:solidFill>
                  <a:srgbClr val="0E034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Kira Bernabe</a:t>
            </a:r>
          </a:p>
          <a:p>
            <a:pPr lvl="1" algn="ctr"/>
            <a:r>
              <a:rPr lang="en-US" sz="4000" dirty="0">
                <a:solidFill>
                  <a:srgbClr val="0E034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Ben Moore</a:t>
            </a:r>
          </a:p>
          <a:p>
            <a:pPr lvl="1" algn="ctr"/>
            <a:r>
              <a:rPr lang="en-US" sz="4000" dirty="0">
                <a:solidFill>
                  <a:srgbClr val="0E034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Alex Farah</a:t>
            </a:r>
          </a:p>
          <a:p>
            <a:pPr lvl="1" algn="ctr"/>
            <a:r>
              <a:rPr lang="en-US" sz="4000" dirty="0">
                <a:solidFill>
                  <a:srgbClr val="0E034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Aisling Macaraeg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622" dirty="0">
              <a:solidFill>
                <a:srgbClr val="0E0340"/>
              </a:solidFill>
              <a:latin typeface="Questrial"/>
            </a:endParaRPr>
          </a:p>
        </p:txBody>
      </p:sp>
      <p:pic>
        <p:nvPicPr>
          <p:cNvPr id="6" name="Picture 5" descr="A logo with text and letters&#10;&#10;Description automatically generated with medium confidence">
            <a:extLst>
              <a:ext uri="{FF2B5EF4-FFF2-40B4-BE49-F238E27FC236}">
                <a16:creationId xmlns:a16="http://schemas.microsoft.com/office/drawing/2014/main" id="{1E4957B1-FD51-3777-9560-663D59712A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6668125"/>
            <a:ext cx="7772400" cy="3014878"/>
          </a:xfrm>
          <a:prstGeom prst="rect">
            <a:avLst/>
          </a:prstGeom>
        </p:spPr>
      </p:pic>
      <p:pic>
        <p:nvPicPr>
          <p:cNvPr id="1026" name="Picture 2" descr="Pin page">
            <a:extLst>
              <a:ext uri="{FF2B5EF4-FFF2-40B4-BE49-F238E27FC236}">
                <a16:creationId xmlns:a16="http://schemas.microsoft.com/office/drawing/2014/main" id="{321AC2B8-9BA4-CADD-51A7-C470BF8615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205" y="1846729"/>
            <a:ext cx="5181600" cy="3943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ouble Helix Dna Sticker">
            <a:extLst>
              <a:ext uri="{FF2B5EF4-FFF2-40B4-BE49-F238E27FC236}">
                <a16:creationId xmlns:a16="http://schemas.microsoft.com/office/drawing/2014/main" id="{7F227639-66D0-D66B-3C3C-22D500B6BC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15164">
            <a:off x="-1341848" y="4745161"/>
            <a:ext cx="50546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Double Helix Dna Sticker">
            <a:extLst>
              <a:ext uri="{FF2B5EF4-FFF2-40B4-BE49-F238E27FC236}">
                <a16:creationId xmlns:a16="http://schemas.microsoft.com/office/drawing/2014/main" id="{3A115399-6045-C2CA-181A-46BF85A8D7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704978">
            <a:off x="14254021" y="-968302"/>
            <a:ext cx="50546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9716DA3-294F-02C5-5A1B-C1CFA2809387}"/>
              </a:ext>
            </a:extLst>
          </p:cNvPr>
          <p:cNvSpPr txBox="1"/>
          <p:nvPr/>
        </p:nvSpPr>
        <p:spPr>
          <a:xfrm>
            <a:off x="11599722" y="3195367"/>
            <a:ext cx="1544987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latin typeface="Aharoni" panose="02010803020104030203" pitchFamily="2" charset="-79"/>
                <a:cs typeface="Aharoni" panose="02010803020104030203" pitchFamily="2" charset="-79"/>
              </a:rPr>
              <a:t>Me hard at work in lab:</a:t>
            </a:r>
          </a:p>
        </p:txBody>
      </p:sp>
      <p:pic>
        <p:nvPicPr>
          <p:cNvPr id="1034" name="Picture 10" descr="Eye Glasses PNGs for Free Download">
            <a:extLst>
              <a:ext uri="{FF2B5EF4-FFF2-40B4-BE49-F238E27FC236}">
                <a16:creationId xmlns:a16="http://schemas.microsoft.com/office/drawing/2014/main" id="{284B9450-EC99-6F36-E188-8F1FC0BCDC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6761" y="2539632"/>
            <a:ext cx="2408865" cy="1224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Petri dish - Free healthcare and medical icons">
            <a:extLst>
              <a:ext uri="{FF2B5EF4-FFF2-40B4-BE49-F238E27FC236}">
                <a16:creationId xmlns:a16="http://schemas.microsoft.com/office/drawing/2014/main" id="{47EDBD95-E25D-EC58-5314-6564E9E971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6474" y="4441862"/>
            <a:ext cx="1246496" cy="1246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Pipette Laboratory Illustrations PNG Images | PSD Free Download - Pikbest">
            <a:extLst>
              <a:ext uri="{FF2B5EF4-FFF2-40B4-BE49-F238E27FC236}">
                <a16:creationId xmlns:a16="http://schemas.microsoft.com/office/drawing/2014/main" id="{454F05D1-F47F-1446-77CE-3984D8FE1E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71944">
            <a:off x="9197695" y="4177619"/>
            <a:ext cx="2043020" cy="2043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B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57200" y="495300"/>
            <a:ext cx="11045304" cy="15773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3439"/>
              </a:lnSpc>
            </a:pPr>
            <a:r>
              <a:rPr lang="en-US" sz="7500" i="1" dirty="0">
                <a:latin typeface="TT Chocolates Bold"/>
              </a:rPr>
              <a:t>F. tularensis </a:t>
            </a:r>
            <a:r>
              <a:rPr lang="en-US" sz="7500" dirty="0">
                <a:latin typeface="TT Chocolates Bold"/>
              </a:rPr>
              <a:t>in Freshwater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5DD117B-81E6-454B-8D18-3EBB761802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069" y="2620146"/>
            <a:ext cx="10893566" cy="6172200"/>
          </a:xfrm>
          <a:prstGeom prst="rect">
            <a:avLst/>
          </a:prstGeom>
        </p:spPr>
      </p:pic>
      <p:grpSp>
        <p:nvGrpSpPr>
          <p:cNvPr id="3" name="Group 8">
            <a:extLst>
              <a:ext uri="{FF2B5EF4-FFF2-40B4-BE49-F238E27FC236}">
                <a16:creationId xmlns:a16="http://schemas.microsoft.com/office/drawing/2014/main" id="{3EE9A13F-2F16-72EF-B639-A702FEE5162F}"/>
              </a:ext>
            </a:extLst>
          </p:cNvPr>
          <p:cNvGrpSpPr/>
          <p:nvPr/>
        </p:nvGrpSpPr>
        <p:grpSpPr>
          <a:xfrm>
            <a:off x="457200" y="1866900"/>
            <a:ext cx="14325600" cy="261892"/>
            <a:chOff x="0" y="-87443"/>
            <a:chExt cx="3199890" cy="135511"/>
          </a:xfrm>
          <a:solidFill>
            <a:srgbClr val="FDC1E0"/>
          </a:solidFill>
        </p:grpSpPr>
        <p:sp>
          <p:nvSpPr>
            <p:cNvPr id="4" name="Freeform 9">
              <a:extLst>
                <a:ext uri="{FF2B5EF4-FFF2-40B4-BE49-F238E27FC236}">
                  <a16:creationId xmlns:a16="http://schemas.microsoft.com/office/drawing/2014/main" id="{23310693-D5FB-EB8E-F056-03C4D5C80C07}"/>
                </a:ext>
              </a:extLst>
            </p:cNvPr>
            <p:cNvSpPr/>
            <p:nvPr/>
          </p:nvSpPr>
          <p:spPr>
            <a:xfrm>
              <a:off x="0" y="-87443"/>
              <a:ext cx="3199890" cy="48068"/>
            </a:xfrm>
            <a:custGeom>
              <a:avLst/>
              <a:gdLst/>
              <a:ahLst/>
              <a:cxnLst/>
              <a:rect l="l" t="t" r="r" b="b"/>
              <a:pathLst>
                <a:path w="3199890" h="48068">
                  <a:moveTo>
                    <a:pt x="0" y="0"/>
                  </a:moveTo>
                  <a:lnTo>
                    <a:pt x="3199890" y="0"/>
                  </a:lnTo>
                  <a:lnTo>
                    <a:pt x="3199890" y="48068"/>
                  </a:lnTo>
                  <a:lnTo>
                    <a:pt x="0" y="48068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" name="TextBox 10">
              <a:extLst>
                <a:ext uri="{FF2B5EF4-FFF2-40B4-BE49-F238E27FC236}">
                  <a16:creationId xmlns:a16="http://schemas.microsoft.com/office/drawing/2014/main" id="{DF7AC3E9-4482-4D3F-5391-1BDD3082D6AC}"/>
                </a:ext>
              </a:extLst>
            </p:cNvPr>
            <p:cNvSpPr txBox="1"/>
            <p:nvPr/>
          </p:nvSpPr>
          <p:spPr>
            <a:xfrm>
              <a:off x="0" y="-47625"/>
              <a:ext cx="3199890" cy="95693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E8DDBCEB-01B7-EE32-C0A7-72E5C2D55474}"/>
              </a:ext>
            </a:extLst>
          </p:cNvPr>
          <p:cNvSpPr txBox="1"/>
          <p:nvPr/>
        </p:nvSpPr>
        <p:spPr>
          <a:xfrm>
            <a:off x="558469" y="8792346"/>
            <a:ext cx="92075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Hennebique, A.,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Boisset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, S., &amp;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Maurin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, M. (2019). 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96D574-C48A-BA0E-131E-1AD842389B89}"/>
              </a:ext>
            </a:extLst>
          </p:cNvPr>
          <p:cNvSpPr txBox="1"/>
          <p:nvPr/>
        </p:nvSpPr>
        <p:spPr>
          <a:xfrm>
            <a:off x="11527904" y="4000500"/>
            <a:ext cx="6861364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haroni" panose="02010803020104030203" pitchFamily="2" charset="-79"/>
                <a:cs typeface="Aharoni" panose="02010803020104030203" pitchFamily="2" charset="-79"/>
              </a:rPr>
              <a:t>Why study </a:t>
            </a:r>
            <a:r>
              <a:rPr lang="en-US" sz="4000" i="1" dirty="0">
                <a:latin typeface="Aharoni" panose="02010803020104030203" pitchFamily="2" charset="-79"/>
                <a:cs typeface="Aharoni" panose="02010803020104030203" pitchFamily="2" charset="-79"/>
              </a:rPr>
              <a:t>F. tularensis?</a:t>
            </a:r>
            <a:endParaRPr lang="en-US" sz="40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500" dirty="0">
                <a:latin typeface="Aharoni" panose="02010803020104030203" pitchFamily="2" charset="-79"/>
                <a:cs typeface="Aharoni" panose="02010803020104030203" pitchFamily="2" charset="-79"/>
              </a:rPr>
              <a:t>No person to person transmission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500" dirty="0">
                <a:latin typeface="Aharoni" panose="02010803020104030203" pitchFamily="2" charset="-79"/>
                <a:cs typeface="Aharoni" panose="02010803020104030203" pitchFamily="2" charset="-79"/>
              </a:rPr>
              <a:t>Tularemia infection comes from environmental sources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5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r>
              <a:rPr lang="en-US" sz="3600" b="1" dirty="0">
                <a:latin typeface="Aharoni" panose="02010803020104030203" pitchFamily="2" charset="-79"/>
                <a:cs typeface="Aharoni" panose="02010803020104030203" pitchFamily="2" charset="-79"/>
              </a:rPr>
              <a:t>What are genetic requirements for survival of </a:t>
            </a:r>
            <a:r>
              <a:rPr lang="en-US" sz="3600" b="1" i="1" dirty="0">
                <a:latin typeface="Aharoni" panose="02010803020104030203" pitchFamily="2" charset="-79"/>
                <a:cs typeface="Aharoni" panose="02010803020104030203" pitchFamily="2" charset="-79"/>
              </a:rPr>
              <a:t>F. tularensis</a:t>
            </a:r>
            <a:r>
              <a:rPr lang="en-US" sz="3600" b="1" dirty="0">
                <a:latin typeface="Aharoni" panose="02010803020104030203" pitchFamily="2" charset="-79"/>
                <a:cs typeface="Aharoni" panose="02010803020104030203" pitchFamily="2" charset="-79"/>
              </a:rPr>
              <a:t> in freshwater?</a:t>
            </a:r>
          </a:p>
          <a:p>
            <a:r>
              <a:rPr lang="en-US" sz="35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65289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545750"/>
            <a:ext cx="21045830" cy="2443182"/>
            <a:chOff x="0" y="0"/>
            <a:chExt cx="5542935" cy="643472"/>
          </a:xfrm>
          <a:solidFill>
            <a:srgbClr val="FDC1E0"/>
          </a:solidFill>
        </p:grpSpPr>
        <p:sp>
          <p:nvSpPr>
            <p:cNvPr id="3" name="Freeform 3"/>
            <p:cNvSpPr/>
            <p:nvPr/>
          </p:nvSpPr>
          <p:spPr>
            <a:xfrm>
              <a:off x="0" y="0"/>
              <a:ext cx="5542935" cy="643472"/>
            </a:xfrm>
            <a:custGeom>
              <a:avLst/>
              <a:gdLst/>
              <a:ahLst/>
              <a:cxnLst/>
              <a:rect l="l" t="t" r="r" b="b"/>
              <a:pathLst>
                <a:path w="5542935" h="643472">
                  <a:moveTo>
                    <a:pt x="0" y="0"/>
                  </a:moveTo>
                  <a:lnTo>
                    <a:pt x="5542935" y="0"/>
                  </a:lnTo>
                  <a:lnTo>
                    <a:pt x="5542935" y="643472"/>
                  </a:lnTo>
                  <a:lnTo>
                    <a:pt x="0" y="643472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5542935" cy="691097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6B77FDF9-85E9-A5AA-31A5-49591A8204D7}"/>
              </a:ext>
            </a:extLst>
          </p:cNvPr>
          <p:cNvSpPr txBox="1"/>
          <p:nvPr/>
        </p:nvSpPr>
        <p:spPr>
          <a:xfrm>
            <a:off x="1766531" y="1164362"/>
            <a:ext cx="14754938" cy="12945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>
              <a:lnSpc>
                <a:spcPts val="4480"/>
              </a:lnSpc>
            </a:pPr>
            <a:r>
              <a:rPr lang="en-US" sz="5000" b="1" dirty="0">
                <a:latin typeface="Aharoni" panose="02010803020104030203" pitchFamily="2" charset="-79"/>
                <a:cs typeface="Aharoni" panose="02010803020104030203" pitchFamily="2" charset="-79"/>
              </a:rPr>
              <a:t>Establishing a model system for </a:t>
            </a:r>
            <a:r>
              <a:rPr lang="en-US" sz="5000" b="1" i="1" dirty="0">
                <a:latin typeface="Aharoni" panose="02010803020104030203" pitchFamily="2" charset="-79"/>
                <a:cs typeface="Aharoni" panose="02010803020104030203" pitchFamily="2" charset="-79"/>
              </a:rPr>
              <a:t>F. tularensis </a:t>
            </a:r>
            <a:r>
              <a:rPr lang="en-US" sz="5000" b="1" dirty="0">
                <a:latin typeface="Aharoni" panose="02010803020104030203" pitchFamily="2" charset="-79"/>
                <a:cs typeface="Aharoni" panose="02010803020104030203" pitchFamily="2" charset="-79"/>
              </a:rPr>
              <a:t> survival in freshwater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61DFBB2B-41C1-F059-E75C-590D7F688C2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63990399"/>
              </p:ext>
            </p:extLst>
          </p:nvPr>
        </p:nvGraphicFramePr>
        <p:xfrm>
          <a:off x="8166815" y="3185446"/>
          <a:ext cx="9491880" cy="51768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Picture 5" descr="A diagram of a river&#10;&#10;Description automatically generated">
            <a:extLst>
              <a:ext uri="{FF2B5EF4-FFF2-40B4-BE49-F238E27FC236}">
                <a16:creationId xmlns:a16="http://schemas.microsoft.com/office/drawing/2014/main" id="{B778F2A1-66A9-0352-7519-14608EBAE6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305" y="2988932"/>
            <a:ext cx="6871208" cy="680061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997BA14-48EF-7D73-D977-23381A79A6CD}"/>
              </a:ext>
            </a:extLst>
          </p:cNvPr>
          <p:cNvSpPr txBox="1"/>
          <p:nvPr/>
        </p:nvSpPr>
        <p:spPr>
          <a:xfrm>
            <a:off x="4054276" y="9914699"/>
            <a:ext cx="23349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Macaraeg, Spring 2023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00EBDC3-21D1-B5D9-BC5A-EB5CEA682BF9}"/>
              </a:ext>
            </a:extLst>
          </p:cNvPr>
          <p:cNvSpPr txBox="1"/>
          <p:nvPr/>
        </p:nvSpPr>
        <p:spPr>
          <a:xfrm>
            <a:off x="14173200" y="8248757"/>
            <a:ext cx="105262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Macaraeg, Spring 2023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C73A14-A890-3C37-BA84-E68284393350}"/>
              </a:ext>
            </a:extLst>
          </p:cNvPr>
          <p:cNvSpPr txBox="1"/>
          <p:nvPr/>
        </p:nvSpPr>
        <p:spPr>
          <a:xfrm>
            <a:off x="8366632" y="8989285"/>
            <a:ext cx="9491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What are genetic requirements for survival of 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F. tularensis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 in freshwater?</a:t>
            </a: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60217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Graphic spid="7" grpId="1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7929" y="500753"/>
            <a:ext cx="21045830" cy="1823347"/>
            <a:chOff x="0" y="0"/>
            <a:chExt cx="5542935" cy="643472"/>
          </a:xfrm>
          <a:solidFill>
            <a:srgbClr val="FDC1E0"/>
          </a:solidFill>
        </p:grpSpPr>
        <p:sp>
          <p:nvSpPr>
            <p:cNvPr id="3" name="Freeform 3"/>
            <p:cNvSpPr/>
            <p:nvPr/>
          </p:nvSpPr>
          <p:spPr>
            <a:xfrm>
              <a:off x="0" y="0"/>
              <a:ext cx="5542935" cy="643472"/>
            </a:xfrm>
            <a:custGeom>
              <a:avLst/>
              <a:gdLst/>
              <a:ahLst/>
              <a:cxnLst/>
              <a:rect l="l" t="t" r="r" b="b"/>
              <a:pathLst>
                <a:path w="5542935" h="643472">
                  <a:moveTo>
                    <a:pt x="0" y="0"/>
                  </a:moveTo>
                  <a:lnTo>
                    <a:pt x="5542935" y="0"/>
                  </a:lnTo>
                  <a:lnTo>
                    <a:pt x="5542935" y="643472"/>
                  </a:lnTo>
                  <a:lnTo>
                    <a:pt x="0" y="643472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5542935" cy="691097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6B77FDF9-85E9-A5AA-31A5-49591A8204D7}"/>
              </a:ext>
            </a:extLst>
          </p:cNvPr>
          <p:cNvSpPr txBox="1"/>
          <p:nvPr/>
        </p:nvSpPr>
        <p:spPr>
          <a:xfrm>
            <a:off x="1766531" y="1053674"/>
            <a:ext cx="14754938" cy="7175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>
              <a:lnSpc>
                <a:spcPts val="4480"/>
              </a:lnSpc>
            </a:pPr>
            <a:r>
              <a:rPr lang="en-US" sz="5000" b="1" dirty="0">
                <a:latin typeface="Aharoni" panose="02010803020104030203" pitchFamily="2" charset="-79"/>
                <a:cs typeface="Aharoni" panose="02010803020104030203" pitchFamily="2" charset="-79"/>
              </a:rPr>
              <a:t>Transposon Insertion Sequencing</a:t>
            </a:r>
          </a:p>
        </p:txBody>
      </p:sp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8FB17341-6FCE-55CD-7064-518241AB84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51" t="-607" r="-143" b="-611"/>
          <a:stretch/>
        </p:blipFill>
        <p:spPr>
          <a:xfrm>
            <a:off x="4572000" y="2512819"/>
            <a:ext cx="9790401" cy="7441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7774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555" y="591166"/>
            <a:ext cx="21045830" cy="2443182"/>
            <a:chOff x="0" y="0"/>
            <a:chExt cx="5542935" cy="643472"/>
          </a:xfrm>
          <a:solidFill>
            <a:srgbClr val="FDC1E0"/>
          </a:solidFill>
        </p:grpSpPr>
        <p:sp>
          <p:nvSpPr>
            <p:cNvPr id="3" name="Freeform 3"/>
            <p:cNvSpPr/>
            <p:nvPr/>
          </p:nvSpPr>
          <p:spPr>
            <a:xfrm>
              <a:off x="0" y="0"/>
              <a:ext cx="5542935" cy="643472"/>
            </a:xfrm>
            <a:custGeom>
              <a:avLst/>
              <a:gdLst/>
              <a:ahLst/>
              <a:cxnLst/>
              <a:rect l="l" t="t" r="r" b="b"/>
              <a:pathLst>
                <a:path w="5542935" h="643472">
                  <a:moveTo>
                    <a:pt x="0" y="0"/>
                  </a:moveTo>
                  <a:lnTo>
                    <a:pt x="5542935" y="0"/>
                  </a:lnTo>
                  <a:lnTo>
                    <a:pt x="5542935" y="643472"/>
                  </a:lnTo>
                  <a:lnTo>
                    <a:pt x="0" y="643472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5542935" cy="691097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6B77FDF9-85E9-A5AA-31A5-49591A8204D7}"/>
              </a:ext>
            </a:extLst>
          </p:cNvPr>
          <p:cNvSpPr txBox="1"/>
          <p:nvPr/>
        </p:nvSpPr>
        <p:spPr>
          <a:xfrm>
            <a:off x="1766531" y="1363592"/>
            <a:ext cx="14754938" cy="7175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>
              <a:lnSpc>
                <a:spcPts val="4480"/>
              </a:lnSpc>
            </a:pPr>
            <a:r>
              <a:rPr lang="en-US" sz="5000" b="1" dirty="0">
                <a:latin typeface="Aharoni" panose="02010803020104030203" pitchFamily="2" charset="-79"/>
                <a:cs typeface="Aharoni" panose="02010803020104030203" pitchFamily="2" charset="-79"/>
              </a:rPr>
              <a:t>Transposon Insertion Sequencing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997BA14-48EF-7D73-D977-23381A79A6CD}"/>
              </a:ext>
            </a:extLst>
          </p:cNvPr>
          <p:cNvSpPr txBox="1"/>
          <p:nvPr/>
        </p:nvSpPr>
        <p:spPr>
          <a:xfrm>
            <a:off x="1810202" y="8471910"/>
            <a:ext cx="175439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Chao et al, 2016 </a:t>
            </a:r>
          </a:p>
          <a:p>
            <a:endParaRPr lang="en-US" b="1" dirty="0"/>
          </a:p>
          <a:p>
            <a:endParaRPr lang="en-US" b="1" dirty="0"/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9111B2DF-A950-7E6D-F0DD-4328A14119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6891"/>
          <a:stretch/>
        </p:blipFill>
        <p:spPr>
          <a:xfrm>
            <a:off x="1066800" y="3447469"/>
            <a:ext cx="15496785" cy="502677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9C930E1-5050-EE58-6F56-5588D63F025E}"/>
              </a:ext>
            </a:extLst>
          </p:cNvPr>
          <p:cNvSpPr/>
          <p:nvPr/>
        </p:nvSpPr>
        <p:spPr>
          <a:xfrm>
            <a:off x="5486400" y="3806774"/>
            <a:ext cx="10439400" cy="4460926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7170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555" y="591166"/>
            <a:ext cx="21045830" cy="2443182"/>
            <a:chOff x="0" y="0"/>
            <a:chExt cx="5542935" cy="643472"/>
          </a:xfrm>
          <a:solidFill>
            <a:srgbClr val="FDC1E0"/>
          </a:solidFill>
        </p:grpSpPr>
        <p:sp>
          <p:nvSpPr>
            <p:cNvPr id="3" name="Freeform 3"/>
            <p:cNvSpPr/>
            <p:nvPr/>
          </p:nvSpPr>
          <p:spPr>
            <a:xfrm>
              <a:off x="0" y="0"/>
              <a:ext cx="5542935" cy="643472"/>
            </a:xfrm>
            <a:custGeom>
              <a:avLst/>
              <a:gdLst/>
              <a:ahLst/>
              <a:cxnLst/>
              <a:rect l="l" t="t" r="r" b="b"/>
              <a:pathLst>
                <a:path w="5542935" h="643472">
                  <a:moveTo>
                    <a:pt x="0" y="0"/>
                  </a:moveTo>
                  <a:lnTo>
                    <a:pt x="5542935" y="0"/>
                  </a:lnTo>
                  <a:lnTo>
                    <a:pt x="5542935" y="643472"/>
                  </a:lnTo>
                  <a:lnTo>
                    <a:pt x="0" y="643472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5542935" cy="691097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6B77FDF9-85E9-A5AA-31A5-49591A8204D7}"/>
              </a:ext>
            </a:extLst>
          </p:cNvPr>
          <p:cNvSpPr txBox="1"/>
          <p:nvPr/>
        </p:nvSpPr>
        <p:spPr>
          <a:xfrm>
            <a:off x="1766531" y="1363592"/>
            <a:ext cx="14754938" cy="7175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>
              <a:lnSpc>
                <a:spcPts val="4480"/>
              </a:lnSpc>
            </a:pPr>
            <a:r>
              <a:rPr lang="en-US" sz="5000" b="1" dirty="0">
                <a:latin typeface="Aharoni" panose="02010803020104030203" pitchFamily="2" charset="-79"/>
                <a:cs typeface="Aharoni" panose="02010803020104030203" pitchFamily="2" charset="-79"/>
              </a:rPr>
              <a:t>Transposon Insertion Sequencing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997BA14-48EF-7D73-D977-23381A79A6CD}"/>
              </a:ext>
            </a:extLst>
          </p:cNvPr>
          <p:cNvSpPr txBox="1"/>
          <p:nvPr/>
        </p:nvSpPr>
        <p:spPr>
          <a:xfrm>
            <a:off x="1810202" y="8471910"/>
            <a:ext cx="17543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Chao et al, 2016 </a:t>
            </a:r>
          </a:p>
          <a:p>
            <a:endParaRPr lang="en-US" dirty="0"/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9111B2DF-A950-7E6D-F0DD-4328A14119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6891"/>
          <a:stretch/>
        </p:blipFill>
        <p:spPr>
          <a:xfrm>
            <a:off x="1066800" y="3447469"/>
            <a:ext cx="15496785" cy="502677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B2127E4-65EC-7A3A-7F0A-F969C0C79B54}"/>
              </a:ext>
            </a:extLst>
          </p:cNvPr>
          <p:cNvSpPr/>
          <p:nvPr/>
        </p:nvSpPr>
        <p:spPr>
          <a:xfrm>
            <a:off x="1371600" y="3619500"/>
            <a:ext cx="3810000" cy="4852410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63DA9AA-BA10-998B-6B12-C2B192EFCD9E}"/>
              </a:ext>
            </a:extLst>
          </p:cNvPr>
          <p:cNvSpPr/>
          <p:nvPr/>
        </p:nvSpPr>
        <p:spPr>
          <a:xfrm>
            <a:off x="8153401" y="3806774"/>
            <a:ext cx="7848600" cy="4384726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8294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555" y="591166"/>
            <a:ext cx="21045830" cy="2443182"/>
            <a:chOff x="0" y="0"/>
            <a:chExt cx="5542935" cy="643472"/>
          </a:xfrm>
          <a:solidFill>
            <a:srgbClr val="FDC1E0"/>
          </a:solidFill>
        </p:grpSpPr>
        <p:sp>
          <p:nvSpPr>
            <p:cNvPr id="3" name="Freeform 3"/>
            <p:cNvSpPr/>
            <p:nvPr/>
          </p:nvSpPr>
          <p:spPr>
            <a:xfrm>
              <a:off x="0" y="0"/>
              <a:ext cx="5542935" cy="643472"/>
            </a:xfrm>
            <a:custGeom>
              <a:avLst/>
              <a:gdLst/>
              <a:ahLst/>
              <a:cxnLst/>
              <a:rect l="l" t="t" r="r" b="b"/>
              <a:pathLst>
                <a:path w="5542935" h="643472">
                  <a:moveTo>
                    <a:pt x="0" y="0"/>
                  </a:moveTo>
                  <a:lnTo>
                    <a:pt x="5542935" y="0"/>
                  </a:lnTo>
                  <a:lnTo>
                    <a:pt x="5542935" y="643472"/>
                  </a:lnTo>
                  <a:lnTo>
                    <a:pt x="0" y="643472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5542935" cy="691097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6B77FDF9-85E9-A5AA-31A5-49591A8204D7}"/>
              </a:ext>
            </a:extLst>
          </p:cNvPr>
          <p:cNvSpPr txBox="1"/>
          <p:nvPr/>
        </p:nvSpPr>
        <p:spPr>
          <a:xfrm>
            <a:off x="1766531" y="1363592"/>
            <a:ext cx="14754938" cy="7175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>
              <a:lnSpc>
                <a:spcPts val="4480"/>
              </a:lnSpc>
            </a:pPr>
            <a:r>
              <a:rPr lang="en-US" sz="5000" b="1" dirty="0">
                <a:latin typeface="Aharoni" panose="02010803020104030203" pitchFamily="2" charset="-79"/>
                <a:cs typeface="Aharoni" panose="02010803020104030203" pitchFamily="2" charset="-79"/>
              </a:rPr>
              <a:t>Transposon Insertion Sequencing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997BA14-48EF-7D73-D977-23381A79A6CD}"/>
              </a:ext>
            </a:extLst>
          </p:cNvPr>
          <p:cNvSpPr txBox="1"/>
          <p:nvPr/>
        </p:nvSpPr>
        <p:spPr>
          <a:xfrm>
            <a:off x="1810202" y="8471910"/>
            <a:ext cx="175439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Chao et al, 2016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9111B2DF-A950-7E6D-F0DD-4328A14119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6891"/>
          <a:stretch/>
        </p:blipFill>
        <p:spPr>
          <a:xfrm>
            <a:off x="1066800" y="3447469"/>
            <a:ext cx="15496785" cy="502677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B2127E4-65EC-7A3A-7F0A-F969C0C79B54}"/>
              </a:ext>
            </a:extLst>
          </p:cNvPr>
          <p:cNvSpPr/>
          <p:nvPr/>
        </p:nvSpPr>
        <p:spPr>
          <a:xfrm>
            <a:off x="1371600" y="3619500"/>
            <a:ext cx="6781800" cy="5026774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63DA9AA-BA10-998B-6B12-C2B192EFCD9E}"/>
              </a:ext>
            </a:extLst>
          </p:cNvPr>
          <p:cNvSpPr/>
          <p:nvPr/>
        </p:nvSpPr>
        <p:spPr>
          <a:xfrm>
            <a:off x="10439400" y="3706470"/>
            <a:ext cx="6934200" cy="4765440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4033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555" y="591166"/>
            <a:ext cx="21045830" cy="2443182"/>
            <a:chOff x="0" y="0"/>
            <a:chExt cx="5542935" cy="643472"/>
          </a:xfrm>
          <a:solidFill>
            <a:srgbClr val="FDC1E0"/>
          </a:solidFill>
        </p:grpSpPr>
        <p:sp>
          <p:nvSpPr>
            <p:cNvPr id="3" name="Freeform 3"/>
            <p:cNvSpPr/>
            <p:nvPr/>
          </p:nvSpPr>
          <p:spPr>
            <a:xfrm>
              <a:off x="0" y="0"/>
              <a:ext cx="5542935" cy="643472"/>
            </a:xfrm>
            <a:custGeom>
              <a:avLst/>
              <a:gdLst/>
              <a:ahLst/>
              <a:cxnLst/>
              <a:rect l="l" t="t" r="r" b="b"/>
              <a:pathLst>
                <a:path w="5542935" h="643472">
                  <a:moveTo>
                    <a:pt x="0" y="0"/>
                  </a:moveTo>
                  <a:lnTo>
                    <a:pt x="5542935" y="0"/>
                  </a:lnTo>
                  <a:lnTo>
                    <a:pt x="5542935" y="643472"/>
                  </a:lnTo>
                  <a:lnTo>
                    <a:pt x="0" y="643472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5542935" cy="691097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6B77FDF9-85E9-A5AA-31A5-49591A8204D7}"/>
              </a:ext>
            </a:extLst>
          </p:cNvPr>
          <p:cNvSpPr txBox="1"/>
          <p:nvPr/>
        </p:nvSpPr>
        <p:spPr>
          <a:xfrm>
            <a:off x="1766531" y="1363592"/>
            <a:ext cx="14754938" cy="7175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>
              <a:lnSpc>
                <a:spcPts val="4480"/>
              </a:lnSpc>
            </a:pPr>
            <a:r>
              <a:rPr lang="en-US" sz="5000" b="1" dirty="0">
                <a:latin typeface="Aharoni" panose="02010803020104030203" pitchFamily="2" charset="-79"/>
                <a:cs typeface="Aharoni" panose="02010803020104030203" pitchFamily="2" charset="-79"/>
              </a:rPr>
              <a:t>Transposon Insertion Sequencing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997BA14-48EF-7D73-D977-23381A79A6CD}"/>
              </a:ext>
            </a:extLst>
          </p:cNvPr>
          <p:cNvSpPr txBox="1"/>
          <p:nvPr/>
        </p:nvSpPr>
        <p:spPr>
          <a:xfrm>
            <a:off x="1810202" y="8471910"/>
            <a:ext cx="1754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Chao et al, 2016 </a:t>
            </a: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9111B2DF-A950-7E6D-F0DD-4328A14119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6891"/>
          <a:stretch/>
        </p:blipFill>
        <p:spPr>
          <a:xfrm>
            <a:off x="1066800" y="3447469"/>
            <a:ext cx="15496785" cy="502677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B2127E4-65EC-7A3A-7F0A-F969C0C79B54}"/>
              </a:ext>
            </a:extLst>
          </p:cNvPr>
          <p:cNvSpPr/>
          <p:nvPr/>
        </p:nvSpPr>
        <p:spPr>
          <a:xfrm>
            <a:off x="1148760" y="3168002"/>
            <a:ext cx="9372600" cy="5303908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40979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32539</TotalTime>
  <Words>630</Words>
  <Application>Microsoft Macintosh PowerPoint</Application>
  <PresentationFormat>Custom</PresentationFormat>
  <Paragraphs>132</Paragraphs>
  <Slides>29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1" baseType="lpstr">
      <vt:lpstr>Aptos</vt:lpstr>
      <vt:lpstr>TT Chocolates Ultra-Bold</vt:lpstr>
      <vt:lpstr>Arial</vt:lpstr>
      <vt:lpstr>TT Chocolates</vt:lpstr>
      <vt:lpstr>Aharoni</vt:lpstr>
      <vt:lpstr>Helvetica</vt:lpstr>
      <vt:lpstr>Century Gothic</vt:lpstr>
      <vt:lpstr>Anton</vt:lpstr>
      <vt:lpstr>Calibri</vt:lpstr>
      <vt:lpstr>TT Chocolates Bold</vt:lpstr>
      <vt:lpstr>Questrial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Purple and White Professional Science Project Presentation</dc:title>
  <cp:lastModifiedBy>Johanyx Rodriguez</cp:lastModifiedBy>
  <cp:revision>52</cp:revision>
  <dcterms:created xsi:type="dcterms:W3CDTF">2006-08-16T00:00:00Z</dcterms:created>
  <dcterms:modified xsi:type="dcterms:W3CDTF">2024-09-23T21:50:41Z</dcterms:modified>
  <dc:identifier>DAGB1pNWxWs</dc:identifier>
</cp:coreProperties>
</file>