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276" r:id="rId4"/>
    <p:sldId id="281" r:id="rId5"/>
    <p:sldId id="284" r:id="rId6"/>
    <p:sldId id="283" r:id="rId7"/>
    <p:sldId id="272" r:id="rId8"/>
    <p:sldId id="285" r:id="rId9"/>
    <p:sldId id="286" r:id="rId10"/>
    <p:sldId id="287" r:id="rId11"/>
    <p:sldId id="282" r:id="rId12"/>
    <p:sldId id="260" r:id="rId13"/>
    <p:sldId id="278" r:id="rId14"/>
    <p:sldId id="279" r:id="rId15"/>
    <p:sldId id="291" r:id="rId16"/>
    <p:sldId id="289" r:id="rId17"/>
    <p:sldId id="293" r:id="rId18"/>
    <p:sldId id="292" r:id="rId19"/>
    <p:sldId id="288" r:id="rId20"/>
    <p:sldId id="271" r:id="rId21"/>
  </p:sldIdLst>
  <p:sldSz cx="18288000" cy="10287000"/>
  <p:notesSz cx="6858000" cy="9144000"/>
  <p:embeddedFontLst>
    <p:embeddedFont>
      <p:font typeface="Anton" pitchFamily="2" charset="77"/>
      <p:regular r:id="rId23"/>
    </p:embeddedFont>
    <p:embeddedFont>
      <p:font typeface="Century Gothic" panose="020B0502020202020204" pitchFamily="34" charset="0"/>
      <p:regular r:id="rId24"/>
      <p:bold r:id="rId25"/>
      <p:italic r:id="rId26"/>
      <p:boldItalic r:id="rId27"/>
    </p:embeddedFont>
    <p:embeddedFont>
      <p:font typeface="Questrial" pitchFamily="2" charset="77"/>
      <p:regular r:id="rId28"/>
    </p:embeddedFont>
    <p:embeddedFont>
      <p:font typeface="TT Chocolates" panose="02000503020000020003" pitchFamily="2" charset="77"/>
      <p:regular r:id="rId29"/>
    </p:embeddedFont>
    <p:embeddedFont>
      <p:font typeface="TT Chocolates Bold" panose="02000803020000020003" pitchFamily="2" charset="77"/>
      <p:regular r:id="rId30"/>
      <p:bold r:id="rId31"/>
    </p:embeddedFont>
    <p:embeddedFont>
      <p:font typeface="TT Chocolates Ultra-Bold" panose="02000903040000020003" pitchFamily="2" charset="77"/>
      <p:regular r:id="rId32"/>
      <p:bold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505" autoAdjust="0"/>
    <p:restoredTop sz="94603" autoAdjust="0"/>
  </p:normalViewPr>
  <p:slideViewPr>
    <p:cSldViewPr>
      <p:cViewPr varScale="1">
        <p:scale>
          <a:sx n="60" d="100"/>
          <a:sy n="60" d="100"/>
        </p:scale>
        <p:origin x="192" y="4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G:\Shared%20drives\KRamsey%20Lab\Aisling%20Macaraeg\Plating%20Data\22_Plating%20Comparions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G:\Shared%20drives\KRamsey%20Lab\Aisling%20Macaraeg\Plating%20Data\22_Plating%20Comparions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295105016667173"/>
          <c:y val="2.5285855052863185E-2"/>
          <c:w val="0.87025412273517633"/>
          <c:h val="0.77603335614461111"/>
        </c:manualLayout>
      </c:layout>
      <c:scatterChart>
        <c:scatterStyle val="lineMarker"/>
        <c:varyColors val="0"/>
        <c:ser>
          <c:idx val="0"/>
          <c:order val="0"/>
          <c:tx>
            <c:strRef>
              <c:f>'4C'!$A$3</c:f>
              <c:strCache>
                <c:ptCount val="1"/>
                <c:pt idx="0">
                  <c:v>Rep. 1 4°C </c:v>
                </c:pt>
              </c:strCache>
            </c:strRef>
          </c:tx>
          <c:spPr>
            <a:ln w="76200" cap="rnd">
              <a:solidFill>
                <a:schemeClr val="accent6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'4C'!$B$9:$M$9</c:f>
                <c:numCache>
                  <c:formatCode>General</c:formatCode>
                  <c:ptCount val="12"/>
                  <c:pt idx="0">
                    <c:v>0</c:v>
                  </c:pt>
                  <c:pt idx="1">
                    <c:v>911500.5942583516</c:v>
                  </c:pt>
                  <c:pt idx="2">
                    <c:v>222542.13084267886</c:v>
                  </c:pt>
                  <c:pt idx="3">
                    <c:v>69342.146875715742</c:v>
                  </c:pt>
                  <c:pt idx="4">
                    <c:v>49644.570028688271</c:v>
                  </c:pt>
                  <c:pt idx="5">
                    <c:v>5463.7441374939954</c:v>
                  </c:pt>
                  <c:pt idx="6">
                    <c:v>577.35026918962569</c:v>
                  </c:pt>
                  <c:pt idx="7">
                    <c:v>11.097213530798991</c:v>
                  </c:pt>
                  <c:pt idx="8">
                    <c:v>0</c:v>
                  </c:pt>
                  <c:pt idx="9">
                    <c:v>0</c:v>
                  </c:pt>
                  <c:pt idx="10">
                    <c:v>0</c:v>
                  </c:pt>
                  <c:pt idx="11">
                    <c:v>0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'4C'!$B$2:$M$2</c:f>
              <c:numCache>
                <c:formatCode>General</c:formatCode>
                <c:ptCount val="12"/>
                <c:pt idx="0">
                  <c:v>0</c:v>
                </c:pt>
                <c:pt idx="1">
                  <c:v>1</c:v>
                </c:pt>
                <c:pt idx="2">
                  <c:v>4</c:v>
                </c:pt>
                <c:pt idx="3">
                  <c:v>7</c:v>
                </c:pt>
                <c:pt idx="4">
                  <c:v>14</c:v>
                </c:pt>
                <c:pt idx="5">
                  <c:v>21</c:v>
                </c:pt>
                <c:pt idx="6">
                  <c:v>28</c:v>
                </c:pt>
                <c:pt idx="7">
                  <c:v>35</c:v>
                </c:pt>
                <c:pt idx="8">
                  <c:v>42</c:v>
                </c:pt>
                <c:pt idx="9">
                  <c:v>50</c:v>
                </c:pt>
                <c:pt idx="10">
                  <c:v>56</c:v>
                </c:pt>
                <c:pt idx="11">
                  <c:v>62</c:v>
                </c:pt>
              </c:numCache>
            </c:numRef>
          </c:xVal>
          <c:yVal>
            <c:numRef>
              <c:f>'4C'!$B$3:$M$3</c:f>
              <c:numCache>
                <c:formatCode>0.00E+00</c:formatCode>
                <c:ptCount val="12"/>
                <c:pt idx="0">
                  <c:v>8850000</c:v>
                </c:pt>
                <c:pt idx="1">
                  <c:v>4933333.3333333302</c:v>
                </c:pt>
                <c:pt idx="2">
                  <c:v>1280000</c:v>
                </c:pt>
                <c:pt idx="3">
                  <c:v>1226666.66666667</c:v>
                </c:pt>
                <c:pt idx="4">
                  <c:v>102833.33333333299</c:v>
                </c:pt>
                <c:pt idx="5">
                  <c:v>7400</c:v>
                </c:pt>
                <c:pt idx="6">
                  <c:v>483.33333333333331</c:v>
                </c:pt>
                <c:pt idx="7">
                  <c:v>10.555555555555555</c:v>
                </c:pt>
                <c:pt idx="8">
                  <c:v>0.1</c:v>
                </c:pt>
                <c:pt idx="9">
                  <c:v>0.1</c:v>
                </c:pt>
                <c:pt idx="10">
                  <c:v>0.1</c:v>
                </c:pt>
                <c:pt idx="11">
                  <c:v>0.1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71E-7046-8A1E-AABCB80EFCC1}"/>
            </c:ext>
          </c:extLst>
        </c:ser>
        <c:ser>
          <c:idx val="1"/>
          <c:order val="1"/>
          <c:tx>
            <c:strRef>
              <c:f>'4C'!$A$4</c:f>
              <c:strCache>
                <c:ptCount val="1"/>
                <c:pt idx="0">
                  <c:v>Rep. 2 4°C </c:v>
                </c:pt>
              </c:strCache>
            </c:strRef>
          </c:tx>
          <c:spPr>
            <a:ln w="76200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circle"/>
            <c:size val="10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'4C'!$B$10:$M$10</c:f>
                <c:numCache>
                  <c:formatCode>General</c:formatCode>
                  <c:ptCount val="12"/>
                  <c:pt idx="0">
                    <c:v>0</c:v>
                  </c:pt>
                  <c:pt idx="1">
                    <c:v>1802775.6377319947</c:v>
                  </c:pt>
                  <c:pt idx="2">
                    <c:v>5299371.0318615483</c:v>
                  </c:pt>
                  <c:pt idx="3">
                    <c:v>250000</c:v>
                  </c:pt>
                  <c:pt idx="4">
                    <c:v>1451148.9700693502</c:v>
                  </c:pt>
                  <c:pt idx="5">
                    <c:v>278672.44810589636</c:v>
                  </c:pt>
                  <c:pt idx="6">
                    <c:v>178384.64993752498</c:v>
                  </c:pt>
                  <c:pt idx="7">
                    <c:v>17750</c:v>
                  </c:pt>
                  <c:pt idx="8">
                    <c:v>1757.8395831246946</c:v>
                  </c:pt>
                  <c:pt idx="9">
                    <c:v>40.722639076235382</c:v>
                  </c:pt>
                  <c:pt idx="10">
                    <c:v>1.666666666666667</c:v>
                  </c:pt>
                  <c:pt idx="11">
                    <c:v>0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'4C'!$B$2:$M$2</c:f>
              <c:numCache>
                <c:formatCode>General</c:formatCode>
                <c:ptCount val="12"/>
                <c:pt idx="0">
                  <c:v>0</c:v>
                </c:pt>
                <c:pt idx="1">
                  <c:v>1</c:v>
                </c:pt>
                <c:pt idx="2">
                  <c:v>4</c:v>
                </c:pt>
                <c:pt idx="3">
                  <c:v>7</c:v>
                </c:pt>
                <c:pt idx="4">
                  <c:v>14</c:v>
                </c:pt>
                <c:pt idx="5">
                  <c:v>21</c:v>
                </c:pt>
                <c:pt idx="6">
                  <c:v>28</c:v>
                </c:pt>
                <c:pt idx="7">
                  <c:v>35</c:v>
                </c:pt>
                <c:pt idx="8">
                  <c:v>42</c:v>
                </c:pt>
                <c:pt idx="9">
                  <c:v>50</c:v>
                </c:pt>
                <c:pt idx="10">
                  <c:v>56</c:v>
                </c:pt>
                <c:pt idx="11">
                  <c:v>62</c:v>
                </c:pt>
              </c:numCache>
            </c:numRef>
          </c:xVal>
          <c:yVal>
            <c:numRef>
              <c:f>'4C'!$B$4:$M$4</c:f>
              <c:numCache>
                <c:formatCode>0.00E+00</c:formatCode>
                <c:ptCount val="12"/>
                <c:pt idx="0">
                  <c:v>57749999.999999993</c:v>
                </c:pt>
                <c:pt idx="1">
                  <c:v>57499999.999999993</c:v>
                </c:pt>
                <c:pt idx="2">
                  <c:v>53333333.333333328</c:v>
                </c:pt>
                <c:pt idx="3">
                  <c:v>27750000</c:v>
                </c:pt>
                <c:pt idx="4">
                  <c:v>5583333.3333333302</c:v>
                </c:pt>
                <c:pt idx="5">
                  <c:v>1253333.33333333</c:v>
                </c:pt>
                <c:pt idx="6">
                  <c:v>246666.66666666701</c:v>
                </c:pt>
                <c:pt idx="7">
                  <c:v>40250</c:v>
                </c:pt>
                <c:pt idx="8">
                  <c:v>1500</c:v>
                </c:pt>
                <c:pt idx="9">
                  <c:v>70.000000000000014</c:v>
                </c:pt>
                <c:pt idx="10">
                  <c:v>1.6666666666666667</c:v>
                </c:pt>
                <c:pt idx="11">
                  <c:v>0.1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71E-7046-8A1E-AABCB80EFCC1}"/>
            </c:ext>
          </c:extLst>
        </c:ser>
        <c:ser>
          <c:idx val="2"/>
          <c:order val="2"/>
          <c:tx>
            <c:strRef>
              <c:f>'4C'!$A$5</c:f>
              <c:strCache>
                <c:ptCount val="1"/>
                <c:pt idx="0">
                  <c:v>Rep. 3 4°C </c:v>
                </c:pt>
              </c:strCache>
            </c:strRef>
          </c:tx>
          <c:spPr>
            <a:ln w="76200" cap="rnd" cmpd="sng">
              <a:solidFill>
                <a:schemeClr val="accent4">
                  <a:lumMod val="60000"/>
                  <a:lumOff val="40000"/>
                </a:schemeClr>
              </a:solidFill>
              <a:prstDash val="solid"/>
              <a:round/>
            </a:ln>
            <a:effectLst/>
          </c:spPr>
          <c:marker>
            <c:symbol val="triangle"/>
            <c:size val="10"/>
            <c:spPr>
              <a:solidFill>
                <a:schemeClr val="accent4">
                  <a:lumMod val="60000"/>
                  <a:lumOff val="40000"/>
                </a:schemeClr>
              </a:solidFill>
              <a:ln w="9525"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'4C'!$B$11:$M$11</c:f>
                <c:numCache>
                  <c:formatCode>General</c:formatCode>
                  <c:ptCount val="12"/>
                  <c:pt idx="0">
                    <c:v>0</c:v>
                  </c:pt>
                  <c:pt idx="1">
                    <c:v>708872.3439378913</c:v>
                  </c:pt>
                  <c:pt idx="2">
                    <c:v>522015.32544552721</c:v>
                  </c:pt>
                  <c:pt idx="3">
                    <c:v>76539.750021366897</c:v>
                  </c:pt>
                  <c:pt idx="4">
                    <c:v>3186.0372460681197</c:v>
                  </c:pt>
                  <c:pt idx="5">
                    <c:v>24.037008503093272</c:v>
                  </c:pt>
                  <c:pt idx="6">
                    <c:v>0</c:v>
                  </c:pt>
                  <c:pt idx="7">
                    <c:v>0</c:v>
                  </c:pt>
                  <c:pt idx="8">
                    <c:v>0</c:v>
                  </c:pt>
                  <c:pt idx="9">
                    <c:v>0</c:v>
                  </c:pt>
                  <c:pt idx="10">
                    <c:v>0</c:v>
                  </c:pt>
                  <c:pt idx="11">
                    <c:v>0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'4C'!$B$2:$M$2</c:f>
              <c:numCache>
                <c:formatCode>General</c:formatCode>
                <c:ptCount val="12"/>
                <c:pt idx="0">
                  <c:v>0</c:v>
                </c:pt>
                <c:pt idx="1">
                  <c:v>1</c:v>
                </c:pt>
                <c:pt idx="2">
                  <c:v>4</c:v>
                </c:pt>
                <c:pt idx="3">
                  <c:v>7</c:v>
                </c:pt>
                <c:pt idx="4">
                  <c:v>14</c:v>
                </c:pt>
                <c:pt idx="5">
                  <c:v>21</c:v>
                </c:pt>
                <c:pt idx="6">
                  <c:v>28</c:v>
                </c:pt>
                <c:pt idx="7">
                  <c:v>35</c:v>
                </c:pt>
                <c:pt idx="8">
                  <c:v>42</c:v>
                </c:pt>
                <c:pt idx="9">
                  <c:v>50</c:v>
                </c:pt>
                <c:pt idx="10">
                  <c:v>56</c:v>
                </c:pt>
                <c:pt idx="11">
                  <c:v>62</c:v>
                </c:pt>
              </c:numCache>
            </c:numRef>
          </c:xVal>
          <c:yVal>
            <c:numRef>
              <c:f>'4C'!$B$5:$M$5</c:f>
              <c:numCache>
                <c:formatCode>0.00E+00</c:formatCode>
                <c:ptCount val="12"/>
                <c:pt idx="0">
                  <c:v>28499999.999999996</c:v>
                </c:pt>
                <c:pt idx="1">
                  <c:v>10500000</c:v>
                </c:pt>
                <c:pt idx="2">
                  <c:v>5350000</c:v>
                </c:pt>
                <c:pt idx="3">
                  <c:v>936666.66666666698</c:v>
                </c:pt>
                <c:pt idx="4">
                  <c:v>6833.333333333333</c:v>
                </c:pt>
                <c:pt idx="5">
                  <c:v>45</c:v>
                </c:pt>
                <c:pt idx="6">
                  <c:v>0.1</c:v>
                </c:pt>
                <c:pt idx="7">
                  <c:v>0.1</c:v>
                </c:pt>
                <c:pt idx="8">
                  <c:v>0.1</c:v>
                </c:pt>
                <c:pt idx="9">
                  <c:v>0.1</c:v>
                </c:pt>
                <c:pt idx="10">
                  <c:v>0.1</c:v>
                </c:pt>
                <c:pt idx="11">
                  <c:v>0.1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71E-7046-8A1E-AABCB80EFCC1}"/>
            </c:ext>
          </c:extLst>
        </c:ser>
        <c:ser>
          <c:idx val="3"/>
          <c:order val="3"/>
          <c:tx>
            <c:strRef>
              <c:f>'4C'!$A$6</c:f>
              <c:strCache>
                <c:ptCount val="1"/>
                <c:pt idx="0">
                  <c:v>Mutants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diamond"/>
            <c:size val="20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'4C'!$B$2:$M$2</c:f>
              <c:numCache>
                <c:formatCode>General</c:formatCode>
                <c:ptCount val="12"/>
                <c:pt idx="0">
                  <c:v>0</c:v>
                </c:pt>
                <c:pt idx="1">
                  <c:v>1</c:v>
                </c:pt>
                <c:pt idx="2">
                  <c:v>4</c:v>
                </c:pt>
                <c:pt idx="3">
                  <c:v>7</c:v>
                </c:pt>
                <c:pt idx="4">
                  <c:v>14</c:v>
                </c:pt>
                <c:pt idx="5">
                  <c:v>21</c:v>
                </c:pt>
                <c:pt idx="6">
                  <c:v>28</c:v>
                </c:pt>
                <c:pt idx="7">
                  <c:v>35</c:v>
                </c:pt>
                <c:pt idx="8">
                  <c:v>42</c:v>
                </c:pt>
                <c:pt idx="9">
                  <c:v>50</c:v>
                </c:pt>
                <c:pt idx="10">
                  <c:v>56</c:v>
                </c:pt>
                <c:pt idx="11">
                  <c:v>62</c:v>
                </c:pt>
              </c:numCache>
            </c:numRef>
          </c:xVal>
          <c:yVal>
            <c:numRef>
              <c:f>'4C'!$B$6:$M$6</c:f>
              <c:numCache>
                <c:formatCode>General</c:formatCode>
                <c:ptCount val="12"/>
                <c:pt idx="0" formatCode="0.00E+00">
                  <c:v>97499999.999999985</c:v>
                </c:pt>
                <c:pt idx="3" formatCode="0.00E+00">
                  <c:v>8783333.3333333321</c:v>
                </c:pt>
                <c:pt idx="4" formatCode="0.00E+00">
                  <c:v>5316666.666666666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71E-7046-8A1E-AABCB80EFC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05893183"/>
        <c:axId val="1105891935"/>
      </c:scatterChart>
      <c:valAx>
        <c:axId val="1105893183"/>
        <c:scaling>
          <c:orientation val="minMax"/>
          <c:max val="62"/>
          <c:min val="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 algn="ctr"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r>
                  <a:rPr lang="en-US" sz="2000">
                    <a:latin typeface="Helvetica" panose="020B0604020202020204" pitchFamily="34" charset="0"/>
                    <a:cs typeface="Helvetica" panose="020B0604020202020204" pitchFamily="34" charset="0"/>
                  </a:rPr>
                  <a:t>Days Incubated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 algn="ctr"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en-US"/>
          </a:p>
        </c:txPr>
        <c:crossAx val="1105891935"/>
        <c:crosses val="autoZero"/>
        <c:crossBetween val="midCat"/>
        <c:majorUnit val="5"/>
      </c:valAx>
      <c:valAx>
        <c:axId val="1105891935"/>
        <c:scaling>
          <c:logBase val="10"/>
          <c:orientation val="minMax"/>
          <c:min val="1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r>
                  <a:rPr lang="en-US" sz="2000">
                    <a:latin typeface="Helvetica" panose="020B0604020202020204" pitchFamily="34" charset="0"/>
                    <a:cs typeface="Helvetica" panose="020B0604020202020204" pitchFamily="34" charset="0"/>
                  </a:rPr>
                  <a:t>CFU/mL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defRPr>
              </a:pPr>
              <a:endParaRPr lang="en-US"/>
            </a:p>
          </c:txPr>
        </c:title>
        <c:numFmt formatCode="0.E+0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en-US"/>
          </a:p>
        </c:txPr>
        <c:crossAx val="110589318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247162838131128E-2"/>
          <c:y val="3.509878075682784E-2"/>
          <c:w val="0.87025412273517633"/>
          <c:h val="0.77603335614461111"/>
        </c:manualLayout>
      </c:layout>
      <c:scatterChart>
        <c:scatterStyle val="lineMarker"/>
        <c:varyColors val="0"/>
        <c:ser>
          <c:idx val="0"/>
          <c:order val="0"/>
          <c:tx>
            <c:strRef>
              <c:f>'4C'!$A$3</c:f>
              <c:strCache>
                <c:ptCount val="1"/>
                <c:pt idx="0">
                  <c:v>Rep. 1 4°C </c:v>
                </c:pt>
              </c:strCache>
            </c:strRef>
          </c:tx>
          <c:spPr>
            <a:ln w="76200" cap="rnd">
              <a:solidFill>
                <a:schemeClr val="accent6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'4C'!$B$9:$M$9</c:f>
                <c:numCache>
                  <c:formatCode>General</c:formatCode>
                  <c:ptCount val="12"/>
                  <c:pt idx="0">
                    <c:v>0</c:v>
                  </c:pt>
                  <c:pt idx="1">
                    <c:v>911500.5942583516</c:v>
                  </c:pt>
                  <c:pt idx="2">
                    <c:v>222542.13084267886</c:v>
                  </c:pt>
                  <c:pt idx="3">
                    <c:v>69342.146875715742</c:v>
                  </c:pt>
                  <c:pt idx="4">
                    <c:v>49644.570028688271</c:v>
                  </c:pt>
                  <c:pt idx="5">
                    <c:v>5463.7441374939954</c:v>
                  </c:pt>
                  <c:pt idx="6">
                    <c:v>577.35026918962569</c:v>
                  </c:pt>
                  <c:pt idx="7">
                    <c:v>11.097213530798991</c:v>
                  </c:pt>
                  <c:pt idx="8">
                    <c:v>0</c:v>
                  </c:pt>
                  <c:pt idx="9">
                    <c:v>0</c:v>
                  </c:pt>
                  <c:pt idx="10">
                    <c:v>0</c:v>
                  </c:pt>
                  <c:pt idx="11">
                    <c:v>0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'4C'!$B$2:$M$2</c:f>
              <c:numCache>
                <c:formatCode>General</c:formatCode>
                <c:ptCount val="12"/>
                <c:pt idx="0">
                  <c:v>0</c:v>
                </c:pt>
                <c:pt idx="1">
                  <c:v>1</c:v>
                </c:pt>
                <c:pt idx="2">
                  <c:v>4</c:v>
                </c:pt>
                <c:pt idx="3">
                  <c:v>7</c:v>
                </c:pt>
                <c:pt idx="4">
                  <c:v>14</c:v>
                </c:pt>
                <c:pt idx="5">
                  <c:v>21</c:v>
                </c:pt>
                <c:pt idx="6">
                  <c:v>28</c:v>
                </c:pt>
                <c:pt idx="7">
                  <c:v>35</c:v>
                </c:pt>
                <c:pt idx="8">
                  <c:v>42</c:v>
                </c:pt>
                <c:pt idx="9">
                  <c:v>50</c:v>
                </c:pt>
                <c:pt idx="10">
                  <c:v>56</c:v>
                </c:pt>
                <c:pt idx="11">
                  <c:v>62</c:v>
                </c:pt>
              </c:numCache>
            </c:numRef>
          </c:xVal>
          <c:yVal>
            <c:numRef>
              <c:f>'4C'!$B$3:$M$3</c:f>
              <c:numCache>
                <c:formatCode>0.00E+00</c:formatCode>
                <c:ptCount val="12"/>
                <c:pt idx="0">
                  <c:v>8850000</c:v>
                </c:pt>
                <c:pt idx="1">
                  <c:v>4933333.3333333302</c:v>
                </c:pt>
                <c:pt idx="2">
                  <c:v>1280000</c:v>
                </c:pt>
                <c:pt idx="3">
                  <c:v>1226666.66666667</c:v>
                </c:pt>
                <c:pt idx="4">
                  <c:v>102833.33333333299</c:v>
                </c:pt>
                <c:pt idx="5">
                  <c:v>7400</c:v>
                </c:pt>
                <c:pt idx="6">
                  <c:v>483.33333333333331</c:v>
                </c:pt>
                <c:pt idx="7">
                  <c:v>10.555555555555555</c:v>
                </c:pt>
                <c:pt idx="8">
                  <c:v>0.1</c:v>
                </c:pt>
                <c:pt idx="9">
                  <c:v>0.1</c:v>
                </c:pt>
                <c:pt idx="10">
                  <c:v>0.1</c:v>
                </c:pt>
                <c:pt idx="11">
                  <c:v>0.1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E59-394E-A510-0E7FEB63C3EF}"/>
            </c:ext>
          </c:extLst>
        </c:ser>
        <c:ser>
          <c:idx val="1"/>
          <c:order val="1"/>
          <c:tx>
            <c:strRef>
              <c:f>'4C'!$A$4</c:f>
              <c:strCache>
                <c:ptCount val="1"/>
                <c:pt idx="0">
                  <c:v>Rep. 2 4°C </c:v>
                </c:pt>
              </c:strCache>
            </c:strRef>
          </c:tx>
          <c:spPr>
            <a:ln w="76200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circle"/>
            <c:size val="10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'4C'!$B$10:$M$10</c:f>
                <c:numCache>
                  <c:formatCode>General</c:formatCode>
                  <c:ptCount val="12"/>
                  <c:pt idx="0">
                    <c:v>0</c:v>
                  </c:pt>
                  <c:pt idx="1">
                    <c:v>1802775.6377319947</c:v>
                  </c:pt>
                  <c:pt idx="2">
                    <c:v>5299371.0318615483</c:v>
                  </c:pt>
                  <c:pt idx="3">
                    <c:v>250000</c:v>
                  </c:pt>
                  <c:pt idx="4">
                    <c:v>1451148.9700693502</c:v>
                  </c:pt>
                  <c:pt idx="5">
                    <c:v>278672.44810589636</c:v>
                  </c:pt>
                  <c:pt idx="6">
                    <c:v>178384.64993752498</c:v>
                  </c:pt>
                  <c:pt idx="7">
                    <c:v>17750</c:v>
                  </c:pt>
                  <c:pt idx="8">
                    <c:v>1757.8395831246946</c:v>
                  </c:pt>
                  <c:pt idx="9">
                    <c:v>40.722639076235382</c:v>
                  </c:pt>
                  <c:pt idx="10">
                    <c:v>1.666666666666667</c:v>
                  </c:pt>
                  <c:pt idx="11">
                    <c:v>0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'4C'!$B$2:$M$2</c:f>
              <c:numCache>
                <c:formatCode>General</c:formatCode>
                <c:ptCount val="12"/>
                <c:pt idx="0">
                  <c:v>0</c:v>
                </c:pt>
                <c:pt idx="1">
                  <c:v>1</c:v>
                </c:pt>
                <c:pt idx="2">
                  <c:v>4</c:v>
                </c:pt>
                <c:pt idx="3">
                  <c:v>7</c:v>
                </c:pt>
                <c:pt idx="4">
                  <c:v>14</c:v>
                </c:pt>
                <c:pt idx="5">
                  <c:v>21</c:v>
                </c:pt>
                <c:pt idx="6">
                  <c:v>28</c:v>
                </c:pt>
                <c:pt idx="7">
                  <c:v>35</c:v>
                </c:pt>
                <c:pt idx="8">
                  <c:v>42</c:v>
                </c:pt>
                <c:pt idx="9">
                  <c:v>50</c:v>
                </c:pt>
                <c:pt idx="10">
                  <c:v>56</c:v>
                </c:pt>
                <c:pt idx="11">
                  <c:v>62</c:v>
                </c:pt>
              </c:numCache>
            </c:numRef>
          </c:xVal>
          <c:yVal>
            <c:numRef>
              <c:f>'4C'!$B$4:$M$4</c:f>
              <c:numCache>
                <c:formatCode>0.00E+00</c:formatCode>
                <c:ptCount val="12"/>
                <c:pt idx="0">
                  <c:v>57749999.999999993</c:v>
                </c:pt>
                <c:pt idx="1">
                  <c:v>57499999.999999993</c:v>
                </c:pt>
                <c:pt idx="2">
                  <c:v>53333333.333333328</c:v>
                </c:pt>
                <c:pt idx="3">
                  <c:v>27750000</c:v>
                </c:pt>
                <c:pt idx="4">
                  <c:v>5583333.3333333302</c:v>
                </c:pt>
                <c:pt idx="5">
                  <c:v>1253333.33333333</c:v>
                </c:pt>
                <c:pt idx="6">
                  <c:v>246666.66666666701</c:v>
                </c:pt>
                <c:pt idx="7">
                  <c:v>40250</c:v>
                </c:pt>
                <c:pt idx="8">
                  <c:v>1500</c:v>
                </c:pt>
                <c:pt idx="9">
                  <c:v>70.000000000000014</c:v>
                </c:pt>
                <c:pt idx="10">
                  <c:v>1.6666666666666667</c:v>
                </c:pt>
                <c:pt idx="11">
                  <c:v>0.1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E59-394E-A510-0E7FEB63C3EF}"/>
            </c:ext>
          </c:extLst>
        </c:ser>
        <c:ser>
          <c:idx val="2"/>
          <c:order val="2"/>
          <c:tx>
            <c:strRef>
              <c:f>'4C'!$A$5</c:f>
              <c:strCache>
                <c:ptCount val="1"/>
                <c:pt idx="0">
                  <c:v>Rep. 3 4°C </c:v>
                </c:pt>
              </c:strCache>
            </c:strRef>
          </c:tx>
          <c:spPr>
            <a:ln w="76200" cap="rnd" cmpd="sng">
              <a:solidFill>
                <a:schemeClr val="accent4">
                  <a:lumMod val="60000"/>
                  <a:lumOff val="40000"/>
                </a:schemeClr>
              </a:solidFill>
              <a:prstDash val="solid"/>
              <a:round/>
            </a:ln>
            <a:effectLst/>
          </c:spPr>
          <c:marker>
            <c:symbol val="triangle"/>
            <c:size val="10"/>
            <c:spPr>
              <a:solidFill>
                <a:schemeClr val="accent4">
                  <a:lumMod val="60000"/>
                  <a:lumOff val="40000"/>
                </a:schemeClr>
              </a:solidFill>
              <a:ln w="9525"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'4C'!$B$11:$M$11</c:f>
                <c:numCache>
                  <c:formatCode>General</c:formatCode>
                  <c:ptCount val="12"/>
                  <c:pt idx="0">
                    <c:v>0</c:v>
                  </c:pt>
                  <c:pt idx="1">
                    <c:v>708872.3439378913</c:v>
                  </c:pt>
                  <c:pt idx="2">
                    <c:v>522015.32544552721</c:v>
                  </c:pt>
                  <c:pt idx="3">
                    <c:v>76539.750021366897</c:v>
                  </c:pt>
                  <c:pt idx="4">
                    <c:v>3186.0372460681197</c:v>
                  </c:pt>
                  <c:pt idx="5">
                    <c:v>24.037008503093272</c:v>
                  </c:pt>
                  <c:pt idx="6">
                    <c:v>0</c:v>
                  </c:pt>
                  <c:pt idx="7">
                    <c:v>0</c:v>
                  </c:pt>
                  <c:pt idx="8">
                    <c:v>0</c:v>
                  </c:pt>
                  <c:pt idx="9">
                    <c:v>0</c:v>
                  </c:pt>
                  <c:pt idx="10">
                    <c:v>0</c:v>
                  </c:pt>
                  <c:pt idx="11">
                    <c:v>0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'4C'!$B$2:$M$2</c:f>
              <c:numCache>
                <c:formatCode>General</c:formatCode>
                <c:ptCount val="12"/>
                <c:pt idx="0">
                  <c:v>0</c:v>
                </c:pt>
                <c:pt idx="1">
                  <c:v>1</c:v>
                </c:pt>
                <c:pt idx="2">
                  <c:v>4</c:v>
                </c:pt>
                <c:pt idx="3">
                  <c:v>7</c:v>
                </c:pt>
                <c:pt idx="4">
                  <c:v>14</c:v>
                </c:pt>
                <c:pt idx="5">
                  <c:v>21</c:v>
                </c:pt>
                <c:pt idx="6">
                  <c:v>28</c:v>
                </c:pt>
                <c:pt idx="7">
                  <c:v>35</c:v>
                </c:pt>
                <c:pt idx="8">
                  <c:v>42</c:v>
                </c:pt>
                <c:pt idx="9">
                  <c:v>50</c:v>
                </c:pt>
                <c:pt idx="10">
                  <c:v>56</c:v>
                </c:pt>
                <c:pt idx="11">
                  <c:v>62</c:v>
                </c:pt>
              </c:numCache>
            </c:numRef>
          </c:xVal>
          <c:yVal>
            <c:numRef>
              <c:f>'4C'!$B$5:$M$5</c:f>
              <c:numCache>
                <c:formatCode>0.00E+00</c:formatCode>
                <c:ptCount val="12"/>
                <c:pt idx="0">
                  <c:v>28499999.999999996</c:v>
                </c:pt>
                <c:pt idx="1">
                  <c:v>10500000</c:v>
                </c:pt>
                <c:pt idx="2">
                  <c:v>5350000</c:v>
                </c:pt>
                <c:pt idx="3">
                  <c:v>936666.66666666698</c:v>
                </c:pt>
                <c:pt idx="4">
                  <c:v>6833.333333333333</c:v>
                </c:pt>
                <c:pt idx="5">
                  <c:v>45</c:v>
                </c:pt>
                <c:pt idx="6">
                  <c:v>0.1</c:v>
                </c:pt>
                <c:pt idx="7">
                  <c:v>0.1</c:v>
                </c:pt>
                <c:pt idx="8">
                  <c:v>0.1</c:v>
                </c:pt>
                <c:pt idx="9">
                  <c:v>0.1</c:v>
                </c:pt>
                <c:pt idx="10">
                  <c:v>0.1</c:v>
                </c:pt>
                <c:pt idx="11">
                  <c:v>0.1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E59-394E-A510-0E7FEB63C3EF}"/>
            </c:ext>
          </c:extLst>
        </c:ser>
        <c:ser>
          <c:idx val="3"/>
          <c:order val="3"/>
          <c:tx>
            <c:strRef>
              <c:f>'4C'!$A$6</c:f>
              <c:strCache>
                <c:ptCount val="1"/>
                <c:pt idx="0">
                  <c:v>Mutants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diamond"/>
            <c:size val="20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'4C'!$B$2:$M$2</c:f>
              <c:numCache>
                <c:formatCode>General</c:formatCode>
                <c:ptCount val="12"/>
                <c:pt idx="0">
                  <c:v>0</c:v>
                </c:pt>
                <c:pt idx="1">
                  <c:v>1</c:v>
                </c:pt>
                <c:pt idx="2">
                  <c:v>4</c:v>
                </c:pt>
                <c:pt idx="3">
                  <c:v>7</c:v>
                </c:pt>
                <c:pt idx="4">
                  <c:v>14</c:v>
                </c:pt>
                <c:pt idx="5">
                  <c:v>21</c:v>
                </c:pt>
                <c:pt idx="6">
                  <c:v>28</c:v>
                </c:pt>
                <c:pt idx="7">
                  <c:v>35</c:v>
                </c:pt>
                <c:pt idx="8">
                  <c:v>42</c:v>
                </c:pt>
                <c:pt idx="9">
                  <c:v>50</c:v>
                </c:pt>
                <c:pt idx="10">
                  <c:v>56</c:v>
                </c:pt>
                <c:pt idx="11">
                  <c:v>62</c:v>
                </c:pt>
              </c:numCache>
            </c:numRef>
          </c:xVal>
          <c:yVal>
            <c:numRef>
              <c:f>'4C'!$B$6:$M$6</c:f>
              <c:numCache>
                <c:formatCode>General</c:formatCode>
                <c:ptCount val="12"/>
                <c:pt idx="0" formatCode="0.00E+00">
                  <c:v>97499999.999999985</c:v>
                </c:pt>
                <c:pt idx="3" formatCode="0.00E+00">
                  <c:v>8783333.3333333321</c:v>
                </c:pt>
                <c:pt idx="4" formatCode="0.00E+00">
                  <c:v>5316666.666666666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6E59-394E-A510-0E7FEB63C3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05893183"/>
        <c:axId val="1105891935"/>
      </c:scatterChart>
      <c:valAx>
        <c:axId val="1105893183"/>
        <c:scaling>
          <c:orientation val="minMax"/>
          <c:max val="62"/>
          <c:min val="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 algn="ctr"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r>
                  <a:rPr lang="en-US" sz="2000">
                    <a:latin typeface="Helvetica" panose="020B0604020202020204" pitchFamily="34" charset="0"/>
                    <a:cs typeface="Helvetica" panose="020B0604020202020204" pitchFamily="34" charset="0"/>
                  </a:rPr>
                  <a:t>Days Incubated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 algn="ctr"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en-US"/>
          </a:p>
        </c:txPr>
        <c:crossAx val="1105891935"/>
        <c:crosses val="autoZero"/>
        <c:crossBetween val="midCat"/>
        <c:majorUnit val="5"/>
      </c:valAx>
      <c:valAx>
        <c:axId val="1105891935"/>
        <c:scaling>
          <c:logBase val="10"/>
          <c:orientation val="minMax"/>
          <c:min val="1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r>
                  <a:rPr lang="en-US" sz="2000">
                    <a:latin typeface="Helvetica" panose="020B0604020202020204" pitchFamily="34" charset="0"/>
                    <a:cs typeface="Helvetica" panose="020B0604020202020204" pitchFamily="34" charset="0"/>
                  </a:rPr>
                  <a:t>CFU/mL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defRPr>
              </a:pPr>
              <a:endParaRPr lang="en-US"/>
            </a:p>
          </c:txPr>
        </c:title>
        <c:numFmt formatCode="0.E+0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en-US"/>
          </a:p>
        </c:txPr>
        <c:crossAx val="110589318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0.33578</cdr:x>
      <cdr:y>0.92548</cdr:y>
    </cdr:from>
    <cdr:to>
      <cdr:x>0.37283</cdr:x>
      <cdr:y>0.97736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2C11C217-A4DC-172A-785D-E4EA3FD4E113}"/>
            </a:ext>
          </a:extLst>
        </cdr:cNvPr>
        <cdr:cNvSpPr/>
      </cdr:nvSpPr>
      <cdr:spPr>
        <a:xfrm xmlns:a="http://schemas.openxmlformats.org/drawingml/2006/main">
          <a:off x="3900302" y="5276928"/>
          <a:ext cx="430306" cy="295836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0.33578</cdr:x>
      <cdr:y>0.92548</cdr:y>
    </cdr:from>
    <cdr:to>
      <cdr:x>0.37283</cdr:x>
      <cdr:y>0.97736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2C11C217-A4DC-172A-785D-E4EA3FD4E113}"/>
            </a:ext>
          </a:extLst>
        </cdr:cNvPr>
        <cdr:cNvSpPr/>
      </cdr:nvSpPr>
      <cdr:spPr>
        <a:xfrm xmlns:a="http://schemas.openxmlformats.org/drawingml/2006/main">
          <a:off x="3900302" y="5276928"/>
          <a:ext cx="430306" cy="295836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0.60096</cdr:x>
      <cdr:y>0.939</cdr:y>
    </cdr:from>
    <cdr:to>
      <cdr:x>0.63801</cdr:x>
      <cdr:y>0.99089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EAF88BFA-B847-CBAA-3229-6596B4240C8E}"/>
            </a:ext>
          </a:extLst>
        </cdr:cNvPr>
        <cdr:cNvSpPr/>
      </cdr:nvSpPr>
      <cdr:spPr>
        <a:xfrm xmlns:a="http://schemas.openxmlformats.org/drawingml/2006/main">
          <a:off x="6980465" y="5354066"/>
          <a:ext cx="430306" cy="295836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0.4713</cdr:x>
      <cdr:y>0.939</cdr:y>
    </cdr:from>
    <cdr:to>
      <cdr:x>0.50835</cdr:x>
      <cdr:y>0.99089</cdr:y>
    </cdr:to>
    <cdr:sp macro="" textlink="">
      <cdr:nvSpPr>
        <cdr:cNvPr id="4" name="Rectangle 3">
          <a:extLst xmlns:a="http://schemas.openxmlformats.org/drawingml/2006/main">
            <a:ext uri="{FF2B5EF4-FFF2-40B4-BE49-F238E27FC236}">
              <a16:creationId xmlns:a16="http://schemas.microsoft.com/office/drawing/2014/main" id="{4095CC90-E8A6-BDCF-0829-D061CCEBB9EE}"/>
            </a:ext>
          </a:extLst>
        </cdr:cNvPr>
        <cdr:cNvSpPr/>
      </cdr:nvSpPr>
      <cdr:spPr>
        <a:xfrm xmlns:a="http://schemas.openxmlformats.org/drawingml/2006/main">
          <a:off x="5474394" y="5354066"/>
          <a:ext cx="430306" cy="295836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A56F1C-A74E-134B-A853-94207F4932A3}" type="datetimeFigureOut">
              <a:rPr lang="en-US" smtClean="0"/>
              <a:t>4/19/24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448A49-920E-BD48-9978-0BD14EF7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431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48A49-920E-BD48-9978-0BD14EF7AB8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478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48A49-920E-BD48-9978-0BD14EF7AB8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087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48A49-920E-BD48-9978-0BD14EF7AB8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951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48A49-920E-BD48-9978-0BD14EF7AB8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712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8700" y="6631671"/>
            <a:ext cx="7705737" cy="699013"/>
            <a:chOff x="0" y="0"/>
            <a:chExt cx="2168051" cy="196671"/>
          </a:xfrm>
          <a:noFill/>
        </p:grpSpPr>
        <p:sp>
          <p:nvSpPr>
            <p:cNvPr id="4" name="Freeform 4"/>
            <p:cNvSpPr/>
            <p:nvPr/>
          </p:nvSpPr>
          <p:spPr>
            <a:xfrm>
              <a:off x="0" y="0"/>
              <a:ext cx="2168051" cy="196671"/>
            </a:xfrm>
            <a:custGeom>
              <a:avLst/>
              <a:gdLst/>
              <a:ahLst/>
              <a:cxnLst/>
              <a:rect l="l" t="t" r="r" b="b"/>
              <a:pathLst>
                <a:path w="2168051" h="196671">
                  <a:moveTo>
                    <a:pt x="0" y="0"/>
                  </a:moveTo>
                  <a:lnTo>
                    <a:pt x="2168051" y="0"/>
                  </a:lnTo>
                  <a:lnTo>
                    <a:pt x="2168051" y="196671"/>
                  </a:lnTo>
                  <a:lnTo>
                    <a:pt x="0" y="196671"/>
                  </a:lnTo>
                  <a:close/>
                </a:path>
              </a:pathLst>
            </a:custGeom>
            <a:grpFill/>
            <a:ln w="9525" cap="sq">
              <a:solidFill>
                <a:srgbClr val="231076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2168051" cy="215721"/>
            </a:xfrm>
            <a:prstGeom prst="rect">
              <a:avLst/>
            </a:prstGeom>
            <a:grpFill/>
          </p:spPr>
          <p:txBody>
            <a:bodyPr lIns="34560" tIns="34560" rIns="34560" bIns="34560" rtlCol="0" anchor="ctr"/>
            <a:lstStyle/>
            <a:p>
              <a:pPr algn="ctr">
                <a:lnSpc>
                  <a:spcPts val="1161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4269435"/>
            <a:ext cx="10102369" cy="2447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8376"/>
              </a:lnSpc>
            </a:pPr>
            <a:r>
              <a:rPr lang="en-US" sz="18376" spc="202" dirty="0">
                <a:solidFill>
                  <a:schemeClr val="tx2"/>
                </a:solidFill>
                <a:latin typeface="Anton"/>
              </a:rPr>
              <a:t>Meeting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18386" y="3108716"/>
            <a:ext cx="8972201" cy="944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041"/>
              </a:lnSpc>
            </a:pPr>
            <a:r>
              <a:rPr lang="en-US" sz="7041" dirty="0">
                <a:solidFill>
                  <a:schemeClr val="tx2"/>
                </a:solidFill>
                <a:latin typeface="TT Chocolates Ultra-Bold"/>
              </a:rPr>
              <a:t>Joint Lab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39722" y="6717396"/>
            <a:ext cx="7931776" cy="550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286"/>
              </a:lnSpc>
            </a:pPr>
            <a:r>
              <a:rPr lang="en-US" sz="3572" dirty="0">
                <a:solidFill>
                  <a:srgbClr val="231076"/>
                </a:solidFill>
                <a:latin typeface="TT Chocolates"/>
              </a:rPr>
              <a:t>Christina Surace and Johanyx Rodriguez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039600" y="1485900"/>
            <a:ext cx="2752367" cy="334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595"/>
              </a:lnSpc>
            </a:pPr>
            <a:r>
              <a:rPr lang="en-US" sz="2199" dirty="0">
                <a:solidFill>
                  <a:srgbClr val="231076"/>
                </a:solidFill>
                <a:latin typeface="TT Chocolates Bold"/>
              </a:rPr>
              <a:t>APRIL 2024</a:t>
            </a:r>
          </a:p>
        </p:txBody>
      </p:sp>
      <p:sp>
        <p:nvSpPr>
          <p:cNvPr id="2" name="Freeform 17">
            <a:extLst>
              <a:ext uri="{FF2B5EF4-FFF2-40B4-BE49-F238E27FC236}">
                <a16:creationId xmlns:a16="http://schemas.microsoft.com/office/drawing/2014/main" id="{8CBCEA0E-8F10-F727-1CB9-F6E8F0AAA71E}"/>
              </a:ext>
            </a:extLst>
          </p:cNvPr>
          <p:cNvSpPr/>
          <p:nvPr/>
        </p:nvSpPr>
        <p:spPr>
          <a:xfrm rot="-2403288">
            <a:off x="8726386" y="2177130"/>
            <a:ext cx="11345339" cy="6389940"/>
          </a:xfrm>
          <a:custGeom>
            <a:avLst/>
            <a:gdLst/>
            <a:ahLst/>
            <a:cxnLst/>
            <a:rect l="l" t="t" r="r" b="b"/>
            <a:pathLst>
              <a:path w="2653769" h="1365308">
                <a:moveTo>
                  <a:pt x="0" y="0"/>
                </a:moveTo>
                <a:lnTo>
                  <a:pt x="2653769" y="0"/>
                </a:lnTo>
                <a:lnTo>
                  <a:pt x="2653769" y="1365308"/>
                </a:lnTo>
                <a:lnTo>
                  <a:pt x="0" y="13653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83971" y="342900"/>
            <a:ext cx="21045830" cy="2443182"/>
            <a:chOff x="0" y="0"/>
            <a:chExt cx="5542935" cy="643472"/>
          </a:xfrm>
          <a:solidFill>
            <a:schemeClr val="tx2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542935" cy="643472"/>
            </a:xfrm>
            <a:custGeom>
              <a:avLst/>
              <a:gdLst/>
              <a:ahLst/>
              <a:cxnLst/>
              <a:rect l="l" t="t" r="r" b="b"/>
              <a:pathLst>
                <a:path w="5542935" h="643472">
                  <a:moveTo>
                    <a:pt x="0" y="0"/>
                  </a:moveTo>
                  <a:lnTo>
                    <a:pt x="5542935" y="0"/>
                  </a:lnTo>
                  <a:lnTo>
                    <a:pt x="5542935" y="643472"/>
                  </a:lnTo>
                  <a:lnTo>
                    <a:pt x="0" y="643472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542935" cy="69109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95399" y="410799"/>
            <a:ext cx="16218413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 dirty="0" err="1">
                <a:solidFill>
                  <a:srgbClr val="FFFFFF"/>
                </a:solidFill>
                <a:latin typeface="TT Chocolates Bold"/>
              </a:rPr>
              <a:t>Johanyx’s</a:t>
            </a:r>
            <a:r>
              <a:rPr lang="en-US" sz="9600" dirty="0">
                <a:solidFill>
                  <a:srgbClr val="FFFFFF"/>
                </a:solidFill>
                <a:latin typeface="TT Chocolates Bold"/>
              </a:rPr>
              <a:t> Question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77FDF9-85E9-A5AA-31A5-49591A8204D7}"/>
              </a:ext>
            </a:extLst>
          </p:cNvPr>
          <p:cNvSpPr txBox="1"/>
          <p:nvPr/>
        </p:nvSpPr>
        <p:spPr>
          <a:xfrm>
            <a:off x="1409700" y="4686300"/>
            <a:ext cx="15468599" cy="2413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>
              <a:lnSpc>
                <a:spcPts val="4480"/>
              </a:lnSpc>
            </a:pPr>
            <a:r>
              <a:rPr lang="en-US" sz="5000" b="1" dirty="0">
                <a:solidFill>
                  <a:schemeClr val="tx2"/>
                </a:solidFill>
                <a:latin typeface="Questrial"/>
              </a:rPr>
              <a:t>Can we validate that the gene </a:t>
            </a:r>
            <a:r>
              <a:rPr lang="en-US" sz="5000" b="1" i="1" dirty="0" err="1">
                <a:solidFill>
                  <a:schemeClr val="tx2"/>
                </a:solidFill>
                <a:latin typeface="Questrial"/>
              </a:rPr>
              <a:t>mpl</a:t>
            </a:r>
            <a:r>
              <a:rPr lang="en-US" sz="5000" b="1" i="1" dirty="0">
                <a:solidFill>
                  <a:schemeClr val="tx2"/>
                </a:solidFill>
                <a:latin typeface="Questrial"/>
              </a:rPr>
              <a:t>  </a:t>
            </a:r>
            <a:r>
              <a:rPr lang="en-US" sz="5000" b="1" dirty="0">
                <a:solidFill>
                  <a:schemeClr val="tx2"/>
                </a:solidFill>
                <a:latin typeface="Questrial"/>
              </a:rPr>
              <a:t>is necessary for the survival of </a:t>
            </a:r>
            <a:r>
              <a:rPr lang="en-US" sz="5000" b="1" i="1" dirty="0">
                <a:solidFill>
                  <a:schemeClr val="tx2"/>
                </a:solidFill>
                <a:latin typeface="Questrial"/>
              </a:rPr>
              <a:t>F. </a:t>
            </a:r>
            <a:r>
              <a:rPr lang="en-US" sz="5000" b="1" i="1" dirty="0" err="1">
                <a:solidFill>
                  <a:schemeClr val="tx2"/>
                </a:solidFill>
                <a:latin typeface="Questrial"/>
              </a:rPr>
              <a:t>tularensis</a:t>
            </a:r>
            <a:r>
              <a:rPr lang="en-US" sz="5000" b="1" i="1" dirty="0">
                <a:solidFill>
                  <a:schemeClr val="tx2"/>
                </a:solidFill>
                <a:latin typeface="Questrial"/>
              </a:rPr>
              <a:t> </a:t>
            </a:r>
            <a:r>
              <a:rPr lang="en-US" sz="5000" b="1" dirty="0">
                <a:solidFill>
                  <a:schemeClr val="tx2"/>
                </a:solidFill>
                <a:latin typeface="Questrial"/>
              </a:rPr>
              <a:t>in freshwater?</a:t>
            </a:r>
          </a:p>
          <a:p>
            <a:pPr lvl="1" algn="ctr">
              <a:lnSpc>
                <a:spcPts val="4480"/>
              </a:lnSpc>
            </a:pPr>
            <a:r>
              <a:rPr lang="en-US" sz="5000" b="1" dirty="0">
                <a:solidFill>
                  <a:schemeClr val="tx2"/>
                </a:solidFill>
                <a:latin typeface="Questrial"/>
              </a:rPr>
              <a:t> </a:t>
            </a:r>
          </a:p>
          <a:p>
            <a:pPr lvl="1" algn="ctr">
              <a:lnSpc>
                <a:spcPts val="4480"/>
              </a:lnSpc>
            </a:pPr>
            <a:r>
              <a:rPr lang="en-US" sz="4000" b="1" dirty="0">
                <a:solidFill>
                  <a:schemeClr val="tx2"/>
                </a:solidFill>
                <a:latin typeface="Questrial"/>
              </a:rPr>
              <a:t>Make a strain of LVS that lacks the gene</a:t>
            </a:r>
            <a:r>
              <a:rPr lang="en-US" sz="4000" b="1" i="1" dirty="0">
                <a:solidFill>
                  <a:schemeClr val="tx2"/>
                </a:solidFill>
                <a:latin typeface="Questrial"/>
              </a:rPr>
              <a:t> </a:t>
            </a:r>
            <a:r>
              <a:rPr lang="en-US" sz="4000" b="1" i="1" dirty="0" err="1">
                <a:solidFill>
                  <a:schemeClr val="tx2"/>
                </a:solidFill>
                <a:latin typeface="Questrial"/>
              </a:rPr>
              <a:t>mpl</a:t>
            </a:r>
            <a:endParaRPr lang="en-US" sz="4000" b="1" i="1" dirty="0">
              <a:solidFill>
                <a:schemeClr val="tx2"/>
              </a:solidFill>
              <a:latin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4012423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specific type of dna&#10;&#10;Description automatically generated with medium confidence">
            <a:extLst>
              <a:ext uri="{FF2B5EF4-FFF2-40B4-BE49-F238E27FC236}">
                <a16:creationId xmlns:a16="http://schemas.microsoft.com/office/drawing/2014/main" id="{45354492-37D6-CD58-4113-9CA1443D20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05833"/>
            <a:ext cx="11201400" cy="8127199"/>
          </a:xfrm>
          <a:prstGeom prst="rect">
            <a:avLst/>
          </a:prstGeom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F85D4019-1D2C-E28E-9745-FEC831AA621E}"/>
              </a:ext>
            </a:extLst>
          </p:cNvPr>
          <p:cNvSpPr txBox="1"/>
          <p:nvPr/>
        </p:nvSpPr>
        <p:spPr>
          <a:xfrm>
            <a:off x="471137" y="253968"/>
            <a:ext cx="15226063" cy="13311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9984"/>
              </a:lnSpc>
            </a:pPr>
            <a:r>
              <a:rPr lang="en-US" sz="9600" dirty="0">
                <a:solidFill>
                  <a:srgbClr val="0E0340"/>
                </a:solidFill>
                <a:latin typeface="TT Chocolates Bold"/>
              </a:rPr>
              <a:t>Allelic Exchange (Christina)</a:t>
            </a:r>
          </a:p>
        </p:txBody>
      </p:sp>
      <p:grpSp>
        <p:nvGrpSpPr>
          <p:cNvPr id="5" name="Group 8">
            <a:extLst>
              <a:ext uri="{FF2B5EF4-FFF2-40B4-BE49-F238E27FC236}">
                <a16:creationId xmlns:a16="http://schemas.microsoft.com/office/drawing/2014/main" id="{5FE853C3-0A06-8B71-4C43-1A3499AACB33}"/>
              </a:ext>
            </a:extLst>
          </p:cNvPr>
          <p:cNvGrpSpPr/>
          <p:nvPr/>
        </p:nvGrpSpPr>
        <p:grpSpPr>
          <a:xfrm>
            <a:off x="471137" y="1585102"/>
            <a:ext cx="12149584" cy="246472"/>
            <a:chOff x="0" y="-87443"/>
            <a:chExt cx="3199890" cy="135511"/>
          </a:xfrm>
          <a:solidFill>
            <a:schemeClr val="tx2"/>
          </a:solidFill>
        </p:grpSpPr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DB48590B-A748-42D1-1D89-D4A1B0740891}"/>
                </a:ext>
              </a:extLst>
            </p:cNvPr>
            <p:cNvSpPr/>
            <p:nvPr/>
          </p:nvSpPr>
          <p:spPr>
            <a:xfrm>
              <a:off x="0" y="-87443"/>
              <a:ext cx="3199890" cy="48068"/>
            </a:xfrm>
            <a:custGeom>
              <a:avLst/>
              <a:gdLst/>
              <a:ahLst/>
              <a:cxnLst/>
              <a:rect l="l" t="t" r="r" b="b"/>
              <a:pathLst>
                <a:path w="3199890" h="48068">
                  <a:moveTo>
                    <a:pt x="0" y="0"/>
                  </a:moveTo>
                  <a:lnTo>
                    <a:pt x="3199890" y="0"/>
                  </a:lnTo>
                  <a:lnTo>
                    <a:pt x="3199890" y="48068"/>
                  </a:lnTo>
                  <a:lnTo>
                    <a:pt x="0" y="48068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279C498C-7E4A-B165-647B-B78279F7B02E}"/>
                </a:ext>
              </a:extLst>
            </p:cNvPr>
            <p:cNvSpPr txBox="1"/>
            <p:nvPr/>
          </p:nvSpPr>
          <p:spPr>
            <a:xfrm>
              <a:off x="0" y="-47625"/>
              <a:ext cx="3199890" cy="9569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id="{C34B8CE1-B7A9-A070-A39F-840DF5BFB819}"/>
              </a:ext>
            </a:extLst>
          </p:cNvPr>
          <p:cNvSpPr txBox="1"/>
          <p:nvPr/>
        </p:nvSpPr>
        <p:spPr>
          <a:xfrm>
            <a:off x="11811000" y="2470441"/>
            <a:ext cx="6477000" cy="11103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48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E0340"/>
                </a:solidFill>
                <a:latin typeface="Questrial"/>
              </a:rPr>
              <a:t>Select for secondary recombination event</a:t>
            </a:r>
          </a:p>
        </p:txBody>
      </p:sp>
    </p:spTree>
    <p:extLst>
      <p:ext uri="{BB962C8B-B14F-4D97-AF65-F5344CB8AC3E}">
        <p14:creationId xmlns:p14="http://schemas.microsoft.com/office/powerpoint/2010/main" val="3854163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FB68484C-402F-E26E-5DD0-988091A48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040" y="667191"/>
            <a:ext cx="10578589" cy="9591869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4789748">
            <a:off x="-3202456" y="2269206"/>
            <a:ext cx="13513981" cy="6952656"/>
          </a:xfrm>
          <a:custGeom>
            <a:avLst/>
            <a:gdLst/>
            <a:ahLst/>
            <a:cxnLst/>
            <a:rect l="l" t="t" r="r" b="b"/>
            <a:pathLst>
              <a:path w="13513981" h="6952656">
                <a:moveTo>
                  <a:pt x="0" y="0"/>
                </a:moveTo>
                <a:lnTo>
                  <a:pt x="13513981" y="0"/>
                </a:lnTo>
                <a:lnTo>
                  <a:pt x="13513981" y="6952656"/>
                </a:lnTo>
                <a:lnTo>
                  <a:pt x="0" y="69526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/>
          <p:cNvSpPr/>
          <p:nvPr/>
        </p:nvSpPr>
        <p:spPr>
          <a:xfrm rot="-7300918">
            <a:off x="3914185" y="1005778"/>
            <a:ext cx="3645282" cy="2296761"/>
          </a:xfrm>
          <a:custGeom>
            <a:avLst/>
            <a:gdLst/>
            <a:ahLst/>
            <a:cxnLst/>
            <a:rect l="l" t="t" r="r" b="b"/>
            <a:pathLst>
              <a:path w="3645282" h="2296761">
                <a:moveTo>
                  <a:pt x="0" y="0"/>
                </a:moveTo>
                <a:lnTo>
                  <a:pt x="3645282" y="0"/>
                </a:lnTo>
                <a:lnTo>
                  <a:pt x="3645282" y="2296761"/>
                </a:lnTo>
                <a:lnTo>
                  <a:pt x="0" y="22967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2"/>
          <p:cNvSpPr txBox="1"/>
          <p:nvPr/>
        </p:nvSpPr>
        <p:spPr>
          <a:xfrm>
            <a:off x="187371" y="-295831"/>
            <a:ext cx="15151909" cy="14715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096"/>
              </a:lnSpc>
            </a:pPr>
            <a:r>
              <a:rPr lang="en-US" sz="8000">
                <a:solidFill>
                  <a:srgbClr val="0E0340"/>
                </a:solidFill>
                <a:latin typeface="TT Chocolates Bold"/>
              </a:rPr>
              <a:t>Christina’s Plasmid </a:t>
            </a:r>
            <a:endParaRPr lang="en-US" sz="8000" dirty="0">
              <a:solidFill>
                <a:srgbClr val="0E0340"/>
              </a:solidFill>
              <a:latin typeface="TT Chocolates Bold"/>
            </a:endParaRPr>
          </a:p>
        </p:txBody>
      </p:sp>
      <p:sp>
        <p:nvSpPr>
          <p:cNvPr id="6" name="Freeform 6"/>
          <p:cNvSpPr/>
          <p:nvPr/>
        </p:nvSpPr>
        <p:spPr>
          <a:xfrm rot="-5989939">
            <a:off x="-1738962" y="6791625"/>
            <a:ext cx="4186406" cy="3059297"/>
          </a:xfrm>
          <a:custGeom>
            <a:avLst/>
            <a:gdLst/>
            <a:ahLst/>
            <a:cxnLst/>
            <a:rect l="l" t="t" r="r" b="b"/>
            <a:pathLst>
              <a:path w="4186406" h="3059297">
                <a:moveTo>
                  <a:pt x="0" y="0"/>
                </a:moveTo>
                <a:lnTo>
                  <a:pt x="4186406" y="0"/>
                </a:lnTo>
                <a:lnTo>
                  <a:pt x="4186406" y="3059297"/>
                </a:lnTo>
                <a:lnTo>
                  <a:pt x="0" y="30592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1124F60-BF7C-8B76-C015-75B905611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96" y="1293451"/>
            <a:ext cx="6841304" cy="846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471137" y="253968"/>
            <a:ext cx="15226063" cy="13311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9984"/>
              </a:lnSpc>
            </a:pPr>
            <a:r>
              <a:rPr lang="en-US" sz="9600" dirty="0">
                <a:solidFill>
                  <a:srgbClr val="0E0340"/>
                </a:solidFill>
                <a:latin typeface="TT Chocolates Bold"/>
              </a:rPr>
              <a:t>Allelic Exchange (Christina)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471137" y="1585102"/>
            <a:ext cx="12149584" cy="246472"/>
            <a:chOff x="0" y="-87443"/>
            <a:chExt cx="3199890" cy="135511"/>
          </a:xfrm>
          <a:solidFill>
            <a:schemeClr val="tx2"/>
          </a:solidFill>
        </p:grpSpPr>
        <p:sp>
          <p:nvSpPr>
            <p:cNvPr id="9" name="Freeform 9"/>
            <p:cNvSpPr/>
            <p:nvPr/>
          </p:nvSpPr>
          <p:spPr>
            <a:xfrm>
              <a:off x="0" y="-87443"/>
              <a:ext cx="3199890" cy="48068"/>
            </a:xfrm>
            <a:custGeom>
              <a:avLst/>
              <a:gdLst/>
              <a:ahLst/>
              <a:cxnLst/>
              <a:rect l="l" t="t" r="r" b="b"/>
              <a:pathLst>
                <a:path w="3199890" h="48068">
                  <a:moveTo>
                    <a:pt x="0" y="0"/>
                  </a:moveTo>
                  <a:lnTo>
                    <a:pt x="3199890" y="0"/>
                  </a:lnTo>
                  <a:lnTo>
                    <a:pt x="3199890" y="48068"/>
                  </a:lnTo>
                  <a:lnTo>
                    <a:pt x="0" y="48068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3199890" cy="9569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" name="Picture 2" descr="A close up of a petri dish&#10;&#10;Description automatically generated">
            <a:extLst>
              <a:ext uri="{FF2B5EF4-FFF2-40B4-BE49-F238E27FC236}">
                <a16:creationId xmlns:a16="http://schemas.microsoft.com/office/drawing/2014/main" id="{AFD1C5F2-9B74-7C90-D7C3-31B1E6CC45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5"/>
          <a:stretch/>
        </p:blipFill>
        <p:spPr>
          <a:xfrm>
            <a:off x="0" y="1937016"/>
            <a:ext cx="8987772" cy="7702550"/>
          </a:xfrm>
          <a:prstGeom prst="rect">
            <a:avLst/>
          </a:prstGeom>
        </p:spPr>
      </p:pic>
      <p:pic>
        <p:nvPicPr>
          <p:cNvPr id="2" name="Picture 1" descr="A close-up of a test&#10;&#10;Description automatically generated">
            <a:extLst>
              <a:ext uri="{FF2B5EF4-FFF2-40B4-BE49-F238E27FC236}">
                <a16:creationId xmlns:a16="http://schemas.microsoft.com/office/drawing/2014/main" id="{11B4F796-5C1D-2E9B-EE99-11A5DC7A5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325" y="2781301"/>
            <a:ext cx="10134995" cy="68582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A122C7-4F65-4208-19B9-FBC5AE05EC08}"/>
              </a:ext>
            </a:extLst>
          </p:cNvPr>
          <p:cNvSpPr txBox="1"/>
          <p:nvPr/>
        </p:nvSpPr>
        <p:spPr>
          <a:xfrm>
            <a:off x="15697200" y="36195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395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8600" y="723900"/>
            <a:ext cx="21045830" cy="2443182"/>
            <a:chOff x="0" y="0"/>
            <a:chExt cx="5542935" cy="643472"/>
          </a:xfrm>
          <a:solidFill>
            <a:schemeClr val="tx2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542935" cy="643472"/>
            </a:xfrm>
            <a:custGeom>
              <a:avLst/>
              <a:gdLst/>
              <a:ahLst/>
              <a:cxnLst/>
              <a:rect l="l" t="t" r="r" b="b"/>
              <a:pathLst>
                <a:path w="5542935" h="643472">
                  <a:moveTo>
                    <a:pt x="0" y="0"/>
                  </a:moveTo>
                  <a:lnTo>
                    <a:pt x="5542935" y="0"/>
                  </a:lnTo>
                  <a:lnTo>
                    <a:pt x="5542935" y="643472"/>
                  </a:lnTo>
                  <a:lnTo>
                    <a:pt x="0" y="643472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542935" cy="69109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34793" y="1026005"/>
            <a:ext cx="16218413" cy="1658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 dirty="0">
                <a:solidFill>
                  <a:srgbClr val="FFFFFF"/>
                </a:solidFill>
                <a:latin typeface="TT Chocolates Bold"/>
              </a:rPr>
              <a:t>Christina’s Next Steps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452AD859-B54B-448F-FA44-387CF19F7D46}"/>
              </a:ext>
            </a:extLst>
          </p:cNvPr>
          <p:cNvSpPr txBox="1"/>
          <p:nvPr/>
        </p:nvSpPr>
        <p:spPr>
          <a:xfrm>
            <a:off x="505883" y="4313060"/>
            <a:ext cx="10771717" cy="22644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48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E0340"/>
                </a:solidFill>
                <a:latin typeface="Questrial"/>
              </a:rPr>
              <a:t>Transposon mutagenesis</a:t>
            </a:r>
          </a:p>
          <a:p>
            <a:pPr marL="914400" lvl="1" indent="-457200">
              <a:lnSpc>
                <a:spcPts val="448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E0340"/>
                </a:solidFill>
                <a:latin typeface="Questrial"/>
              </a:rPr>
              <a:t>Select for cells that are more green</a:t>
            </a:r>
          </a:p>
          <a:p>
            <a:pPr marL="914400" lvl="1" indent="-457200">
              <a:lnSpc>
                <a:spcPts val="448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E0340"/>
                </a:solidFill>
                <a:latin typeface="Questrial"/>
              </a:rPr>
              <a:t>Sequence and identify factors inhibiting translation of </a:t>
            </a:r>
            <a:r>
              <a:rPr lang="en-US" sz="3200" i="1" dirty="0">
                <a:solidFill>
                  <a:srgbClr val="0E0340"/>
                </a:solidFill>
                <a:latin typeface="Questrial"/>
              </a:rPr>
              <a:t>rpsU2</a:t>
            </a:r>
            <a:r>
              <a:rPr lang="en-US" sz="3200" dirty="0">
                <a:solidFill>
                  <a:srgbClr val="0E0340"/>
                </a:solidFill>
                <a:latin typeface="Questrial"/>
              </a:rPr>
              <a:t> operon</a:t>
            </a:r>
          </a:p>
        </p:txBody>
      </p:sp>
    </p:spTree>
    <p:extLst>
      <p:ext uri="{BB962C8B-B14F-4D97-AF65-F5344CB8AC3E}">
        <p14:creationId xmlns:p14="http://schemas.microsoft.com/office/powerpoint/2010/main" val="35607203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DDE40253-BEBE-EABA-5B8B-9DC3393B1136}"/>
              </a:ext>
            </a:extLst>
          </p:cNvPr>
          <p:cNvSpPr txBox="1"/>
          <p:nvPr/>
        </p:nvSpPr>
        <p:spPr>
          <a:xfrm>
            <a:off x="471137" y="253968"/>
            <a:ext cx="16521463" cy="13311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9984"/>
              </a:lnSpc>
            </a:pPr>
            <a:r>
              <a:rPr lang="en-US" sz="9600" dirty="0">
                <a:solidFill>
                  <a:srgbClr val="0E0340"/>
                </a:solidFill>
                <a:latin typeface="TT Chocolates Bold"/>
              </a:rPr>
              <a:t>Allelic Exchange  </a:t>
            </a:r>
          </a:p>
        </p:txBody>
      </p:sp>
      <p:grpSp>
        <p:nvGrpSpPr>
          <p:cNvPr id="3" name="Group 8">
            <a:extLst>
              <a:ext uri="{FF2B5EF4-FFF2-40B4-BE49-F238E27FC236}">
                <a16:creationId xmlns:a16="http://schemas.microsoft.com/office/drawing/2014/main" id="{175E83B1-7ACC-ADF2-C156-70CD7F64A2AC}"/>
              </a:ext>
            </a:extLst>
          </p:cNvPr>
          <p:cNvGrpSpPr/>
          <p:nvPr/>
        </p:nvGrpSpPr>
        <p:grpSpPr>
          <a:xfrm>
            <a:off x="471137" y="1585102"/>
            <a:ext cx="12149584" cy="246472"/>
            <a:chOff x="0" y="-87443"/>
            <a:chExt cx="3199890" cy="135511"/>
          </a:xfrm>
          <a:solidFill>
            <a:schemeClr val="tx2"/>
          </a:solidFill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786E7C52-CD71-D0CE-FE51-A0DF3EC4E6C5}"/>
                </a:ext>
              </a:extLst>
            </p:cNvPr>
            <p:cNvSpPr/>
            <p:nvPr/>
          </p:nvSpPr>
          <p:spPr>
            <a:xfrm>
              <a:off x="0" y="-87443"/>
              <a:ext cx="3199890" cy="48068"/>
            </a:xfrm>
            <a:custGeom>
              <a:avLst/>
              <a:gdLst/>
              <a:ahLst/>
              <a:cxnLst/>
              <a:rect l="l" t="t" r="r" b="b"/>
              <a:pathLst>
                <a:path w="3199890" h="48068">
                  <a:moveTo>
                    <a:pt x="0" y="0"/>
                  </a:moveTo>
                  <a:lnTo>
                    <a:pt x="3199890" y="0"/>
                  </a:lnTo>
                  <a:lnTo>
                    <a:pt x="3199890" y="48068"/>
                  </a:lnTo>
                  <a:lnTo>
                    <a:pt x="0" y="48068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10">
              <a:extLst>
                <a:ext uri="{FF2B5EF4-FFF2-40B4-BE49-F238E27FC236}">
                  <a16:creationId xmlns:a16="http://schemas.microsoft.com/office/drawing/2014/main" id="{92A05622-1EF0-7745-002F-572AF3A1FED2}"/>
                </a:ext>
              </a:extLst>
            </p:cNvPr>
            <p:cNvSpPr txBox="1"/>
            <p:nvPr/>
          </p:nvSpPr>
          <p:spPr>
            <a:xfrm>
              <a:off x="0" y="-47625"/>
              <a:ext cx="3199890" cy="9569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7" name="Picture 6" descr="A diagram of a chemical reaction&#10;&#10;Description automatically generated">
            <a:extLst>
              <a:ext uri="{FF2B5EF4-FFF2-40B4-BE49-F238E27FC236}">
                <a16:creationId xmlns:a16="http://schemas.microsoft.com/office/drawing/2014/main" id="{B08E3D9C-827B-86F4-B956-93A54DAEAF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368917"/>
            <a:ext cx="12344400" cy="766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29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DDE40253-BEBE-EABA-5B8B-9DC3393B1136}"/>
              </a:ext>
            </a:extLst>
          </p:cNvPr>
          <p:cNvSpPr txBox="1"/>
          <p:nvPr/>
        </p:nvSpPr>
        <p:spPr>
          <a:xfrm>
            <a:off x="471137" y="253968"/>
            <a:ext cx="11111263" cy="13311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9984"/>
              </a:lnSpc>
            </a:pPr>
            <a:r>
              <a:rPr lang="en-US" sz="9600" dirty="0">
                <a:solidFill>
                  <a:srgbClr val="0E0340"/>
                </a:solidFill>
                <a:latin typeface="TT Chocolates Bold"/>
              </a:rPr>
              <a:t>Johanyx’s Plasmid </a:t>
            </a:r>
          </a:p>
        </p:txBody>
      </p:sp>
      <p:grpSp>
        <p:nvGrpSpPr>
          <p:cNvPr id="3" name="Group 8">
            <a:extLst>
              <a:ext uri="{FF2B5EF4-FFF2-40B4-BE49-F238E27FC236}">
                <a16:creationId xmlns:a16="http://schemas.microsoft.com/office/drawing/2014/main" id="{175E83B1-7ACC-ADF2-C156-70CD7F64A2AC}"/>
              </a:ext>
            </a:extLst>
          </p:cNvPr>
          <p:cNvGrpSpPr/>
          <p:nvPr/>
        </p:nvGrpSpPr>
        <p:grpSpPr>
          <a:xfrm>
            <a:off x="471137" y="1585102"/>
            <a:ext cx="12149584" cy="246472"/>
            <a:chOff x="0" y="-87443"/>
            <a:chExt cx="3199890" cy="135511"/>
          </a:xfrm>
          <a:solidFill>
            <a:schemeClr val="tx2"/>
          </a:solidFill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786E7C52-CD71-D0CE-FE51-A0DF3EC4E6C5}"/>
                </a:ext>
              </a:extLst>
            </p:cNvPr>
            <p:cNvSpPr/>
            <p:nvPr/>
          </p:nvSpPr>
          <p:spPr>
            <a:xfrm>
              <a:off x="0" y="-87443"/>
              <a:ext cx="3199890" cy="48068"/>
            </a:xfrm>
            <a:custGeom>
              <a:avLst/>
              <a:gdLst/>
              <a:ahLst/>
              <a:cxnLst/>
              <a:rect l="l" t="t" r="r" b="b"/>
              <a:pathLst>
                <a:path w="3199890" h="48068">
                  <a:moveTo>
                    <a:pt x="0" y="0"/>
                  </a:moveTo>
                  <a:lnTo>
                    <a:pt x="3199890" y="0"/>
                  </a:lnTo>
                  <a:lnTo>
                    <a:pt x="3199890" y="48068"/>
                  </a:lnTo>
                  <a:lnTo>
                    <a:pt x="0" y="48068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10">
              <a:extLst>
                <a:ext uri="{FF2B5EF4-FFF2-40B4-BE49-F238E27FC236}">
                  <a16:creationId xmlns:a16="http://schemas.microsoft.com/office/drawing/2014/main" id="{92A05622-1EF0-7745-002F-572AF3A1FED2}"/>
                </a:ext>
              </a:extLst>
            </p:cNvPr>
            <p:cNvSpPr txBox="1"/>
            <p:nvPr/>
          </p:nvSpPr>
          <p:spPr>
            <a:xfrm>
              <a:off x="0" y="-47625"/>
              <a:ext cx="3199890" cy="9569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7" name="Picture 6" descr="A diagram of a cycle&#10;&#10;Description automatically generated">
            <a:extLst>
              <a:ext uri="{FF2B5EF4-FFF2-40B4-BE49-F238E27FC236}">
                <a16:creationId xmlns:a16="http://schemas.microsoft.com/office/drawing/2014/main" id="{D37D789C-0B0F-5A79-DD90-9E01B1717D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" b="4374"/>
          <a:stretch/>
        </p:blipFill>
        <p:spPr>
          <a:xfrm>
            <a:off x="3733800" y="1903996"/>
            <a:ext cx="9699192" cy="800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1485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petri dish&#10;&#10;Description automatically generated">
            <a:extLst>
              <a:ext uri="{FF2B5EF4-FFF2-40B4-BE49-F238E27FC236}">
                <a16:creationId xmlns:a16="http://schemas.microsoft.com/office/drawing/2014/main" id="{2A0BEF66-A133-B466-9209-3CC25699A0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78"/>
            <a:ext cx="18288000" cy="1020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834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diagram of a river&#10;&#10;Description automatically generated">
            <a:extLst>
              <a:ext uri="{FF2B5EF4-FFF2-40B4-BE49-F238E27FC236}">
                <a16:creationId xmlns:a16="http://schemas.microsoft.com/office/drawing/2014/main" id="{BE595E25-140E-A9E2-1005-F1E71F49F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851"/>
            <a:ext cx="18288000" cy="104107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2264BC-E30D-9356-8031-3EAE7C91AC4F}"/>
              </a:ext>
            </a:extLst>
          </p:cNvPr>
          <p:cNvSpPr txBox="1"/>
          <p:nvPr/>
        </p:nvSpPr>
        <p:spPr>
          <a:xfrm>
            <a:off x="5334000" y="2933700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Macaraeg, Spring 2023</a:t>
            </a:r>
          </a:p>
        </p:txBody>
      </p:sp>
    </p:spTree>
    <p:extLst>
      <p:ext uri="{BB962C8B-B14F-4D97-AF65-F5344CB8AC3E}">
        <p14:creationId xmlns:p14="http://schemas.microsoft.com/office/powerpoint/2010/main" val="3954444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4117" y="800100"/>
            <a:ext cx="21045830" cy="2443182"/>
            <a:chOff x="0" y="0"/>
            <a:chExt cx="5542935" cy="643472"/>
          </a:xfrm>
          <a:solidFill>
            <a:schemeClr val="tx2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542935" cy="643472"/>
            </a:xfrm>
            <a:custGeom>
              <a:avLst/>
              <a:gdLst/>
              <a:ahLst/>
              <a:cxnLst/>
              <a:rect l="l" t="t" r="r" b="b"/>
              <a:pathLst>
                <a:path w="5542935" h="643472">
                  <a:moveTo>
                    <a:pt x="0" y="0"/>
                  </a:moveTo>
                  <a:lnTo>
                    <a:pt x="5542935" y="0"/>
                  </a:lnTo>
                  <a:lnTo>
                    <a:pt x="5542935" y="643472"/>
                  </a:lnTo>
                  <a:lnTo>
                    <a:pt x="0" y="643472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542935" cy="69109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34793" y="1026005"/>
            <a:ext cx="16218413" cy="1658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 dirty="0" err="1">
                <a:solidFill>
                  <a:srgbClr val="FFFFFF"/>
                </a:solidFill>
                <a:latin typeface="TT Chocolates Bold"/>
              </a:rPr>
              <a:t>Johanyx’s</a:t>
            </a:r>
            <a:r>
              <a:rPr lang="en-US" sz="9600" dirty="0">
                <a:solidFill>
                  <a:srgbClr val="FFFFFF"/>
                </a:solidFill>
                <a:latin typeface="TT Chocolates Bold"/>
              </a:rPr>
              <a:t> Next Steps</a:t>
            </a: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ABDF30FD-1BB1-4722-71EF-87153387D57F}"/>
              </a:ext>
            </a:extLst>
          </p:cNvPr>
          <p:cNvGraphicFramePr>
            <a:graphicFrameLocks/>
          </p:cNvGraphicFramePr>
          <p:nvPr/>
        </p:nvGraphicFramePr>
        <p:xfrm>
          <a:off x="533400" y="4021270"/>
          <a:ext cx="9829800" cy="5176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Right Arrow 18">
            <a:extLst>
              <a:ext uri="{FF2B5EF4-FFF2-40B4-BE49-F238E27FC236}">
                <a16:creationId xmlns:a16="http://schemas.microsoft.com/office/drawing/2014/main" id="{E034BB0E-98B9-E904-F8EB-217BEFD2CA67}"/>
              </a:ext>
            </a:extLst>
          </p:cNvPr>
          <p:cNvSpPr/>
          <p:nvPr/>
        </p:nvSpPr>
        <p:spPr>
          <a:xfrm>
            <a:off x="10134600" y="6743700"/>
            <a:ext cx="1981200" cy="5334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A5CC20-C4F3-AE36-73CF-EBCC543E195D}"/>
              </a:ext>
            </a:extLst>
          </p:cNvPr>
          <p:cNvSpPr txBox="1"/>
          <p:nvPr/>
        </p:nvSpPr>
        <p:spPr>
          <a:xfrm>
            <a:off x="14401800" y="6262419"/>
            <a:ext cx="365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tx2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E2E032-2188-8321-76A6-99DF45E6DF83}"/>
              </a:ext>
            </a:extLst>
          </p:cNvPr>
          <p:cNvSpPr txBox="1"/>
          <p:nvPr/>
        </p:nvSpPr>
        <p:spPr>
          <a:xfrm>
            <a:off x="10704738" y="5893087"/>
            <a:ext cx="10695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200" b="1" i="1" dirty="0"/>
              <a:t>∆</a:t>
            </a:r>
            <a:r>
              <a:rPr lang="en-US" sz="3200" b="1" i="1" dirty="0" err="1"/>
              <a:t>mpl</a:t>
            </a:r>
            <a:endParaRPr lang="en-US" sz="3200" b="1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4CE592-F5AD-777D-30EC-ECFCBC1C12DF}"/>
              </a:ext>
            </a:extLst>
          </p:cNvPr>
          <p:cNvSpPr txBox="1"/>
          <p:nvPr/>
        </p:nvSpPr>
        <p:spPr>
          <a:xfrm>
            <a:off x="992263" y="9260995"/>
            <a:ext cx="105368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Macaraeg, Spring 2023</a:t>
            </a:r>
          </a:p>
        </p:txBody>
      </p:sp>
    </p:spTree>
    <p:extLst>
      <p:ext uri="{BB962C8B-B14F-4D97-AF65-F5344CB8AC3E}">
        <p14:creationId xmlns:p14="http://schemas.microsoft.com/office/powerpoint/2010/main" val="161794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4148" y="1996037"/>
            <a:ext cx="10043297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439"/>
              </a:lnSpc>
            </a:pPr>
            <a:r>
              <a:rPr lang="en-US" sz="9600" dirty="0">
                <a:solidFill>
                  <a:srgbClr val="0E0340"/>
                </a:solidFill>
                <a:latin typeface="TT Chocolates Bold"/>
              </a:rPr>
              <a:t>Introduction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457328" y="-10668"/>
            <a:ext cx="8983556" cy="11475333"/>
            <a:chOff x="0" y="0"/>
            <a:chExt cx="816575" cy="1043069"/>
          </a:xfrm>
          <a:solidFill>
            <a:schemeClr val="tx2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816575" cy="1043069"/>
            </a:xfrm>
            <a:custGeom>
              <a:avLst/>
              <a:gdLst/>
              <a:ahLst/>
              <a:cxnLst/>
              <a:rect l="l" t="t" r="r" b="b"/>
              <a:pathLst>
                <a:path w="816575" h="1043069">
                  <a:moveTo>
                    <a:pt x="0" y="0"/>
                  </a:moveTo>
                  <a:lnTo>
                    <a:pt x="816575" y="0"/>
                  </a:lnTo>
                  <a:lnTo>
                    <a:pt x="816575" y="1043069"/>
                  </a:lnTo>
                  <a:lnTo>
                    <a:pt x="0" y="104306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6575" cy="105259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52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0302043" y="6639328"/>
            <a:ext cx="9294127" cy="8861842"/>
          </a:xfrm>
          <a:custGeom>
            <a:avLst/>
            <a:gdLst/>
            <a:ahLst/>
            <a:cxnLst/>
            <a:rect l="l" t="t" r="r" b="b"/>
            <a:pathLst>
              <a:path w="9294127" h="8861842">
                <a:moveTo>
                  <a:pt x="0" y="0"/>
                </a:moveTo>
                <a:lnTo>
                  <a:pt x="9294127" y="0"/>
                </a:lnTo>
                <a:lnTo>
                  <a:pt x="9294127" y="8861842"/>
                </a:lnTo>
                <a:lnTo>
                  <a:pt x="0" y="88618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05883" y="4313060"/>
            <a:ext cx="8765279" cy="2264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>
              <a:lnSpc>
                <a:spcPts val="4480"/>
              </a:lnSpc>
              <a:buFont typeface="Arial" panose="020B0604020202020204" pitchFamily="34" charset="0"/>
              <a:buChar char="•"/>
            </a:pPr>
            <a:r>
              <a:rPr lang="en-US" sz="3200" i="1" dirty="0" err="1">
                <a:solidFill>
                  <a:srgbClr val="0E0340"/>
                </a:solidFill>
                <a:latin typeface="Questrial"/>
              </a:rPr>
              <a:t>Francisella</a:t>
            </a:r>
            <a:r>
              <a:rPr lang="en-US" sz="3200" i="1" dirty="0">
                <a:solidFill>
                  <a:srgbClr val="0E0340"/>
                </a:solidFill>
                <a:latin typeface="Questrial"/>
              </a:rPr>
              <a:t> </a:t>
            </a:r>
            <a:r>
              <a:rPr lang="en-US" sz="3200" i="1" dirty="0" err="1">
                <a:solidFill>
                  <a:srgbClr val="0E0340"/>
                </a:solidFill>
                <a:latin typeface="Questrial"/>
              </a:rPr>
              <a:t>tularensis</a:t>
            </a:r>
            <a:endParaRPr lang="en-US" sz="3200" i="1" dirty="0">
              <a:solidFill>
                <a:srgbClr val="0E0340"/>
              </a:solidFill>
              <a:latin typeface="Questrial"/>
            </a:endParaRPr>
          </a:p>
          <a:p>
            <a:pPr marL="914400" lvl="1" indent="-457200">
              <a:lnSpc>
                <a:spcPts val="448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E0340"/>
                </a:solidFill>
                <a:latin typeface="Questrial"/>
              </a:rPr>
              <a:t>Tularemia </a:t>
            </a:r>
          </a:p>
          <a:p>
            <a:pPr marL="914400" lvl="1" indent="-457200">
              <a:lnSpc>
                <a:spcPts val="448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E0340"/>
                </a:solidFill>
                <a:latin typeface="Questrial"/>
              </a:rPr>
              <a:t>Potential bioweapon</a:t>
            </a:r>
          </a:p>
          <a:p>
            <a:pPr marL="914400" lvl="1" indent="-457200">
              <a:lnSpc>
                <a:spcPts val="448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E0340"/>
                </a:solidFill>
                <a:latin typeface="Questrial"/>
              </a:rPr>
              <a:t>Live Vaccine Strain (LVS)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3EC33452-4351-4CAE-4992-EEF7BA5F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33" r="4133"/>
          <a:stretch>
            <a:fillRect/>
          </a:stretch>
        </p:blipFill>
        <p:spPr>
          <a:xfrm>
            <a:off x="12344400" y="307847"/>
            <a:ext cx="5259381" cy="58923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889770-F5E2-04BD-A936-7CE9E19C4E1F}"/>
              </a:ext>
            </a:extLst>
          </p:cNvPr>
          <p:cNvSpPr txBox="1"/>
          <p:nvPr/>
        </p:nvSpPr>
        <p:spPr>
          <a:xfrm>
            <a:off x="13656220" y="6196887"/>
            <a:ext cx="3984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Fischer, PNAS cover 2006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49450" y="8075564"/>
            <a:ext cx="2471950" cy="2859136"/>
          </a:xfrm>
          <a:custGeom>
            <a:avLst/>
            <a:gdLst/>
            <a:ahLst/>
            <a:cxnLst/>
            <a:rect l="l" t="t" r="r" b="b"/>
            <a:pathLst>
              <a:path w="1610975" h="2005649">
                <a:moveTo>
                  <a:pt x="0" y="0"/>
                </a:moveTo>
                <a:lnTo>
                  <a:pt x="1610975" y="0"/>
                </a:lnTo>
                <a:lnTo>
                  <a:pt x="1610975" y="2005649"/>
                </a:lnTo>
                <a:lnTo>
                  <a:pt x="0" y="20056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383000" y="-51052"/>
            <a:ext cx="2438400" cy="3822952"/>
          </a:xfrm>
          <a:custGeom>
            <a:avLst/>
            <a:gdLst/>
            <a:ahLst/>
            <a:cxnLst/>
            <a:rect l="l" t="t" r="r" b="b"/>
            <a:pathLst>
              <a:path w="1610975" h="2005649">
                <a:moveTo>
                  <a:pt x="0" y="0"/>
                </a:moveTo>
                <a:lnTo>
                  <a:pt x="1610975" y="0"/>
                </a:lnTo>
                <a:lnTo>
                  <a:pt x="1610975" y="2005649"/>
                </a:lnTo>
                <a:lnTo>
                  <a:pt x="0" y="20056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2403288">
            <a:off x="-1271622" y="391113"/>
            <a:ext cx="4838987" cy="3102015"/>
          </a:xfrm>
          <a:custGeom>
            <a:avLst/>
            <a:gdLst/>
            <a:ahLst/>
            <a:cxnLst/>
            <a:rect l="l" t="t" r="r" b="b"/>
            <a:pathLst>
              <a:path w="2653769" h="1365308">
                <a:moveTo>
                  <a:pt x="0" y="0"/>
                </a:moveTo>
                <a:lnTo>
                  <a:pt x="2653769" y="0"/>
                </a:lnTo>
                <a:lnTo>
                  <a:pt x="2653769" y="1365308"/>
                </a:lnTo>
                <a:lnTo>
                  <a:pt x="0" y="13653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3949468" y="952500"/>
            <a:ext cx="10389063" cy="836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89"/>
              </a:lnSpc>
            </a:pPr>
            <a:r>
              <a:rPr lang="en-US" sz="5499" dirty="0">
                <a:solidFill>
                  <a:srgbClr val="231076"/>
                </a:solidFill>
                <a:latin typeface="TT Chocolates Bold"/>
              </a:rPr>
              <a:t>Acknowledgements</a:t>
            </a: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972D78DE-5164-63FC-BA09-0528E0F0E365}"/>
              </a:ext>
            </a:extLst>
          </p:cNvPr>
          <p:cNvSpPr txBox="1"/>
          <p:nvPr/>
        </p:nvSpPr>
        <p:spPr>
          <a:xfrm>
            <a:off x="5334000" y="2571298"/>
            <a:ext cx="6814197" cy="4096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000" b="1" u="sng" dirty="0">
                <a:solidFill>
                  <a:srgbClr val="0E0340"/>
                </a:solidFill>
                <a:latin typeface="Questrial"/>
              </a:rPr>
              <a:t>The Ramsey Lab</a:t>
            </a:r>
          </a:p>
          <a:p>
            <a:pPr lvl="1" algn="ctr"/>
            <a:r>
              <a:rPr lang="en-US" sz="4000" dirty="0">
                <a:solidFill>
                  <a:srgbClr val="0E0340"/>
                </a:solidFill>
                <a:latin typeface="Questrial"/>
              </a:rPr>
              <a:t>Dr. Kathryn Ramsey</a:t>
            </a:r>
          </a:p>
          <a:p>
            <a:pPr lvl="1" algn="ctr"/>
            <a:r>
              <a:rPr lang="en-US" sz="4000" dirty="0">
                <a:solidFill>
                  <a:srgbClr val="0E0340"/>
                </a:solidFill>
                <a:latin typeface="Questrial"/>
              </a:rPr>
              <a:t>Kira Bernabe</a:t>
            </a:r>
          </a:p>
          <a:p>
            <a:pPr lvl="1" algn="ctr"/>
            <a:r>
              <a:rPr lang="en-US" sz="4000" dirty="0">
                <a:solidFill>
                  <a:srgbClr val="0E0340"/>
                </a:solidFill>
                <a:latin typeface="Questrial"/>
              </a:rPr>
              <a:t>Ben Moore</a:t>
            </a:r>
          </a:p>
          <a:p>
            <a:pPr lvl="1" algn="ctr"/>
            <a:r>
              <a:rPr lang="en-US" sz="4000" dirty="0">
                <a:solidFill>
                  <a:srgbClr val="0E0340"/>
                </a:solidFill>
                <a:latin typeface="Questrial"/>
              </a:rPr>
              <a:t>Alex Farah</a:t>
            </a:r>
          </a:p>
          <a:p>
            <a:pPr lvl="1" algn="ctr"/>
            <a:r>
              <a:rPr lang="en-US" sz="4000" dirty="0">
                <a:solidFill>
                  <a:srgbClr val="0E0340"/>
                </a:solidFill>
                <a:latin typeface="Questrial"/>
              </a:rPr>
              <a:t>Aisling </a:t>
            </a:r>
            <a:r>
              <a:rPr lang="en-US" sz="4000" dirty="0" err="1">
                <a:solidFill>
                  <a:srgbClr val="0E0340"/>
                </a:solidFill>
                <a:latin typeface="Questrial"/>
              </a:rPr>
              <a:t>Macreg</a:t>
            </a:r>
            <a:endParaRPr lang="en-US" sz="4000" dirty="0">
              <a:solidFill>
                <a:srgbClr val="0E0340"/>
              </a:solidFill>
              <a:latin typeface="Questrial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622" dirty="0">
              <a:solidFill>
                <a:srgbClr val="0E0340"/>
              </a:solidFill>
              <a:latin typeface="Questrial"/>
            </a:endParaRPr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6B0A335A-B23F-A6B4-422B-2118DBA1184B}"/>
              </a:ext>
            </a:extLst>
          </p:cNvPr>
          <p:cNvSpPr/>
          <p:nvPr/>
        </p:nvSpPr>
        <p:spPr>
          <a:xfrm>
            <a:off x="-2667000" y="6802085"/>
            <a:ext cx="9294127" cy="8861842"/>
          </a:xfrm>
          <a:custGeom>
            <a:avLst/>
            <a:gdLst/>
            <a:ahLst/>
            <a:cxnLst/>
            <a:rect l="l" t="t" r="r" b="b"/>
            <a:pathLst>
              <a:path w="9294127" h="8861842">
                <a:moveTo>
                  <a:pt x="0" y="0"/>
                </a:moveTo>
                <a:lnTo>
                  <a:pt x="9294127" y="0"/>
                </a:lnTo>
                <a:lnTo>
                  <a:pt x="9294127" y="8861842"/>
                </a:lnTo>
                <a:lnTo>
                  <a:pt x="0" y="88618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 descr="A logo with text and letters&#10;&#10;Description automatically generated with medium confidence">
            <a:extLst>
              <a:ext uri="{FF2B5EF4-FFF2-40B4-BE49-F238E27FC236}">
                <a16:creationId xmlns:a16="http://schemas.microsoft.com/office/drawing/2014/main" id="{1E4957B1-FD51-3777-9560-663D59712A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088" y="7063677"/>
            <a:ext cx="7772400" cy="301487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60895" y="23923"/>
            <a:ext cx="17827103" cy="15658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439"/>
              </a:lnSpc>
            </a:pPr>
            <a:r>
              <a:rPr lang="en-US" sz="7200" dirty="0">
                <a:solidFill>
                  <a:srgbClr val="0E0340"/>
                </a:solidFill>
                <a:latin typeface="TT Chocolates Bold"/>
              </a:rPr>
              <a:t>Heterogeneous ribosomes in </a:t>
            </a:r>
            <a:r>
              <a:rPr lang="en-US" sz="7200" i="1" dirty="0">
                <a:solidFill>
                  <a:srgbClr val="0E0340"/>
                </a:solidFill>
                <a:latin typeface="TT Chocolates Bold"/>
              </a:rPr>
              <a:t>F. </a:t>
            </a:r>
            <a:r>
              <a:rPr lang="en-US" sz="7200" i="1" dirty="0" err="1">
                <a:solidFill>
                  <a:srgbClr val="0E0340"/>
                </a:solidFill>
                <a:latin typeface="TT Chocolates Bold"/>
              </a:rPr>
              <a:t>tularensis</a:t>
            </a:r>
            <a:endParaRPr lang="en-US" sz="7200" i="1" dirty="0">
              <a:solidFill>
                <a:srgbClr val="0E0340"/>
              </a:solidFill>
              <a:latin typeface="TT Chocolates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917246" y="6286500"/>
            <a:ext cx="9294127" cy="8861842"/>
          </a:xfrm>
          <a:custGeom>
            <a:avLst/>
            <a:gdLst/>
            <a:ahLst/>
            <a:cxnLst/>
            <a:rect l="l" t="t" r="r" b="b"/>
            <a:pathLst>
              <a:path w="9294127" h="8861842">
                <a:moveTo>
                  <a:pt x="0" y="0"/>
                </a:moveTo>
                <a:lnTo>
                  <a:pt x="9294127" y="0"/>
                </a:lnTo>
                <a:lnTo>
                  <a:pt x="9294127" y="8861842"/>
                </a:lnTo>
                <a:lnTo>
                  <a:pt x="0" y="88618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48" name="Picture 47" descr="A close-up of a computer&#10;&#10;Description automatically generated">
            <a:extLst>
              <a:ext uri="{FF2B5EF4-FFF2-40B4-BE49-F238E27FC236}">
                <a16:creationId xmlns:a16="http://schemas.microsoft.com/office/drawing/2014/main" id="{8EE6E3AB-B81F-34BC-F3E6-FEB3DFF88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63" y="2247900"/>
            <a:ext cx="16780673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318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numbers and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4C69BFC1-AEC2-5393-199B-975AE3B2F8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5481"/>
            <a:ext cx="14173200" cy="8511519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25E51CE1-0015-5B06-BE5A-07682B166139}"/>
              </a:ext>
            </a:extLst>
          </p:cNvPr>
          <p:cNvSpPr txBox="1"/>
          <p:nvPr/>
        </p:nvSpPr>
        <p:spPr>
          <a:xfrm>
            <a:off x="457200" y="19455"/>
            <a:ext cx="18287998" cy="15658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439"/>
              </a:lnSpc>
            </a:pPr>
            <a:r>
              <a:rPr lang="en-US" sz="6600" dirty="0">
                <a:solidFill>
                  <a:srgbClr val="0E0340"/>
                </a:solidFill>
                <a:latin typeface="TT Chocolates Bold"/>
              </a:rPr>
              <a:t>bS21-2 represses </a:t>
            </a:r>
            <a:r>
              <a:rPr lang="en-US" sz="6600" i="1" dirty="0">
                <a:solidFill>
                  <a:srgbClr val="0E0340"/>
                </a:solidFill>
                <a:latin typeface="TT Chocolates Bold"/>
              </a:rPr>
              <a:t>rpsU2</a:t>
            </a:r>
            <a:r>
              <a:rPr lang="en-US" sz="6600" dirty="0">
                <a:solidFill>
                  <a:srgbClr val="0E0340"/>
                </a:solidFill>
                <a:latin typeface="TT Chocolates Bold"/>
              </a:rPr>
              <a:t> transcript abundance</a:t>
            </a:r>
            <a:endParaRPr lang="en-US" sz="6600" i="1" dirty="0">
              <a:solidFill>
                <a:srgbClr val="0E0340"/>
              </a:solidFill>
              <a:latin typeface="TT Chocolates Bold"/>
            </a:endParaRP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877ED28B-E13A-C29E-23DF-51BD29E3FABD}"/>
              </a:ext>
            </a:extLst>
          </p:cNvPr>
          <p:cNvSpPr txBox="1"/>
          <p:nvPr/>
        </p:nvSpPr>
        <p:spPr>
          <a:xfrm>
            <a:off x="11582400" y="6278183"/>
            <a:ext cx="6477000" cy="16873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48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E0340"/>
                </a:solidFill>
                <a:latin typeface="Questrial"/>
              </a:rPr>
              <a:t>Why don’t changes in transcript level correspond to changes in protein abundance?</a:t>
            </a:r>
          </a:p>
        </p:txBody>
      </p:sp>
    </p:spTree>
    <p:extLst>
      <p:ext uri="{BB962C8B-B14F-4D97-AF65-F5344CB8AC3E}">
        <p14:creationId xmlns:p14="http://schemas.microsoft.com/office/powerpoint/2010/main" val="788488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65665944-026B-58B2-B1AD-6423077F2B61}"/>
              </a:ext>
            </a:extLst>
          </p:cNvPr>
          <p:cNvSpPr txBox="1"/>
          <p:nvPr/>
        </p:nvSpPr>
        <p:spPr>
          <a:xfrm>
            <a:off x="152400" y="20320"/>
            <a:ext cx="18287998" cy="15658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439"/>
              </a:lnSpc>
            </a:pPr>
            <a:r>
              <a:rPr lang="en-US" sz="6600" dirty="0">
                <a:solidFill>
                  <a:srgbClr val="0E0340"/>
                </a:solidFill>
                <a:latin typeface="TT Chocolates Bold"/>
              </a:rPr>
              <a:t>Making a mutant to investigate bS21-2 regulation</a:t>
            </a:r>
            <a:endParaRPr lang="en-US" sz="6600" i="1" dirty="0">
              <a:solidFill>
                <a:srgbClr val="0E0340"/>
              </a:solidFill>
              <a:latin typeface="TT Chocolates Bold"/>
            </a:endParaRP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6F8194D2-D018-F7DE-F256-330CF9142A63}"/>
              </a:ext>
            </a:extLst>
          </p:cNvPr>
          <p:cNvSpPr txBox="1"/>
          <p:nvPr/>
        </p:nvSpPr>
        <p:spPr>
          <a:xfrm>
            <a:off x="990600" y="2705100"/>
            <a:ext cx="13792200" cy="5149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480"/>
              </a:lnSpc>
              <a:buFont typeface="Arial" panose="020B0604020202020204" pitchFamily="34" charset="0"/>
              <a:buChar char="•"/>
            </a:pPr>
            <a:r>
              <a:rPr lang="en-US" sz="3200" u="sng" dirty="0">
                <a:solidFill>
                  <a:srgbClr val="0E0340"/>
                </a:solidFill>
                <a:latin typeface="Questrial"/>
              </a:rPr>
              <a:t>Hypothesis</a:t>
            </a:r>
            <a:r>
              <a:rPr lang="en-US" sz="3200" dirty="0">
                <a:solidFill>
                  <a:srgbClr val="0E0340"/>
                </a:solidFill>
                <a:latin typeface="Questrial"/>
              </a:rPr>
              <a:t>: There is a factor limiting translation of transcripts with the </a:t>
            </a:r>
            <a:r>
              <a:rPr lang="en-US" sz="3200" i="1" dirty="0">
                <a:solidFill>
                  <a:srgbClr val="0E0340"/>
                </a:solidFill>
                <a:latin typeface="Questrial"/>
              </a:rPr>
              <a:t>rpsU2</a:t>
            </a:r>
            <a:r>
              <a:rPr lang="en-US" sz="3200" dirty="0">
                <a:solidFill>
                  <a:srgbClr val="0E0340"/>
                </a:solidFill>
                <a:latin typeface="Questrial"/>
              </a:rPr>
              <a:t>  5’ UTR.</a:t>
            </a:r>
          </a:p>
          <a:p>
            <a:pPr marL="457200" indent="-457200">
              <a:lnSpc>
                <a:spcPts val="4480"/>
              </a:lnSpc>
              <a:buFont typeface="Arial" panose="020B0604020202020204" pitchFamily="34" charset="0"/>
              <a:buChar char="•"/>
            </a:pPr>
            <a:r>
              <a:rPr lang="en-US" sz="3200" u="sng" dirty="0">
                <a:solidFill>
                  <a:srgbClr val="0E0340"/>
                </a:solidFill>
                <a:latin typeface="Questrial"/>
              </a:rPr>
              <a:t>Goal</a:t>
            </a:r>
            <a:r>
              <a:rPr lang="en-US" sz="3200" dirty="0">
                <a:solidFill>
                  <a:srgbClr val="0E0340"/>
                </a:solidFill>
                <a:latin typeface="Questrial"/>
              </a:rPr>
              <a:t>: Find mutants with more translation of these transcripts.</a:t>
            </a:r>
          </a:p>
          <a:p>
            <a:pPr marL="457200" indent="-457200">
              <a:lnSpc>
                <a:spcPts val="448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E0340"/>
                </a:solidFill>
                <a:latin typeface="Questrial"/>
              </a:rPr>
              <a:t>Plan: Make a strain of LVS where </a:t>
            </a:r>
            <a:r>
              <a:rPr lang="en-US" sz="3200" i="1" dirty="0">
                <a:solidFill>
                  <a:srgbClr val="0E0340"/>
                </a:solidFill>
                <a:latin typeface="Questrial"/>
              </a:rPr>
              <a:t>rpsU2 </a:t>
            </a:r>
            <a:r>
              <a:rPr lang="en-US" sz="3200" dirty="0">
                <a:solidFill>
                  <a:srgbClr val="0E0340"/>
                </a:solidFill>
                <a:latin typeface="Questrial"/>
              </a:rPr>
              <a:t> is replaced with </a:t>
            </a:r>
            <a:r>
              <a:rPr lang="en-US" sz="3200" i="1" dirty="0" err="1">
                <a:solidFill>
                  <a:srgbClr val="0E0340"/>
                </a:solidFill>
                <a:latin typeface="Questrial"/>
              </a:rPr>
              <a:t>gfp</a:t>
            </a:r>
            <a:endParaRPr lang="en-US" sz="3200" dirty="0">
              <a:solidFill>
                <a:srgbClr val="0E0340"/>
              </a:solidFill>
              <a:latin typeface="Questrial"/>
            </a:endParaRPr>
          </a:p>
          <a:p>
            <a:pPr marL="914400" lvl="1" indent="-457200">
              <a:lnSpc>
                <a:spcPts val="448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E0340"/>
                </a:solidFill>
                <a:latin typeface="Questrial"/>
              </a:rPr>
              <a:t>Cells lack bS21-2</a:t>
            </a:r>
          </a:p>
          <a:p>
            <a:pPr marL="914400" lvl="1" indent="-457200">
              <a:lnSpc>
                <a:spcPts val="448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E0340"/>
                </a:solidFill>
                <a:latin typeface="Questrial"/>
              </a:rPr>
              <a:t>High transcription of </a:t>
            </a:r>
            <a:r>
              <a:rPr lang="en-US" sz="3200" i="1" dirty="0" err="1">
                <a:solidFill>
                  <a:srgbClr val="0E0340"/>
                </a:solidFill>
                <a:latin typeface="Questrial"/>
              </a:rPr>
              <a:t>gfp</a:t>
            </a:r>
            <a:endParaRPr lang="en-US" sz="3200" dirty="0">
              <a:solidFill>
                <a:srgbClr val="0E0340"/>
              </a:solidFill>
              <a:latin typeface="Questrial"/>
            </a:endParaRPr>
          </a:p>
          <a:p>
            <a:pPr marL="914400" lvl="1" indent="-457200">
              <a:lnSpc>
                <a:spcPts val="448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E0340"/>
                </a:solidFill>
                <a:latin typeface="Questrial"/>
              </a:rPr>
              <a:t>Protein should be relatively low – corresponding to low fluorescence </a:t>
            </a:r>
          </a:p>
          <a:p>
            <a:pPr marL="457200" indent="-457200">
              <a:lnSpc>
                <a:spcPts val="448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E0340"/>
                </a:solidFill>
                <a:latin typeface="Questrial"/>
              </a:rPr>
              <a:t>Mutagenize the strain to find cells with high fluorescence </a:t>
            </a:r>
          </a:p>
          <a:p>
            <a:pPr marL="914400" lvl="1" indent="-457200">
              <a:lnSpc>
                <a:spcPts val="448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E0340"/>
                </a:solidFill>
                <a:latin typeface="Questrial"/>
              </a:rPr>
              <a:t>Removal of translation inhibitors</a:t>
            </a:r>
          </a:p>
        </p:txBody>
      </p:sp>
    </p:spTree>
    <p:extLst>
      <p:ext uri="{BB962C8B-B14F-4D97-AF65-F5344CB8AC3E}">
        <p14:creationId xmlns:p14="http://schemas.microsoft.com/office/powerpoint/2010/main" val="24713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4148" y="1996037"/>
            <a:ext cx="10043297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439"/>
              </a:lnSpc>
            </a:pPr>
            <a:r>
              <a:rPr lang="en-US" sz="9600" dirty="0">
                <a:solidFill>
                  <a:srgbClr val="0E0340"/>
                </a:solidFill>
                <a:latin typeface="TT Chocolates Bold"/>
              </a:rPr>
              <a:t>Introduction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457328" y="-10668"/>
            <a:ext cx="8983556" cy="11475333"/>
            <a:chOff x="0" y="0"/>
            <a:chExt cx="816575" cy="1043069"/>
          </a:xfrm>
          <a:solidFill>
            <a:schemeClr val="tx2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816575" cy="1043069"/>
            </a:xfrm>
            <a:custGeom>
              <a:avLst/>
              <a:gdLst/>
              <a:ahLst/>
              <a:cxnLst/>
              <a:rect l="l" t="t" r="r" b="b"/>
              <a:pathLst>
                <a:path w="816575" h="1043069">
                  <a:moveTo>
                    <a:pt x="0" y="0"/>
                  </a:moveTo>
                  <a:lnTo>
                    <a:pt x="816575" y="0"/>
                  </a:lnTo>
                  <a:lnTo>
                    <a:pt x="816575" y="1043069"/>
                  </a:lnTo>
                  <a:lnTo>
                    <a:pt x="0" y="104306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6575" cy="105259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52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0302043" y="6639328"/>
            <a:ext cx="9294127" cy="8861842"/>
          </a:xfrm>
          <a:custGeom>
            <a:avLst/>
            <a:gdLst/>
            <a:ahLst/>
            <a:cxnLst/>
            <a:rect l="l" t="t" r="r" b="b"/>
            <a:pathLst>
              <a:path w="9294127" h="8861842">
                <a:moveTo>
                  <a:pt x="0" y="0"/>
                </a:moveTo>
                <a:lnTo>
                  <a:pt x="9294127" y="0"/>
                </a:lnTo>
                <a:lnTo>
                  <a:pt x="9294127" y="8861842"/>
                </a:lnTo>
                <a:lnTo>
                  <a:pt x="0" y="88618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05883" y="4313060"/>
            <a:ext cx="8765279" cy="2264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>
              <a:lnSpc>
                <a:spcPts val="4480"/>
              </a:lnSpc>
              <a:buFont typeface="Arial" panose="020B0604020202020204" pitchFamily="34" charset="0"/>
              <a:buChar char="•"/>
            </a:pPr>
            <a:r>
              <a:rPr lang="en-US" sz="3200" i="1" dirty="0" err="1">
                <a:solidFill>
                  <a:srgbClr val="0E0340"/>
                </a:solidFill>
                <a:latin typeface="Questrial"/>
              </a:rPr>
              <a:t>Francisella</a:t>
            </a:r>
            <a:r>
              <a:rPr lang="en-US" sz="3200" i="1" dirty="0">
                <a:solidFill>
                  <a:srgbClr val="0E0340"/>
                </a:solidFill>
                <a:latin typeface="Questrial"/>
              </a:rPr>
              <a:t> </a:t>
            </a:r>
            <a:r>
              <a:rPr lang="en-US" sz="3200" i="1" dirty="0" err="1">
                <a:solidFill>
                  <a:srgbClr val="0E0340"/>
                </a:solidFill>
                <a:latin typeface="Questrial"/>
              </a:rPr>
              <a:t>tularensis</a:t>
            </a:r>
            <a:endParaRPr lang="en-US" sz="3200" i="1" dirty="0">
              <a:solidFill>
                <a:srgbClr val="0E0340"/>
              </a:solidFill>
              <a:latin typeface="Questrial"/>
            </a:endParaRPr>
          </a:p>
          <a:p>
            <a:pPr marL="914400" lvl="1" indent="-457200">
              <a:lnSpc>
                <a:spcPts val="448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E0340"/>
                </a:solidFill>
                <a:latin typeface="Questrial"/>
              </a:rPr>
              <a:t>Tularemia </a:t>
            </a:r>
          </a:p>
          <a:p>
            <a:pPr marL="914400" lvl="1" indent="-457200">
              <a:lnSpc>
                <a:spcPts val="448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E0340"/>
                </a:solidFill>
                <a:latin typeface="Questrial"/>
              </a:rPr>
              <a:t>Potential bioweapon</a:t>
            </a:r>
          </a:p>
          <a:p>
            <a:pPr marL="914400" lvl="1" indent="-457200">
              <a:lnSpc>
                <a:spcPts val="448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E0340"/>
                </a:solidFill>
                <a:latin typeface="Questrial"/>
              </a:rPr>
              <a:t>Live Vaccine Strain (LVS)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3EC33452-4351-4CAE-4992-EEF7BA5F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33" r="4133"/>
          <a:stretch>
            <a:fillRect/>
          </a:stretch>
        </p:blipFill>
        <p:spPr>
          <a:xfrm>
            <a:off x="12344400" y="307847"/>
            <a:ext cx="5259381" cy="58923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889770-F5E2-04BD-A936-7CE9E19C4E1F}"/>
              </a:ext>
            </a:extLst>
          </p:cNvPr>
          <p:cNvSpPr txBox="1"/>
          <p:nvPr/>
        </p:nvSpPr>
        <p:spPr>
          <a:xfrm>
            <a:off x="13656220" y="6196887"/>
            <a:ext cx="3984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Fischer, PNAS cover 2006</a:t>
            </a:r>
          </a:p>
        </p:txBody>
      </p:sp>
    </p:spTree>
    <p:extLst>
      <p:ext uri="{BB962C8B-B14F-4D97-AF65-F5344CB8AC3E}">
        <p14:creationId xmlns:p14="http://schemas.microsoft.com/office/powerpoint/2010/main" val="398816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60896" y="23923"/>
            <a:ext cx="11045304" cy="15773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439"/>
              </a:lnSpc>
            </a:pPr>
            <a:r>
              <a:rPr lang="en-US" sz="7500" dirty="0">
                <a:solidFill>
                  <a:srgbClr val="0E0340"/>
                </a:solidFill>
                <a:latin typeface="TT Chocolates Bold"/>
              </a:rPr>
              <a:t>F. </a:t>
            </a:r>
            <a:r>
              <a:rPr lang="en-US" sz="7500" dirty="0" err="1">
                <a:solidFill>
                  <a:srgbClr val="0E0340"/>
                </a:solidFill>
                <a:latin typeface="TT Chocolates Bold"/>
              </a:rPr>
              <a:t>Tularensis</a:t>
            </a:r>
            <a:r>
              <a:rPr lang="en-US" sz="7500" dirty="0">
                <a:solidFill>
                  <a:srgbClr val="0E0340"/>
                </a:solidFill>
                <a:latin typeface="TT Chocolates Bold"/>
              </a:rPr>
              <a:t> in Freshwater</a:t>
            </a:r>
          </a:p>
        </p:txBody>
      </p:sp>
      <p:sp>
        <p:nvSpPr>
          <p:cNvPr id="7" name="Freeform 7"/>
          <p:cNvSpPr/>
          <p:nvPr/>
        </p:nvSpPr>
        <p:spPr>
          <a:xfrm>
            <a:off x="10425325" y="7005379"/>
            <a:ext cx="9294127" cy="8861842"/>
          </a:xfrm>
          <a:custGeom>
            <a:avLst/>
            <a:gdLst/>
            <a:ahLst/>
            <a:cxnLst/>
            <a:rect l="l" t="t" r="r" b="b"/>
            <a:pathLst>
              <a:path w="9294127" h="8861842">
                <a:moveTo>
                  <a:pt x="0" y="0"/>
                </a:moveTo>
                <a:lnTo>
                  <a:pt x="9294127" y="0"/>
                </a:lnTo>
                <a:lnTo>
                  <a:pt x="9294127" y="8861842"/>
                </a:lnTo>
                <a:lnTo>
                  <a:pt x="0" y="88618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5DD117B-81E6-454B-8D18-3EBB76180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2324100"/>
            <a:ext cx="10515600" cy="595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89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8600" y="364924"/>
            <a:ext cx="21045830" cy="2443182"/>
            <a:chOff x="0" y="0"/>
            <a:chExt cx="5542935" cy="643472"/>
          </a:xfrm>
          <a:solidFill>
            <a:schemeClr val="tx2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542935" cy="643472"/>
            </a:xfrm>
            <a:custGeom>
              <a:avLst/>
              <a:gdLst/>
              <a:ahLst/>
              <a:cxnLst/>
              <a:rect l="l" t="t" r="r" b="b"/>
              <a:pathLst>
                <a:path w="5542935" h="643472">
                  <a:moveTo>
                    <a:pt x="0" y="0"/>
                  </a:moveTo>
                  <a:lnTo>
                    <a:pt x="5542935" y="0"/>
                  </a:lnTo>
                  <a:lnTo>
                    <a:pt x="5542935" y="643472"/>
                  </a:lnTo>
                  <a:lnTo>
                    <a:pt x="0" y="643472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542935" cy="69109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B77FDF9-85E9-A5AA-31A5-49591A8204D7}"/>
              </a:ext>
            </a:extLst>
          </p:cNvPr>
          <p:cNvSpPr txBox="1"/>
          <p:nvPr/>
        </p:nvSpPr>
        <p:spPr>
          <a:xfrm>
            <a:off x="1808647" y="953819"/>
            <a:ext cx="14754938" cy="1259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>
              <a:lnSpc>
                <a:spcPts val="4480"/>
              </a:lnSpc>
            </a:pPr>
            <a:r>
              <a:rPr lang="en-US" sz="5000" b="1" dirty="0">
                <a:solidFill>
                  <a:schemeClr val="bg1"/>
                </a:solidFill>
                <a:latin typeface="Questrial"/>
              </a:rPr>
              <a:t>What are genetic requirements for survival of </a:t>
            </a:r>
            <a:r>
              <a:rPr lang="en-US" sz="5000" b="1" i="1" dirty="0">
                <a:solidFill>
                  <a:schemeClr val="bg1"/>
                </a:solidFill>
                <a:latin typeface="Questrial"/>
              </a:rPr>
              <a:t>F. </a:t>
            </a:r>
            <a:r>
              <a:rPr lang="en-US" sz="5000" b="1" i="1" dirty="0" err="1">
                <a:solidFill>
                  <a:schemeClr val="bg1"/>
                </a:solidFill>
                <a:latin typeface="Questrial"/>
              </a:rPr>
              <a:t>tularensis</a:t>
            </a:r>
            <a:r>
              <a:rPr lang="en-US" sz="5000" b="1" dirty="0">
                <a:solidFill>
                  <a:schemeClr val="bg1"/>
                </a:solidFill>
                <a:latin typeface="Questrial"/>
              </a:rPr>
              <a:t> in freshwater?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1DFBB2B-41C1-F059-E75C-590D7F688C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0699865"/>
              </p:ext>
            </p:extLst>
          </p:nvPr>
        </p:nvGraphicFramePr>
        <p:xfrm>
          <a:off x="8129601" y="3548320"/>
          <a:ext cx="9491880" cy="5176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 descr="A diagram of a river&#10;&#10;Description automatically generated">
            <a:extLst>
              <a:ext uri="{FF2B5EF4-FFF2-40B4-BE49-F238E27FC236}">
                <a16:creationId xmlns:a16="http://schemas.microsoft.com/office/drawing/2014/main" id="{B778F2A1-66A9-0352-7519-14608EBAE6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05" y="2988932"/>
            <a:ext cx="6871208" cy="68006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97BA14-48EF-7D73-D977-23381A79A6CD}"/>
              </a:ext>
            </a:extLst>
          </p:cNvPr>
          <p:cNvSpPr txBox="1"/>
          <p:nvPr/>
        </p:nvSpPr>
        <p:spPr>
          <a:xfrm>
            <a:off x="4054276" y="9914699"/>
            <a:ext cx="2334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Macaraeg, Spring 2023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0EBDC3-21D1-B5D9-BC5A-EB5CEA682BF9}"/>
              </a:ext>
            </a:extLst>
          </p:cNvPr>
          <p:cNvSpPr txBox="1"/>
          <p:nvPr/>
        </p:nvSpPr>
        <p:spPr>
          <a:xfrm>
            <a:off x="14173200" y="8761466"/>
            <a:ext cx="105262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Macaraeg, Spring 2023</a:t>
            </a:r>
          </a:p>
        </p:txBody>
      </p:sp>
    </p:spTree>
    <p:extLst>
      <p:ext uri="{BB962C8B-B14F-4D97-AF65-F5344CB8AC3E}">
        <p14:creationId xmlns:p14="http://schemas.microsoft.com/office/powerpoint/2010/main" val="3826185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23643" y="78954"/>
            <a:ext cx="21045830" cy="2443182"/>
            <a:chOff x="0" y="0"/>
            <a:chExt cx="5542935" cy="643472"/>
          </a:xfrm>
          <a:solidFill>
            <a:schemeClr val="tx2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542935" cy="643472"/>
            </a:xfrm>
            <a:custGeom>
              <a:avLst/>
              <a:gdLst/>
              <a:ahLst/>
              <a:cxnLst/>
              <a:rect l="l" t="t" r="r" b="b"/>
              <a:pathLst>
                <a:path w="5542935" h="643472">
                  <a:moveTo>
                    <a:pt x="0" y="0"/>
                  </a:moveTo>
                  <a:lnTo>
                    <a:pt x="5542935" y="0"/>
                  </a:lnTo>
                  <a:lnTo>
                    <a:pt x="5542935" y="643472"/>
                  </a:lnTo>
                  <a:lnTo>
                    <a:pt x="0" y="643472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542935" cy="69109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28600" y="481086"/>
            <a:ext cx="18211801" cy="14811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5000" b="1" dirty="0">
                <a:solidFill>
                  <a:srgbClr val="FFFFFF"/>
                </a:solidFill>
                <a:latin typeface="TT Chocolates Bold"/>
              </a:rPr>
              <a:t>Gene </a:t>
            </a:r>
            <a:r>
              <a:rPr lang="en-US" sz="5000" b="1" i="1" dirty="0" err="1">
                <a:solidFill>
                  <a:srgbClr val="FFFFFF"/>
                </a:solidFill>
                <a:latin typeface="TT Chocolates Bold"/>
              </a:rPr>
              <a:t>mpl</a:t>
            </a:r>
            <a:r>
              <a:rPr lang="en-US" sz="5000" b="1" i="1" dirty="0">
                <a:solidFill>
                  <a:srgbClr val="FFFFFF"/>
                </a:solidFill>
                <a:latin typeface="TT Chocolates Bold"/>
              </a:rPr>
              <a:t> </a:t>
            </a:r>
            <a:r>
              <a:rPr lang="en-US" sz="5000" b="1" dirty="0">
                <a:solidFill>
                  <a:srgbClr val="FFFFFF"/>
                </a:solidFill>
                <a:latin typeface="TT Chocolates Bold"/>
              </a:rPr>
              <a:t>is important for </a:t>
            </a:r>
            <a:r>
              <a:rPr lang="en-US" sz="5000" b="1" i="1" dirty="0">
                <a:solidFill>
                  <a:srgbClr val="FFFFFF"/>
                </a:solidFill>
                <a:latin typeface="TT Chocolates Bold"/>
              </a:rPr>
              <a:t>F. </a:t>
            </a:r>
            <a:r>
              <a:rPr lang="en-US" sz="5000" b="1" i="1" dirty="0" err="1">
                <a:solidFill>
                  <a:srgbClr val="FFFFFF"/>
                </a:solidFill>
                <a:latin typeface="TT Chocolates Bold"/>
              </a:rPr>
              <a:t>tularensis</a:t>
            </a:r>
            <a:r>
              <a:rPr lang="en-US" sz="5000" b="1" i="1" dirty="0">
                <a:solidFill>
                  <a:srgbClr val="FFFFFF"/>
                </a:solidFill>
                <a:latin typeface="TT Chocolates Bold"/>
              </a:rPr>
              <a:t> </a:t>
            </a:r>
            <a:r>
              <a:rPr lang="en-US" sz="5000" b="1" dirty="0">
                <a:solidFill>
                  <a:srgbClr val="FFFFFF"/>
                </a:solidFill>
                <a:latin typeface="TT Chocolates Bold"/>
              </a:rPr>
              <a:t>to survive in model system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06ED02-B475-A7CA-B7E9-2242A6939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546" y="3924300"/>
            <a:ext cx="12043453" cy="47713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27E009-3A95-536D-38D1-6C4053A40049}"/>
              </a:ext>
            </a:extLst>
          </p:cNvPr>
          <p:cNvSpPr txBox="1"/>
          <p:nvPr/>
        </p:nvSpPr>
        <p:spPr>
          <a:xfrm>
            <a:off x="11277600" y="8295293"/>
            <a:ext cx="105368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Macaraeg, Spring 2023</a:t>
            </a:r>
          </a:p>
        </p:txBody>
      </p:sp>
    </p:spTree>
    <p:extLst>
      <p:ext uri="{BB962C8B-B14F-4D97-AF65-F5344CB8AC3E}">
        <p14:creationId xmlns:p14="http://schemas.microsoft.com/office/powerpoint/2010/main" val="34539954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12601</TotalTime>
  <Words>307</Words>
  <Application>Microsoft Macintosh PowerPoint</Application>
  <PresentationFormat>Custom</PresentationFormat>
  <Paragraphs>68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TT Chocolates Ultra-Bold</vt:lpstr>
      <vt:lpstr>Century Gothic</vt:lpstr>
      <vt:lpstr>TT Chocolates</vt:lpstr>
      <vt:lpstr>Calibri</vt:lpstr>
      <vt:lpstr>Anton</vt:lpstr>
      <vt:lpstr>Aptos</vt:lpstr>
      <vt:lpstr>TT Chocolates Bold</vt:lpstr>
      <vt:lpstr>Arial</vt:lpstr>
      <vt:lpstr>Questrial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Purple and White Professional Science Project Presentation</dc:title>
  <cp:lastModifiedBy>Christina Surace</cp:lastModifiedBy>
  <cp:revision>38</cp:revision>
  <dcterms:created xsi:type="dcterms:W3CDTF">2006-08-16T00:00:00Z</dcterms:created>
  <dcterms:modified xsi:type="dcterms:W3CDTF">2024-04-19T14:59:14Z</dcterms:modified>
  <dc:identifier>DAGB1pNWxWs</dc:identifier>
</cp:coreProperties>
</file>