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3" userDrawn="1">
          <p15:clr>
            <a:srgbClr val="A4A3A4"/>
          </p15:clr>
        </p15:guide>
        <p15:guide id="2" pos="11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FF1A38-EB20-3C95-1067-A4A3C5F8FBE6}" name="Neil Greene" initials="NG" userId="S::neil_greene@uri.edu::9ea64a05-ddcc-4190-9fb7-f5cffaacee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5C9"/>
    <a:srgbClr val="A9D18E"/>
    <a:srgbClr val="D96C06"/>
    <a:srgbClr val="414288"/>
    <a:srgbClr val="875053"/>
    <a:srgbClr val="ACD7EC"/>
    <a:srgbClr val="FF9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36"/>
  </p:normalViewPr>
  <p:slideViewPr>
    <p:cSldViewPr snapToGrid="0">
      <p:cViewPr>
        <p:scale>
          <a:sx n="80" d="100"/>
          <a:sy n="80" d="100"/>
        </p:scale>
        <p:origin x="-8592" y="-6304"/>
      </p:cViewPr>
      <p:guideLst>
        <p:guide orient="horz" pos="8663"/>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Aisling%20Macaraeg\Plating%20Data\22_Plating%20Compario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'4C'!$A$3</c:f>
              <c:strCache>
                <c:ptCount val="1"/>
                <c:pt idx="0">
                  <c:v>Rep. 1 4°C </c:v>
                </c:pt>
              </c:strCache>
            </c:strRef>
          </c:tx>
          <c:spPr>
            <a:ln w="76200" cap="rnd">
              <a:solidFill>
                <a:schemeClr val="accent6"/>
              </a:solidFill>
              <a:round/>
            </a:ln>
            <a:effectLst/>
          </c:spPr>
          <c:marker>
            <c:symbol val="square"/>
            <c:size val="10"/>
            <c:spPr>
              <a:solidFill>
                <a:schemeClr val="accent6"/>
              </a:solidFill>
              <a:ln w="9525">
                <a:solidFill>
                  <a:schemeClr val="accent6"/>
                </a:solidFill>
              </a:ln>
              <a:effectLst/>
            </c:spPr>
          </c:marker>
          <c:errBars>
            <c:errDir val="y"/>
            <c:errBarType val="both"/>
            <c:errValType val="cust"/>
            <c:noEndCap val="0"/>
            <c:plus>
              <c:numRef>
                <c:f>'4C'!$B$9:$M$9</c:f>
                <c:numCache>
                  <c:formatCode>General</c:formatCode>
                  <c:ptCount val="12"/>
                  <c:pt idx="0">
                    <c:v>0</c:v>
                  </c:pt>
                  <c:pt idx="1">
                    <c:v>911500.5942583516</c:v>
                  </c:pt>
                  <c:pt idx="2">
                    <c:v>222542.13084267886</c:v>
                  </c:pt>
                  <c:pt idx="3">
                    <c:v>69342.146875715742</c:v>
                  </c:pt>
                  <c:pt idx="4">
                    <c:v>49644.570028688271</c:v>
                  </c:pt>
                  <c:pt idx="5">
                    <c:v>5463.7441374939954</c:v>
                  </c:pt>
                  <c:pt idx="6">
                    <c:v>577.35026918962569</c:v>
                  </c:pt>
                  <c:pt idx="7">
                    <c:v>11.097213530798991</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'4C'!$B$3:$M$3</c:f>
              <c:numCache>
                <c:formatCode>0.00E+00</c:formatCode>
                <c:ptCount val="12"/>
                <c:pt idx="0">
                  <c:v>8850000</c:v>
                </c:pt>
                <c:pt idx="1">
                  <c:v>4933333.3333333302</c:v>
                </c:pt>
                <c:pt idx="2">
                  <c:v>1280000</c:v>
                </c:pt>
                <c:pt idx="3">
                  <c:v>1226666.66666667</c:v>
                </c:pt>
                <c:pt idx="4">
                  <c:v>102833.33333333299</c:v>
                </c:pt>
                <c:pt idx="5">
                  <c:v>7400</c:v>
                </c:pt>
                <c:pt idx="6">
                  <c:v>483.33333333333331</c:v>
                </c:pt>
                <c:pt idx="7">
                  <c:v>10.555555555555555</c:v>
                </c:pt>
                <c:pt idx="8">
                  <c:v>0.1</c:v>
                </c:pt>
                <c:pt idx="9">
                  <c:v>0.1</c:v>
                </c:pt>
                <c:pt idx="10">
                  <c:v>0.1</c:v>
                </c:pt>
                <c:pt idx="11">
                  <c:v>0.1</c:v>
                </c:pt>
              </c:numCache>
            </c:numRef>
          </c:yVal>
          <c:smooth val="0"/>
          <c:extLst>
            <c:ext xmlns:c16="http://schemas.microsoft.com/office/drawing/2014/chart" uri="{C3380CC4-5D6E-409C-BE32-E72D297353CC}">
              <c16:uniqueId val="{00000000-7B6F-483D-8241-8DF11888D347}"/>
            </c:ext>
          </c:extLst>
        </c:ser>
        <c:ser>
          <c:idx val="1"/>
          <c:order val="1"/>
          <c:tx>
            <c:strRef>
              <c:f>'4C'!$A$4</c:f>
              <c:strCache>
                <c:ptCount val="1"/>
                <c:pt idx="0">
                  <c:v>Rep. 2 4°C </c:v>
                </c:pt>
              </c:strCache>
            </c:strRef>
          </c:tx>
          <c:spPr>
            <a:ln w="76200" cap="rnd">
              <a:solidFill>
                <a:schemeClr val="accent1"/>
              </a:solidFill>
              <a:prstDash val="solid"/>
              <a:round/>
            </a:ln>
            <a:effectLst/>
          </c:spPr>
          <c:marker>
            <c:symbol val="circle"/>
            <c:size val="10"/>
            <c:spPr>
              <a:solidFill>
                <a:schemeClr val="accent1"/>
              </a:solidFill>
              <a:ln w="9525">
                <a:solidFill>
                  <a:schemeClr val="accent1"/>
                </a:solidFill>
              </a:ln>
              <a:effectLst/>
            </c:spPr>
          </c:marker>
          <c:errBars>
            <c:errDir val="y"/>
            <c:errBarType val="both"/>
            <c:errValType val="cust"/>
            <c:noEndCap val="0"/>
            <c:plus>
              <c:numRef>
                <c:f>'4C'!$B$10:$M$10</c:f>
                <c:numCache>
                  <c:formatCode>General</c:formatCode>
                  <c:ptCount val="12"/>
                  <c:pt idx="0">
                    <c:v>0</c:v>
                  </c:pt>
                  <c:pt idx="1">
                    <c:v>1802775.6377319947</c:v>
                  </c:pt>
                  <c:pt idx="2">
                    <c:v>5299371.0318615483</c:v>
                  </c:pt>
                  <c:pt idx="3">
                    <c:v>250000</c:v>
                  </c:pt>
                  <c:pt idx="4">
                    <c:v>1451148.9700693502</c:v>
                  </c:pt>
                  <c:pt idx="5">
                    <c:v>278672.44810589636</c:v>
                  </c:pt>
                  <c:pt idx="6">
                    <c:v>178384.64993752498</c:v>
                  </c:pt>
                  <c:pt idx="7">
                    <c:v>17750</c:v>
                  </c:pt>
                  <c:pt idx="8">
                    <c:v>1757.8395831246946</c:v>
                  </c:pt>
                  <c:pt idx="9">
                    <c:v>40.722639076235382</c:v>
                  </c:pt>
                  <c:pt idx="10">
                    <c:v>1.666666666666667</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'4C'!$B$4:$M$4</c:f>
              <c:numCache>
                <c:formatCode>0.00E+00</c:formatCode>
                <c:ptCount val="12"/>
                <c:pt idx="0">
                  <c:v>57749999.999999993</c:v>
                </c:pt>
                <c:pt idx="1">
                  <c:v>57499999.999999993</c:v>
                </c:pt>
                <c:pt idx="2">
                  <c:v>53333333.333333328</c:v>
                </c:pt>
                <c:pt idx="3">
                  <c:v>27750000</c:v>
                </c:pt>
                <c:pt idx="4">
                  <c:v>5583333.3333333302</c:v>
                </c:pt>
                <c:pt idx="5">
                  <c:v>1253333.33333333</c:v>
                </c:pt>
                <c:pt idx="6">
                  <c:v>246666.66666666701</c:v>
                </c:pt>
                <c:pt idx="7">
                  <c:v>40250</c:v>
                </c:pt>
                <c:pt idx="8">
                  <c:v>1500</c:v>
                </c:pt>
                <c:pt idx="9">
                  <c:v>70.000000000000014</c:v>
                </c:pt>
                <c:pt idx="10">
                  <c:v>1.6666666666666667</c:v>
                </c:pt>
                <c:pt idx="11">
                  <c:v>0.1</c:v>
                </c:pt>
              </c:numCache>
            </c:numRef>
          </c:yVal>
          <c:smooth val="0"/>
          <c:extLst>
            <c:ext xmlns:c16="http://schemas.microsoft.com/office/drawing/2014/chart" uri="{C3380CC4-5D6E-409C-BE32-E72D297353CC}">
              <c16:uniqueId val="{00000001-7B6F-483D-8241-8DF11888D347}"/>
            </c:ext>
          </c:extLst>
        </c:ser>
        <c:ser>
          <c:idx val="2"/>
          <c:order val="2"/>
          <c:tx>
            <c:strRef>
              <c:f>'4C'!$A$5</c:f>
              <c:strCache>
                <c:ptCount val="1"/>
                <c:pt idx="0">
                  <c:v>Rep. 3 4°C </c:v>
                </c:pt>
              </c:strCache>
            </c:strRef>
          </c:tx>
          <c:spPr>
            <a:ln w="76200" cap="rnd" cmpd="sng">
              <a:solidFill>
                <a:schemeClr val="accent4">
                  <a:lumMod val="60000"/>
                  <a:lumOff val="40000"/>
                </a:schemeClr>
              </a:solidFill>
              <a:prstDash val="solid"/>
              <a:round/>
            </a:ln>
            <a:effectLst/>
          </c:spPr>
          <c:marker>
            <c:symbol val="triangle"/>
            <c:size val="10"/>
            <c:spPr>
              <a:solidFill>
                <a:schemeClr val="accent4">
                  <a:lumMod val="60000"/>
                  <a:lumOff val="40000"/>
                </a:schemeClr>
              </a:solidFill>
              <a:ln w="9525">
                <a:solidFill>
                  <a:schemeClr val="accent4">
                    <a:lumMod val="60000"/>
                    <a:lumOff val="40000"/>
                  </a:schemeClr>
                </a:solidFill>
              </a:ln>
              <a:effectLst/>
            </c:spPr>
          </c:marker>
          <c:errBars>
            <c:errDir val="y"/>
            <c:errBarType val="both"/>
            <c:errValType val="cust"/>
            <c:noEndCap val="0"/>
            <c:plus>
              <c:numRef>
                <c:f>'4C'!$B$11:$M$11</c:f>
                <c:numCache>
                  <c:formatCode>General</c:formatCode>
                  <c:ptCount val="12"/>
                  <c:pt idx="0">
                    <c:v>0</c:v>
                  </c:pt>
                  <c:pt idx="1">
                    <c:v>708872.3439378913</c:v>
                  </c:pt>
                  <c:pt idx="2">
                    <c:v>522015.32544552721</c:v>
                  </c:pt>
                  <c:pt idx="3">
                    <c:v>76539.750021366897</c:v>
                  </c:pt>
                  <c:pt idx="4">
                    <c:v>3186.0372460681197</c:v>
                  </c:pt>
                  <c:pt idx="5">
                    <c:v>24.037008503093272</c:v>
                  </c:pt>
                  <c:pt idx="6">
                    <c:v>0</c:v>
                  </c:pt>
                  <c:pt idx="7">
                    <c:v>0</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'4C'!$B$5:$M$5</c:f>
              <c:numCache>
                <c:formatCode>0.00E+00</c:formatCode>
                <c:ptCount val="12"/>
                <c:pt idx="0">
                  <c:v>28499999.999999996</c:v>
                </c:pt>
                <c:pt idx="1">
                  <c:v>10500000</c:v>
                </c:pt>
                <c:pt idx="2">
                  <c:v>5350000</c:v>
                </c:pt>
                <c:pt idx="3">
                  <c:v>936666.66666666698</c:v>
                </c:pt>
                <c:pt idx="4">
                  <c:v>6833.333333333333</c:v>
                </c:pt>
                <c:pt idx="5">
                  <c:v>45</c:v>
                </c:pt>
                <c:pt idx="6">
                  <c:v>0.1</c:v>
                </c:pt>
                <c:pt idx="7">
                  <c:v>0.1</c:v>
                </c:pt>
                <c:pt idx="8">
                  <c:v>0.1</c:v>
                </c:pt>
                <c:pt idx="9">
                  <c:v>0.1</c:v>
                </c:pt>
                <c:pt idx="10">
                  <c:v>0.1</c:v>
                </c:pt>
                <c:pt idx="11">
                  <c:v>0.1</c:v>
                </c:pt>
              </c:numCache>
            </c:numRef>
          </c:yVal>
          <c:smooth val="0"/>
          <c:extLst>
            <c:ext xmlns:c16="http://schemas.microsoft.com/office/drawing/2014/chart" uri="{C3380CC4-5D6E-409C-BE32-E72D297353CC}">
              <c16:uniqueId val="{00000002-7B6F-483D-8241-8DF11888D347}"/>
            </c:ext>
          </c:extLst>
        </c:ser>
        <c:ser>
          <c:idx val="3"/>
          <c:order val="3"/>
          <c:tx>
            <c:strRef>
              <c:f>'4C'!$A$6</c:f>
              <c:strCache>
                <c:ptCount val="1"/>
                <c:pt idx="0">
                  <c:v>Mutants</c:v>
                </c:pt>
              </c:strCache>
            </c:strRef>
          </c:tx>
          <c:spPr>
            <a:ln w="19050" cap="rnd">
              <a:noFill/>
              <a:round/>
            </a:ln>
            <a:effectLst/>
          </c:spPr>
          <c:marker>
            <c:symbol val="diamond"/>
            <c:size val="20"/>
            <c:spPr>
              <a:solidFill>
                <a:schemeClr val="accent2"/>
              </a:solidFill>
              <a:ln w="9525">
                <a:solidFill>
                  <a:schemeClr val="accent2"/>
                </a:solidFill>
              </a:ln>
              <a:effectLst/>
            </c:spPr>
          </c:marker>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'4C'!$B$6:$M$6</c:f>
              <c:numCache>
                <c:formatCode>General</c:formatCode>
                <c:ptCount val="12"/>
                <c:pt idx="0" formatCode="0.00E+00">
                  <c:v>97499999.999999985</c:v>
                </c:pt>
                <c:pt idx="3" formatCode="0.00E+00">
                  <c:v>8783333.3333333321</c:v>
                </c:pt>
                <c:pt idx="4" formatCode="0.00E+00">
                  <c:v>5316666.666666666</c:v>
                </c:pt>
              </c:numCache>
            </c:numRef>
          </c:yVal>
          <c:smooth val="0"/>
          <c:extLst>
            <c:ext xmlns:c16="http://schemas.microsoft.com/office/drawing/2014/chart" uri="{C3380CC4-5D6E-409C-BE32-E72D297353CC}">
              <c16:uniqueId val="{00000003-7B6F-483D-8241-8DF11888D347}"/>
            </c:ext>
          </c:extLst>
        </c:ser>
        <c:dLbls>
          <c:showLegendKey val="0"/>
          <c:showVal val="0"/>
          <c:showCatName val="0"/>
          <c:showSerName val="0"/>
          <c:showPercent val="0"/>
          <c:showBubbleSize val="0"/>
        </c:dLbls>
        <c:axId val="1105893183"/>
        <c:axId val="1105891935"/>
      </c:scatterChart>
      <c:valAx>
        <c:axId val="1105893183"/>
        <c:scaling>
          <c:orientation val="minMax"/>
          <c:max val="62"/>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Days Incubated</a:t>
                </a:r>
              </a:p>
            </c:rich>
          </c:tx>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1935"/>
        <c:crosses val="autoZero"/>
        <c:crossBetween val="midCat"/>
        <c:majorUnit val="5"/>
      </c:valAx>
      <c:valAx>
        <c:axId val="1105891935"/>
        <c:scaling>
          <c:logBase val="10"/>
          <c:orientation val="minMax"/>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CFU/mL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0.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318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0.33578</cdr:x>
      <cdr:y>0.92548</cdr:y>
    </cdr:from>
    <cdr:to>
      <cdr:x>0.37283</cdr:x>
      <cdr:y>0.97736</cdr:y>
    </cdr:to>
    <cdr:sp macro="" textlink="">
      <cdr:nvSpPr>
        <cdr:cNvPr id="2" name="Rectangle 1">
          <a:extLst xmlns:a="http://schemas.openxmlformats.org/drawingml/2006/main">
            <a:ext uri="{FF2B5EF4-FFF2-40B4-BE49-F238E27FC236}">
              <a16:creationId xmlns:a16="http://schemas.microsoft.com/office/drawing/2014/main" id="{2C11C217-A4DC-172A-785D-E4EA3FD4E113}"/>
            </a:ext>
          </a:extLst>
        </cdr:cNvPr>
        <cdr:cNvSpPr/>
      </cdr:nvSpPr>
      <cdr:spPr>
        <a:xfrm xmlns:a="http://schemas.openxmlformats.org/drawingml/2006/main">
          <a:off x="3900302" y="5276928"/>
          <a:ext cx="430306" cy="295836"/>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0.60096</cdr:x>
      <cdr:y>0.939</cdr:y>
    </cdr:from>
    <cdr:to>
      <cdr:x>0.63801</cdr:x>
      <cdr:y>0.99089</cdr:y>
    </cdr:to>
    <cdr:sp macro="" textlink="">
      <cdr:nvSpPr>
        <cdr:cNvPr id="3" name="Rectangle 2">
          <a:extLst xmlns:a="http://schemas.openxmlformats.org/drawingml/2006/main">
            <a:ext uri="{FF2B5EF4-FFF2-40B4-BE49-F238E27FC236}">
              <a16:creationId xmlns:a16="http://schemas.microsoft.com/office/drawing/2014/main" id="{EAF88BFA-B847-CBAA-3229-6596B4240C8E}"/>
            </a:ext>
          </a:extLst>
        </cdr:cNvPr>
        <cdr:cNvSpPr/>
      </cdr:nvSpPr>
      <cdr:spPr>
        <a:xfrm xmlns:a="http://schemas.openxmlformats.org/drawingml/2006/main">
          <a:off x="6980465" y="5354066"/>
          <a:ext cx="430306" cy="295836"/>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0.4713</cdr:x>
      <cdr:y>0.939</cdr:y>
    </cdr:from>
    <cdr:to>
      <cdr:x>0.50835</cdr:x>
      <cdr:y>0.99089</cdr:y>
    </cdr:to>
    <cdr:sp macro="" textlink="">
      <cdr:nvSpPr>
        <cdr:cNvPr id="4" name="Rectangle 3">
          <a:extLst xmlns:a="http://schemas.openxmlformats.org/drawingml/2006/main">
            <a:ext uri="{FF2B5EF4-FFF2-40B4-BE49-F238E27FC236}">
              <a16:creationId xmlns:a16="http://schemas.microsoft.com/office/drawing/2014/main" id="{4095CC90-E8A6-BDCF-0829-D061CCEBB9EE}"/>
            </a:ext>
          </a:extLst>
        </cdr:cNvPr>
        <cdr:cNvSpPr/>
      </cdr:nvSpPr>
      <cdr:spPr>
        <a:xfrm xmlns:a="http://schemas.openxmlformats.org/drawingml/2006/main">
          <a:off x="5474394" y="5354066"/>
          <a:ext cx="430306" cy="295836"/>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03654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7685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52050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9959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20288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37674-3039-42B7-9616-E4DF2B2CE857}" type="datetimeFigureOut">
              <a:rPr lang="en-US" smtClean="0"/>
              <a:t>10/26/23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1999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37674-3039-42B7-9616-E4DF2B2CE857}" type="datetimeFigureOut">
              <a:rPr lang="en-US" smtClean="0"/>
              <a:t>10/26/23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993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37674-3039-42B7-9616-E4DF2B2CE857}" type="datetimeFigureOut">
              <a:rPr lang="en-US" smtClean="0"/>
              <a:t>10/26/23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78037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37674-3039-42B7-9616-E4DF2B2CE857}" type="datetimeFigureOut">
              <a:rPr lang="en-US" smtClean="0"/>
              <a:t>10/26/23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2080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A337674-3039-42B7-9616-E4DF2B2CE857}" type="datetimeFigureOut">
              <a:rPr lang="en-US" smtClean="0"/>
              <a:t>10/26/23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4669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A337674-3039-42B7-9616-E4DF2B2CE857}" type="datetimeFigureOut">
              <a:rPr lang="en-US" smtClean="0"/>
              <a:t>10/26/23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2457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2A337674-3039-42B7-9616-E4DF2B2CE857}" type="datetimeFigureOut">
              <a:rPr lang="en-US" smtClean="0"/>
              <a:t>10/26/23</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BB40A10E-7EA1-4535-9480-8025059DD141}" type="slidenum">
              <a:rPr lang="en-US" smtClean="0"/>
              <a:t>‹#›</a:t>
            </a:fld>
            <a:endParaRPr lang="en-US"/>
          </a:p>
        </p:txBody>
      </p:sp>
    </p:spTree>
    <p:extLst>
      <p:ext uri="{BB962C8B-B14F-4D97-AF65-F5344CB8AC3E}">
        <p14:creationId xmlns:p14="http://schemas.microsoft.com/office/powerpoint/2010/main" val="1755770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1.xml"/><Relationship Id="rId5" Type="http://schemas.openxmlformats.org/officeDocument/2006/relationships/image" Target="../media/image4.png"/><Relationship Id="rId15" Type="http://schemas.openxmlformats.org/officeDocument/2006/relationships/image" Target="../media/image13.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graphical user interface&#10;&#10;Description automatically generated">
            <a:extLst>
              <a:ext uri="{FF2B5EF4-FFF2-40B4-BE49-F238E27FC236}">
                <a16:creationId xmlns:a16="http://schemas.microsoft.com/office/drawing/2014/main" id="{40D22692-241A-3803-2047-3CF123ADFC18}"/>
              </a:ext>
            </a:extLst>
          </p:cNvPr>
          <p:cNvPicPr>
            <a:picLocks noChangeAspect="1"/>
          </p:cNvPicPr>
          <p:nvPr/>
        </p:nvPicPr>
        <p:blipFill rotWithShape="1">
          <a:blip r:embed="rId2">
            <a:extLst>
              <a:ext uri="{28A0092B-C50C-407E-A947-70E740481C1C}">
                <a14:useLocalDpi xmlns:a14="http://schemas.microsoft.com/office/drawing/2010/main" val="0"/>
              </a:ext>
            </a:extLst>
          </a:blip>
          <a:srcRect r="8764"/>
          <a:stretch/>
        </p:blipFill>
        <p:spPr>
          <a:xfrm>
            <a:off x="25031291" y="4685329"/>
            <a:ext cx="10653579" cy="7415799"/>
          </a:xfrm>
          <a:prstGeom prst="rect">
            <a:avLst/>
          </a:prstGeom>
        </p:spPr>
      </p:pic>
      <p:sp>
        <p:nvSpPr>
          <p:cNvPr id="2" name="Title 1">
            <a:extLst>
              <a:ext uri="{FF2B5EF4-FFF2-40B4-BE49-F238E27FC236}">
                <a16:creationId xmlns:a16="http://schemas.microsoft.com/office/drawing/2014/main" id="{8F9B0EA7-1964-96F4-EC4D-EA149FA9D5EC}"/>
              </a:ext>
            </a:extLst>
          </p:cNvPr>
          <p:cNvSpPr>
            <a:spLocks noGrp="1"/>
          </p:cNvSpPr>
          <p:nvPr>
            <p:ph type="ctrTitle"/>
          </p:nvPr>
        </p:nvSpPr>
        <p:spPr>
          <a:xfrm>
            <a:off x="0" y="-106925"/>
            <a:ext cx="36576000" cy="3364992"/>
          </a:xfrm>
          <a:solidFill>
            <a:srgbClr val="414288"/>
          </a:solidFill>
          <a:ln>
            <a:noFill/>
          </a:ln>
        </p:spPr>
        <p:txBody>
          <a:bodyPr vert="horz" lIns="97536" tIns="274320" rIns="97536" bIns="48768" rtlCol="0" anchor="ctr">
            <a:normAutofit fontScale="90000"/>
          </a:bodyPr>
          <a:lstStyle/>
          <a:p>
            <a:r>
              <a:rPr lang="en-US" sz="8000" dirty="0">
                <a:ln w="0"/>
                <a:solidFill>
                  <a:schemeClr val="bg1"/>
                </a:solidFill>
                <a:effectLst>
                  <a:outerShdw blurRad="38100" dist="19050" dir="2700000" algn="tl" rotWithShape="0">
                    <a:schemeClr val="dk1">
                      <a:alpha val="40000"/>
                    </a:schemeClr>
                  </a:outerShdw>
                </a:effectLst>
                <a:latin typeface="Corbel" panose="020B0503020204020204" pitchFamily="34" charset="0"/>
                <a:cs typeface="Calibri" panose="020F0502020204030204" pitchFamily="34" charset="0"/>
              </a:rPr>
              <a:t>Determining the genetic requirements for </a:t>
            </a:r>
            <a:r>
              <a:rPr lang="en-US" sz="8000" i="1" dirty="0">
                <a:ln w="0"/>
                <a:solidFill>
                  <a:schemeClr val="bg1"/>
                </a:solidFill>
                <a:effectLst>
                  <a:outerShdw blurRad="38100" dist="19050" dir="2700000" algn="tl" rotWithShape="0">
                    <a:schemeClr val="dk1">
                      <a:alpha val="40000"/>
                    </a:schemeClr>
                  </a:outerShdw>
                </a:effectLst>
                <a:latin typeface="Corbel" panose="020B0503020204020204" pitchFamily="34" charset="0"/>
                <a:cs typeface="Calibri" panose="020F0502020204030204" pitchFamily="34" charset="0"/>
              </a:rPr>
              <a:t>Francisella tularensis</a:t>
            </a:r>
            <a:r>
              <a:rPr lang="en-US" sz="8000" dirty="0">
                <a:ln w="0"/>
                <a:solidFill>
                  <a:schemeClr val="bg1"/>
                </a:solidFill>
                <a:effectLst>
                  <a:outerShdw blurRad="38100" dist="19050" dir="2700000" algn="tl" rotWithShape="0">
                    <a:schemeClr val="dk1">
                      <a:alpha val="40000"/>
                    </a:schemeClr>
                  </a:outerShdw>
                </a:effectLst>
                <a:latin typeface="Corbel" panose="020B0503020204020204" pitchFamily="34" charset="0"/>
                <a:cs typeface="Calibri" panose="020F0502020204030204" pitchFamily="34" charset="0"/>
              </a:rPr>
              <a:t> survival in freshwater</a:t>
            </a:r>
            <a:br>
              <a:rPr lang="en-US" sz="6700" dirty="0">
                <a:ln>
                  <a:solidFill>
                    <a:sysClr val="windowText" lastClr="000000"/>
                  </a:solidFill>
                </a:ln>
                <a:solidFill>
                  <a:schemeClr val="bg1"/>
                </a:solidFill>
              </a:rPr>
            </a:br>
            <a:r>
              <a:rPr lang="en-US" sz="6100" dirty="0">
                <a:solidFill>
                  <a:schemeClr val="bg1"/>
                </a:solidFill>
              </a:rPr>
              <a:t>Aisling Macaraeg</a:t>
            </a:r>
            <a:r>
              <a:rPr lang="en-US" sz="6100" baseline="30000" dirty="0">
                <a:solidFill>
                  <a:schemeClr val="bg1"/>
                </a:solidFill>
              </a:rPr>
              <a:t>1</a:t>
            </a:r>
            <a:r>
              <a:rPr lang="en-US" sz="6100" dirty="0">
                <a:solidFill>
                  <a:schemeClr val="bg1"/>
                </a:solidFill>
              </a:rPr>
              <a:t>, </a:t>
            </a:r>
            <a:r>
              <a:rPr lang="en-US" sz="6100" b="1" dirty="0" err="1">
                <a:solidFill>
                  <a:schemeClr val="bg1"/>
                </a:solidFill>
              </a:rPr>
              <a:t>Johanyx</a:t>
            </a:r>
            <a:r>
              <a:rPr lang="en-US" sz="6100" b="1" dirty="0">
                <a:solidFill>
                  <a:schemeClr val="bg1"/>
                </a:solidFill>
              </a:rPr>
              <a:t> Rodriguez</a:t>
            </a:r>
            <a:r>
              <a:rPr lang="en-US" sz="6100" b="1" baseline="30000" dirty="0">
                <a:solidFill>
                  <a:schemeClr val="bg1"/>
                </a:solidFill>
              </a:rPr>
              <a:t>1</a:t>
            </a:r>
            <a:r>
              <a:rPr lang="en-US" sz="6100" dirty="0">
                <a:solidFill>
                  <a:schemeClr val="bg1"/>
                </a:solidFill>
              </a:rPr>
              <a:t>, Kira Bernabe</a:t>
            </a:r>
            <a:r>
              <a:rPr lang="en-US" sz="6100" baseline="30000" dirty="0">
                <a:solidFill>
                  <a:schemeClr val="bg1"/>
                </a:solidFill>
              </a:rPr>
              <a:t>1</a:t>
            </a:r>
            <a:r>
              <a:rPr lang="en-US" sz="6100" dirty="0">
                <a:solidFill>
                  <a:schemeClr val="bg1"/>
                </a:solidFill>
              </a:rPr>
              <a:t>, Hannah Trautmann</a:t>
            </a:r>
            <a:r>
              <a:rPr lang="en-US" sz="6100" baseline="30000" dirty="0">
                <a:solidFill>
                  <a:schemeClr val="bg1"/>
                </a:solidFill>
              </a:rPr>
              <a:t>1</a:t>
            </a:r>
            <a:r>
              <a:rPr lang="en-US" sz="6100" dirty="0">
                <a:solidFill>
                  <a:schemeClr val="bg1"/>
                </a:solidFill>
              </a:rPr>
              <a:t>, </a:t>
            </a:r>
            <a:br>
              <a:rPr lang="en-US" sz="6100" dirty="0">
                <a:solidFill>
                  <a:schemeClr val="bg1"/>
                </a:solidFill>
              </a:rPr>
            </a:br>
            <a:r>
              <a:rPr lang="en-US" sz="6100" dirty="0">
                <a:solidFill>
                  <a:schemeClr val="bg1"/>
                </a:solidFill>
              </a:rPr>
              <a:t>Sierra Schmidt</a:t>
            </a:r>
            <a:r>
              <a:rPr lang="en-US" sz="6100" baseline="30000" dirty="0">
                <a:solidFill>
                  <a:schemeClr val="bg1"/>
                </a:solidFill>
              </a:rPr>
              <a:t>1</a:t>
            </a:r>
            <a:r>
              <a:rPr lang="en-US" sz="6100" dirty="0">
                <a:solidFill>
                  <a:schemeClr val="bg1"/>
                </a:solidFill>
              </a:rPr>
              <a:t>, and Kathryn Ramsey</a:t>
            </a:r>
            <a:r>
              <a:rPr lang="en-US" sz="6100" baseline="30000" dirty="0">
                <a:solidFill>
                  <a:schemeClr val="bg1"/>
                </a:solidFill>
              </a:rPr>
              <a:t>1</a:t>
            </a:r>
            <a:br>
              <a:rPr lang="en-US" sz="4400" dirty="0">
                <a:solidFill>
                  <a:schemeClr val="bg1"/>
                </a:solidFill>
              </a:rPr>
            </a:br>
            <a:r>
              <a:rPr lang="en-US" sz="4000" baseline="30000" dirty="0">
                <a:solidFill>
                  <a:schemeClr val="bg1"/>
                </a:solidFill>
              </a:rPr>
              <a:t>1</a:t>
            </a:r>
            <a:r>
              <a:rPr lang="en-US" sz="4000" dirty="0">
                <a:solidFill>
                  <a:schemeClr val="bg1"/>
                </a:solidFill>
              </a:rPr>
              <a:t>Department of Cell and Molecular Biology, University of Rhode Island</a:t>
            </a:r>
            <a:endParaRPr lang="en-US" b="1" dirty="0">
              <a:latin typeface="Helvetica" panose="020B0604020202020204" pitchFamily="34" charset="0"/>
              <a:cs typeface="Helvetica" panose="020B0604020202020204" pitchFamily="34" charset="0"/>
            </a:endParaRPr>
          </a:p>
        </p:txBody>
      </p:sp>
      <p:grpSp>
        <p:nvGrpSpPr>
          <p:cNvPr id="31" name="Group 30">
            <a:extLst>
              <a:ext uri="{FF2B5EF4-FFF2-40B4-BE49-F238E27FC236}">
                <a16:creationId xmlns:a16="http://schemas.microsoft.com/office/drawing/2014/main" id="{6CE41CB9-7B33-FCEC-C497-1E167A9203B7}"/>
              </a:ext>
            </a:extLst>
          </p:cNvPr>
          <p:cNvGrpSpPr/>
          <p:nvPr/>
        </p:nvGrpSpPr>
        <p:grpSpPr>
          <a:xfrm>
            <a:off x="365760" y="3415289"/>
            <a:ext cx="11704320" cy="1097280"/>
            <a:chOff x="162560" y="3511974"/>
            <a:chExt cx="18044160" cy="1849120"/>
          </a:xfrm>
        </p:grpSpPr>
        <p:grpSp>
          <p:nvGrpSpPr>
            <p:cNvPr id="11" name="Group 10">
              <a:extLst>
                <a:ext uri="{FF2B5EF4-FFF2-40B4-BE49-F238E27FC236}">
                  <a16:creationId xmlns:a16="http://schemas.microsoft.com/office/drawing/2014/main" id="{362BBC73-4438-8792-8F34-4210F8CF9E24}"/>
                </a:ext>
              </a:extLst>
            </p:cNvPr>
            <p:cNvGrpSpPr/>
            <p:nvPr/>
          </p:nvGrpSpPr>
          <p:grpSpPr>
            <a:xfrm>
              <a:off x="162560" y="3511974"/>
              <a:ext cx="18044160" cy="1849120"/>
              <a:chOff x="162560" y="3511974"/>
              <a:chExt cx="18044160" cy="1849120"/>
            </a:xfrm>
          </p:grpSpPr>
          <p:sp>
            <p:nvSpPr>
              <p:cNvPr id="8" name="Rectangle 7">
                <a:extLst>
                  <a:ext uri="{FF2B5EF4-FFF2-40B4-BE49-F238E27FC236}">
                    <a16:creationId xmlns:a16="http://schemas.microsoft.com/office/drawing/2014/main" id="{4BBAAE38-866D-3AD9-2132-6110834B8DA3}"/>
                  </a:ext>
                </a:extLst>
              </p:cNvPr>
              <p:cNvSpPr/>
              <p:nvPr/>
            </p:nvSpPr>
            <p:spPr>
              <a:xfrm>
                <a:off x="162560" y="3511974"/>
                <a:ext cx="18044160" cy="1849120"/>
              </a:xfrm>
              <a:prstGeom prst="rect">
                <a:avLst/>
              </a:prstGeom>
              <a:solidFill>
                <a:srgbClr val="A9D18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83555C-2377-ABFB-C8BA-52248547F2DB}"/>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1</a:t>
                </a:r>
              </a:p>
            </p:txBody>
          </p:sp>
          <p:sp>
            <p:nvSpPr>
              <p:cNvPr id="10" name="Rectangle 9">
                <a:extLst>
                  <a:ext uri="{FF2B5EF4-FFF2-40B4-BE49-F238E27FC236}">
                    <a16:creationId xmlns:a16="http://schemas.microsoft.com/office/drawing/2014/main" id="{BEFDC3FE-A2F3-865C-A81D-FD02C1F125B2}"/>
                  </a:ext>
                </a:extLst>
              </p:cNvPr>
              <p:cNvSpPr/>
              <p:nvPr/>
            </p:nvSpPr>
            <p:spPr>
              <a:xfrm>
                <a:off x="2009647" y="3511974"/>
                <a:ext cx="586158"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title 2">
              <a:extLst>
                <a:ext uri="{FF2B5EF4-FFF2-40B4-BE49-F238E27FC236}">
                  <a16:creationId xmlns:a16="http://schemas.microsoft.com/office/drawing/2014/main" id="{BCB19BBA-EB38-7AA8-69B6-27E0F11AC1F4}"/>
                </a:ext>
              </a:extLst>
            </p:cNvPr>
            <p:cNvSpPr txBox="1">
              <a:spLocks/>
            </p:cNvSpPr>
            <p:nvPr/>
          </p:nvSpPr>
          <p:spPr>
            <a:xfrm>
              <a:off x="3180105" y="3859638"/>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Introduction</a:t>
              </a:r>
            </a:p>
          </p:txBody>
        </p:sp>
      </p:grpSp>
      <p:grpSp>
        <p:nvGrpSpPr>
          <p:cNvPr id="32" name="Group 31">
            <a:extLst>
              <a:ext uri="{FF2B5EF4-FFF2-40B4-BE49-F238E27FC236}">
                <a16:creationId xmlns:a16="http://schemas.microsoft.com/office/drawing/2014/main" id="{86D923B5-3137-6C4D-A5F6-4FE25F47FD72}"/>
              </a:ext>
            </a:extLst>
          </p:cNvPr>
          <p:cNvGrpSpPr/>
          <p:nvPr/>
        </p:nvGrpSpPr>
        <p:grpSpPr>
          <a:xfrm>
            <a:off x="12435840" y="3413941"/>
            <a:ext cx="11704320" cy="1103749"/>
            <a:chOff x="18369275" y="3511971"/>
            <a:chExt cx="18044160" cy="1860021"/>
          </a:xfrm>
        </p:grpSpPr>
        <p:grpSp>
          <p:nvGrpSpPr>
            <p:cNvPr id="26" name="Group 25">
              <a:extLst>
                <a:ext uri="{FF2B5EF4-FFF2-40B4-BE49-F238E27FC236}">
                  <a16:creationId xmlns:a16="http://schemas.microsoft.com/office/drawing/2014/main" id="{C9A5DC09-F746-82AC-5F20-8D23D661E0C0}"/>
                </a:ext>
              </a:extLst>
            </p:cNvPr>
            <p:cNvGrpSpPr/>
            <p:nvPr/>
          </p:nvGrpSpPr>
          <p:grpSpPr>
            <a:xfrm>
              <a:off x="18369275" y="3511971"/>
              <a:ext cx="18044160" cy="1860021"/>
              <a:chOff x="162555" y="3511972"/>
              <a:chExt cx="18044160" cy="1860021"/>
            </a:xfrm>
          </p:grpSpPr>
          <p:sp>
            <p:nvSpPr>
              <p:cNvPr id="27" name="Rectangle 26">
                <a:extLst>
                  <a:ext uri="{FF2B5EF4-FFF2-40B4-BE49-F238E27FC236}">
                    <a16:creationId xmlns:a16="http://schemas.microsoft.com/office/drawing/2014/main" id="{20FEF987-D081-5ED0-F63F-58497BE2D16D}"/>
                  </a:ext>
                </a:extLst>
              </p:cNvPr>
              <p:cNvSpPr/>
              <p:nvPr/>
            </p:nvSpPr>
            <p:spPr>
              <a:xfrm>
                <a:off x="162555" y="3522873"/>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D98F5AE-E8A0-F325-F814-63D1AE233032}"/>
                  </a:ext>
                </a:extLst>
              </p:cNvPr>
              <p:cNvSpPr/>
              <p:nvPr/>
            </p:nvSpPr>
            <p:spPr>
              <a:xfrm>
                <a:off x="162558" y="3511972"/>
                <a:ext cx="1847088" cy="1860021"/>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2</a:t>
                </a:r>
              </a:p>
            </p:txBody>
          </p:sp>
          <p:sp>
            <p:nvSpPr>
              <p:cNvPr id="29" name="Rectangle 28">
                <a:extLst>
                  <a:ext uri="{FF2B5EF4-FFF2-40B4-BE49-F238E27FC236}">
                    <a16:creationId xmlns:a16="http://schemas.microsoft.com/office/drawing/2014/main" id="{C5B2D3DB-EF4F-4C60-F948-B6C46402376D}"/>
                  </a:ext>
                </a:extLst>
              </p:cNvPr>
              <p:cNvSpPr/>
              <p:nvPr/>
            </p:nvSpPr>
            <p:spPr>
              <a:xfrm>
                <a:off x="2009648" y="3511974"/>
                <a:ext cx="576096"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Subtitle 2">
              <a:extLst>
                <a:ext uri="{FF2B5EF4-FFF2-40B4-BE49-F238E27FC236}">
                  <a16:creationId xmlns:a16="http://schemas.microsoft.com/office/drawing/2014/main" id="{D109AA2D-1DBF-1EB5-B721-166029EDDAB6}"/>
                </a:ext>
              </a:extLst>
            </p:cNvPr>
            <p:cNvSpPr txBox="1">
              <a:spLocks/>
            </p:cNvSpPr>
            <p:nvPr/>
          </p:nvSpPr>
          <p:spPr>
            <a:xfrm>
              <a:off x="21431003" y="4000145"/>
              <a:ext cx="13435236" cy="1058328"/>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Freshwater Survival Assay</a:t>
              </a:r>
            </a:p>
          </p:txBody>
        </p:sp>
      </p:grpSp>
      <p:grpSp>
        <p:nvGrpSpPr>
          <p:cNvPr id="35" name="Group 34">
            <a:extLst>
              <a:ext uri="{FF2B5EF4-FFF2-40B4-BE49-F238E27FC236}">
                <a16:creationId xmlns:a16="http://schemas.microsoft.com/office/drawing/2014/main" id="{4A6BA41A-D645-10BD-D58A-5CC2DFDAB87C}"/>
              </a:ext>
            </a:extLst>
          </p:cNvPr>
          <p:cNvGrpSpPr/>
          <p:nvPr/>
        </p:nvGrpSpPr>
        <p:grpSpPr>
          <a:xfrm>
            <a:off x="24505920" y="3447222"/>
            <a:ext cx="11704320" cy="1097280"/>
            <a:chOff x="162560" y="3511974"/>
            <a:chExt cx="17333413" cy="1849120"/>
          </a:xfrm>
        </p:grpSpPr>
        <p:grpSp>
          <p:nvGrpSpPr>
            <p:cNvPr id="36" name="Group 35">
              <a:extLst>
                <a:ext uri="{FF2B5EF4-FFF2-40B4-BE49-F238E27FC236}">
                  <a16:creationId xmlns:a16="http://schemas.microsoft.com/office/drawing/2014/main" id="{1A814D1D-1DF3-0368-F2D0-35E02EAF9379}"/>
                </a:ext>
              </a:extLst>
            </p:cNvPr>
            <p:cNvGrpSpPr/>
            <p:nvPr/>
          </p:nvGrpSpPr>
          <p:grpSpPr>
            <a:xfrm>
              <a:off x="162560" y="3511974"/>
              <a:ext cx="17333413" cy="1849120"/>
              <a:chOff x="162560" y="3511974"/>
              <a:chExt cx="17333413" cy="1849120"/>
            </a:xfrm>
          </p:grpSpPr>
          <p:sp>
            <p:nvSpPr>
              <p:cNvPr id="38" name="Rectangle 37">
                <a:extLst>
                  <a:ext uri="{FF2B5EF4-FFF2-40B4-BE49-F238E27FC236}">
                    <a16:creationId xmlns:a16="http://schemas.microsoft.com/office/drawing/2014/main" id="{C9F30C38-0599-1ECB-2919-F7A4EF9BDC67}"/>
                  </a:ext>
                </a:extLst>
              </p:cNvPr>
              <p:cNvSpPr/>
              <p:nvPr/>
            </p:nvSpPr>
            <p:spPr>
              <a:xfrm>
                <a:off x="162560" y="3511974"/>
                <a:ext cx="17333413"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A57D037-4CDA-4AF2-BF66-C6CC6273E48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3</a:t>
                </a:r>
              </a:p>
            </p:txBody>
          </p:sp>
          <p:sp>
            <p:nvSpPr>
              <p:cNvPr id="40" name="Rectangle 39">
                <a:extLst>
                  <a:ext uri="{FF2B5EF4-FFF2-40B4-BE49-F238E27FC236}">
                    <a16:creationId xmlns:a16="http://schemas.microsoft.com/office/drawing/2014/main" id="{F925F6F4-38B6-5A82-C3C1-F8C35FDFAD19}"/>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Subtitle 2">
              <a:extLst>
                <a:ext uri="{FF2B5EF4-FFF2-40B4-BE49-F238E27FC236}">
                  <a16:creationId xmlns:a16="http://schemas.microsoft.com/office/drawing/2014/main" id="{B54A9F52-8E99-87CD-ECB7-A25B83027196}"/>
                </a:ext>
              </a:extLst>
            </p:cNvPr>
            <p:cNvSpPr txBox="1">
              <a:spLocks/>
            </p:cNvSpPr>
            <p:nvPr/>
          </p:nvSpPr>
          <p:spPr>
            <a:xfrm>
              <a:off x="3180103" y="3880145"/>
              <a:ext cx="14076285" cy="1204776"/>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550" b="1" dirty="0">
                  <a:latin typeface="Helvetica" panose="020B0604020202020204" pitchFamily="34" charset="0"/>
                  <a:cs typeface="Helvetica" panose="020B0604020202020204" pitchFamily="34" charset="0"/>
                </a:rPr>
                <a:t>Transposon Insertion Sequencing</a:t>
              </a:r>
            </a:p>
          </p:txBody>
        </p:sp>
      </p:grpSp>
      <p:grpSp>
        <p:nvGrpSpPr>
          <p:cNvPr id="52" name="Group 51">
            <a:extLst>
              <a:ext uri="{FF2B5EF4-FFF2-40B4-BE49-F238E27FC236}">
                <a16:creationId xmlns:a16="http://schemas.microsoft.com/office/drawing/2014/main" id="{EC55AF1F-D726-516D-3569-10263718EF5F}"/>
              </a:ext>
            </a:extLst>
          </p:cNvPr>
          <p:cNvGrpSpPr/>
          <p:nvPr/>
        </p:nvGrpSpPr>
        <p:grpSpPr>
          <a:xfrm>
            <a:off x="18907780" y="20958656"/>
            <a:ext cx="17373600" cy="1097280"/>
            <a:chOff x="162560" y="3511974"/>
            <a:chExt cx="18044160" cy="1849120"/>
          </a:xfrm>
        </p:grpSpPr>
        <p:grpSp>
          <p:nvGrpSpPr>
            <p:cNvPr id="53" name="Group 52">
              <a:extLst>
                <a:ext uri="{FF2B5EF4-FFF2-40B4-BE49-F238E27FC236}">
                  <a16:creationId xmlns:a16="http://schemas.microsoft.com/office/drawing/2014/main" id="{A85E5A26-02F3-0004-F827-FD9706A816DC}"/>
                </a:ext>
              </a:extLst>
            </p:cNvPr>
            <p:cNvGrpSpPr/>
            <p:nvPr/>
          </p:nvGrpSpPr>
          <p:grpSpPr>
            <a:xfrm>
              <a:off x="162560" y="3511974"/>
              <a:ext cx="18044160" cy="1849120"/>
              <a:chOff x="162560" y="3511974"/>
              <a:chExt cx="18044160" cy="1849120"/>
            </a:xfrm>
          </p:grpSpPr>
          <p:sp>
            <p:nvSpPr>
              <p:cNvPr id="55" name="Rectangle 54">
                <a:extLst>
                  <a:ext uri="{FF2B5EF4-FFF2-40B4-BE49-F238E27FC236}">
                    <a16:creationId xmlns:a16="http://schemas.microsoft.com/office/drawing/2014/main" id="{66BCD17F-8D28-433C-1107-B866FDC6925F}"/>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0DE4C8-424E-7CD0-82E7-0B6529EBCC0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8</a:t>
                </a:r>
              </a:p>
            </p:txBody>
          </p:sp>
          <p:sp>
            <p:nvSpPr>
              <p:cNvPr id="57" name="Rectangle 56">
                <a:extLst>
                  <a:ext uri="{FF2B5EF4-FFF2-40B4-BE49-F238E27FC236}">
                    <a16:creationId xmlns:a16="http://schemas.microsoft.com/office/drawing/2014/main" id="{C6BB2B20-64D4-230E-127C-C3BE0669C6A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Subtitle 2">
              <a:extLst>
                <a:ext uri="{FF2B5EF4-FFF2-40B4-BE49-F238E27FC236}">
                  <a16:creationId xmlns:a16="http://schemas.microsoft.com/office/drawing/2014/main" id="{CC9C797B-FA83-FAD7-F7DB-7B282B02AC22}"/>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Conclusion and References</a:t>
              </a:r>
            </a:p>
          </p:txBody>
        </p:sp>
      </p:grpSp>
      <p:pic>
        <p:nvPicPr>
          <p:cNvPr id="5" name="Picture 4" descr="A picture containing text, clipart&#10;&#10;Description automatically generated">
            <a:extLst>
              <a:ext uri="{FF2B5EF4-FFF2-40B4-BE49-F238E27FC236}">
                <a16:creationId xmlns:a16="http://schemas.microsoft.com/office/drawing/2014/main" id="{355FEE9E-9543-4AF9-09B3-269DA5C63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6995" y="1312669"/>
            <a:ext cx="4635631" cy="1817967"/>
          </a:xfrm>
          <a:prstGeom prst="rect">
            <a:avLst/>
          </a:prstGeom>
        </p:spPr>
      </p:pic>
      <p:grpSp>
        <p:nvGrpSpPr>
          <p:cNvPr id="7" name="Group 6">
            <a:extLst>
              <a:ext uri="{FF2B5EF4-FFF2-40B4-BE49-F238E27FC236}">
                <a16:creationId xmlns:a16="http://schemas.microsoft.com/office/drawing/2014/main" id="{24939D1F-FA4B-7DE1-F459-D7884E5B913C}"/>
              </a:ext>
            </a:extLst>
          </p:cNvPr>
          <p:cNvGrpSpPr/>
          <p:nvPr/>
        </p:nvGrpSpPr>
        <p:grpSpPr>
          <a:xfrm>
            <a:off x="12433112" y="4240053"/>
            <a:ext cx="7593417" cy="8077357"/>
            <a:chOff x="776399" y="21220704"/>
            <a:chExt cx="10131425" cy="10870372"/>
          </a:xfrm>
          <a:noFill/>
        </p:grpSpPr>
        <p:grpSp>
          <p:nvGrpSpPr>
            <p:cNvPr id="12" name="Group 14">
              <a:extLst>
                <a:ext uri="{FF2B5EF4-FFF2-40B4-BE49-F238E27FC236}">
                  <a16:creationId xmlns:a16="http://schemas.microsoft.com/office/drawing/2014/main" id="{2B966E6F-4A40-36B2-6802-5BAC7DCDEB90}"/>
                </a:ext>
              </a:extLst>
            </p:cNvPr>
            <p:cNvGrpSpPr>
              <a:grpSpLocks/>
            </p:cNvGrpSpPr>
            <p:nvPr/>
          </p:nvGrpSpPr>
          <p:grpSpPr bwMode="auto">
            <a:xfrm>
              <a:off x="776399" y="21220704"/>
              <a:ext cx="10131425" cy="10870372"/>
              <a:chOff x="992412" y="17144027"/>
              <a:chExt cx="10697679" cy="10870372"/>
            </a:xfrm>
            <a:grpFill/>
          </p:grpSpPr>
          <p:grpSp>
            <p:nvGrpSpPr>
              <p:cNvPr id="24" name="Group 5">
                <a:extLst>
                  <a:ext uri="{FF2B5EF4-FFF2-40B4-BE49-F238E27FC236}">
                    <a16:creationId xmlns:a16="http://schemas.microsoft.com/office/drawing/2014/main" id="{F0565EC1-47FE-D607-4D8E-F572964911C4}"/>
                  </a:ext>
                </a:extLst>
              </p:cNvPr>
              <p:cNvGrpSpPr>
                <a:grpSpLocks/>
              </p:cNvGrpSpPr>
              <p:nvPr/>
            </p:nvGrpSpPr>
            <p:grpSpPr bwMode="auto">
              <a:xfrm>
                <a:off x="992412" y="17144027"/>
                <a:ext cx="10697679" cy="10870372"/>
                <a:chOff x="1010124" y="17435513"/>
                <a:chExt cx="9920608" cy="10870682"/>
              </a:xfrm>
              <a:grpFill/>
            </p:grpSpPr>
            <p:sp>
              <p:nvSpPr>
                <p:cNvPr id="34" name="TextBox 4">
                  <a:extLst>
                    <a:ext uri="{FF2B5EF4-FFF2-40B4-BE49-F238E27FC236}">
                      <a16:creationId xmlns:a16="http://schemas.microsoft.com/office/drawing/2014/main" id="{D05AF186-748B-A1D2-7794-05183313638C}"/>
                    </a:ext>
                  </a:extLst>
                </p:cNvPr>
                <p:cNvSpPr txBox="1">
                  <a:spLocks noChangeArrowheads="1"/>
                </p:cNvSpPr>
                <p:nvPr/>
              </p:nvSpPr>
              <p:spPr bwMode="auto">
                <a:xfrm>
                  <a:off x="1010124" y="17435513"/>
                  <a:ext cx="9920608" cy="9717424"/>
                </a:xfrm>
                <a:prstGeom prst="rect">
                  <a:avLst/>
                </a:prstGeom>
                <a:grpFill/>
                <a:ln w="9525">
                  <a:noFill/>
                  <a:miter lim="800000"/>
                  <a:headEnd/>
                  <a:tailEnd/>
                </a:ln>
              </p:spPr>
              <p:txBody>
                <a:bodyPr tIns="246889">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p:txBody>
            </p:sp>
            <p:cxnSp>
              <p:nvCxnSpPr>
                <p:cNvPr id="49" name="Connector: Curved 48">
                  <a:extLst>
                    <a:ext uri="{FF2B5EF4-FFF2-40B4-BE49-F238E27FC236}">
                      <a16:creationId xmlns:a16="http://schemas.microsoft.com/office/drawing/2014/main" id="{2212411F-4930-F6EC-ECC4-B98EDCA2F0DE}"/>
                    </a:ext>
                  </a:extLst>
                </p:cNvPr>
                <p:cNvCxnSpPr>
                  <a:cxnSpLocks/>
                </p:cNvCxnSpPr>
                <p:nvPr/>
              </p:nvCxnSpPr>
              <p:spPr>
                <a:xfrm flipV="1">
                  <a:off x="1036488" y="18656395"/>
                  <a:ext cx="9849103" cy="2208275"/>
                </a:xfrm>
                <a:prstGeom prst="curvedConnector3">
                  <a:avLst/>
                </a:prstGeom>
                <a:grpFill/>
                <a:ln w="508000">
                  <a:solidFill>
                    <a:srgbClr val="ACD7EC"/>
                  </a:solidFill>
                </a:ln>
              </p:spPr>
              <p:style>
                <a:lnRef idx="3">
                  <a:schemeClr val="accent1"/>
                </a:lnRef>
                <a:fillRef idx="0">
                  <a:schemeClr val="accent1"/>
                </a:fillRef>
                <a:effectRef idx="2">
                  <a:schemeClr val="accent1"/>
                </a:effectRef>
                <a:fontRef idx="minor">
                  <a:schemeClr val="tx1"/>
                </a:fontRef>
              </p:style>
            </p:cxnSp>
            <p:sp>
              <p:nvSpPr>
                <p:cNvPr id="50" name="TextBox 11">
                  <a:extLst>
                    <a:ext uri="{FF2B5EF4-FFF2-40B4-BE49-F238E27FC236}">
                      <a16:creationId xmlns:a16="http://schemas.microsoft.com/office/drawing/2014/main" id="{858DB463-D8E1-8F05-5F18-EEC78AA31CA9}"/>
                    </a:ext>
                  </a:extLst>
                </p:cNvPr>
                <p:cNvSpPr txBox="1">
                  <a:spLocks noChangeArrowheads="1"/>
                </p:cNvSpPr>
                <p:nvPr/>
              </p:nvSpPr>
              <p:spPr bwMode="auto">
                <a:xfrm rot="20792411">
                  <a:off x="2859386" y="19524049"/>
                  <a:ext cx="3124201"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Beaver River</a:t>
                  </a:r>
                </a:p>
              </p:txBody>
            </p:sp>
            <p:sp>
              <p:nvSpPr>
                <p:cNvPr id="51" name="Arrow: Down 50">
                  <a:extLst>
                    <a:ext uri="{FF2B5EF4-FFF2-40B4-BE49-F238E27FC236}">
                      <a16:creationId xmlns:a16="http://schemas.microsoft.com/office/drawing/2014/main" id="{CC041FBF-229D-178D-B4DC-B4CAEDD28E0E}"/>
                    </a:ext>
                  </a:extLst>
                </p:cNvPr>
                <p:cNvSpPr/>
                <p:nvPr/>
              </p:nvSpPr>
              <p:spPr>
                <a:xfrm>
                  <a:off x="5229857" y="20742376"/>
                  <a:ext cx="361707" cy="716419"/>
                </a:xfrm>
                <a:prstGeom prst="downArrow">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dirty="0">
                    <a:latin typeface="Helvetica" panose="020B0604020202020204" pitchFamily="34" charset="0"/>
                    <a:cs typeface="Helvetica" panose="020B0604020202020204" pitchFamily="34" charset="0"/>
                  </a:endParaRPr>
                </a:p>
              </p:txBody>
            </p:sp>
            <p:pic>
              <p:nvPicPr>
                <p:cNvPr id="58" name="Picture 19">
                  <a:extLst>
                    <a:ext uri="{FF2B5EF4-FFF2-40B4-BE49-F238E27FC236}">
                      <a16:creationId xmlns:a16="http://schemas.microsoft.com/office/drawing/2014/main" id="{8D4ECA54-03A2-10B6-7B87-A7122A945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0" y="21393150"/>
                  <a:ext cx="2262188"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 name="Picture 19">
                  <a:extLst>
                    <a:ext uri="{FF2B5EF4-FFF2-40B4-BE49-F238E27FC236}">
                      <a16:creationId xmlns:a16="http://schemas.microsoft.com/office/drawing/2014/main" id="{11773A4E-EEE3-E7BD-C08F-D45A6CD82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107" y="21393150"/>
                  <a:ext cx="2263775"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 name="Picture 19">
                  <a:extLst>
                    <a:ext uri="{FF2B5EF4-FFF2-40B4-BE49-F238E27FC236}">
                      <a16:creationId xmlns:a16="http://schemas.microsoft.com/office/drawing/2014/main" id="{BCB80542-7D81-2FA8-A4C6-A3B3265C6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63" y="21393150"/>
                  <a:ext cx="2262187"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24CD40D7-762F-56D4-4E8B-C7D8431F1407}"/>
                    </a:ext>
                  </a:extLst>
                </p:cNvPr>
                <p:cNvSpPr txBox="1"/>
                <p:nvPr/>
              </p:nvSpPr>
              <p:spPr>
                <a:xfrm>
                  <a:off x="3397677" y="23009385"/>
                  <a:ext cx="1046157" cy="642030"/>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x3</a:t>
                  </a:r>
                </a:p>
              </p:txBody>
            </p:sp>
            <p:sp>
              <p:nvSpPr>
                <p:cNvPr id="62" name="TextBox 20">
                  <a:extLst>
                    <a:ext uri="{FF2B5EF4-FFF2-40B4-BE49-F238E27FC236}">
                      <a16:creationId xmlns:a16="http://schemas.microsoft.com/office/drawing/2014/main" id="{E249C951-0CFA-5FAB-3E29-AEAF27ACB7E8}"/>
                    </a:ext>
                  </a:extLst>
                </p:cNvPr>
                <p:cNvSpPr txBox="1">
                  <a:spLocks noChangeArrowheads="1"/>
                </p:cNvSpPr>
                <p:nvPr/>
              </p:nvSpPr>
              <p:spPr bwMode="auto">
                <a:xfrm>
                  <a:off x="6377385" y="23009227"/>
                  <a:ext cx="1044575"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a:latin typeface="Helvetica" panose="020B0604020202020204" pitchFamily="34" charset="0"/>
                      <a:cs typeface="Helvetica" panose="020B0604020202020204" pitchFamily="34" charset="0"/>
                    </a:rPr>
                    <a:t>x3</a:t>
                  </a:r>
                </a:p>
              </p:txBody>
            </p:sp>
            <p:sp>
              <p:nvSpPr>
                <p:cNvPr id="63" name="TextBox 25">
                  <a:extLst>
                    <a:ext uri="{FF2B5EF4-FFF2-40B4-BE49-F238E27FC236}">
                      <a16:creationId xmlns:a16="http://schemas.microsoft.com/office/drawing/2014/main" id="{DFDDA518-A487-8328-3A21-CFAD23B4E896}"/>
                    </a:ext>
                  </a:extLst>
                </p:cNvPr>
                <p:cNvSpPr txBox="1">
                  <a:spLocks noChangeArrowheads="1"/>
                </p:cNvSpPr>
                <p:nvPr/>
              </p:nvSpPr>
              <p:spPr bwMode="auto">
                <a:xfrm>
                  <a:off x="1930400" y="23818851"/>
                  <a:ext cx="1004888"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dirty="0">
                      <a:latin typeface="Helvetica" panose="020B0604020202020204" pitchFamily="34" charset="0"/>
                      <a:cs typeface="Helvetica" panose="020B0604020202020204" pitchFamily="34" charset="0"/>
                    </a:rPr>
                    <a:t>4°C</a:t>
                  </a:r>
                </a:p>
              </p:txBody>
            </p:sp>
            <p:sp>
              <p:nvSpPr>
                <p:cNvPr id="64" name="TextBox 26">
                  <a:extLst>
                    <a:ext uri="{FF2B5EF4-FFF2-40B4-BE49-F238E27FC236}">
                      <a16:creationId xmlns:a16="http://schemas.microsoft.com/office/drawing/2014/main" id="{16A9AC3D-9CDF-A3A9-1075-218B6E50DD4D}"/>
                    </a:ext>
                  </a:extLst>
                </p:cNvPr>
                <p:cNvSpPr txBox="1">
                  <a:spLocks noChangeArrowheads="1"/>
                </p:cNvSpPr>
                <p:nvPr/>
              </p:nvSpPr>
              <p:spPr bwMode="auto">
                <a:xfrm>
                  <a:off x="4759324" y="23818851"/>
                  <a:ext cx="1301749"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16°C</a:t>
                  </a:r>
                </a:p>
              </p:txBody>
            </p:sp>
            <p:sp>
              <p:nvSpPr>
                <p:cNvPr id="65" name="TextBox 27">
                  <a:extLst>
                    <a:ext uri="{FF2B5EF4-FFF2-40B4-BE49-F238E27FC236}">
                      <a16:creationId xmlns:a16="http://schemas.microsoft.com/office/drawing/2014/main" id="{4C0EBA18-93FA-63CF-5F5A-94371025C5A9}"/>
                    </a:ext>
                  </a:extLst>
                </p:cNvPr>
                <p:cNvSpPr txBox="1">
                  <a:spLocks noChangeArrowheads="1"/>
                </p:cNvSpPr>
                <p:nvPr/>
              </p:nvSpPr>
              <p:spPr bwMode="auto">
                <a:xfrm>
                  <a:off x="7758113" y="23818851"/>
                  <a:ext cx="1258886"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25°C</a:t>
                  </a:r>
                </a:p>
              </p:txBody>
            </p:sp>
            <p:pic>
              <p:nvPicPr>
                <p:cNvPr id="66" name="Picture 10">
                  <a:extLst>
                    <a:ext uri="{FF2B5EF4-FFF2-40B4-BE49-F238E27FC236}">
                      <a16:creationId xmlns:a16="http://schemas.microsoft.com/office/drawing/2014/main" id="{0252F141-24AB-519A-26B4-35AA4DF79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450" y="25566688"/>
                  <a:ext cx="2603500" cy="256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66">
                  <a:extLst>
                    <a:ext uri="{FF2B5EF4-FFF2-40B4-BE49-F238E27FC236}">
                      <a16:creationId xmlns:a16="http://schemas.microsoft.com/office/drawing/2014/main" id="{3E9E370A-239E-913B-4D5A-C01157696F68}"/>
                    </a:ext>
                  </a:extLst>
                </p:cNvPr>
                <p:cNvCxnSpPr/>
                <p:nvPr/>
              </p:nvCxnSpPr>
              <p:spPr>
                <a:xfrm>
                  <a:off x="8387516"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E7B044-D73D-7E24-B862-4C7056EB5E18}"/>
                    </a:ext>
                  </a:extLst>
                </p:cNvPr>
                <p:cNvCxnSpPr>
                  <a:cxnSpLocks/>
                </p:cNvCxnSpPr>
                <p:nvPr/>
              </p:nvCxnSpPr>
              <p:spPr>
                <a:xfrm flipH="1">
                  <a:off x="2286233" y="24917613"/>
                  <a:ext cx="6101283"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14B87F-892E-6E25-EE01-3A0637C0D300}"/>
                    </a:ext>
                  </a:extLst>
                </p:cNvPr>
                <p:cNvCxnSpPr/>
                <p:nvPr/>
              </p:nvCxnSpPr>
              <p:spPr>
                <a:xfrm>
                  <a:off x="5410711" y="245112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87A675-49E3-144F-A971-20B771902168}"/>
                    </a:ext>
                  </a:extLst>
                </p:cNvPr>
                <p:cNvCxnSpPr/>
                <p:nvPr/>
              </p:nvCxnSpPr>
              <p:spPr>
                <a:xfrm>
                  <a:off x="2306441"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6EF722-AF18-0186-7662-FDCE7053A262}"/>
                    </a:ext>
                  </a:extLst>
                </p:cNvPr>
                <p:cNvCxnSpPr/>
                <p:nvPr/>
              </p:nvCxnSpPr>
              <p:spPr>
                <a:xfrm>
                  <a:off x="2514740" y="24917613"/>
                  <a:ext cx="0" cy="68582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32">
                  <a:extLst>
                    <a:ext uri="{FF2B5EF4-FFF2-40B4-BE49-F238E27FC236}">
                      <a16:creationId xmlns:a16="http://schemas.microsoft.com/office/drawing/2014/main" id="{C4A747A0-59B7-5731-1935-EAE796690B09}"/>
                    </a:ext>
                  </a:extLst>
                </p:cNvPr>
                <p:cNvSpPr txBox="1">
                  <a:spLocks noChangeArrowheads="1"/>
                </p:cNvSpPr>
                <p:nvPr/>
              </p:nvSpPr>
              <p:spPr bwMode="auto">
                <a:xfrm>
                  <a:off x="1301749" y="25755600"/>
                  <a:ext cx="1971676" cy="2195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Serially diluted from 1 to 10</a:t>
                  </a:r>
                  <a:r>
                    <a:rPr lang="en-US" altLang="en-US" sz="2500" baseline="30000" dirty="0">
                      <a:latin typeface="Helvetica" panose="020B0604020202020204" pitchFamily="34" charset="0"/>
                      <a:cs typeface="Helvetica" panose="020B0604020202020204" pitchFamily="34" charset="0"/>
                    </a:rPr>
                    <a:t>-6</a:t>
                  </a:r>
                </a:p>
              </p:txBody>
            </p:sp>
            <p:cxnSp>
              <p:nvCxnSpPr>
                <p:cNvPr id="73" name="Straight Arrow Connector 72">
                  <a:extLst>
                    <a:ext uri="{FF2B5EF4-FFF2-40B4-BE49-F238E27FC236}">
                      <a16:creationId xmlns:a16="http://schemas.microsoft.com/office/drawing/2014/main" id="{7D89206E-3685-60B6-6C06-A32D1EBDEAE4}"/>
                    </a:ext>
                  </a:extLst>
                </p:cNvPr>
                <p:cNvCxnSpPr>
                  <a:cxnSpLocks/>
                </p:cNvCxnSpPr>
                <p:nvPr/>
              </p:nvCxnSpPr>
              <p:spPr>
                <a:xfrm>
                  <a:off x="3352597" y="26909983"/>
                  <a:ext cx="522301"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4BC1F4B-036A-C221-9FF6-6D7D8DDC864D}"/>
                    </a:ext>
                  </a:extLst>
                </p:cNvPr>
                <p:cNvSpPr txBox="1">
                  <a:spLocks noChangeArrowheads="1"/>
                </p:cNvSpPr>
                <p:nvPr/>
              </p:nvSpPr>
              <p:spPr bwMode="auto">
                <a:xfrm>
                  <a:off x="6945503" y="25593104"/>
                  <a:ext cx="2655887" cy="27130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Plated on days: 0, 1, 2, 4, 7, 14, 21, 28, 35, 42, 50, 63, 69</a:t>
                  </a:r>
                  <a:endParaRPr lang="en-US" altLang="en-US" sz="2500" baseline="30000" dirty="0">
                    <a:latin typeface="Helvetica" panose="020B0604020202020204" pitchFamily="34" charset="0"/>
                    <a:cs typeface="Helvetica" panose="020B0604020202020204" pitchFamily="34" charset="0"/>
                  </a:endParaRPr>
                </a:p>
              </p:txBody>
            </p:sp>
          </p:grpSp>
          <p:sp>
            <p:nvSpPr>
              <p:cNvPr id="33" name="TextBox 20">
                <a:extLst>
                  <a:ext uri="{FF2B5EF4-FFF2-40B4-BE49-F238E27FC236}">
                    <a16:creationId xmlns:a16="http://schemas.microsoft.com/office/drawing/2014/main" id="{3C595D29-945A-D368-C75A-7865DBCB8E35}"/>
                  </a:ext>
                </a:extLst>
              </p:cNvPr>
              <p:cNvSpPr txBox="1">
                <a:spLocks noChangeArrowheads="1"/>
              </p:cNvSpPr>
              <p:nvPr/>
            </p:nvSpPr>
            <p:spPr bwMode="auto">
              <a:xfrm>
                <a:off x="10085388" y="22617567"/>
                <a:ext cx="1044575" cy="642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x3</a:t>
                </a:r>
              </a:p>
            </p:txBody>
          </p:sp>
        </p:grpSp>
        <p:sp>
          <p:nvSpPr>
            <p:cNvPr id="14" name="TextBox 13">
              <a:extLst>
                <a:ext uri="{FF2B5EF4-FFF2-40B4-BE49-F238E27FC236}">
                  <a16:creationId xmlns:a16="http://schemas.microsoft.com/office/drawing/2014/main" id="{A03D8F85-0D98-F2FD-37F8-6729AC698FEC}"/>
                </a:ext>
              </a:extLst>
            </p:cNvPr>
            <p:cNvSpPr txBox="1"/>
            <p:nvPr/>
          </p:nvSpPr>
          <p:spPr>
            <a:xfrm>
              <a:off x="5747265" y="23982411"/>
              <a:ext cx="4135438" cy="1159761"/>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+ 0.03 OD LVS</a:t>
              </a:r>
            </a:p>
            <a:p>
              <a:pPr>
                <a:defRPr/>
              </a:pPr>
              <a:r>
                <a:rPr lang="en-US" sz="2500" dirty="0">
                  <a:latin typeface="Helvetica" panose="020B0604020202020204" pitchFamily="34" charset="0"/>
                  <a:cs typeface="Helvetica" panose="020B0604020202020204" pitchFamily="34" charset="0"/>
                </a:rPr>
                <a:t> </a:t>
              </a:r>
              <a:r>
                <a:rPr lang="en-US" sz="2500" i="1" dirty="0">
                  <a:latin typeface="Helvetica" panose="020B0604020202020204" pitchFamily="34" charset="0"/>
                  <a:cs typeface="Helvetica" panose="020B0604020202020204" pitchFamily="34" charset="0"/>
                </a:rPr>
                <a:t>F. tularensis</a:t>
              </a:r>
              <a:endParaRPr lang="en-US" sz="2500" dirty="0">
                <a:latin typeface="Helvetica" panose="020B0604020202020204" pitchFamily="34" charset="0"/>
                <a:cs typeface="Helvetica" panose="020B0604020202020204" pitchFamily="34" charset="0"/>
              </a:endParaRPr>
            </a:p>
          </p:txBody>
        </p:sp>
      </p:grpSp>
      <p:grpSp>
        <p:nvGrpSpPr>
          <p:cNvPr id="97" name="Group 96">
            <a:extLst>
              <a:ext uri="{FF2B5EF4-FFF2-40B4-BE49-F238E27FC236}">
                <a16:creationId xmlns:a16="http://schemas.microsoft.com/office/drawing/2014/main" id="{08DB2BCB-CD0B-E0A4-031C-1BF8EE370627}"/>
              </a:ext>
            </a:extLst>
          </p:cNvPr>
          <p:cNvGrpSpPr/>
          <p:nvPr/>
        </p:nvGrpSpPr>
        <p:grpSpPr>
          <a:xfrm>
            <a:off x="334872" y="12664703"/>
            <a:ext cx="17373600" cy="1097280"/>
            <a:chOff x="162560" y="3511974"/>
            <a:chExt cx="18139632" cy="1849120"/>
          </a:xfrm>
        </p:grpSpPr>
        <p:grpSp>
          <p:nvGrpSpPr>
            <p:cNvPr id="98" name="Group 97">
              <a:extLst>
                <a:ext uri="{FF2B5EF4-FFF2-40B4-BE49-F238E27FC236}">
                  <a16:creationId xmlns:a16="http://schemas.microsoft.com/office/drawing/2014/main" id="{40B4F65B-DEEC-4331-C132-EDF4A0AD6CDD}"/>
                </a:ext>
              </a:extLst>
            </p:cNvPr>
            <p:cNvGrpSpPr/>
            <p:nvPr/>
          </p:nvGrpSpPr>
          <p:grpSpPr>
            <a:xfrm>
              <a:off x="162560" y="3511974"/>
              <a:ext cx="18139632" cy="1849120"/>
              <a:chOff x="162560" y="3511974"/>
              <a:chExt cx="18139632" cy="1849120"/>
            </a:xfrm>
          </p:grpSpPr>
          <p:sp>
            <p:nvSpPr>
              <p:cNvPr id="100" name="Rectangle 99">
                <a:extLst>
                  <a:ext uri="{FF2B5EF4-FFF2-40B4-BE49-F238E27FC236}">
                    <a16:creationId xmlns:a16="http://schemas.microsoft.com/office/drawing/2014/main" id="{70AE2602-9795-9264-5FCF-1746A1594138}"/>
                  </a:ext>
                </a:extLst>
              </p:cNvPr>
              <p:cNvSpPr/>
              <p:nvPr/>
            </p:nvSpPr>
            <p:spPr>
              <a:xfrm>
                <a:off x="162560" y="3511974"/>
                <a:ext cx="18139632"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3490EC8-8911-CC04-AE71-0C942E1B58EF}"/>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4</a:t>
                </a:r>
              </a:p>
            </p:txBody>
          </p:sp>
          <p:sp>
            <p:nvSpPr>
              <p:cNvPr id="102" name="Rectangle 101">
                <a:extLst>
                  <a:ext uri="{FF2B5EF4-FFF2-40B4-BE49-F238E27FC236}">
                    <a16:creationId xmlns:a16="http://schemas.microsoft.com/office/drawing/2014/main" id="{7366E59D-ECB2-3995-A10F-6C443786A47A}"/>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Subtitle 2">
              <a:extLst>
                <a:ext uri="{FF2B5EF4-FFF2-40B4-BE49-F238E27FC236}">
                  <a16:creationId xmlns:a16="http://schemas.microsoft.com/office/drawing/2014/main" id="{B4360F01-A8FC-1F25-B623-C9A8EF10FB2E}"/>
                </a:ext>
              </a:extLst>
            </p:cNvPr>
            <p:cNvSpPr txBox="1">
              <a:spLocks/>
            </p:cNvSpPr>
            <p:nvPr/>
          </p:nvSpPr>
          <p:spPr>
            <a:xfrm>
              <a:off x="3064700" y="3835401"/>
              <a:ext cx="14004498"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b="1" i="0" dirty="0">
                  <a:solidFill>
                    <a:srgbClr val="222222"/>
                  </a:solidFill>
                  <a:effectLst/>
                  <a:latin typeface="Helvetica" panose="020B0604020202020204" pitchFamily="34" charset="0"/>
                  <a:cs typeface="Helvetica" panose="020B0604020202020204" pitchFamily="34" charset="0"/>
                </a:rPr>
                <a:t>Creation of a Transposon </a:t>
              </a:r>
              <a:r>
                <a:rPr lang="en-US" sz="5000" b="1" dirty="0">
                  <a:solidFill>
                    <a:srgbClr val="222222"/>
                  </a:solidFill>
                  <a:latin typeface="Helvetica" panose="020B0604020202020204" pitchFamily="34" charset="0"/>
                  <a:cs typeface="Helvetica" panose="020B0604020202020204" pitchFamily="34" charset="0"/>
                </a:rPr>
                <a:t>M</a:t>
              </a:r>
              <a:r>
                <a:rPr lang="en-US" sz="5000" b="1" i="0" dirty="0">
                  <a:solidFill>
                    <a:srgbClr val="222222"/>
                  </a:solidFill>
                  <a:effectLst/>
                  <a:latin typeface="Helvetica" panose="020B0604020202020204" pitchFamily="34" charset="0"/>
                  <a:cs typeface="Helvetica" panose="020B0604020202020204" pitchFamily="34" charset="0"/>
                </a:rPr>
                <a:t>utant </a:t>
              </a:r>
              <a:r>
                <a:rPr lang="en-US" sz="5000" b="1" dirty="0">
                  <a:solidFill>
                    <a:srgbClr val="222222"/>
                  </a:solidFill>
                  <a:latin typeface="Helvetica" panose="020B0604020202020204" pitchFamily="34" charset="0"/>
                  <a:cs typeface="Helvetica" panose="020B0604020202020204" pitchFamily="34" charset="0"/>
                </a:rPr>
                <a:t>L</a:t>
              </a:r>
              <a:r>
                <a:rPr lang="en-US" sz="5000" b="1" i="0" dirty="0">
                  <a:solidFill>
                    <a:srgbClr val="222222"/>
                  </a:solidFill>
                  <a:effectLst/>
                  <a:latin typeface="Helvetica" panose="020B0604020202020204" pitchFamily="34" charset="0"/>
                  <a:cs typeface="Helvetica" panose="020B0604020202020204" pitchFamily="34" charset="0"/>
                </a:rPr>
                <a:t>ibrary</a:t>
              </a:r>
              <a:endParaRPr lang="en-US" sz="5000" b="1" dirty="0">
                <a:latin typeface="Helvetica" panose="020B0604020202020204" pitchFamily="34" charset="0"/>
                <a:cs typeface="Helvetica" panose="020B0604020202020204" pitchFamily="34" charset="0"/>
              </a:endParaRPr>
            </a:p>
          </p:txBody>
        </p:sp>
      </p:grpSp>
      <p:grpSp>
        <p:nvGrpSpPr>
          <p:cNvPr id="103" name="Group 102">
            <a:extLst>
              <a:ext uri="{FF2B5EF4-FFF2-40B4-BE49-F238E27FC236}">
                <a16:creationId xmlns:a16="http://schemas.microsoft.com/office/drawing/2014/main" id="{187E98E0-F870-5B62-7473-1C4E9E9B39EE}"/>
              </a:ext>
            </a:extLst>
          </p:cNvPr>
          <p:cNvGrpSpPr/>
          <p:nvPr/>
        </p:nvGrpSpPr>
        <p:grpSpPr>
          <a:xfrm>
            <a:off x="334872" y="16515275"/>
            <a:ext cx="17373600" cy="1097280"/>
            <a:chOff x="162560" y="3511974"/>
            <a:chExt cx="18044160" cy="1849120"/>
          </a:xfrm>
        </p:grpSpPr>
        <p:grpSp>
          <p:nvGrpSpPr>
            <p:cNvPr id="104" name="Group 103">
              <a:extLst>
                <a:ext uri="{FF2B5EF4-FFF2-40B4-BE49-F238E27FC236}">
                  <a16:creationId xmlns:a16="http://schemas.microsoft.com/office/drawing/2014/main" id="{70F1CB0F-4260-E6E5-4F8F-D0720E6028EF}"/>
                </a:ext>
              </a:extLst>
            </p:cNvPr>
            <p:cNvGrpSpPr/>
            <p:nvPr/>
          </p:nvGrpSpPr>
          <p:grpSpPr>
            <a:xfrm>
              <a:off x="162560" y="3511974"/>
              <a:ext cx="18044160" cy="1849120"/>
              <a:chOff x="162560" y="3511974"/>
              <a:chExt cx="18044160" cy="1849120"/>
            </a:xfrm>
          </p:grpSpPr>
          <p:sp>
            <p:nvSpPr>
              <p:cNvPr id="106" name="Rectangle 105">
                <a:extLst>
                  <a:ext uri="{FF2B5EF4-FFF2-40B4-BE49-F238E27FC236}">
                    <a16:creationId xmlns:a16="http://schemas.microsoft.com/office/drawing/2014/main" id="{3D9F0EEE-9C42-1933-40B6-C51073AFA846}"/>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BEBDEBA-97BA-1D3F-F01D-AF8EF25142C4}"/>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5</a:t>
                </a:r>
              </a:p>
            </p:txBody>
          </p:sp>
          <p:sp>
            <p:nvSpPr>
              <p:cNvPr id="108" name="Rectangle 107">
                <a:extLst>
                  <a:ext uri="{FF2B5EF4-FFF2-40B4-BE49-F238E27FC236}">
                    <a16:creationId xmlns:a16="http://schemas.microsoft.com/office/drawing/2014/main" id="{4B051C5E-9503-DEAA-6777-615F4B1AECE7}"/>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Subtitle 2">
              <a:extLst>
                <a:ext uri="{FF2B5EF4-FFF2-40B4-BE49-F238E27FC236}">
                  <a16:creationId xmlns:a16="http://schemas.microsoft.com/office/drawing/2014/main" id="{484A3CA8-84E8-7D48-3AE1-0A214A1B4626}"/>
                </a:ext>
              </a:extLst>
            </p:cNvPr>
            <p:cNvSpPr txBox="1">
              <a:spLocks/>
            </p:cNvSpPr>
            <p:nvPr/>
          </p:nvSpPr>
          <p:spPr>
            <a:xfrm>
              <a:off x="3064700" y="3835401"/>
              <a:ext cx="144819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Survival of </a:t>
              </a:r>
              <a:r>
                <a:rPr lang="en-US" sz="5001" b="1" i="1" dirty="0">
                  <a:latin typeface="Helvetica" panose="020B0604020202020204" pitchFamily="34" charset="0"/>
                  <a:cs typeface="Helvetica" panose="020B0604020202020204" pitchFamily="34" charset="0"/>
                </a:rPr>
                <a:t>F. tularensis</a:t>
              </a:r>
              <a:r>
                <a:rPr lang="en-US" sz="5001" b="1" dirty="0">
                  <a:latin typeface="Helvetica" panose="020B0604020202020204" pitchFamily="34" charset="0"/>
                  <a:cs typeface="Helvetica" panose="020B0604020202020204" pitchFamily="34" charset="0"/>
                </a:rPr>
                <a:t> in Freshwater at</a:t>
              </a:r>
              <a:r>
                <a:rPr lang="en-US" sz="5400" b="1" dirty="0">
                  <a:latin typeface="Helvetica" panose="020B0604020202020204" pitchFamily="34" charset="0"/>
                  <a:cs typeface="Helvetica" panose="020B0604020202020204" pitchFamily="34" charset="0"/>
                </a:rPr>
                <a:t> 4°C</a:t>
              </a:r>
              <a:r>
                <a:rPr lang="en-US" sz="5001" b="1" dirty="0">
                  <a:latin typeface="Helvetica" panose="020B0604020202020204" pitchFamily="34" charset="0"/>
                  <a:cs typeface="Helvetica" panose="020B0604020202020204" pitchFamily="34" charset="0"/>
                </a:rPr>
                <a:t> </a:t>
              </a:r>
            </a:p>
          </p:txBody>
        </p:sp>
      </p:grpSp>
      <p:grpSp>
        <p:nvGrpSpPr>
          <p:cNvPr id="111" name="Group 110">
            <a:extLst>
              <a:ext uri="{FF2B5EF4-FFF2-40B4-BE49-F238E27FC236}">
                <a16:creationId xmlns:a16="http://schemas.microsoft.com/office/drawing/2014/main" id="{1B3D3CE3-B2F9-52F3-75F8-69BDF0DA5E44}"/>
              </a:ext>
            </a:extLst>
          </p:cNvPr>
          <p:cNvGrpSpPr/>
          <p:nvPr/>
        </p:nvGrpSpPr>
        <p:grpSpPr>
          <a:xfrm>
            <a:off x="18887480" y="12671591"/>
            <a:ext cx="17373600" cy="1097280"/>
            <a:chOff x="162560" y="3511974"/>
            <a:chExt cx="18044160" cy="1849120"/>
          </a:xfrm>
        </p:grpSpPr>
        <p:grpSp>
          <p:nvGrpSpPr>
            <p:cNvPr id="112" name="Group 111">
              <a:extLst>
                <a:ext uri="{FF2B5EF4-FFF2-40B4-BE49-F238E27FC236}">
                  <a16:creationId xmlns:a16="http://schemas.microsoft.com/office/drawing/2014/main" id="{0C84A9E8-2BBB-E957-AF96-6A5D3D63D18F}"/>
                </a:ext>
              </a:extLst>
            </p:cNvPr>
            <p:cNvGrpSpPr/>
            <p:nvPr/>
          </p:nvGrpSpPr>
          <p:grpSpPr>
            <a:xfrm>
              <a:off x="162560" y="3511974"/>
              <a:ext cx="18044160" cy="1849120"/>
              <a:chOff x="162560" y="3511974"/>
              <a:chExt cx="18044160" cy="1849120"/>
            </a:xfrm>
          </p:grpSpPr>
          <p:sp>
            <p:nvSpPr>
              <p:cNvPr id="114" name="Rectangle 113">
                <a:extLst>
                  <a:ext uri="{FF2B5EF4-FFF2-40B4-BE49-F238E27FC236}">
                    <a16:creationId xmlns:a16="http://schemas.microsoft.com/office/drawing/2014/main" id="{E0F8108A-3904-B668-9634-C27698C608DD}"/>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44E193F-793C-7997-4A7E-D9567C4A0705}"/>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6</a:t>
                </a:r>
              </a:p>
            </p:txBody>
          </p:sp>
          <p:sp>
            <p:nvSpPr>
              <p:cNvPr id="116" name="Rectangle 115">
                <a:extLst>
                  <a:ext uri="{FF2B5EF4-FFF2-40B4-BE49-F238E27FC236}">
                    <a16:creationId xmlns:a16="http://schemas.microsoft.com/office/drawing/2014/main" id="{FE921EF1-57E2-9CED-DED9-5EBB67C3A28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Subtitle 2">
              <a:extLst>
                <a:ext uri="{FF2B5EF4-FFF2-40B4-BE49-F238E27FC236}">
                  <a16:creationId xmlns:a16="http://schemas.microsoft.com/office/drawing/2014/main" id="{D73363C7-8CB4-9030-5735-700ED1192E0F}"/>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Transposon Insertion Sequencing Data</a:t>
              </a:r>
            </a:p>
          </p:txBody>
        </p:sp>
      </p:grpSp>
      <p:sp>
        <p:nvSpPr>
          <p:cNvPr id="119" name="TextBox 118">
            <a:extLst>
              <a:ext uri="{FF2B5EF4-FFF2-40B4-BE49-F238E27FC236}">
                <a16:creationId xmlns:a16="http://schemas.microsoft.com/office/drawing/2014/main" id="{9D29C6EB-5C17-CF27-9E36-E913C9DBACA1}"/>
              </a:ext>
            </a:extLst>
          </p:cNvPr>
          <p:cNvSpPr txBox="1"/>
          <p:nvPr/>
        </p:nvSpPr>
        <p:spPr>
          <a:xfrm>
            <a:off x="3366358" y="4774691"/>
            <a:ext cx="8665376" cy="3041858"/>
          </a:xfrm>
          <a:prstGeom prst="rect">
            <a:avLst/>
          </a:prstGeom>
          <a:noFill/>
        </p:spPr>
        <p:txBody>
          <a:bodyPr wrap="square">
            <a:spAutoFit/>
          </a:bodyPr>
          <a:lstStyle/>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Francisella tularensis</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Gram-negative, pathogenic bacterium</a:t>
            </a:r>
            <a:r>
              <a:rPr lang="en-US" altLang="en-US" sz="2500" baseline="30000" dirty="0">
                <a:latin typeface="Helvetica" panose="020B0604020202020204" pitchFamily="34" charset="0"/>
                <a:cs typeface="Helvetica" panose="020B0604020202020204" pitchFamily="34" charset="0"/>
              </a:rPr>
              <a:t> </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Causes the disease tularemia</a:t>
            </a:r>
            <a:endParaRPr lang="en-US" sz="2500" baseline="300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can </a:t>
            </a:r>
            <a:r>
              <a:rPr lang="en-US" sz="2500" b="1" dirty="0">
                <a:latin typeface="Helvetica" panose="020B0604020202020204" pitchFamily="34" charset="0"/>
                <a:cs typeface="Helvetica" panose="020B0604020202020204" pitchFamily="34" charset="0"/>
              </a:rPr>
              <a:t>survive in freshwater</a:t>
            </a:r>
            <a:r>
              <a:rPr lang="en-US" sz="2500" dirty="0">
                <a:latin typeface="Helvetica" panose="020B0604020202020204" pitchFamily="34" charset="0"/>
                <a:cs typeface="Helvetica" panose="020B0604020202020204" pitchFamily="34" charset="0"/>
              </a:rPr>
              <a:t> for long periods of time and subsequently </a:t>
            </a:r>
            <a:r>
              <a:rPr lang="en-US" sz="2500" b="1" dirty="0">
                <a:latin typeface="Helvetica" panose="020B0604020202020204" pitchFamily="34" charset="0"/>
                <a:cs typeface="Helvetica" panose="020B0604020202020204" pitchFamily="34" charset="0"/>
              </a:rPr>
              <a:t>infect animals and humans</a:t>
            </a:r>
            <a:r>
              <a:rPr lang="en-US" sz="2500" b="1" baseline="30000" dirty="0">
                <a:latin typeface="Helvetica" panose="020B0604020202020204" pitchFamily="34" charset="0"/>
                <a:cs typeface="Helvetica" panose="020B0604020202020204" pitchFamily="34" charset="0"/>
              </a:rPr>
              <a:t>4</a:t>
            </a:r>
          </a:p>
          <a:p>
            <a:pPr marL="342900"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A gene has been found that is important during the transition between the host and aquatic environment</a:t>
            </a:r>
            <a:r>
              <a:rPr lang="en-US" altLang="en-US" sz="2500" baseline="30000" dirty="0">
                <a:latin typeface="Helvetica" panose="020B0604020202020204" pitchFamily="34" charset="0"/>
                <a:cs typeface="Helvetica" panose="020B0604020202020204" pitchFamily="34" charset="0"/>
              </a:rPr>
              <a:t> 7</a:t>
            </a:r>
            <a:endParaRPr lang="en-US" sz="2500" dirty="0">
              <a:latin typeface="Helvetica" panose="020B0604020202020204" pitchFamily="34" charset="0"/>
              <a:cs typeface="Helvetica" panose="020B0604020202020204" pitchFamily="34" charset="0"/>
            </a:endParaRPr>
          </a:p>
          <a:p>
            <a:pPr algn="just"/>
            <a:endParaRPr lang="en-US" altLang="en-US" sz="2500" baseline="30000" dirty="0">
              <a:latin typeface="Helvetica" panose="020B0604020202020204" pitchFamily="34" charset="0"/>
              <a:cs typeface="Helvetica" panose="020B0604020202020204" pitchFamily="34" charset="0"/>
            </a:endParaRPr>
          </a:p>
        </p:txBody>
      </p:sp>
      <p:pic>
        <p:nvPicPr>
          <p:cNvPr id="120" name="Picture 119">
            <a:extLst>
              <a:ext uri="{FF2B5EF4-FFF2-40B4-BE49-F238E27FC236}">
                <a16:creationId xmlns:a16="http://schemas.microsoft.com/office/drawing/2014/main" id="{9C0C85CE-15A1-E8F2-D546-43631267E57F}"/>
              </a:ext>
            </a:extLst>
          </p:cNvPr>
          <p:cNvPicPr>
            <a:picLocks noChangeAspect="1"/>
          </p:cNvPicPr>
          <p:nvPr/>
        </p:nvPicPr>
        <p:blipFill>
          <a:blip r:embed="rId6"/>
          <a:stretch>
            <a:fillRect/>
          </a:stretch>
        </p:blipFill>
        <p:spPr>
          <a:xfrm>
            <a:off x="365761" y="8331525"/>
            <a:ext cx="6807991" cy="3857349"/>
          </a:xfrm>
          <a:prstGeom prst="rect">
            <a:avLst/>
          </a:prstGeom>
        </p:spPr>
      </p:pic>
      <p:pic>
        <p:nvPicPr>
          <p:cNvPr id="121" name="Picture 120" descr="A picture containing honeycomb, outdoor object&#10;&#10;Description automatically generated">
            <a:extLst>
              <a:ext uri="{FF2B5EF4-FFF2-40B4-BE49-F238E27FC236}">
                <a16:creationId xmlns:a16="http://schemas.microsoft.com/office/drawing/2014/main" id="{5D54D198-26A4-E480-C0B5-329CE8961579}"/>
              </a:ext>
            </a:extLst>
          </p:cNvPr>
          <p:cNvPicPr>
            <a:picLocks noChangeAspect="1"/>
          </p:cNvPicPr>
          <p:nvPr/>
        </p:nvPicPr>
        <p:blipFill>
          <a:blip r:embed="rId7">
            <a:extLst>
              <a:ext uri="{28A0092B-C50C-407E-A947-70E740481C1C}">
                <a14:useLocalDpi xmlns:a14="http://schemas.microsoft.com/office/drawing/2010/main" val="0"/>
              </a:ext>
            </a:extLst>
          </a:blip>
          <a:srcRect t="2278" b="2278"/>
          <a:stretch>
            <a:fillRect/>
          </a:stretch>
        </p:blipFill>
        <p:spPr bwMode="auto">
          <a:xfrm>
            <a:off x="424825" y="4774691"/>
            <a:ext cx="2813717" cy="2813717"/>
          </a:xfrm>
          <a:prstGeom prst="rect">
            <a:avLst/>
          </a:prstGeom>
          <a:noFill/>
          <a:ln>
            <a:noFill/>
          </a:ln>
        </p:spPr>
      </p:pic>
      <p:sp>
        <p:nvSpPr>
          <p:cNvPr id="123" name="TextBox 122">
            <a:extLst>
              <a:ext uri="{FF2B5EF4-FFF2-40B4-BE49-F238E27FC236}">
                <a16:creationId xmlns:a16="http://schemas.microsoft.com/office/drawing/2014/main" id="{9A931365-DE4C-7D57-B1EE-C1E25057B9F3}"/>
              </a:ext>
            </a:extLst>
          </p:cNvPr>
          <p:cNvSpPr txBox="1"/>
          <p:nvPr/>
        </p:nvSpPr>
        <p:spPr>
          <a:xfrm>
            <a:off x="7378880" y="8870536"/>
            <a:ext cx="4738687" cy="47705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Main Question:</a:t>
            </a:r>
          </a:p>
        </p:txBody>
      </p:sp>
      <p:pic>
        <p:nvPicPr>
          <p:cNvPr id="16" name="Graphic 15" descr="Germ with solid fill">
            <a:extLst>
              <a:ext uri="{FF2B5EF4-FFF2-40B4-BE49-F238E27FC236}">
                <a16:creationId xmlns:a16="http://schemas.microsoft.com/office/drawing/2014/main" id="{E042FE63-355F-EB04-9FB4-FBC96D19E0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32803" y="6298294"/>
            <a:ext cx="978018" cy="978018"/>
          </a:xfrm>
          <a:prstGeom prst="rect">
            <a:avLst/>
          </a:prstGeom>
        </p:spPr>
      </p:pic>
      <p:sp>
        <p:nvSpPr>
          <p:cNvPr id="17" name="TextBox 16">
            <a:extLst>
              <a:ext uri="{FF2B5EF4-FFF2-40B4-BE49-F238E27FC236}">
                <a16:creationId xmlns:a16="http://schemas.microsoft.com/office/drawing/2014/main" id="{E076EA5D-FF1A-C234-E66F-F65E67783A8A}"/>
              </a:ext>
            </a:extLst>
          </p:cNvPr>
          <p:cNvSpPr txBox="1"/>
          <p:nvPr/>
        </p:nvSpPr>
        <p:spPr>
          <a:xfrm>
            <a:off x="19979185" y="4709612"/>
            <a:ext cx="4160976" cy="586314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Figure 3. Workflow for Cell Viability. </a:t>
            </a:r>
            <a:r>
              <a:rPr lang="en-US" sz="2500" dirty="0">
                <a:latin typeface="Helvetica" panose="020B0604020202020204" pitchFamily="34" charset="0"/>
                <a:cs typeface="Helvetica" panose="020B0604020202020204" pitchFamily="34" charset="0"/>
              </a:rPr>
              <a:t>Freshwater was collected from the Beaver River, Rhode Island. The water was filter sterilized and inoculated with </a:t>
            </a: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LVS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The initial inoculum was distributed to nine flasks, three of each were placed at three different temperatures: 4°C, 16 °C, and 25 °C. Samples were serially diluted and plated over a period of 10 weeks. </a:t>
            </a:r>
          </a:p>
        </p:txBody>
      </p:sp>
      <p:sp>
        <p:nvSpPr>
          <p:cNvPr id="20" name="TextBox 8">
            <a:extLst>
              <a:ext uri="{FF2B5EF4-FFF2-40B4-BE49-F238E27FC236}">
                <a16:creationId xmlns:a16="http://schemas.microsoft.com/office/drawing/2014/main" id="{1FC7D748-D14D-BC64-44B0-CD4408C4C911}"/>
              </a:ext>
            </a:extLst>
          </p:cNvPr>
          <p:cNvSpPr txBox="1">
            <a:spLocks noChangeArrowheads="1"/>
          </p:cNvSpPr>
          <p:nvPr/>
        </p:nvSpPr>
        <p:spPr bwMode="auto">
          <a:xfrm>
            <a:off x="424823" y="7626168"/>
            <a:ext cx="2813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1: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in macrophage.</a:t>
            </a:r>
            <a:r>
              <a:rPr lang="en-US" altLang="en-US" sz="2000" b="1" baseline="30000" dirty="0">
                <a:latin typeface="Helvetica" panose="020B0604020202020204" pitchFamily="34" charset="0"/>
                <a:cs typeface="Helvetica" panose="020B0604020202020204" pitchFamily="34" charset="0"/>
              </a:rPr>
              <a:t>3</a:t>
            </a:r>
          </a:p>
        </p:txBody>
      </p:sp>
      <p:sp>
        <p:nvSpPr>
          <p:cNvPr id="21" name="TextBox 8">
            <a:extLst>
              <a:ext uri="{FF2B5EF4-FFF2-40B4-BE49-F238E27FC236}">
                <a16:creationId xmlns:a16="http://schemas.microsoft.com/office/drawing/2014/main" id="{F8B63914-15D7-9426-124D-2EAB43DC5092}"/>
              </a:ext>
            </a:extLst>
          </p:cNvPr>
          <p:cNvSpPr txBox="1">
            <a:spLocks noChangeArrowheads="1"/>
          </p:cNvSpPr>
          <p:nvPr/>
        </p:nvSpPr>
        <p:spPr bwMode="auto">
          <a:xfrm>
            <a:off x="365760" y="12186860"/>
            <a:ext cx="6807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2: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modes of aquatic transmission.</a:t>
            </a:r>
            <a:r>
              <a:rPr lang="en-US" altLang="en-US" sz="2000" b="1" baseline="30000" dirty="0">
                <a:latin typeface="Helvetica" panose="020B0604020202020204" pitchFamily="34" charset="0"/>
                <a:cs typeface="Helvetica" panose="020B0604020202020204" pitchFamily="34" charset="0"/>
              </a:rPr>
              <a:t>6</a:t>
            </a:r>
          </a:p>
        </p:txBody>
      </p:sp>
      <p:grpSp>
        <p:nvGrpSpPr>
          <p:cNvPr id="23" name="Group 22">
            <a:extLst>
              <a:ext uri="{FF2B5EF4-FFF2-40B4-BE49-F238E27FC236}">
                <a16:creationId xmlns:a16="http://schemas.microsoft.com/office/drawing/2014/main" id="{4F4C57CA-C5AA-C9F6-3754-05CC2DD16588}"/>
              </a:ext>
            </a:extLst>
          </p:cNvPr>
          <p:cNvGrpSpPr/>
          <p:nvPr/>
        </p:nvGrpSpPr>
        <p:grpSpPr>
          <a:xfrm>
            <a:off x="1031539" y="13891715"/>
            <a:ext cx="16073091" cy="1912476"/>
            <a:chOff x="19600935" y="14120791"/>
            <a:chExt cx="16073091" cy="1971426"/>
          </a:xfrm>
        </p:grpSpPr>
        <p:sp>
          <p:nvSpPr>
            <p:cNvPr id="25" name="TextBox 24">
              <a:extLst>
                <a:ext uri="{FF2B5EF4-FFF2-40B4-BE49-F238E27FC236}">
                  <a16:creationId xmlns:a16="http://schemas.microsoft.com/office/drawing/2014/main" id="{2FC3B625-1787-0F2A-2DD2-675507B7B3AA}"/>
                </a:ext>
              </a:extLst>
            </p:cNvPr>
            <p:cNvSpPr txBox="1"/>
            <p:nvPr/>
          </p:nvSpPr>
          <p:spPr>
            <a:xfrm>
              <a:off x="19600935" y="14354002"/>
              <a:ext cx="7796380" cy="1681497"/>
            </a:xfrm>
            <a:prstGeom prst="rect">
              <a:avLst/>
            </a:prstGeom>
            <a:noFill/>
          </p:spPr>
          <p:txBody>
            <a:bodyPr wrap="square">
              <a:spAutoFit/>
            </a:bodyPr>
            <a:lstStyle/>
            <a:p>
              <a:r>
                <a:rPr lang="en-US" sz="2500" b="1" i="1" dirty="0">
                  <a:latin typeface="Helvetica" panose="020B0604020202020204" pitchFamily="34" charset="0"/>
                  <a:cs typeface="Helvetica" panose="020B0604020202020204" pitchFamily="34" charset="0"/>
                </a:rPr>
                <a:t>F. Tularensis </a:t>
              </a:r>
              <a:r>
                <a:rPr lang="en-US" sz="2500" b="1" dirty="0">
                  <a:latin typeface="Helvetica" panose="020B0604020202020204" pitchFamily="34" charset="0"/>
                  <a:cs typeface="Helvetica" panose="020B0604020202020204" pitchFamily="34" charset="0"/>
                </a:rPr>
                <a:t>genome: </a:t>
              </a:r>
              <a:r>
                <a:rPr lang="en-US" sz="2500" dirty="0">
                  <a:latin typeface="Helvetica" panose="020B0604020202020204" pitchFamily="34" charset="0"/>
                  <a:cs typeface="Helvetica" panose="020B0604020202020204" pitchFamily="34" charset="0"/>
                </a:rPr>
                <a:t>1,895,944 bp</a:t>
              </a:r>
            </a:p>
            <a:p>
              <a:r>
                <a:rPr lang="en-US" sz="2500" b="1" dirty="0">
                  <a:latin typeface="Helvetica" panose="020B0604020202020204" pitchFamily="34" charset="0"/>
                  <a:cs typeface="Helvetica" panose="020B0604020202020204" pitchFamily="34" charset="0"/>
                </a:rPr>
                <a:t>Number of genes: </a:t>
              </a:r>
              <a:r>
                <a:rPr lang="en-US" sz="2500" dirty="0">
                  <a:latin typeface="Helvetica" panose="020B0604020202020204" pitchFamily="34" charset="0"/>
                  <a:cs typeface="Helvetica" panose="020B0604020202020204" pitchFamily="34" charset="0"/>
                </a:rPr>
                <a:t>2,020</a:t>
              </a:r>
              <a:endParaRPr lang="en-US" sz="2500" b="1" dirty="0">
                <a:latin typeface="Helvetica" panose="020B0604020202020204" pitchFamily="34" charset="0"/>
                <a:cs typeface="Helvetica" panose="020B0604020202020204" pitchFamily="34" charset="0"/>
              </a:endParaRPr>
            </a:p>
            <a:p>
              <a:r>
                <a:rPr lang="en-US" sz="2500" b="1" dirty="0">
                  <a:latin typeface="Helvetica" panose="020B0604020202020204" pitchFamily="34" charset="0"/>
                  <a:cs typeface="Helvetica" panose="020B0604020202020204" pitchFamily="34" charset="0"/>
                </a:rPr>
                <a:t>Final Transformation Efficiency: </a:t>
              </a:r>
              <a:r>
                <a:rPr lang="en-US" sz="2500" dirty="0">
                  <a:latin typeface="Helvetica" panose="020B0604020202020204" pitchFamily="34" charset="0"/>
                  <a:cs typeface="Helvetica" panose="020B0604020202020204" pitchFamily="34" charset="0"/>
                </a:rPr>
                <a:t>2.44 x 10</a:t>
              </a:r>
              <a:r>
                <a:rPr lang="en-US" sz="2500" baseline="30000" dirty="0">
                  <a:latin typeface="Helvetica" panose="020B0604020202020204" pitchFamily="34" charset="0"/>
                  <a:cs typeface="Helvetica" panose="020B0604020202020204" pitchFamily="34" charset="0"/>
                </a:rPr>
                <a:t>3</a:t>
              </a:r>
            </a:p>
            <a:p>
              <a:r>
                <a:rPr lang="en-US" sz="2500" b="1" dirty="0">
                  <a:latin typeface="Helvetica" panose="020B0604020202020204" pitchFamily="34" charset="0"/>
                  <a:cs typeface="Helvetica" panose="020B0604020202020204" pitchFamily="34" charset="0"/>
                </a:rPr>
                <a:t>Estimated number of transposon mutants: </a:t>
              </a:r>
              <a:r>
                <a:rPr lang="en-US" sz="2500" dirty="0">
                  <a:latin typeface="Helvetica" panose="020B0604020202020204" pitchFamily="34" charset="0"/>
                  <a:cs typeface="Helvetica" panose="020B0604020202020204" pitchFamily="34" charset="0"/>
                </a:rPr>
                <a:t>~5,572</a:t>
              </a:r>
            </a:p>
          </p:txBody>
        </p:sp>
        <p:grpSp>
          <p:nvGrpSpPr>
            <p:cNvPr id="19" name="Group 18">
              <a:extLst>
                <a:ext uri="{FF2B5EF4-FFF2-40B4-BE49-F238E27FC236}">
                  <a16:creationId xmlns:a16="http://schemas.microsoft.com/office/drawing/2014/main" id="{C366E5AD-BD71-0D0A-DD60-F0FE14A11CEF}"/>
                </a:ext>
              </a:extLst>
            </p:cNvPr>
            <p:cNvGrpSpPr/>
            <p:nvPr/>
          </p:nvGrpSpPr>
          <p:grpSpPr>
            <a:xfrm>
              <a:off x="28151889" y="14120791"/>
              <a:ext cx="7522137" cy="1971426"/>
              <a:chOff x="28581111" y="14160450"/>
              <a:chExt cx="7522137" cy="1971426"/>
            </a:xfrm>
          </p:grpSpPr>
          <p:pic>
            <p:nvPicPr>
              <p:cNvPr id="47" name="Picture 2">
                <a:extLst>
                  <a:ext uri="{FF2B5EF4-FFF2-40B4-BE49-F238E27FC236}">
                    <a16:creationId xmlns:a16="http://schemas.microsoft.com/office/drawing/2014/main" id="{451B6B98-4BEE-EFC7-9920-52EEF6DF5FD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4836" r="7282" b="14692"/>
              <a:stretch/>
            </p:blipFill>
            <p:spPr bwMode="auto">
              <a:xfrm>
                <a:off x="28581111" y="14160450"/>
                <a:ext cx="1945318" cy="19714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8" name="TextBox 8">
                <a:extLst>
                  <a:ext uri="{FF2B5EF4-FFF2-40B4-BE49-F238E27FC236}">
                    <a16:creationId xmlns:a16="http://schemas.microsoft.com/office/drawing/2014/main" id="{97C4CE2E-6CE4-8F7D-CC02-738AF32B02E6}"/>
                  </a:ext>
                </a:extLst>
              </p:cNvPr>
              <p:cNvSpPr txBox="1">
                <a:spLocks noChangeArrowheads="1"/>
              </p:cNvSpPr>
              <p:nvPr/>
            </p:nvSpPr>
            <p:spPr bwMode="auto">
              <a:xfrm>
                <a:off x="30526429" y="14652393"/>
                <a:ext cx="5576819" cy="104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5: Example of transposon mutant library isolated on cysteine heart agar with hemoglobin plate</a:t>
                </a:r>
                <a:endParaRPr lang="en-US" altLang="en-US" sz="2000" b="1" baseline="30000" dirty="0">
                  <a:latin typeface="Helvetica" panose="020B0604020202020204" pitchFamily="34" charset="0"/>
                  <a:cs typeface="Helvetica" panose="020B0604020202020204" pitchFamily="34" charset="0"/>
                </a:endParaRPr>
              </a:p>
            </p:txBody>
          </p:sp>
        </p:grpSp>
      </p:grpSp>
      <p:sp>
        <p:nvSpPr>
          <p:cNvPr id="109" name="TextBox 8">
            <a:extLst>
              <a:ext uri="{FF2B5EF4-FFF2-40B4-BE49-F238E27FC236}">
                <a16:creationId xmlns:a16="http://schemas.microsoft.com/office/drawing/2014/main" id="{AB1CD0AE-146A-80CA-03AC-1D2E8E17361A}"/>
              </a:ext>
            </a:extLst>
          </p:cNvPr>
          <p:cNvSpPr txBox="1">
            <a:spLocks noChangeArrowheads="1"/>
          </p:cNvSpPr>
          <p:nvPr/>
        </p:nvSpPr>
        <p:spPr bwMode="auto">
          <a:xfrm>
            <a:off x="25129538" y="11954498"/>
            <a:ext cx="10653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4: Workflow of transposon insertion sequencing protocol (modified from ref 1).</a:t>
            </a:r>
            <a:endParaRPr lang="en-US" altLang="en-US" sz="2000" baseline="30000" dirty="0">
              <a:latin typeface="Helvetica" panose="020B0604020202020204" pitchFamily="34" charset="0"/>
              <a:cs typeface="Helvetica" panose="020B0604020202020204" pitchFamily="34" charset="0"/>
            </a:endParaRPr>
          </a:p>
        </p:txBody>
      </p:sp>
      <p:grpSp>
        <p:nvGrpSpPr>
          <p:cNvPr id="110" name="Group 109">
            <a:extLst>
              <a:ext uri="{FF2B5EF4-FFF2-40B4-BE49-F238E27FC236}">
                <a16:creationId xmlns:a16="http://schemas.microsoft.com/office/drawing/2014/main" id="{18A4AFD3-B0A4-B972-8EFC-32273FDDE240}"/>
              </a:ext>
            </a:extLst>
          </p:cNvPr>
          <p:cNvGrpSpPr/>
          <p:nvPr/>
        </p:nvGrpSpPr>
        <p:grpSpPr>
          <a:xfrm>
            <a:off x="334872" y="24428576"/>
            <a:ext cx="17373600" cy="1097280"/>
            <a:chOff x="162560" y="3511974"/>
            <a:chExt cx="18044160" cy="1849120"/>
          </a:xfrm>
        </p:grpSpPr>
        <p:grpSp>
          <p:nvGrpSpPr>
            <p:cNvPr id="118" name="Group 117">
              <a:extLst>
                <a:ext uri="{FF2B5EF4-FFF2-40B4-BE49-F238E27FC236}">
                  <a16:creationId xmlns:a16="http://schemas.microsoft.com/office/drawing/2014/main" id="{D05918AA-2DCD-A996-9BF0-A940CDF051DD}"/>
                </a:ext>
              </a:extLst>
            </p:cNvPr>
            <p:cNvGrpSpPr/>
            <p:nvPr/>
          </p:nvGrpSpPr>
          <p:grpSpPr>
            <a:xfrm>
              <a:off x="162560" y="3511974"/>
              <a:ext cx="18044160" cy="1849120"/>
              <a:chOff x="162560" y="3511974"/>
              <a:chExt cx="18044160" cy="1849120"/>
            </a:xfrm>
          </p:grpSpPr>
          <p:sp>
            <p:nvSpPr>
              <p:cNvPr id="124" name="Rectangle 123">
                <a:extLst>
                  <a:ext uri="{FF2B5EF4-FFF2-40B4-BE49-F238E27FC236}">
                    <a16:creationId xmlns:a16="http://schemas.microsoft.com/office/drawing/2014/main" id="{9813F08E-8B72-EB6C-1C8C-ABF21A7208F7}"/>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BC74390-7C2F-A7A5-F28A-76C23EFDC6F0}"/>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BDAD5D7-938C-2E1B-6B80-4BE7C144FEE4}"/>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Subtitle 2">
              <a:extLst>
                <a:ext uri="{FF2B5EF4-FFF2-40B4-BE49-F238E27FC236}">
                  <a16:creationId xmlns:a16="http://schemas.microsoft.com/office/drawing/2014/main" id="{3C4D0D8B-5B71-A30B-E944-06610856AEF3}"/>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Acknowledgments </a:t>
              </a:r>
            </a:p>
          </p:txBody>
        </p:sp>
      </p:grpSp>
      <p:sp>
        <p:nvSpPr>
          <p:cNvPr id="129" name="TextBox 128">
            <a:extLst>
              <a:ext uri="{FF2B5EF4-FFF2-40B4-BE49-F238E27FC236}">
                <a16:creationId xmlns:a16="http://schemas.microsoft.com/office/drawing/2014/main" id="{B4E92A89-B6E6-71B8-1D50-F3B009170497}"/>
              </a:ext>
            </a:extLst>
          </p:cNvPr>
          <p:cNvSpPr txBox="1"/>
          <p:nvPr/>
        </p:nvSpPr>
        <p:spPr>
          <a:xfrm>
            <a:off x="392795" y="25717780"/>
            <a:ext cx="17373600" cy="1631216"/>
          </a:xfrm>
          <a:prstGeom prst="rect">
            <a:avLst/>
          </a:prstGeom>
          <a:noFill/>
        </p:spPr>
        <p:txBody>
          <a:bodyPr wrap="square">
            <a:spAutoFit/>
          </a:bodyPr>
          <a:lstStyle/>
          <a:p>
            <a:pPr algn="just" defTabSz="3761303">
              <a:defRPr/>
            </a:pPr>
            <a:r>
              <a:rPr lang="en-US" altLang="en-US" sz="2000" dirty="0">
                <a:latin typeface="Helvetica" panose="020B0604020202020204" pitchFamily="34" charset="0"/>
                <a:cs typeface="Helvetica" panose="020B0604020202020204" pitchFamily="34" charset="0"/>
              </a:rPr>
              <a:t>We would like to thank the Ramsey lab as well as the Gregory Lab for productive joint lab discussions. We would also like to thank the Jenkins and Nelson labs for use of incubator and benchtop space. A big thank you to Janet, with all of her advice and help throughout the entirety of this project! Research reported in this presentation was supported by the Rhode Island Institutional Development Award (</a:t>
            </a:r>
            <a:r>
              <a:rPr lang="en-US" altLang="en-US" sz="2000" dirty="0" err="1">
                <a:latin typeface="Helvetica" panose="020B0604020202020204" pitchFamily="34" charset="0"/>
                <a:cs typeface="Helvetica" panose="020B0604020202020204" pitchFamily="34" charset="0"/>
              </a:rPr>
              <a:t>IDeA</a:t>
            </a:r>
            <a:r>
              <a:rPr lang="en-US" altLang="en-US" sz="2000" dirty="0">
                <a:latin typeface="Helvetica" panose="020B0604020202020204" pitchFamily="34" charset="0"/>
                <a:cs typeface="Helvetica" panose="020B0604020202020204" pitchFamily="34" charset="0"/>
              </a:rPr>
              <a:t>) Network of Biomedical Research Excellence from the National Institute of General Medical Sciences of the National Institutes of Health under grant number P20GM103430 and by the URI MARC U*STAR grant from the National Institute of General Medical Sciences of the National Institutes of Health under grant number T34GM131948.</a:t>
            </a:r>
          </a:p>
        </p:txBody>
      </p:sp>
      <p:sp>
        <p:nvSpPr>
          <p:cNvPr id="130" name="TextBox 129">
            <a:extLst>
              <a:ext uri="{FF2B5EF4-FFF2-40B4-BE49-F238E27FC236}">
                <a16:creationId xmlns:a16="http://schemas.microsoft.com/office/drawing/2014/main" id="{F61B9C15-DE1F-411A-1855-414145B3B18F}"/>
              </a:ext>
            </a:extLst>
          </p:cNvPr>
          <p:cNvSpPr txBox="1"/>
          <p:nvPr/>
        </p:nvSpPr>
        <p:spPr bwMode="auto">
          <a:xfrm>
            <a:off x="12518323" y="17903239"/>
            <a:ext cx="5086029" cy="5863144"/>
          </a:xfrm>
          <a:prstGeom prst="rect">
            <a:avLst/>
          </a:prstGeom>
          <a:solidFill>
            <a:schemeClr val="bg1"/>
          </a:solidFill>
          <a:ln>
            <a:noFill/>
          </a:ln>
        </p:spPr>
        <p:txBody>
          <a:bodyPr wrap="square">
            <a:spAutoFit/>
          </a:bodyPr>
          <a:lstStyle/>
          <a:p>
            <a:pPr algn="just">
              <a:defRPr/>
            </a:pPr>
            <a:r>
              <a:rPr lang="en-US" sz="2500" b="1" dirty="0">
                <a:latin typeface="Helvetica" panose="020B0604020202020204" pitchFamily="34" charset="0"/>
                <a:cs typeface="Helvetica" panose="020B0604020202020204" pitchFamily="34" charset="0"/>
              </a:rPr>
              <a:t>Figure 6: Comparison of </a:t>
            </a:r>
            <a:r>
              <a:rPr lang="en-US" sz="2500" b="1" i="1" dirty="0">
                <a:latin typeface="Helvetica" panose="020B0604020202020204" pitchFamily="34" charset="0"/>
                <a:cs typeface="Helvetica" panose="020B0604020202020204" pitchFamily="34" charset="0"/>
              </a:rPr>
              <a:t>F.</a:t>
            </a:r>
            <a:r>
              <a:rPr lang="en-US" sz="2500" dirty="0">
                <a:latin typeface="Helvetica" panose="020B0604020202020204" pitchFamily="34" charset="0"/>
                <a:cs typeface="Helvetica" panose="020B0604020202020204" pitchFamily="34" charset="0"/>
              </a:rPr>
              <a:t> </a:t>
            </a:r>
            <a:r>
              <a:rPr lang="en-US" sz="2500" b="1" i="1" dirty="0">
                <a:latin typeface="Helvetica" panose="020B0604020202020204" pitchFamily="34" charset="0"/>
                <a:cs typeface="Helvetica" panose="020B0604020202020204" pitchFamily="34" charset="0"/>
              </a:rPr>
              <a:t>tularensis</a:t>
            </a:r>
            <a:r>
              <a:rPr lang="en-US" sz="2500" b="1" dirty="0">
                <a:latin typeface="Helvetica" panose="020B0604020202020204" pitchFamily="34" charset="0"/>
                <a:cs typeface="Helvetica" panose="020B0604020202020204" pitchFamily="34" charset="0"/>
              </a:rPr>
              <a:t> survival in river water at 4°C across experiments. </a:t>
            </a:r>
          </a:p>
          <a:p>
            <a:pPr algn="just">
              <a:defRPr/>
            </a:pPr>
            <a:r>
              <a:rPr lang="en-US" sz="2500" dirty="0">
                <a:latin typeface="Helvetica" panose="020B0604020202020204" pitchFamily="34" charset="0"/>
                <a:cs typeface="Helvetica" panose="020B0604020202020204" pitchFamily="34" charset="0"/>
              </a:rPr>
              <a:t>Average CFU per mL recovered at indicated time points for three replicate experiments, with cells incubated at 4°C. The longest survival was 56 days in replicate 2. In orange diamonds, the average CFU per mL after incubating transposon mutant library in freshwater. Indicated timepoints (day 0, 7, 14) are also when gDNA was extracted for transposon insertion sequencing. </a:t>
            </a:r>
          </a:p>
        </p:txBody>
      </p:sp>
      <p:sp>
        <p:nvSpPr>
          <p:cNvPr id="13" name="TextBox 12">
            <a:extLst>
              <a:ext uri="{FF2B5EF4-FFF2-40B4-BE49-F238E27FC236}">
                <a16:creationId xmlns:a16="http://schemas.microsoft.com/office/drawing/2014/main" id="{8A8C5066-669B-4D6A-DC92-AFFC5693FE1B}"/>
              </a:ext>
            </a:extLst>
          </p:cNvPr>
          <p:cNvSpPr txBox="1"/>
          <p:nvPr/>
        </p:nvSpPr>
        <p:spPr>
          <a:xfrm>
            <a:off x="7389341" y="9343614"/>
            <a:ext cx="4642393" cy="2554545"/>
          </a:xfrm>
          <a:prstGeom prst="rect">
            <a:avLst/>
          </a:prstGeom>
          <a:solidFill>
            <a:srgbClr val="A9D18E"/>
          </a:solidFill>
        </p:spPr>
        <p:txBody>
          <a:bodyPr wrap="square" rtlCol="0" anchor="ctr">
            <a:spAutoFit/>
          </a:bodyPr>
          <a:lstStyle/>
          <a:p>
            <a:pPr algn="ctr"/>
            <a:r>
              <a:rPr lang="en-US" sz="3200" b="1" dirty="0">
                <a:latin typeface="Helvetica" panose="020B0604020202020204" pitchFamily="34" charset="0"/>
                <a:cs typeface="Helvetica" panose="020B0604020202020204" pitchFamily="34" charset="0"/>
              </a:rPr>
              <a:t>What are the genetic requirements for survival of </a:t>
            </a:r>
          </a:p>
          <a:p>
            <a:pPr algn="ctr"/>
            <a:r>
              <a:rPr lang="en-US" sz="3200" b="1" i="1" dirty="0">
                <a:latin typeface="Helvetica" panose="020B0604020202020204" pitchFamily="34" charset="0"/>
                <a:cs typeface="Helvetica" panose="020B0604020202020204" pitchFamily="34" charset="0"/>
              </a:rPr>
              <a:t>F. tularensis </a:t>
            </a:r>
            <a:r>
              <a:rPr lang="en-US" sz="3200" b="1" dirty="0">
                <a:latin typeface="Helvetica" panose="020B0604020202020204" pitchFamily="34" charset="0"/>
                <a:cs typeface="Helvetica" panose="020B0604020202020204" pitchFamily="34" charset="0"/>
              </a:rPr>
              <a:t>in freshwater?</a:t>
            </a:r>
          </a:p>
        </p:txBody>
      </p:sp>
      <p:sp>
        <p:nvSpPr>
          <p:cNvPr id="76" name="TextBox 75">
            <a:extLst>
              <a:ext uri="{FF2B5EF4-FFF2-40B4-BE49-F238E27FC236}">
                <a16:creationId xmlns:a16="http://schemas.microsoft.com/office/drawing/2014/main" id="{427E7CF9-F2B1-B7F7-EFBC-93156990BC0C}"/>
              </a:ext>
            </a:extLst>
          </p:cNvPr>
          <p:cNvSpPr txBox="1"/>
          <p:nvPr/>
        </p:nvSpPr>
        <p:spPr>
          <a:xfrm>
            <a:off x="18815652" y="24770041"/>
            <a:ext cx="17566974" cy="2831544"/>
          </a:xfrm>
          <a:prstGeom prst="rect">
            <a:avLst/>
          </a:prstGeom>
          <a:noFill/>
        </p:spPr>
        <p:txBody>
          <a:bodyPr wrap="square">
            <a:spAutoFit/>
          </a:bodyPr>
          <a:lstStyle/>
          <a:p>
            <a:pPr algn="just"/>
            <a:r>
              <a:rPr lang="en-US" b="1" i="0" dirty="0">
                <a:solidFill>
                  <a:srgbClr val="000000"/>
                </a:solidFill>
                <a:effectLst/>
                <a:latin typeface="Helvetica" pitchFamily="2" charset="0"/>
              </a:rPr>
              <a:t>References</a:t>
            </a:r>
          </a:p>
          <a:p>
            <a:pPr marL="238125" indent="-238125" algn="just">
              <a:buFont typeface="+mj-lt"/>
              <a:buAutoNum type="arabicPeriod"/>
            </a:pPr>
            <a:r>
              <a:rPr lang="en-US" sz="1600" b="0" i="0" dirty="0">
                <a:solidFill>
                  <a:srgbClr val="000000"/>
                </a:solidFill>
                <a:effectLst/>
                <a:latin typeface="Helvetica" pitchFamily="2" charset="0"/>
              </a:rPr>
              <a:t>Chao, M.C., Abel, S., Davis, B.M., and </a:t>
            </a:r>
            <a:r>
              <a:rPr lang="en-US" sz="1600" b="0" i="0" dirty="0" err="1">
                <a:solidFill>
                  <a:srgbClr val="000000"/>
                </a:solidFill>
                <a:effectLst/>
                <a:latin typeface="Helvetica" pitchFamily="2" charset="0"/>
              </a:rPr>
              <a:t>Waldor</a:t>
            </a:r>
            <a:r>
              <a:rPr lang="en-US" sz="1600" b="0" i="0" dirty="0">
                <a:solidFill>
                  <a:srgbClr val="000000"/>
                </a:solidFill>
                <a:effectLst/>
                <a:latin typeface="Helvetica" pitchFamily="2" charset="0"/>
              </a:rPr>
              <a:t>, M.K. (2016). The design and analysis of transposon insertion sequencing experiments. Nat Rev </a:t>
            </a:r>
            <a:r>
              <a:rPr lang="en-US" sz="1600" b="0" i="0" dirty="0" err="1">
                <a:solidFill>
                  <a:srgbClr val="000000"/>
                </a:solidFill>
                <a:effectLst/>
                <a:latin typeface="Helvetica" pitchFamily="2" charset="0"/>
              </a:rPr>
              <a:t>Microbiol</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14, </a:t>
            </a:r>
            <a:r>
              <a:rPr lang="en-US" sz="1600" b="0" i="0" dirty="0">
                <a:solidFill>
                  <a:srgbClr val="000000"/>
                </a:solidFill>
                <a:effectLst/>
                <a:latin typeface="Helvetica" pitchFamily="2" charset="0"/>
              </a:rPr>
              <a:t>119-128.</a:t>
            </a:r>
          </a:p>
          <a:p>
            <a:pPr marL="238125" indent="-238125" algn="just">
              <a:buFont typeface="+mj-lt"/>
              <a:buAutoNum type="arabicPeriod"/>
            </a:pPr>
            <a:r>
              <a:rPr lang="en-US" sz="1600" b="0" i="0" dirty="0">
                <a:solidFill>
                  <a:srgbClr val="000000"/>
                </a:solidFill>
                <a:effectLst/>
                <a:latin typeface="Helvetica" pitchFamily="2" charset="0"/>
              </a:rPr>
              <a:t>Das, D., </a:t>
            </a:r>
            <a:r>
              <a:rPr lang="en-US" sz="1600" b="0" i="0" dirty="0" err="1">
                <a:solidFill>
                  <a:srgbClr val="000000"/>
                </a:solidFill>
                <a:effectLst/>
                <a:latin typeface="Helvetica" pitchFamily="2" charset="0"/>
              </a:rPr>
              <a:t>Hervé</a:t>
            </a:r>
            <a:r>
              <a:rPr lang="en-US" sz="1600" b="0" i="0" dirty="0">
                <a:solidFill>
                  <a:srgbClr val="000000"/>
                </a:solidFill>
                <a:effectLst/>
                <a:latin typeface="Helvetica" pitchFamily="2" charset="0"/>
              </a:rPr>
              <a:t>, M., </a:t>
            </a:r>
            <a:r>
              <a:rPr lang="en-US" sz="1600" b="0" i="0" dirty="0" err="1">
                <a:solidFill>
                  <a:srgbClr val="000000"/>
                </a:solidFill>
                <a:effectLst/>
                <a:latin typeface="Helvetica" pitchFamily="2" charset="0"/>
              </a:rPr>
              <a:t>Feuerhelm</a:t>
            </a:r>
            <a:r>
              <a:rPr lang="en-US" sz="1600" b="0" i="0" dirty="0">
                <a:solidFill>
                  <a:srgbClr val="000000"/>
                </a:solidFill>
                <a:effectLst/>
                <a:latin typeface="Helvetica" pitchFamily="2" charset="0"/>
              </a:rPr>
              <a:t>, J., Farr, C.L., </a:t>
            </a:r>
            <a:r>
              <a:rPr lang="en-US" sz="1600" b="0" i="1" dirty="0">
                <a:solidFill>
                  <a:srgbClr val="000000"/>
                </a:solidFill>
                <a:effectLst/>
                <a:latin typeface="Helvetica" pitchFamily="2" charset="0"/>
              </a:rPr>
              <a:t>et al.</a:t>
            </a:r>
            <a:r>
              <a:rPr lang="en-US" sz="1600" b="0" i="0" dirty="0">
                <a:solidFill>
                  <a:srgbClr val="000000"/>
                </a:solidFill>
                <a:effectLst/>
                <a:latin typeface="Helvetica" pitchFamily="2" charset="0"/>
              </a:rPr>
              <a:t> (2011). Structure and function of the first full-length murein peptide ligase (Mpl) cell wall recycling protein. </a:t>
            </a:r>
            <a:r>
              <a:rPr lang="en-US" sz="1600" b="0" i="0" dirty="0" err="1">
                <a:solidFill>
                  <a:srgbClr val="000000"/>
                </a:solidFill>
                <a:effectLst/>
                <a:latin typeface="Helvetica" pitchFamily="2" charset="0"/>
              </a:rPr>
              <a:t>PLoS</a:t>
            </a:r>
            <a:r>
              <a:rPr lang="en-US" sz="1600" b="0" i="0" dirty="0">
                <a:solidFill>
                  <a:srgbClr val="000000"/>
                </a:solidFill>
                <a:effectLst/>
                <a:latin typeface="Helvetica" pitchFamily="2" charset="0"/>
              </a:rPr>
              <a:t> One </a:t>
            </a:r>
            <a:r>
              <a:rPr lang="en-US" sz="1600" b="0" i="1" dirty="0">
                <a:solidFill>
                  <a:srgbClr val="000000"/>
                </a:solidFill>
                <a:effectLst/>
                <a:latin typeface="Helvetica" pitchFamily="2" charset="0"/>
              </a:rPr>
              <a:t>6, </a:t>
            </a:r>
            <a:r>
              <a:rPr lang="en-US" sz="1600" b="0" i="0" dirty="0">
                <a:solidFill>
                  <a:srgbClr val="000000"/>
                </a:solidFill>
                <a:effectLst/>
                <a:latin typeface="Helvetica" pitchFamily="2" charset="0"/>
              </a:rPr>
              <a:t>e17624.</a:t>
            </a:r>
          </a:p>
          <a:p>
            <a:pPr marL="238125" indent="-238125" algn="just">
              <a:buFont typeface="+mj-lt"/>
              <a:buAutoNum type="arabicPeriod"/>
            </a:pPr>
            <a:r>
              <a:rPr lang="en-US" altLang="en-US" sz="1600" dirty="0">
                <a:latin typeface="Helvetica" pitchFamily="2" charset="0"/>
                <a:cs typeface="Helvetica" panose="020B0604020202020204" pitchFamily="34" charset="0"/>
              </a:rPr>
              <a:t>Fischer. (2006). Cover image. 103(39)</a:t>
            </a:r>
            <a:endParaRPr lang="en-US" sz="1600" b="0" i="0" dirty="0">
              <a:solidFill>
                <a:srgbClr val="000000"/>
              </a:solidFill>
              <a:effectLst/>
              <a:latin typeface="Helvetica" pitchFamily="2" charset="0"/>
            </a:endParaRPr>
          </a:p>
          <a:p>
            <a:pPr marL="238125" indent="-238125" algn="just">
              <a:buFont typeface="+mj-lt"/>
              <a:buAutoNum type="arabicPeriod"/>
            </a:pPr>
            <a:r>
              <a:rPr lang="en-US" sz="1600" b="0" i="0" dirty="0" err="1">
                <a:solidFill>
                  <a:srgbClr val="000000"/>
                </a:solidFill>
                <a:effectLst/>
                <a:latin typeface="Helvetica" pitchFamily="2" charset="0"/>
              </a:rPr>
              <a:t>Golovliov</a:t>
            </a:r>
            <a:r>
              <a:rPr lang="en-US" sz="1600" b="0" i="0" dirty="0">
                <a:solidFill>
                  <a:srgbClr val="000000"/>
                </a:solidFill>
                <a:effectLst/>
                <a:latin typeface="Helvetica" pitchFamily="2" charset="0"/>
              </a:rPr>
              <a:t>, I., </a:t>
            </a:r>
            <a:r>
              <a:rPr lang="en-US" sz="1600" b="0" i="0" dirty="0" err="1">
                <a:solidFill>
                  <a:srgbClr val="000000"/>
                </a:solidFill>
                <a:effectLst/>
                <a:latin typeface="Helvetica" pitchFamily="2" charset="0"/>
              </a:rPr>
              <a:t>Bäckman</a:t>
            </a:r>
            <a:r>
              <a:rPr lang="en-US" sz="1600" b="0" i="0" dirty="0">
                <a:solidFill>
                  <a:srgbClr val="000000"/>
                </a:solidFill>
                <a:effectLst/>
                <a:latin typeface="Helvetica" pitchFamily="2" charset="0"/>
              </a:rPr>
              <a:t>, S., </a:t>
            </a:r>
            <a:r>
              <a:rPr lang="en-US" sz="1600" b="0" i="0" dirty="0" err="1">
                <a:solidFill>
                  <a:srgbClr val="000000"/>
                </a:solidFill>
                <a:effectLst/>
                <a:latin typeface="Helvetica" pitchFamily="2" charset="0"/>
              </a:rPr>
              <a:t>Granberg</a:t>
            </a:r>
            <a:r>
              <a:rPr lang="en-US" sz="1600" b="0" i="0" dirty="0">
                <a:solidFill>
                  <a:srgbClr val="000000"/>
                </a:solidFill>
                <a:effectLst/>
                <a:latin typeface="Helvetica" pitchFamily="2" charset="0"/>
              </a:rPr>
              <a:t>, M., </a:t>
            </a:r>
            <a:r>
              <a:rPr lang="en-US" sz="1600" b="0" i="1" dirty="0">
                <a:solidFill>
                  <a:srgbClr val="000000"/>
                </a:solidFill>
                <a:effectLst/>
                <a:latin typeface="Helvetica" pitchFamily="2" charset="0"/>
              </a:rPr>
              <a:t>et al.</a:t>
            </a:r>
            <a:r>
              <a:rPr lang="en-US" sz="1600" b="0" i="0" dirty="0">
                <a:solidFill>
                  <a:srgbClr val="000000"/>
                </a:solidFill>
                <a:effectLst/>
                <a:latin typeface="Helvetica" pitchFamily="2" charset="0"/>
              </a:rPr>
              <a:t> (2021). Long-Term Survival of Virulent Tularemia Pathogens outside a Host in Conditions That Mimic Natural Aquatic Environments. Appl Environ </a:t>
            </a:r>
            <a:r>
              <a:rPr lang="en-US" sz="1600" b="0" i="0" dirty="0" err="1">
                <a:solidFill>
                  <a:srgbClr val="000000"/>
                </a:solidFill>
                <a:effectLst/>
                <a:latin typeface="Helvetica" pitchFamily="2" charset="0"/>
              </a:rPr>
              <a:t>Microbiol</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87, </a:t>
            </a:r>
            <a:r>
              <a:rPr lang="en-US" sz="1600" b="0" i="0" dirty="0">
                <a:solidFill>
                  <a:srgbClr val="000000"/>
                </a:solidFill>
                <a:effectLst/>
                <a:latin typeface="Helvetica" pitchFamily="2" charset="0"/>
              </a:rPr>
              <a:t>2713.</a:t>
            </a:r>
          </a:p>
          <a:p>
            <a:pPr marL="238125" indent="-238125" algn="just">
              <a:buFont typeface="+mj-lt"/>
              <a:buAutoNum type="arabicPeriod"/>
            </a:pPr>
            <a:r>
              <a:rPr lang="en-US" sz="1600" b="0" i="0" dirty="0">
                <a:solidFill>
                  <a:srgbClr val="000000"/>
                </a:solidFill>
                <a:effectLst/>
                <a:latin typeface="Helvetica" pitchFamily="2" charset="0"/>
              </a:rPr>
              <a:t>Goodman, A.L., Wu, M., and Gordon, J.I. (2011). Identifying microbial fitness determinants by insertion sequencing using genome-wide transposon mutant libraries. Nat </a:t>
            </a:r>
            <a:r>
              <a:rPr lang="en-US" sz="1600" b="0" i="0" dirty="0" err="1">
                <a:solidFill>
                  <a:srgbClr val="000000"/>
                </a:solidFill>
                <a:effectLst/>
                <a:latin typeface="Helvetica" pitchFamily="2" charset="0"/>
              </a:rPr>
              <a:t>Protoc</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6, </a:t>
            </a:r>
            <a:r>
              <a:rPr lang="en-US" sz="1600" b="0" i="0" dirty="0">
                <a:solidFill>
                  <a:srgbClr val="000000"/>
                </a:solidFill>
                <a:effectLst/>
                <a:latin typeface="Helvetica" pitchFamily="2" charset="0"/>
              </a:rPr>
              <a:t>1969-1980.</a:t>
            </a:r>
          </a:p>
          <a:p>
            <a:pPr marL="238125" indent="-238125" algn="just">
              <a:buFont typeface="+mj-lt"/>
              <a:buAutoNum type="arabicPeriod"/>
            </a:pPr>
            <a:r>
              <a:rPr lang="en-US" sz="1600" b="0" i="0" dirty="0">
                <a:solidFill>
                  <a:srgbClr val="000000"/>
                </a:solidFill>
                <a:effectLst/>
                <a:latin typeface="Helvetica" pitchFamily="2" charset="0"/>
              </a:rPr>
              <a:t>Hennebique, A., </a:t>
            </a:r>
            <a:r>
              <a:rPr lang="en-US" sz="1600" b="0" i="0" dirty="0" err="1">
                <a:solidFill>
                  <a:srgbClr val="000000"/>
                </a:solidFill>
                <a:effectLst/>
                <a:latin typeface="Helvetica" pitchFamily="2" charset="0"/>
              </a:rPr>
              <a:t>Boisset</a:t>
            </a:r>
            <a:r>
              <a:rPr lang="en-US" sz="1600" b="0" i="0" dirty="0">
                <a:solidFill>
                  <a:srgbClr val="000000"/>
                </a:solidFill>
                <a:effectLst/>
                <a:latin typeface="Helvetica" pitchFamily="2" charset="0"/>
              </a:rPr>
              <a:t>, S., and </a:t>
            </a:r>
            <a:r>
              <a:rPr lang="en-US" sz="1600" b="0" i="0" dirty="0" err="1">
                <a:solidFill>
                  <a:srgbClr val="000000"/>
                </a:solidFill>
                <a:effectLst/>
                <a:latin typeface="Helvetica" pitchFamily="2" charset="0"/>
              </a:rPr>
              <a:t>Maurin</a:t>
            </a:r>
            <a:r>
              <a:rPr lang="en-US" sz="1600" b="0" i="0" dirty="0">
                <a:solidFill>
                  <a:srgbClr val="000000"/>
                </a:solidFill>
                <a:effectLst/>
                <a:latin typeface="Helvetica" pitchFamily="2" charset="0"/>
              </a:rPr>
              <a:t>, M. (2019). Tularemia as a waterborne disease: a review. </a:t>
            </a:r>
            <a:r>
              <a:rPr lang="en-US" sz="1600" b="0" i="0" dirty="0" err="1">
                <a:solidFill>
                  <a:srgbClr val="000000"/>
                </a:solidFill>
                <a:effectLst/>
                <a:latin typeface="Helvetica" pitchFamily="2" charset="0"/>
              </a:rPr>
              <a:t>Emerg</a:t>
            </a:r>
            <a:r>
              <a:rPr lang="en-US" sz="1600" b="0" i="0" dirty="0">
                <a:solidFill>
                  <a:srgbClr val="000000"/>
                </a:solidFill>
                <a:effectLst/>
                <a:latin typeface="Helvetica" pitchFamily="2" charset="0"/>
              </a:rPr>
              <a:t> Microbes Infect </a:t>
            </a:r>
            <a:r>
              <a:rPr lang="en-US" sz="1600" b="0" i="1" dirty="0">
                <a:solidFill>
                  <a:srgbClr val="000000"/>
                </a:solidFill>
                <a:effectLst/>
                <a:latin typeface="Helvetica" pitchFamily="2" charset="0"/>
              </a:rPr>
              <a:t>8, </a:t>
            </a:r>
            <a:r>
              <a:rPr lang="en-US" sz="1600" b="0" i="0" dirty="0">
                <a:solidFill>
                  <a:srgbClr val="000000"/>
                </a:solidFill>
                <a:effectLst/>
                <a:latin typeface="Helvetica" pitchFamily="2" charset="0"/>
              </a:rPr>
              <a:t>1027-1042.</a:t>
            </a:r>
          </a:p>
          <a:p>
            <a:pPr marL="238125" indent="-238125" algn="just">
              <a:buFont typeface="+mj-lt"/>
              <a:buAutoNum type="arabicPeriod"/>
            </a:pPr>
            <a:r>
              <a:rPr lang="en-US" sz="1600" b="0" i="0" dirty="0">
                <a:solidFill>
                  <a:srgbClr val="000000"/>
                </a:solidFill>
                <a:effectLst/>
                <a:latin typeface="Helvetica" pitchFamily="2" charset="0"/>
              </a:rPr>
              <a:t>Williamson, D.R., Dewan, K.K., Patel, T., </a:t>
            </a:r>
            <a:r>
              <a:rPr lang="en-US" sz="1600" b="0" i="0" dirty="0" err="1">
                <a:solidFill>
                  <a:srgbClr val="000000"/>
                </a:solidFill>
                <a:effectLst/>
                <a:latin typeface="Helvetica" pitchFamily="2" charset="0"/>
              </a:rPr>
              <a:t>Wastella</a:t>
            </a:r>
            <a:r>
              <a:rPr lang="en-US" sz="1600" b="0" i="0" dirty="0">
                <a:solidFill>
                  <a:srgbClr val="000000"/>
                </a:solidFill>
                <a:effectLst/>
                <a:latin typeface="Helvetica" pitchFamily="2" charset="0"/>
              </a:rPr>
              <a:t>, C.M., Ning, G., and </a:t>
            </a:r>
            <a:r>
              <a:rPr lang="en-US" sz="1600" b="0" i="0" dirty="0" err="1">
                <a:solidFill>
                  <a:srgbClr val="000000"/>
                </a:solidFill>
                <a:effectLst/>
                <a:latin typeface="Helvetica" pitchFamily="2" charset="0"/>
              </a:rPr>
              <a:t>Kirimanjeswara</a:t>
            </a:r>
            <a:r>
              <a:rPr lang="en-US" sz="1600" b="0" i="0" dirty="0">
                <a:solidFill>
                  <a:srgbClr val="000000"/>
                </a:solidFill>
                <a:effectLst/>
                <a:latin typeface="Helvetica" pitchFamily="2" charset="0"/>
              </a:rPr>
              <a:t>, G.S. (2018). A Single Mechanosensitive Channel Protects </a:t>
            </a:r>
            <a:r>
              <a:rPr lang="en-US" sz="1600" b="0" i="1" dirty="0">
                <a:solidFill>
                  <a:srgbClr val="000000"/>
                </a:solidFill>
                <a:effectLst/>
                <a:latin typeface="Helvetica" pitchFamily="2" charset="0"/>
              </a:rPr>
              <a:t>Francisella tularensis </a:t>
            </a:r>
            <a:r>
              <a:rPr lang="en-US" sz="1600" b="0" i="0" dirty="0">
                <a:solidFill>
                  <a:srgbClr val="000000"/>
                </a:solidFill>
                <a:effectLst/>
                <a:latin typeface="Helvetica" pitchFamily="2" charset="0"/>
              </a:rPr>
              <a:t>subsp. </a:t>
            </a:r>
            <a:r>
              <a:rPr lang="en-US" sz="1600" b="0" i="1" dirty="0" err="1">
                <a:solidFill>
                  <a:srgbClr val="000000"/>
                </a:solidFill>
                <a:effectLst/>
                <a:latin typeface="Helvetica" pitchFamily="2" charset="0"/>
              </a:rPr>
              <a:t>holarctica</a:t>
            </a:r>
            <a:r>
              <a:rPr lang="en-US" sz="1600" b="0" i="0" dirty="0">
                <a:solidFill>
                  <a:srgbClr val="000000"/>
                </a:solidFill>
                <a:effectLst/>
                <a:latin typeface="Helvetica" pitchFamily="2" charset="0"/>
              </a:rPr>
              <a:t> from Hypoosmotic Shock and Promotes Survival in the Aquatic Environment. Appl Environ </a:t>
            </a:r>
            <a:r>
              <a:rPr lang="en-US" sz="1600" b="0" i="0" dirty="0" err="1">
                <a:solidFill>
                  <a:srgbClr val="000000"/>
                </a:solidFill>
                <a:effectLst/>
                <a:latin typeface="Helvetica" pitchFamily="2" charset="0"/>
              </a:rPr>
              <a:t>Microbiol</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84, </a:t>
            </a:r>
            <a:r>
              <a:rPr lang="en-US" sz="1600" b="0" i="0" dirty="0">
                <a:solidFill>
                  <a:srgbClr val="000000"/>
                </a:solidFill>
                <a:effectLst/>
                <a:latin typeface="Helvetica" pitchFamily="2" charset="0"/>
              </a:rPr>
              <a:t>2203.</a:t>
            </a:r>
          </a:p>
          <a:p>
            <a:pPr algn="just">
              <a:defRPr/>
            </a:pPr>
            <a:endParaRPr lang="en-US" sz="1600" b="0" i="0" dirty="0">
              <a:effectLst/>
              <a:latin typeface="Helvetica" pitchFamily="2" charset="0"/>
              <a:cs typeface="Helvetica" panose="020B0604020202020204" pitchFamily="34" charset="0"/>
            </a:endParaRPr>
          </a:p>
        </p:txBody>
      </p:sp>
      <p:sp>
        <p:nvSpPr>
          <p:cNvPr id="77" name="TextBox 76">
            <a:extLst>
              <a:ext uri="{FF2B5EF4-FFF2-40B4-BE49-F238E27FC236}">
                <a16:creationId xmlns:a16="http://schemas.microsoft.com/office/drawing/2014/main" id="{BEF06055-821E-EB80-92AB-3F8878650D84}"/>
              </a:ext>
            </a:extLst>
          </p:cNvPr>
          <p:cNvSpPr txBox="1"/>
          <p:nvPr/>
        </p:nvSpPr>
        <p:spPr>
          <a:xfrm>
            <a:off x="19014272" y="22097661"/>
            <a:ext cx="13639987" cy="2400657"/>
          </a:xfrm>
          <a:prstGeom prst="rect">
            <a:avLst/>
          </a:prstGeom>
          <a:noFill/>
        </p:spPr>
        <p:txBody>
          <a:bodyPr wrap="square" numCol="1" rtlCol="0">
            <a:spAutoFit/>
          </a:bodyPr>
          <a:lstStyle/>
          <a:p>
            <a:pPr marL="285750" indent="-28575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can remain viable between 21 and 56 days at 4°C in  freshwater</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Assessed survival of transposon mutant library after incubation in freshwater kept at 4°C </a:t>
            </a:r>
          </a:p>
          <a:p>
            <a:pPr marL="285750" indent="-285750">
              <a:buFont typeface="Arial" panose="020B0604020202020204" pitchFamily="34" charset="0"/>
              <a:buChar char="•"/>
            </a:pPr>
            <a:r>
              <a:rPr lang="en-US" sz="2500" b="1" dirty="0">
                <a:latin typeface="Helvetica" panose="020B0604020202020204" pitchFamily="34" charset="0"/>
                <a:cs typeface="Helvetica" panose="020B0604020202020204" pitchFamily="34" charset="0"/>
              </a:rPr>
              <a:t>FTL_0508</a:t>
            </a:r>
            <a:r>
              <a:rPr lang="en-US" sz="2500" dirty="0">
                <a:latin typeface="Helvetica" panose="020B0604020202020204" pitchFamily="34" charset="0"/>
                <a:cs typeface="Helvetica" panose="020B0604020202020204" pitchFamily="34" charset="0"/>
              </a:rPr>
              <a:t>, </a:t>
            </a:r>
            <a:r>
              <a:rPr lang="en-US" sz="2500" i="1" dirty="0" err="1">
                <a:latin typeface="Helvetica" panose="020B0604020202020204" pitchFamily="34" charset="0"/>
                <a:cs typeface="Helvetica" panose="020B0604020202020204" pitchFamily="34" charset="0"/>
              </a:rPr>
              <a:t>mpI</a:t>
            </a:r>
            <a:r>
              <a:rPr lang="en-US" sz="2500" dirty="0">
                <a:latin typeface="Helvetica" panose="020B0604020202020204" pitchFamily="34" charset="0"/>
                <a:cs typeface="Helvetica" panose="020B0604020202020204" pitchFamily="34" charset="0"/>
              </a:rPr>
              <a:t>,</a:t>
            </a:r>
            <a:r>
              <a:rPr lang="en-US" sz="2500" b="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is a candidate for a gene essential for </a:t>
            </a: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survival in freshwater</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Encodes for </a:t>
            </a:r>
            <a:r>
              <a:rPr lang="en-US" sz="2500" dirty="0" err="1">
                <a:latin typeface="Helvetica" panose="020B0604020202020204" pitchFamily="34" charset="0"/>
                <a:cs typeface="Helvetica" panose="020B0604020202020204" pitchFamily="34" charset="0"/>
              </a:rPr>
              <a:t>Mpl</a:t>
            </a:r>
            <a:r>
              <a:rPr lang="en-US" sz="2500" dirty="0">
                <a:latin typeface="Helvetica" panose="020B0604020202020204" pitchFamily="34" charset="0"/>
                <a:cs typeface="Helvetica" panose="020B0604020202020204" pitchFamily="34" charset="0"/>
              </a:rPr>
              <a:t>, murein peptide (</a:t>
            </a:r>
            <a:r>
              <a:rPr lang="en-US" sz="2500" dirty="0" err="1">
                <a:effectLst/>
                <a:latin typeface="Helvetica" panose="020B0604020202020204" pitchFamily="34" charset="0"/>
                <a:cs typeface="Helvetica" panose="020B0604020202020204" pitchFamily="34" charset="0"/>
              </a:rPr>
              <a:t>UDP-</a:t>
            </a:r>
            <a:r>
              <a:rPr lang="en-US" sz="2500" i="1" dirty="0" err="1">
                <a:effectLst/>
                <a:latin typeface="Helvetica" panose="020B0604020202020204" pitchFamily="34" charset="0"/>
                <a:cs typeface="Helvetica" panose="020B0604020202020204" pitchFamily="34" charset="0"/>
              </a:rPr>
              <a:t>N</a:t>
            </a:r>
            <a:r>
              <a:rPr lang="en-US" sz="2500" dirty="0" err="1">
                <a:effectLst/>
                <a:latin typeface="Helvetica" panose="020B0604020202020204" pitchFamily="34" charset="0"/>
                <a:cs typeface="Helvetica" panose="020B0604020202020204" pitchFamily="34" charset="0"/>
              </a:rPr>
              <a:t>-acetylmuramate:L-alanyl</a:t>
            </a:r>
            <a:r>
              <a:rPr lang="en-US" sz="2500" dirty="0">
                <a:effectLst/>
                <a:latin typeface="Helvetica" panose="020B0604020202020204" pitchFamily="34" charset="0"/>
                <a:cs typeface="Helvetica" panose="020B0604020202020204" pitchFamily="34" charset="0"/>
              </a:rPr>
              <a:t>-</a:t>
            </a:r>
            <a:r>
              <a:rPr lang="el-GR" sz="2500" dirty="0">
                <a:effectLst/>
                <a:latin typeface="Helvetica" panose="020B0604020202020204" pitchFamily="34" charset="0"/>
                <a:cs typeface="Helvetica" panose="020B0604020202020204" pitchFamily="34" charset="0"/>
              </a:rPr>
              <a:t>γ-</a:t>
            </a:r>
            <a:r>
              <a:rPr lang="en-US" sz="2500" dirty="0">
                <a:effectLst/>
                <a:latin typeface="Helvetica" panose="020B0604020202020204" pitchFamily="34" charset="0"/>
                <a:cs typeface="Helvetica" panose="020B0604020202020204" pitchFamily="34" charset="0"/>
              </a:rPr>
              <a:t>D-glutamyl-</a:t>
            </a:r>
            <a:r>
              <a:rPr lang="en-US" sz="2500" i="1" dirty="0">
                <a:effectLst/>
                <a:latin typeface="Helvetica" panose="020B0604020202020204" pitchFamily="34" charset="0"/>
                <a:cs typeface="Helvetica" panose="020B0604020202020204" pitchFamily="34" charset="0"/>
              </a:rPr>
              <a:t>meso</a:t>
            </a:r>
            <a:r>
              <a:rPr lang="en-US" sz="2500" dirty="0">
                <a:effectLst/>
                <a:latin typeface="Helvetica" panose="020B0604020202020204" pitchFamily="34" charset="0"/>
                <a:cs typeface="Helvetica" panose="020B0604020202020204" pitchFamily="34" charset="0"/>
              </a:rPr>
              <a:t>-diaminopimelate) ligase</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Important for cell wall synthesis</a:t>
            </a:r>
          </a:p>
        </p:txBody>
      </p:sp>
      <p:graphicFrame>
        <p:nvGraphicFramePr>
          <p:cNvPr id="6" name="Chart 5">
            <a:extLst>
              <a:ext uri="{FF2B5EF4-FFF2-40B4-BE49-F238E27FC236}">
                <a16:creationId xmlns:a16="http://schemas.microsoft.com/office/drawing/2014/main" id="{60D331D3-BAF4-424C-89CD-A2E4A99D9CE9}"/>
              </a:ext>
            </a:extLst>
          </p:cNvPr>
          <p:cNvGraphicFramePr>
            <a:graphicFrameLocks/>
          </p:cNvGraphicFramePr>
          <p:nvPr>
            <p:extLst>
              <p:ext uri="{D42A27DB-BD31-4B8C-83A1-F6EECF244321}">
                <p14:modId xmlns:p14="http://schemas.microsoft.com/office/powerpoint/2010/main" val="2045918196"/>
              </p:ext>
            </p:extLst>
          </p:nvPr>
        </p:nvGraphicFramePr>
        <p:xfrm>
          <a:off x="416204" y="17914945"/>
          <a:ext cx="11615529" cy="570185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0" name="Table 80">
            <a:extLst>
              <a:ext uri="{FF2B5EF4-FFF2-40B4-BE49-F238E27FC236}">
                <a16:creationId xmlns:a16="http://schemas.microsoft.com/office/drawing/2014/main" id="{E0880FDB-6D0E-5394-67A4-4E61114ADB7C}"/>
              </a:ext>
            </a:extLst>
          </p:cNvPr>
          <p:cNvGraphicFramePr>
            <a:graphicFrameLocks noGrp="1"/>
          </p:cNvGraphicFramePr>
          <p:nvPr>
            <p:extLst>
              <p:ext uri="{D42A27DB-BD31-4B8C-83A1-F6EECF244321}">
                <p14:modId xmlns:p14="http://schemas.microsoft.com/office/powerpoint/2010/main" val="3245780845"/>
              </p:ext>
            </p:extLst>
          </p:nvPr>
        </p:nvGraphicFramePr>
        <p:xfrm>
          <a:off x="19075400" y="14126438"/>
          <a:ext cx="9310757" cy="1889760"/>
        </p:xfrm>
        <a:graphic>
          <a:graphicData uri="http://schemas.openxmlformats.org/drawingml/2006/table">
            <a:tbl>
              <a:tblPr firstRow="1" bandRow="1">
                <a:tableStyleId>{93296810-A885-4BE3-A3E7-6D5BEEA58F35}</a:tableStyleId>
              </a:tblPr>
              <a:tblGrid>
                <a:gridCol w="1417918">
                  <a:extLst>
                    <a:ext uri="{9D8B030D-6E8A-4147-A177-3AD203B41FA5}">
                      <a16:colId xmlns:a16="http://schemas.microsoft.com/office/drawing/2014/main" val="2147966508"/>
                    </a:ext>
                  </a:extLst>
                </a:gridCol>
                <a:gridCol w="4545106">
                  <a:extLst>
                    <a:ext uri="{9D8B030D-6E8A-4147-A177-3AD203B41FA5}">
                      <a16:colId xmlns:a16="http://schemas.microsoft.com/office/drawing/2014/main" val="2815763842"/>
                    </a:ext>
                  </a:extLst>
                </a:gridCol>
                <a:gridCol w="3347733">
                  <a:extLst>
                    <a:ext uri="{9D8B030D-6E8A-4147-A177-3AD203B41FA5}">
                      <a16:colId xmlns:a16="http://schemas.microsoft.com/office/drawing/2014/main" val="1574397652"/>
                    </a:ext>
                  </a:extLst>
                </a:gridCol>
              </a:tblGrid>
              <a:tr h="548640">
                <a:tc>
                  <a:txBody>
                    <a:bodyPr/>
                    <a:lstStyle/>
                    <a:p>
                      <a:pPr algn="ctr"/>
                      <a:r>
                        <a:rPr lang="en-US" sz="2000" dirty="0"/>
                        <a:t>Library</a:t>
                      </a:r>
                      <a:endParaRPr lang="en-US" sz="2000" dirty="0">
                        <a:latin typeface="Helvetica" panose="020B0604020202020204" pitchFamily="34" charset="0"/>
                        <a:cs typeface="Helvetica" panose="020B0604020202020204" pitchFamily="34" charset="0"/>
                      </a:endParaRPr>
                    </a:p>
                  </a:txBody>
                  <a:tcPr anchor="ctr"/>
                </a:tc>
                <a:tc>
                  <a:txBody>
                    <a:bodyPr/>
                    <a:lstStyle/>
                    <a:p>
                      <a:pPr algn="ctr"/>
                      <a:r>
                        <a:rPr lang="en-US" sz="2000" dirty="0"/>
                        <a:t>Transposon Sequencing Reads</a:t>
                      </a:r>
                      <a:endParaRPr lang="en-US" sz="2000" dirty="0">
                        <a:latin typeface="Helvetica" panose="020B0604020202020204" pitchFamily="34" charset="0"/>
                        <a:cs typeface="Helvetica" panose="020B0604020202020204" pitchFamily="34" charset="0"/>
                      </a:endParaRPr>
                    </a:p>
                  </a:txBody>
                  <a:tcPr anchor="ctr"/>
                </a:tc>
                <a:tc>
                  <a:txBody>
                    <a:bodyPr/>
                    <a:lstStyle/>
                    <a:p>
                      <a:pPr algn="ctr"/>
                      <a:r>
                        <a:rPr lang="en-US" sz="2000" dirty="0"/>
                        <a:t>Number of Insertions / mutants detected</a:t>
                      </a:r>
                      <a:endParaRPr lang="en-US" sz="2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794505634"/>
                  </a:ext>
                </a:extLst>
              </a:tr>
              <a:tr h="365760">
                <a:tc>
                  <a:txBody>
                    <a:bodyPr/>
                    <a:lstStyle/>
                    <a:p>
                      <a:pPr algn="ctr"/>
                      <a:r>
                        <a:rPr lang="en-US" sz="2000" dirty="0"/>
                        <a:t>Input</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377,164</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5,733</a:t>
                      </a:r>
                      <a:endParaRPr lang="en-US" sz="20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78214344"/>
                  </a:ext>
                </a:extLst>
              </a:tr>
              <a:tr h="274320">
                <a:tc>
                  <a:txBody>
                    <a:bodyPr/>
                    <a:lstStyle/>
                    <a:p>
                      <a:pPr algn="ctr"/>
                      <a:r>
                        <a:rPr lang="en-US" sz="2000" dirty="0"/>
                        <a:t>Day 7</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696,629</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6,821</a:t>
                      </a:r>
                      <a:endParaRPr lang="en-US" sz="20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088061"/>
                  </a:ext>
                </a:extLst>
              </a:tr>
              <a:tr h="0">
                <a:tc>
                  <a:txBody>
                    <a:bodyPr/>
                    <a:lstStyle/>
                    <a:p>
                      <a:pPr algn="ctr"/>
                      <a:r>
                        <a:rPr lang="en-US" sz="2000" dirty="0"/>
                        <a:t>Day 14</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502,258</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6,168</a:t>
                      </a:r>
                      <a:endParaRPr lang="en-US" sz="20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502127302"/>
                  </a:ext>
                </a:extLst>
              </a:tr>
            </a:tbl>
          </a:graphicData>
        </a:graphic>
      </p:graphicFrame>
      <p:pic>
        <p:nvPicPr>
          <p:cNvPr id="82" name="Picture 81">
            <a:extLst>
              <a:ext uri="{FF2B5EF4-FFF2-40B4-BE49-F238E27FC236}">
                <a16:creationId xmlns:a16="http://schemas.microsoft.com/office/drawing/2014/main" id="{EE023C98-6CFA-EFB8-E15A-9E97F85F9B33}"/>
              </a:ext>
            </a:extLst>
          </p:cNvPr>
          <p:cNvPicPr>
            <a:picLocks noChangeAspect="1"/>
          </p:cNvPicPr>
          <p:nvPr/>
        </p:nvPicPr>
        <p:blipFill>
          <a:blip r:embed="rId12"/>
          <a:stretch>
            <a:fillRect/>
          </a:stretch>
        </p:blipFill>
        <p:spPr>
          <a:xfrm>
            <a:off x="28546238" y="13761983"/>
            <a:ext cx="6788261" cy="2689352"/>
          </a:xfrm>
          <a:prstGeom prst="rect">
            <a:avLst/>
          </a:prstGeom>
        </p:spPr>
      </p:pic>
      <p:pic>
        <p:nvPicPr>
          <p:cNvPr id="22" name="Picture 21">
            <a:extLst>
              <a:ext uri="{FF2B5EF4-FFF2-40B4-BE49-F238E27FC236}">
                <a16:creationId xmlns:a16="http://schemas.microsoft.com/office/drawing/2014/main" id="{BE4F00D1-86F4-9C8E-633A-ED6A9F00272A}"/>
              </a:ext>
            </a:extLst>
          </p:cNvPr>
          <p:cNvPicPr>
            <a:picLocks noChangeAspect="1"/>
          </p:cNvPicPr>
          <p:nvPr/>
        </p:nvPicPr>
        <p:blipFill>
          <a:blip r:embed="rId13"/>
          <a:stretch>
            <a:fillRect/>
          </a:stretch>
        </p:blipFill>
        <p:spPr>
          <a:xfrm>
            <a:off x="32742615" y="22078077"/>
            <a:ext cx="2461692" cy="2212221"/>
          </a:xfrm>
          <a:prstGeom prst="rect">
            <a:avLst/>
          </a:prstGeom>
        </p:spPr>
      </p:pic>
      <p:sp>
        <p:nvSpPr>
          <p:cNvPr id="78" name="TextBox 8">
            <a:extLst>
              <a:ext uri="{FF2B5EF4-FFF2-40B4-BE49-F238E27FC236}">
                <a16:creationId xmlns:a16="http://schemas.microsoft.com/office/drawing/2014/main" id="{7826DF3F-C739-62BB-DE74-CAAD29A87358}"/>
              </a:ext>
            </a:extLst>
          </p:cNvPr>
          <p:cNvSpPr txBox="1">
            <a:spLocks noChangeArrowheads="1"/>
          </p:cNvSpPr>
          <p:nvPr/>
        </p:nvSpPr>
        <p:spPr bwMode="auto">
          <a:xfrm>
            <a:off x="31940369" y="24275573"/>
            <a:ext cx="4341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6: Crystal Structure of </a:t>
            </a:r>
            <a:r>
              <a:rPr lang="en-US" altLang="en-US" sz="2000" b="1" dirty="0" err="1">
                <a:latin typeface="Helvetica" panose="020B0604020202020204" pitchFamily="34" charset="0"/>
                <a:cs typeface="Helvetica" panose="020B0604020202020204" pitchFamily="34" charset="0"/>
              </a:rPr>
              <a:t>Mpl</a:t>
            </a:r>
            <a:r>
              <a:rPr lang="en-US" altLang="en-US" sz="2000" b="1" dirty="0">
                <a:latin typeface="Helvetica" panose="020B0604020202020204" pitchFamily="34" charset="0"/>
                <a:cs typeface="Helvetica" panose="020B0604020202020204" pitchFamily="34" charset="0"/>
              </a:rPr>
              <a:t> from </a:t>
            </a:r>
            <a:r>
              <a:rPr lang="en-US" sz="2000" b="1" i="1" dirty="0" err="1">
                <a:solidFill>
                  <a:srgbClr val="222222"/>
                </a:solidFill>
                <a:effectLst/>
                <a:latin typeface="Helvetica" panose="020B0604020202020204" pitchFamily="34" charset="0"/>
                <a:cs typeface="Helvetica" panose="020B0604020202020204" pitchFamily="34" charset="0"/>
              </a:rPr>
              <a:t>Psychrobacter</a:t>
            </a:r>
            <a:r>
              <a:rPr lang="en-US" sz="2000" b="1" i="1" dirty="0">
                <a:solidFill>
                  <a:srgbClr val="222222"/>
                </a:solidFill>
                <a:effectLst/>
                <a:latin typeface="Helvetica" panose="020B0604020202020204" pitchFamily="34" charset="0"/>
                <a:cs typeface="Helvetica" panose="020B0604020202020204" pitchFamily="34" charset="0"/>
              </a:rPr>
              <a:t> arcticus</a:t>
            </a:r>
            <a:r>
              <a:rPr lang="en-US" sz="2000" b="1" baseline="30000" dirty="0">
                <a:solidFill>
                  <a:srgbClr val="222222"/>
                </a:solidFill>
                <a:effectLst/>
                <a:latin typeface="Helvetica" panose="020B0604020202020204" pitchFamily="34" charset="0"/>
                <a:cs typeface="Helvetica" panose="020B0604020202020204" pitchFamily="34" charset="0"/>
              </a:rPr>
              <a:t>2</a:t>
            </a:r>
            <a:endParaRPr lang="en-US" altLang="en-US" sz="2000" b="1" baseline="30000" dirty="0">
              <a:latin typeface="Helvetica" panose="020B0604020202020204" pitchFamily="34" charset="0"/>
              <a:cs typeface="Helvetica" panose="020B0604020202020204" pitchFamily="34" charset="0"/>
            </a:endParaRPr>
          </a:p>
        </p:txBody>
      </p:sp>
      <p:grpSp>
        <p:nvGrpSpPr>
          <p:cNvPr id="88" name="Group 87">
            <a:extLst>
              <a:ext uri="{FF2B5EF4-FFF2-40B4-BE49-F238E27FC236}">
                <a16:creationId xmlns:a16="http://schemas.microsoft.com/office/drawing/2014/main" id="{485B1E46-2EF7-D889-C786-EC11086F5DC3}"/>
              </a:ext>
            </a:extLst>
          </p:cNvPr>
          <p:cNvGrpSpPr/>
          <p:nvPr/>
        </p:nvGrpSpPr>
        <p:grpSpPr>
          <a:xfrm>
            <a:off x="18907780" y="16515275"/>
            <a:ext cx="17373600" cy="1097280"/>
            <a:chOff x="162560" y="3511974"/>
            <a:chExt cx="18044160" cy="1849120"/>
          </a:xfrm>
        </p:grpSpPr>
        <p:grpSp>
          <p:nvGrpSpPr>
            <p:cNvPr id="89" name="Group 88">
              <a:extLst>
                <a:ext uri="{FF2B5EF4-FFF2-40B4-BE49-F238E27FC236}">
                  <a16:creationId xmlns:a16="http://schemas.microsoft.com/office/drawing/2014/main" id="{57B3EEDC-AA73-BC78-EE8F-40262D386D7F}"/>
                </a:ext>
              </a:extLst>
            </p:cNvPr>
            <p:cNvGrpSpPr/>
            <p:nvPr/>
          </p:nvGrpSpPr>
          <p:grpSpPr>
            <a:xfrm>
              <a:off x="162560" y="3511974"/>
              <a:ext cx="18044160" cy="1849120"/>
              <a:chOff x="162560" y="3511974"/>
              <a:chExt cx="18044160" cy="1849120"/>
            </a:xfrm>
          </p:grpSpPr>
          <p:sp>
            <p:nvSpPr>
              <p:cNvPr id="91" name="Rectangle 90">
                <a:extLst>
                  <a:ext uri="{FF2B5EF4-FFF2-40B4-BE49-F238E27FC236}">
                    <a16:creationId xmlns:a16="http://schemas.microsoft.com/office/drawing/2014/main" id="{5C54E90C-0090-BA73-C3E7-6E8FAA33A3D4}"/>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90CC3A-FB73-6DF8-4B99-EB63402F3DEB}"/>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7</a:t>
                </a:r>
              </a:p>
            </p:txBody>
          </p:sp>
          <p:sp>
            <p:nvSpPr>
              <p:cNvPr id="93" name="Rectangle 92">
                <a:extLst>
                  <a:ext uri="{FF2B5EF4-FFF2-40B4-BE49-F238E27FC236}">
                    <a16:creationId xmlns:a16="http://schemas.microsoft.com/office/drawing/2014/main" id="{3A07A122-5B85-635E-C31F-4D6D28A402EA}"/>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Subtitle 2">
              <a:extLst>
                <a:ext uri="{FF2B5EF4-FFF2-40B4-BE49-F238E27FC236}">
                  <a16:creationId xmlns:a16="http://schemas.microsoft.com/office/drawing/2014/main" id="{373149BD-D2CA-7311-05A8-0F46D0335A98}"/>
                </a:ext>
              </a:extLst>
            </p:cNvPr>
            <p:cNvSpPr txBox="1">
              <a:spLocks/>
            </p:cNvSpPr>
            <p:nvPr/>
          </p:nvSpPr>
          <p:spPr>
            <a:xfrm>
              <a:off x="3064700" y="3835401"/>
              <a:ext cx="144819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Ongoing Studies</a:t>
              </a:r>
            </a:p>
          </p:txBody>
        </p:sp>
      </p:grpSp>
      <p:sp>
        <p:nvSpPr>
          <p:cNvPr id="94" name="TextBox 93">
            <a:extLst>
              <a:ext uri="{FF2B5EF4-FFF2-40B4-BE49-F238E27FC236}">
                <a16:creationId xmlns:a16="http://schemas.microsoft.com/office/drawing/2014/main" id="{F0E2F888-0619-5E30-EB43-1B38D88F36E2}"/>
              </a:ext>
            </a:extLst>
          </p:cNvPr>
          <p:cNvSpPr txBox="1"/>
          <p:nvPr/>
        </p:nvSpPr>
        <p:spPr>
          <a:xfrm>
            <a:off x="18945695" y="18015195"/>
            <a:ext cx="8947117" cy="2400657"/>
          </a:xfrm>
          <a:prstGeom prst="rect">
            <a:avLst/>
          </a:prstGeom>
          <a:noFill/>
        </p:spPr>
        <p:txBody>
          <a:bodyPr wrap="square" numCol="1" rtlCol="0">
            <a:spAutoFit/>
          </a:bodyPr>
          <a:lstStyle/>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Clone a plasmid to modify the </a:t>
            </a:r>
            <a:r>
              <a:rPr lang="en-US" sz="2500" i="1" dirty="0">
                <a:latin typeface="Helvetica" panose="020B0604020202020204" pitchFamily="34" charset="0"/>
                <a:cs typeface="Helvetica" panose="020B0604020202020204" pitchFamily="34" charset="0"/>
              </a:rPr>
              <a:t>F. </a:t>
            </a:r>
            <a:r>
              <a:rPr lang="en-US" sz="2500" i="1" dirty="0" err="1">
                <a:latin typeface="Helvetica" panose="020B0604020202020204" pitchFamily="34" charset="0"/>
                <a:cs typeface="Helvetica" panose="020B0604020202020204" pitchFamily="34" charset="0"/>
              </a:rPr>
              <a:t>tularensis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genome</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Create a strain of </a:t>
            </a:r>
            <a:r>
              <a:rPr lang="en-US" sz="2500" i="1" dirty="0">
                <a:latin typeface="Helvetica" panose="020B0604020202020204" pitchFamily="34" charset="0"/>
                <a:cs typeface="Helvetica" panose="020B0604020202020204" pitchFamily="34" charset="0"/>
              </a:rPr>
              <a:t>F. </a:t>
            </a:r>
            <a:r>
              <a:rPr lang="en-US" sz="2500" i="1" dirty="0" err="1">
                <a:latin typeface="Helvetica" panose="020B0604020202020204" pitchFamily="34" charset="0"/>
                <a:cs typeface="Helvetica" panose="020B0604020202020204" pitchFamily="34" charset="0"/>
              </a:rPr>
              <a:t>tularensis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that lacks the </a:t>
            </a:r>
            <a:r>
              <a:rPr lang="en-US" sz="2500" i="1" dirty="0" err="1">
                <a:latin typeface="Helvetica" panose="020B0604020202020204" pitchFamily="34" charset="0"/>
                <a:cs typeface="Helvetica" panose="020B0604020202020204" pitchFamily="34" charset="0"/>
              </a:rPr>
              <a:t>mpl</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gene </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Determine the relative survival of different mutants in freshwater, potentially validating the importance of </a:t>
            </a:r>
            <a:r>
              <a:rPr lang="en-US" sz="2500" i="1" dirty="0" err="1">
                <a:latin typeface="Helvetica" panose="020B0604020202020204" pitchFamily="34" charset="0"/>
                <a:cs typeface="Helvetica" panose="020B0604020202020204" pitchFamily="34" charset="0"/>
              </a:rPr>
              <a:t>mpl</a:t>
            </a:r>
            <a:r>
              <a:rPr lang="en-US" sz="2500" dirty="0">
                <a:latin typeface="Helvetica" panose="020B0604020202020204" pitchFamily="34" charset="0"/>
                <a:cs typeface="Helvetica" panose="020B0604020202020204" pitchFamily="34" charset="0"/>
              </a:rPr>
              <a:t> to the survival of </a:t>
            </a:r>
            <a:r>
              <a:rPr lang="en-US" sz="2500" i="1" dirty="0">
                <a:latin typeface="Helvetica" panose="020B0604020202020204" pitchFamily="34" charset="0"/>
                <a:cs typeface="Helvetica" panose="020B0604020202020204" pitchFamily="34" charset="0"/>
              </a:rPr>
              <a:t>F. </a:t>
            </a:r>
            <a:r>
              <a:rPr lang="en-US" sz="2500" i="1" dirty="0" err="1">
                <a:latin typeface="Helvetica" panose="020B0604020202020204" pitchFamily="34" charset="0"/>
                <a:cs typeface="Helvetica" panose="020B0604020202020204" pitchFamily="34" charset="0"/>
              </a:rPr>
              <a:t>tularensis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in a key environmental condition</a:t>
            </a:r>
          </a:p>
          <a:p>
            <a:pPr marL="285750" indent="-285750">
              <a:buFont typeface="Arial" panose="020B0604020202020204" pitchFamily="34" charset="0"/>
              <a:buChar char="•"/>
            </a:pPr>
            <a:endParaRPr lang="en-US" sz="2500" dirty="0">
              <a:latin typeface="Helvetica" panose="020B0604020202020204" pitchFamily="34" charset="0"/>
              <a:cs typeface="Helvetica" panose="020B0604020202020204" pitchFamily="34" charset="0"/>
            </a:endParaRPr>
          </a:p>
        </p:txBody>
      </p:sp>
      <p:pic>
        <p:nvPicPr>
          <p:cNvPr id="18" name="Picture 17" descr="A logo with text and images&#10;&#10;Description automatically generated with medium confidence">
            <a:extLst>
              <a:ext uri="{FF2B5EF4-FFF2-40B4-BE49-F238E27FC236}">
                <a16:creationId xmlns:a16="http://schemas.microsoft.com/office/drawing/2014/main" id="{3816BFF0-DCBB-A7B4-A15E-2A0CAD886F0E}"/>
              </a:ext>
            </a:extLst>
          </p:cNvPr>
          <p:cNvPicPr>
            <a:picLocks noChangeAspect="1"/>
          </p:cNvPicPr>
          <p:nvPr/>
        </p:nvPicPr>
        <p:blipFill rotWithShape="1">
          <a:blip r:embed="rId14">
            <a:extLst>
              <a:ext uri="{28A0092B-C50C-407E-A947-70E740481C1C}">
                <a14:useLocalDpi xmlns:a14="http://schemas.microsoft.com/office/drawing/2010/main" val="0"/>
              </a:ext>
            </a:extLst>
          </a:blip>
          <a:srcRect l="1" t="21654" r="36" b="29963"/>
          <a:stretch/>
        </p:blipFill>
        <p:spPr>
          <a:xfrm>
            <a:off x="334872" y="1196663"/>
            <a:ext cx="5532528" cy="1920681"/>
          </a:xfrm>
          <a:prstGeom prst="rect">
            <a:avLst/>
          </a:prstGeom>
        </p:spPr>
      </p:pic>
      <p:pic>
        <p:nvPicPr>
          <p:cNvPr id="42" name="Picture 41" descr="A diagram of a diagram of a variety of colors&#10;&#10;Description automatically generated with medium confidence">
            <a:extLst>
              <a:ext uri="{FF2B5EF4-FFF2-40B4-BE49-F238E27FC236}">
                <a16:creationId xmlns:a16="http://schemas.microsoft.com/office/drawing/2014/main" id="{E7BDB2DB-AC63-0985-6AA9-7BC6024A1BB8}"/>
              </a:ext>
            </a:extLst>
          </p:cNvPr>
          <p:cNvPicPr>
            <a:picLocks noChangeAspect="1"/>
          </p:cNvPicPr>
          <p:nvPr/>
        </p:nvPicPr>
        <p:blipFill rotWithShape="1">
          <a:blip r:embed="rId15">
            <a:extLst>
              <a:ext uri="{28A0092B-C50C-407E-A947-70E740481C1C}">
                <a14:useLocalDpi xmlns:a14="http://schemas.microsoft.com/office/drawing/2010/main" val="0"/>
              </a:ext>
            </a:extLst>
          </a:blip>
          <a:srcRect l="1818" t="216" r="4181" b="30552"/>
          <a:stretch/>
        </p:blipFill>
        <p:spPr>
          <a:xfrm>
            <a:off x="30559567" y="17606078"/>
            <a:ext cx="3443813" cy="3297268"/>
          </a:xfrm>
          <a:prstGeom prst="rect">
            <a:avLst/>
          </a:prstGeom>
        </p:spPr>
      </p:pic>
    </p:spTree>
    <p:extLst>
      <p:ext uri="{BB962C8B-B14F-4D97-AF65-F5344CB8AC3E}">
        <p14:creationId xmlns:p14="http://schemas.microsoft.com/office/powerpoint/2010/main" val="2183996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1720</TotalTime>
  <Words>1014</Words>
  <Application>Microsoft Macintosh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Corbel</vt:lpstr>
      <vt:lpstr>Helvetica</vt:lpstr>
      <vt:lpstr>Office Theme</vt:lpstr>
      <vt:lpstr>Determining the genetic requirements for Francisella tularensis survival in freshwater Aisling Macaraeg1, Johanyx Rodriguez1, Kira Bernabe1, Hannah Trautmann1,  Sierra Schmidt1, and Kathryn Ramsey1 1Department of Cell and Molecular Biology, University of Rhode Island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the genetic requirements for Francisella tularensis survival in freshwater Aisling Macaraeg1, Hannah Trautmann1, Sierra Schmidt1, and Kathryn Ramsey1,2 1Department of Cell and Molecular Biology, University of Rhode Island 2Department of Biomedical and Pharmaceutical Sciences, University of Rhode Island </dc:title>
  <dc:creator>Aisling Macaraeg</dc:creator>
  <cp:lastModifiedBy>Johanyx Rodriguez</cp:lastModifiedBy>
  <cp:revision>39</cp:revision>
  <cp:lastPrinted>2023-10-26T01:10:12Z</cp:lastPrinted>
  <dcterms:created xsi:type="dcterms:W3CDTF">2023-04-12T14:20:40Z</dcterms:created>
  <dcterms:modified xsi:type="dcterms:W3CDTF">2023-10-26T19:30:04Z</dcterms:modified>
</cp:coreProperties>
</file>