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Lst>
  <p:sldSz cx="36576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63" userDrawn="1">
          <p15:clr>
            <a:srgbClr val="A4A3A4"/>
          </p15:clr>
        </p15:guide>
        <p15:guide id="2" pos="11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FF1A38-EB20-3C95-1067-A4A3C5F8FBE6}" name="Neil Greene" initials="NG" userId="S::neil_greene@uri.edu::9ea64a05-ddcc-4190-9fb7-f5cffaacee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5C9"/>
    <a:srgbClr val="A9D18E"/>
    <a:srgbClr val="D96C06"/>
    <a:srgbClr val="414288"/>
    <a:srgbClr val="875053"/>
    <a:srgbClr val="ACD7EC"/>
    <a:srgbClr val="FF9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36"/>
  </p:normalViewPr>
  <p:slideViewPr>
    <p:cSldViewPr snapToGrid="0">
      <p:cViewPr>
        <p:scale>
          <a:sx n="22" d="100"/>
          <a:sy n="22" d="100"/>
        </p:scale>
        <p:origin x="1363" y="43"/>
      </p:cViewPr>
      <p:guideLst>
        <p:guide orient="horz" pos="8663"/>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Aisling%20Macaraeg\Plating%20Data\22_Plating%20Compar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Aisling%20Macaraeg\Plating%20Data\22_Plating%20Compar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'4C'!$A$3</c:f>
              <c:strCache>
                <c:ptCount val="1"/>
                <c:pt idx="0">
                  <c:v>Rep. 1 4°C </c:v>
                </c:pt>
              </c:strCache>
            </c:strRef>
          </c:tx>
          <c:spPr>
            <a:ln w="76200" cap="rnd">
              <a:solidFill>
                <a:schemeClr val="accent6"/>
              </a:solidFill>
              <a:round/>
            </a:ln>
            <a:effectLst/>
          </c:spPr>
          <c:marker>
            <c:symbol val="square"/>
            <c:size val="10"/>
            <c:spPr>
              <a:solidFill>
                <a:schemeClr val="accent6"/>
              </a:solidFill>
              <a:ln w="9525">
                <a:solidFill>
                  <a:schemeClr val="accent6"/>
                </a:solidFill>
              </a:ln>
              <a:effectLst/>
            </c:spPr>
          </c:marker>
          <c:errBars>
            <c:errDir val="y"/>
            <c:errBarType val="both"/>
            <c:errValType val="cust"/>
            <c:noEndCap val="0"/>
            <c:plus>
              <c:numRef>
                <c:f>'4C'!$B$9:$M$9</c:f>
                <c:numCache>
                  <c:formatCode>General</c:formatCode>
                  <c:ptCount val="12"/>
                  <c:pt idx="0">
                    <c:v>0</c:v>
                  </c:pt>
                  <c:pt idx="1">
                    <c:v>911500.5942583516</c:v>
                  </c:pt>
                  <c:pt idx="2">
                    <c:v>222542.13084267886</c:v>
                  </c:pt>
                  <c:pt idx="3">
                    <c:v>69342.146875715742</c:v>
                  </c:pt>
                  <c:pt idx="4">
                    <c:v>49644.570028688271</c:v>
                  </c:pt>
                  <c:pt idx="5">
                    <c:v>5463.7441374939954</c:v>
                  </c:pt>
                  <c:pt idx="6">
                    <c:v>577.35026918962569</c:v>
                  </c:pt>
                  <c:pt idx="7">
                    <c:v>11.097213530798991</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'4C'!$B$3:$M$3</c:f>
              <c:numCache>
                <c:formatCode>0.00E+00</c:formatCode>
                <c:ptCount val="12"/>
                <c:pt idx="0">
                  <c:v>8850000</c:v>
                </c:pt>
                <c:pt idx="1">
                  <c:v>4933333.3333333302</c:v>
                </c:pt>
                <c:pt idx="2">
                  <c:v>1280000</c:v>
                </c:pt>
                <c:pt idx="3">
                  <c:v>1226666.66666667</c:v>
                </c:pt>
                <c:pt idx="4">
                  <c:v>102833.33333333299</c:v>
                </c:pt>
                <c:pt idx="5">
                  <c:v>7400</c:v>
                </c:pt>
                <c:pt idx="6">
                  <c:v>483.33333333333331</c:v>
                </c:pt>
                <c:pt idx="7">
                  <c:v>10.555555555555555</c:v>
                </c:pt>
                <c:pt idx="8">
                  <c:v>0.1</c:v>
                </c:pt>
                <c:pt idx="9">
                  <c:v>0.1</c:v>
                </c:pt>
                <c:pt idx="10">
                  <c:v>0.1</c:v>
                </c:pt>
                <c:pt idx="11">
                  <c:v>0.1</c:v>
                </c:pt>
              </c:numCache>
            </c:numRef>
          </c:yVal>
          <c:smooth val="0"/>
          <c:extLst>
            <c:ext xmlns:c16="http://schemas.microsoft.com/office/drawing/2014/chart" uri="{C3380CC4-5D6E-409C-BE32-E72D297353CC}">
              <c16:uniqueId val="{00000000-7B6F-483D-8241-8DF11888D347}"/>
            </c:ext>
          </c:extLst>
        </c:ser>
        <c:ser>
          <c:idx val="1"/>
          <c:order val="1"/>
          <c:tx>
            <c:strRef>
              <c:f>'4C'!$A$4</c:f>
              <c:strCache>
                <c:ptCount val="1"/>
                <c:pt idx="0">
                  <c:v>Rep. 2 4°C </c:v>
                </c:pt>
              </c:strCache>
            </c:strRef>
          </c:tx>
          <c:spPr>
            <a:ln w="76200" cap="rnd">
              <a:solidFill>
                <a:schemeClr val="accent1"/>
              </a:solidFill>
              <a:prstDash val="solid"/>
              <a:round/>
            </a:ln>
            <a:effectLst/>
          </c:spPr>
          <c:marker>
            <c:symbol val="circle"/>
            <c:size val="10"/>
            <c:spPr>
              <a:solidFill>
                <a:schemeClr val="accent1"/>
              </a:solidFill>
              <a:ln w="9525">
                <a:solidFill>
                  <a:schemeClr val="accent1"/>
                </a:solidFill>
              </a:ln>
              <a:effectLst/>
            </c:spPr>
          </c:marker>
          <c:errBars>
            <c:errDir val="y"/>
            <c:errBarType val="both"/>
            <c:errValType val="cust"/>
            <c:noEndCap val="0"/>
            <c:plus>
              <c:numRef>
                <c:f>'4C'!$B$10:$M$10</c:f>
                <c:numCache>
                  <c:formatCode>General</c:formatCode>
                  <c:ptCount val="12"/>
                  <c:pt idx="0">
                    <c:v>0</c:v>
                  </c:pt>
                  <c:pt idx="1">
                    <c:v>1802775.6377319947</c:v>
                  </c:pt>
                  <c:pt idx="2">
                    <c:v>5299371.0318615483</c:v>
                  </c:pt>
                  <c:pt idx="3">
                    <c:v>250000</c:v>
                  </c:pt>
                  <c:pt idx="4">
                    <c:v>1451148.9700693502</c:v>
                  </c:pt>
                  <c:pt idx="5">
                    <c:v>278672.44810589636</c:v>
                  </c:pt>
                  <c:pt idx="6">
                    <c:v>178384.64993752498</c:v>
                  </c:pt>
                  <c:pt idx="7">
                    <c:v>17750</c:v>
                  </c:pt>
                  <c:pt idx="8">
                    <c:v>1757.8395831246946</c:v>
                  </c:pt>
                  <c:pt idx="9">
                    <c:v>40.722639076235382</c:v>
                  </c:pt>
                  <c:pt idx="10">
                    <c:v>1.666666666666667</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'4C'!$B$4:$M$4</c:f>
              <c:numCache>
                <c:formatCode>0.00E+00</c:formatCode>
                <c:ptCount val="12"/>
                <c:pt idx="0">
                  <c:v>57749999.999999993</c:v>
                </c:pt>
                <c:pt idx="1">
                  <c:v>57499999.999999993</c:v>
                </c:pt>
                <c:pt idx="2">
                  <c:v>53333333.333333328</c:v>
                </c:pt>
                <c:pt idx="3">
                  <c:v>27750000</c:v>
                </c:pt>
                <c:pt idx="4">
                  <c:v>5583333.3333333302</c:v>
                </c:pt>
                <c:pt idx="5">
                  <c:v>1253333.33333333</c:v>
                </c:pt>
                <c:pt idx="6">
                  <c:v>246666.66666666701</c:v>
                </c:pt>
                <c:pt idx="7">
                  <c:v>40250</c:v>
                </c:pt>
                <c:pt idx="8">
                  <c:v>1500</c:v>
                </c:pt>
                <c:pt idx="9">
                  <c:v>70.000000000000014</c:v>
                </c:pt>
                <c:pt idx="10">
                  <c:v>1.6666666666666667</c:v>
                </c:pt>
                <c:pt idx="11">
                  <c:v>0.1</c:v>
                </c:pt>
              </c:numCache>
            </c:numRef>
          </c:yVal>
          <c:smooth val="0"/>
          <c:extLst>
            <c:ext xmlns:c16="http://schemas.microsoft.com/office/drawing/2014/chart" uri="{C3380CC4-5D6E-409C-BE32-E72D297353CC}">
              <c16:uniqueId val="{00000001-7B6F-483D-8241-8DF11888D347}"/>
            </c:ext>
          </c:extLst>
        </c:ser>
        <c:ser>
          <c:idx val="2"/>
          <c:order val="2"/>
          <c:tx>
            <c:strRef>
              <c:f>'4C'!$A$5</c:f>
              <c:strCache>
                <c:ptCount val="1"/>
                <c:pt idx="0">
                  <c:v>Rep. 3 4°C </c:v>
                </c:pt>
              </c:strCache>
            </c:strRef>
          </c:tx>
          <c:spPr>
            <a:ln w="76200" cap="rnd" cmpd="sng">
              <a:solidFill>
                <a:schemeClr val="accent4">
                  <a:lumMod val="60000"/>
                  <a:lumOff val="40000"/>
                </a:schemeClr>
              </a:solidFill>
              <a:prstDash val="solid"/>
              <a:round/>
            </a:ln>
            <a:effectLst/>
          </c:spPr>
          <c:marker>
            <c:symbol val="triangle"/>
            <c:size val="10"/>
            <c:spPr>
              <a:solidFill>
                <a:schemeClr val="accent4">
                  <a:lumMod val="60000"/>
                  <a:lumOff val="40000"/>
                </a:schemeClr>
              </a:solidFill>
              <a:ln w="9525">
                <a:solidFill>
                  <a:schemeClr val="accent4">
                    <a:lumMod val="60000"/>
                    <a:lumOff val="40000"/>
                  </a:schemeClr>
                </a:solidFill>
              </a:ln>
              <a:effectLst/>
            </c:spPr>
          </c:marker>
          <c:errBars>
            <c:errDir val="y"/>
            <c:errBarType val="both"/>
            <c:errValType val="cust"/>
            <c:noEndCap val="0"/>
            <c:plus>
              <c:numRef>
                <c:f>'4C'!$B$11:$M$11</c:f>
                <c:numCache>
                  <c:formatCode>General</c:formatCode>
                  <c:ptCount val="12"/>
                  <c:pt idx="0">
                    <c:v>0</c:v>
                  </c:pt>
                  <c:pt idx="1">
                    <c:v>708872.3439378913</c:v>
                  </c:pt>
                  <c:pt idx="2">
                    <c:v>522015.32544552721</c:v>
                  </c:pt>
                  <c:pt idx="3">
                    <c:v>76539.750021366897</c:v>
                  </c:pt>
                  <c:pt idx="4">
                    <c:v>3186.0372460681197</c:v>
                  </c:pt>
                  <c:pt idx="5">
                    <c:v>24.037008503093272</c:v>
                  </c:pt>
                  <c:pt idx="6">
                    <c:v>0</c:v>
                  </c:pt>
                  <c:pt idx="7">
                    <c:v>0</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'4C'!$B$5:$M$5</c:f>
              <c:numCache>
                <c:formatCode>0.00E+00</c:formatCode>
                <c:ptCount val="12"/>
                <c:pt idx="0">
                  <c:v>28499999.999999996</c:v>
                </c:pt>
                <c:pt idx="1">
                  <c:v>10500000</c:v>
                </c:pt>
                <c:pt idx="2">
                  <c:v>5350000</c:v>
                </c:pt>
                <c:pt idx="3">
                  <c:v>936666.66666666698</c:v>
                </c:pt>
                <c:pt idx="4">
                  <c:v>6833.333333333333</c:v>
                </c:pt>
                <c:pt idx="5">
                  <c:v>45</c:v>
                </c:pt>
                <c:pt idx="6">
                  <c:v>0.1</c:v>
                </c:pt>
                <c:pt idx="7">
                  <c:v>0.1</c:v>
                </c:pt>
                <c:pt idx="8">
                  <c:v>0.1</c:v>
                </c:pt>
                <c:pt idx="9">
                  <c:v>0.1</c:v>
                </c:pt>
                <c:pt idx="10">
                  <c:v>0.1</c:v>
                </c:pt>
                <c:pt idx="11">
                  <c:v>0.1</c:v>
                </c:pt>
              </c:numCache>
            </c:numRef>
          </c:yVal>
          <c:smooth val="0"/>
          <c:extLst>
            <c:ext xmlns:c16="http://schemas.microsoft.com/office/drawing/2014/chart" uri="{C3380CC4-5D6E-409C-BE32-E72D297353CC}">
              <c16:uniqueId val="{00000002-7B6F-483D-8241-8DF11888D347}"/>
            </c:ext>
          </c:extLst>
        </c:ser>
        <c:ser>
          <c:idx val="3"/>
          <c:order val="3"/>
          <c:tx>
            <c:strRef>
              <c:f>'4C'!$A$6</c:f>
              <c:strCache>
                <c:ptCount val="1"/>
                <c:pt idx="0">
                  <c:v>Mutants</c:v>
                </c:pt>
              </c:strCache>
            </c:strRef>
          </c:tx>
          <c:spPr>
            <a:ln w="19050" cap="rnd">
              <a:noFill/>
              <a:round/>
            </a:ln>
            <a:effectLst/>
          </c:spPr>
          <c:marker>
            <c:symbol val="diamond"/>
            <c:size val="20"/>
            <c:spPr>
              <a:solidFill>
                <a:schemeClr val="accent2"/>
              </a:solidFill>
              <a:ln w="9525">
                <a:solidFill>
                  <a:schemeClr val="accent2"/>
                </a:solidFill>
              </a:ln>
              <a:effectLst/>
            </c:spPr>
          </c:marker>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'4C'!$B$6:$M$6</c:f>
              <c:numCache>
                <c:formatCode>General</c:formatCode>
                <c:ptCount val="12"/>
                <c:pt idx="0" formatCode="0.00E+00">
                  <c:v>97499999.999999985</c:v>
                </c:pt>
                <c:pt idx="3" formatCode="0.00E+00">
                  <c:v>8783333.3333333321</c:v>
                </c:pt>
                <c:pt idx="4" formatCode="0.00E+00">
                  <c:v>5316666.666666666</c:v>
                </c:pt>
              </c:numCache>
            </c:numRef>
          </c:yVal>
          <c:smooth val="0"/>
          <c:extLst>
            <c:ext xmlns:c16="http://schemas.microsoft.com/office/drawing/2014/chart" uri="{C3380CC4-5D6E-409C-BE32-E72D297353CC}">
              <c16:uniqueId val="{00000003-7B6F-483D-8241-8DF11888D347}"/>
            </c:ext>
          </c:extLst>
        </c:ser>
        <c:dLbls>
          <c:showLegendKey val="0"/>
          <c:showVal val="0"/>
          <c:showCatName val="0"/>
          <c:showSerName val="0"/>
          <c:showPercent val="0"/>
          <c:showBubbleSize val="0"/>
        </c:dLbls>
        <c:axId val="1105893183"/>
        <c:axId val="1105891935"/>
      </c:scatterChart>
      <c:valAx>
        <c:axId val="1105893183"/>
        <c:scaling>
          <c:orientation val="minMax"/>
          <c:max val="62"/>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Days Incubated</a:t>
                </a:r>
              </a:p>
            </c:rich>
          </c:tx>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1935"/>
        <c:crosses val="autoZero"/>
        <c:crossBetween val="midCat"/>
        <c:majorUnit val="5"/>
      </c:valAx>
      <c:valAx>
        <c:axId val="1105891935"/>
        <c:scaling>
          <c:logBase val="10"/>
          <c:orientation val="minMax"/>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CFU/mL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0.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318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'4C'!$A$3</c:f>
              <c:strCache>
                <c:ptCount val="1"/>
                <c:pt idx="0">
                  <c:v>Rep. 1 4°C </c:v>
                </c:pt>
              </c:strCache>
            </c:strRef>
          </c:tx>
          <c:spPr>
            <a:ln w="76200" cap="rnd">
              <a:solidFill>
                <a:schemeClr val="accent6"/>
              </a:solidFill>
              <a:round/>
            </a:ln>
            <a:effectLst/>
          </c:spPr>
          <c:marker>
            <c:symbol val="square"/>
            <c:size val="10"/>
            <c:spPr>
              <a:solidFill>
                <a:schemeClr val="accent6"/>
              </a:solidFill>
              <a:ln w="9525">
                <a:solidFill>
                  <a:schemeClr val="accent6"/>
                </a:solidFill>
              </a:ln>
              <a:effectLst/>
            </c:spPr>
          </c:marker>
          <c:errBars>
            <c:errDir val="y"/>
            <c:errBarType val="both"/>
            <c:errValType val="cust"/>
            <c:noEndCap val="0"/>
            <c:plus>
              <c:numRef>
                <c:f>'4C'!$B$9:$M$9</c:f>
                <c:numCache>
                  <c:formatCode>General</c:formatCode>
                  <c:ptCount val="12"/>
                  <c:pt idx="0">
                    <c:v>0</c:v>
                  </c:pt>
                  <c:pt idx="1">
                    <c:v>911500.5942583516</c:v>
                  </c:pt>
                  <c:pt idx="2">
                    <c:v>222542.13084267886</c:v>
                  </c:pt>
                  <c:pt idx="3">
                    <c:v>69342.146875715742</c:v>
                  </c:pt>
                  <c:pt idx="4">
                    <c:v>49644.570028688271</c:v>
                  </c:pt>
                  <c:pt idx="5">
                    <c:v>5463.7441374939954</c:v>
                  </c:pt>
                  <c:pt idx="6">
                    <c:v>577.35026918962569</c:v>
                  </c:pt>
                  <c:pt idx="7">
                    <c:v>11.097213530798991</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'4C'!$B$3:$M$3</c:f>
              <c:numCache>
                <c:formatCode>0.00E+00</c:formatCode>
                <c:ptCount val="12"/>
                <c:pt idx="0">
                  <c:v>8850000</c:v>
                </c:pt>
                <c:pt idx="1">
                  <c:v>4933333.3333333302</c:v>
                </c:pt>
                <c:pt idx="2">
                  <c:v>1280000</c:v>
                </c:pt>
                <c:pt idx="3">
                  <c:v>1226666.66666667</c:v>
                </c:pt>
                <c:pt idx="4">
                  <c:v>102833.33333333299</c:v>
                </c:pt>
                <c:pt idx="5">
                  <c:v>7400</c:v>
                </c:pt>
                <c:pt idx="6">
                  <c:v>483.33333333333331</c:v>
                </c:pt>
                <c:pt idx="7">
                  <c:v>10.555555555555555</c:v>
                </c:pt>
                <c:pt idx="8">
                  <c:v>0.1</c:v>
                </c:pt>
                <c:pt idx="9">
                  <c:v>0.1</c:v>
                </c:pt>
                <c:pt idx="10">
                  <c:v>0.1</c:v>
                </c:pt>
                <c:pt idx="11">
                  <c:v>0.1</c:v>
                </c:pt>
              </c:numCache>
            </c:numRef>
          </c:yVal>
          <c:smooth val="0"/>
          <c:extLst>
            <c:ext xmlns:c16="http://schemas.microsoft.com/office/drawing/2014/chart" uri="{C3380CC4-5D6E-409C-BE32-E72D297353CC}">
              <c16:uniqueId val="{00000000-7B6F-483D-8241-8DF11888D347}"/>
            </c:ext>
          </c:extLst>
        </c:ser>
        <c:ser>
          <c:idx val="1"/>
          <c:order val="1"/>
          <c:tx>
            <c:strRef>
              <c:f>'4C'!$A$4</c:f>
              <c:strCache>
                <c:ptCount val="1"/>
                <c:pt idx="0">
                  <c:v>Rep. 2 4°C </c:v>
                </c:pt>
              </c:strCache>
            </c:strRef>
          </c:tx>
          <c:spPr>
            <a:ln w="76200" cap="rnd">
              <a:solidFill>
                <a:schemeClr val="accent1"/>
              </a:solidFill>
              <a:prstDash val="solid"/>
              <a:round/>
            </a:ln>
            <a:effectLst/>
          </c:spPr>
          <c:marker>
            <c:symbol val="circle"/>
            <c:size val="10"/>
            <c:spPr>
              <a:solidFill>
                <a:schemeClr val="accent1"/>
              </a:solidFill>
              <a:ln w="9525">
                <a:solidFill>
                  <a:schemeClr val="accent1"/>
                </a:solidFill>
              </a:ln>
              <a:effectLst/>
            </c:spPr>
          </c:marker>
          <c:errBars>
            <c:errDir val="y"/>
            <c:errBarType val="both"/>
            <c:errValType val="cust"/>
            <c:noEndCap val="0"/>
            <c:plus>
              <c:numRef>
                <c:f>'4C'!$B$10:$M$10</c:f>
                <c:numCache>
                  <c:formatCode>General</c:formatCode>
                  <c:ptCount val="12"/>
                  <c:pt idx="0">
                    <c:v>0</c:v>
                  </c:pt>
                  <c:pt idx="1">
                    <c:v>1802775.6377319947</c:v>
                  </c:pt>
                  <c:pt idx="2">
                    <c:v>5299371.0318615483</c:v>
                  </c:pt>
                  <c:pt idx="3">
                    <c:v>250000</c:v>
                  </c:pt>
                  <c:pt idx="4">
                    <c:v>1451148.9700693502</c:v>
                  </c:pt>
                  <c:pt idx="5">
                    <c:v>278672.44810589636</c:v>
                  </c:pt>
                  <c:pt idx="6">
                    <c:v>178384.64993752498</c:v>
                  </c:pt>
                  <c:pt idx="7">
                    <c:v>17750</c:v>
                  </c:pt>
                  <c:pt idx="8">
                    <c:v>1757.8395831246946</c:v>
                  </c:pt>
                  <c:pt idx="9">
                    <c:v>40.722639076235382</c:v>
                  </c:pt>
                  <c:pt idx="10">
                    <c:v>1.666666666666667</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'4C'!$B$4:$M$4</c:f>
              <c:numCache>
                <c:formatCode>0.00E+00</c:formatCode>
                <c:ptCount val="12"/>
                <c:pt idx="0">
                  <c:v>57749999.999999993</c:v>
                </c:pt>
                <c:pt idx="1">
                  <c:v>57499999.999999993</c:v>
                </c:pt>
                <c:pt idx="2">
                  <c:v>53333333.333333328</c:v>
                </c:pt>
                <c:pt idx="3">
                  <c:v>27750000</c:v>
                </c:pt>
                <c:pt idx="4">
                  <c:v>5583333.3333333302</c:v>
                </c:pt>
                <c:pt idx="5">
                  <c:v>1253333.33333333</c:v>
                </c:pt>
                <c:pt idx="6">
                  <c:v>246666.66666666701</c:v>
                </c:pt>
                <c:pt idx="7">
                  <c:v>40250</c:v>
                </c:pt>
                <c:pt idx="8">
                  <c:v>1500</c:v>
                </c:pt>
                <c:pt idx="9">
                  <c:v>70.000000000000014</c:v>
                </c:pt>
                <c:pt idx="10">
                  <c:v>1.6666666666666667</c:v>
                </c:pt>
                <c:pt idx="11">
                  <c:v>0.1</c:v>
                </c:pt>
              </c:numCache>
            </c:numRef>
          </c:yVal>
          <c:smooth val="0"/>
          <c:extLst>
            <c:ext xmlns:c16="http://schemas.microsoft.com/office/drawing/2014/chart" uri="{C3380CC4-5D6E-409C-BE32-E72D297353CC}">
              <c16:uniqueId val="{00000001-7B6F-483D-8241-8DF11888D347}"/>
            </c:ext>
          </c:extLst>
        </c:ser>
        <c:ser>
          <c:idx val="2"/>
          <c:order val="2"/>
          <c:tx>
            <c:strRef>
              <c:f>'4C'!$A$5</c:f>
              <c:strCache>
                <c:ptCount val="1"/>
                <c:pt idx="0">
                  <c:v>Rep. 3 4°C </c:v>
                </c:pt>
              </c:strCache>
            </c:strRef>
          </c:tx>
          <c:spPr>
            <a:ln w="76200" cap="rnd" cmpd="sng">
              <a:solidFill>
                <a:schemeClr val="accent4">
                  <a:lumMod val="60000"/>
                  <a:lumOff val="40000"/>
                </a:schemeClr>
              </a:solidFill>
              <a:prstDash val="solid"/>
              <a:round/>
            </a:ln>
            <a:effectLst/>
          </c:spPr>
          <c:marker>
            <c:symbol val="triangle"/>
            <c:size val="10"/>
            <c:spPr>
              <a:solidFill>
                <a:schemeClr val="accent4">
                  <a:lumMod val="60000"/>
                  <a:lumOff val="40000"/>
                </a:schemeClr>
              </a:solidFill>
              <a:ln w="9525">
                <a:solidFill>
                  <a:schemeClr val="accent4">
                    <a:lumMod val="60000"/>
                    <a:lumOff val="40000"/>
                  </a:schemeClr>
                </a:solidFill>
              </a:ln>
              <a:effectLst/>
            </c:spPr>
          </c:marker>
          <c:errBars>
            <c:errDir val="y"/>
            <c:errBarType val="both"/>
            <c:errValType val="cust"/>
            <c:noEndCap val="0"/>
            <c:plus>
              <c:numRef>
                <c:f>'4C'!$B$11:$M$11</c:f>
                <c:numCache>
                  <c:formatCode>General</c:formatCode>
                  <c:ptCount val="12"/>
                  <c:pt idx="0">
                    <c:v>0</c:v>
                  </c:pt>
                  <c:pt idx="1">
                    <c:v>708872.3439378913</c:v>
                  </c:pt>
                  <c:pt idx="2">
                    <c:v>522015.32544552721</c:v>
                  </c:pt>
                  <c:pt idx="3">
                    <c:v>76539.750021366897</c:v>
                  </c:pt>
                  <c:pt idx="4">
                    <c:v>3186.0372460681197</c:v>
                  </c:pt>
                  <c:pt idx="5">
                    <c:v>24.037008503093272</c:v>
                  </c:pt>
                  <c:pt idx="6">
                    <c:v>0</c:v>
                  </c:pt>
                  <c:pt idx="7">
                    <c:v>0</c:v>
                  </c:pt>
                  <c:pt idx="8">
                    <c:v>0</c:v>
                  </c:pt>
                  <c:pt idx="9">
                    <c:v>0</c:v>
                  </c:pt>
                  <c:pt idx="10">
                    <c:v>0</c:v>
                  </c:pt>
                  <c:pt idx="11">
                    <c:v>0</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'4C'!$B$5:$M$5</c:f>
              <c:numCache>
                <c:formatCode>0.00E+00</c:formatCode>
                <c:ptCount val="12"/>
                <c:pt idx="0">
                  <c:v>28499999.999999996</c:v>
                </c:pt>
                <c:pt idx="1">
                  <c:v>10500000</c:v>
                </c:pt>
                <c:pt idx="2">
                  <c:v>5350000</c:v>
                </c:pt>
                <c:pt idx="3">
                  <c:v>936666.66666666698</c:v>
                </c:pt>
                <c:pt idx="4">
                  <c:v>6833.333333333333</c:v>
                </c:pt>
                <c:pt idx="5">
                  <c:v>45</c:v>
                </c:pt>
                <c:pt idx="6">
                  <c:v>0.1</c:v>
                </c:pt>
                <c:pt idx="7">
                  <c:v>0.1</c:v>
                </c:pt>
                <c:pt idx="8">
                  <c:v>0.1</c:v>
                </c:pt>
                <c:pt idx="9">
                  <c:v>0.1</c:v>
                </c:pt>
                <c:pt idx="10">
                  <c:v>0.1</c:v>
                </c:pt>
                <c:pt idx="11">
                  <c:v>0.1</c:v>
                </c:pt>
              </c:numCache>
            </c:numRef>
          </c:yVal>
          <c:smooth val="0"/>
          <c:extLst>
            <c:ext xmlns:c16="http://schemas.microsoft.com/office/drawing/2014/chart" uri="{C3380CC4-5D6E-409C-BE32-E72D297353CC}">
              <c16:uniqueId val="{00000002-7B6F-483D-8241-8DF11888D347}"/>
            </c:ext>
          </c:extLst>
        </c:ser>
        <c:ser>
          <c:idx val="3"/>
          <c:order val="3"/>
          <c:tx>
            <c:strRef>
              <c:f>'4C'!$A$6</c:f>
              <c:strCache>
                <c:ptCount val="1"/>
                <c:pt idx="0">
                  <c:v>Mutants</c:v>
                </c:pt>
              </c:strCache>
            </c:strRef>
          </c:tx>
          <c:spPr>
            <a:ln w="19050" cap="rnd">
              <a:noFill/>
              <a:round/>
            </a:ln>
            <a:effectLst/>
          </c:spPr>
          <c:marker>
            <c:symbol val="diamond"/>
            <c:size val="20"/>
            <c:spPr>
              <a:solidFill>
                <a:schemeClr val="accent2"/>
              </a:solidFill>
              <a:ln w="9525">
                <a:solidFill>
                  <a:schemeClr val="accent2"/>
                </a:solidFill>
              </a:ln>
              <a:effectLst/>
            </c:spPr>
          </c:marker>
          <c:xVal>
            <c:numRef>
              <c:f>'4C'!$B$2:$M$2</c:f>
              <c:numCache>
                <c:formatCode>General</c:formatCode>
                <c:ptCount val="12"/>
                <c:pt idx="0">
                  <c:v>0</c:v>
                </c:pt>
                <c:pt idx="1">
                  <c:v>1</c:v>
                </c:pt>
                <c:pt idx="2">
                  <c:v>4</c:v>
                </c:pt>
                <c:pt idx="3">
                  <c:v>7</c:v>
                </c:pt>
                <c:pt idx="4">
                  <c:v>14</c:v>
                </c:pt>
                <c:pt idx="5">
                  <c:v>21</c:v>
                </c:pt>
                <c:pt idx="6">
                  <c:v>28</c:v>
                </c:pt>
                <c:pt idx="7">
                  <c:v>35</c:v>
                </c:pt>
                <c:pt idx="8">
                  <c:v>42</c:v>
                </c:pt>
                <c:pt idx="9">
                  <c:v>50</c:v>
                </c:pt>
                <c:pt idx="10">
                  <c:v>56</c:v>
                </c:pt>
                <c:pt idx="11">
                  <c:v>62</c:v>
                </c:pt>
              </c:numCache>
            </c:numRef>
          </c:xVal>
          <c:yVal>
            <c:numRef>
              <c:f>'4C'!$B$6:$M$6</c:f>
              <c:numCache>
                <c:formatCode>General</c:formatCode>
                <c:ptCount val="12"/>
                <c:pt idx="0" formatCode="0.00E+00">
                  <c:v>97499999.999999985</c:v>
                </c:pt>
                <c:pt idx="3" formatCode="0.00E+00">
                  <c:v>8783333.3333333321</c:v>
                </c:pt>
                <c:pt idx="4" formatCode="0.00E+00">
                  <c:v>5316666.666666666</c:v>
                </c:pt>
              </c:numCache>
            </c:numRef>
          </c:yVal>
          <c:smooth val="0"/>
          <c:extLst>
            <c:ext xmlns:c16="http://schemas.microsoft.com/office/drawing/2014/chart" uri="{C3380CC4-5D6E-409C-BE32-E72D297353CC}">
              <c16:uniqueId val="{00000003-7B6F-483D-8241-8DF11888D347}"/>
            </c:ext>
          </c:extLst>
        </c:ser>
        <c:dLbls>
          <c:showLegendKey val="0"/>
          <c:showVal val="0"/>
          <c:showCatName val="0"/>
          <c:showSerName val="0"/>
          <c:showPercent val="0"/>
          <c:showBubbleSize val="0"/>
        </c:dLbls>
        <c:axId val="1105893183"/>
        <c:axId val="1105891935"/>
      </c:scatterChart>
      <c:valAx>
        <c:axId val="1105893183"/>
        <c:scaling>
          <c:orientation val="minMax"/>
          <c:max val="62"/>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Days Incubated</a:t>
                </a:r>
              </a:p>
            </c:rich>
          </c:tx>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1935"/>
        <c:crosses val="autoZero"/>
        <c:crossBetween val="midCat"/>
        <c:majorUnit val="5"/>
      </c:valAx>
      <c:valAx>
        <c:axId val="1105891935"/>
        <c:scaling>
          <c:logBase val="10"/>
          <c:orientation val="minMax"/>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sz="2000">
                    <a:latin typeface="Helvetica" panose="020B0604020202020204" pitchFamily="34" charset="0"/>
                    <a:cs typeface="Helvetica" panose="020B0604020202020204" pitchFamily="34" charset="0"/>
                  </a:rPr>
                  <a:t>CFU/mL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numFmt formatCode="0.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10589318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03654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7685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52050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37674-3039-42B7-9616-E4DF2B2CE857}"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99594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37674-3039-42B7-9616-E4DF2B2CE857}"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20288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37674-3039-42B7-9616-E4DF2B2CE857}"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1999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37674-3039-42B7-9616-E4DF2B2CE857}"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993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37674-3039-42B7-9616-E4DF2B2CE857}"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78037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37674-3039-42B7-9616-E4DF2B2CE857}"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82080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A337674-3039-42B7-9616-E4DF2B2CE857}"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246694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2A337674-3039-42B7-9616-E4DF2B2CE857}"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A10E-7EA1-4535-9480-8025059DD141}" type="slidenum">
              <a:rPr lang="en-US" smtClean="0"/>
              <a:t>‹#›</a:t>
            </a:fld>
            <a:endParaRPr lang="en-US"/>
          </a:p>
        </p:txBody>
      </p:sp>
    </p:spTree>
    <p:extLst>
      <p:ext uri="{BB962C8B-B14F-4D97-AF65-F5344CB8AC3E}">
        <p14:creationId xmlns:p14="http://schemas.microsoft.com/office/powerpoint/2010/main" val="324571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2A337674-3039-42B7-9616-E4DF2B2CE857}" type="datetimeFigureOut">
              <a:rPr lang="en-US" smtClean="0"/>
              <a:t>4/20/2023</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BB40A10E-7EA1-4535-9480-8025059DD141}" type="slidenum">
              <a:rPr lang="en-US" smtClean="0"/>
              <a:t>‹#›</a:t>
            </a:fld>
            <a:endParaRPr lang="en-US"/>
          </a:p>
        </p:txBody>
      </p:sp>
    </p:spTree>
    <p:extLst>
      <p:ext uri="{BB962C8B-B14F-4D97-AF65-F5344CB8AC3E}">
        <p14:creationId xmlns:p14="http://schemas.microsoft.com/office/powerpoint/2010/main" val="1755770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A picture containing graphical user interface&#10;&#10;Description automatically generated">
            <a:extLst>
              <a:ext uri="{FF2B5EF4-FFF2-40B4-BE49-F238E27FC236}">
                <a16:creationId xmlns:a16="http://schemas.microsoft.com/office/drawing/2014/main" id="{40D22692-241A-3803-2047-3CF123ADFC18}"/>
              </a:ext>
            </a:extLst>
          </p:cNvPr>
          <p:cNvPicPr>
            <a:picLocks noChangeAspect="1"/>
          </p:cNvPicPr>
          <p:nvPr/>
        </p:nvPicPr>
        <p:blipFill rotWithShape="1">
          <a:blip r:embed="rId2">
            <a:extLst>
              <a:ext uri="{28A0092B-C50C-407E-A947-70E740481C1C}">
                <a14:useLocalDpi xmlns:a14="http://schemas.microsoft.com/office/drawing/2010/main" val="0"/>
              </a:ext>
            </a:extLst>
          </a:blip>
          <a:srcRect r="8764"/>
          <a:stretch/>
        </p:blipFill>
        <p:spPr>
          <a:xfrm>
            <a:off x="25031291" y="4356145"/>
            <a:ext cx="10653579" cy="7415799"/>
          </a:xfrm>
          <a:prstGeom prst="rect">
            <a:avLst/>
          </a:prstGeom>
        </p:spPr>
      </p:pic>
      <p:sp>
        <p:nvSpPr>
          <p:cNvPr id="2" name="Title 1">
            <a:extLst>
              <a:ext uri="{FF2B5EF4-FFF2-40B4-BE49-F238E27FC236}">
                <a16:creationId xmlns:a16="http://schemas.microsoft.com/office/drawing/2014/main" id="{8F9B0EA7-1964-96F4-EC4D-EA149FA9D5EC}"/>
              </a:ext>
            </a:extLst>
          </p:cNvPr>
          <p:cNvSpPr>
            <a:spLocks noGrp="1"/>
          </p:cNvSpPr>
          <p:nvPr>
            <p:ph type="ctrTitle"/>
          </p:nvPr>
        </p:nvSpPr>
        <p:spPr>
          <a:xfrm>
            <a:off x="0" y="-941408"/>
            <a:ext cx="36576000" cy="3730419"/>
          </a:xfrm>
          <a:solidFill>
            <a:srgbClr val="414288"/>
          </a:solidFill>
          <a:ln>
            <a:solidFill>
              <a:schemeClr val="tx1"/>
            </a:solidFill>
          </a:ln>
        </p:spPr>
        <p:txBody>
          <a:bodyPr vert="horz" lIns="97536" tIns="640080" rIns="97536" bIns="48768" rtlCol="0" anchor="ctr">
            <a:normAutofit fontScale="90000"/>
          </a:bodyPr>
          <a:lstStyle/>
          <a:p>
            <a:r>
              <a:rPr lang="en-US" sz="8000" b="1" dirty="0">
                <a:ln w="28575">
                  <a:solidFill>
                    <a:sysClr val="windowText" lastClr="000000"/>
                  </a:solidFill>
                </a:ln>
                <a:solidFill>
                  <a:schemeClr val="bg1"/>
                </a:solidFill>
                <a:latin typeface="Corbel" panose="020B0503020204020204" pitchFamily="34" charset="0"/>
                <a:cs typeface="Calibri" panose="020F0502020204030204" pitchFamily="34" charset="0"/>
              </a:rPr>
              <a:t>Determining the genetic requirements for </a:t>
            </a:r>
            <a:r>
              <a:rPr lang="en-US" sz="8000" b="1" i="1" dirty="0">
                <a:ln w="28575">
                  <a:solidFill>
                    <a:sysClr val="windowText" lastClr="000000"/>
                  </a:solidFill>
                </a:ln>
                <a:solidFill>
                  <a:schemeClr val="bg1"/>
                </a:solidFill>
                <a:latin typeface="Corbel" panose="020B0503020204020204" pitchFamily="34" charset="0"/>
                <a:cs typeface="Calibri" panose="020F0502020204030204" pitchFamily="34" charset="0"/>
              </a:rPr>
              <a:t>Francisella tularensis</a:t>
            </a:r>
            <a:r>
              <a:rPr lang="en-US" sz="8000" b="1" dirty="0">
                <a:ln w="28575">
                  <a:solidFill>
                    <a:sysClr val="windowText" lastClr="000000"/>
                  </a:solidFill>
                </a:ln>
                <a:solidFill>
                  <a:schemeClr val="bg1"/>
                </a:solidFill>
                <a:latin typeface="Corbel" panose="020B0503020204020204" pitchFamily="34" charset="0"/>
                <a:cs typeface="Calibri" panose="020F0502020204030204" pitchFamily="34" charset="0"/>
              </a:rPr>
              <a:t> survival in freshwater</a:t>
            </a:r>
            <a:br>
              <a:rPr lang="en-US" sz="6700" dirty="0">
                <a:ln>
                  <a:solidFill>
                    <a:sysClr val="windowText" lastClr="000000"/>
                  </a:solidFill>
                </a:ln>
                <a:solidFill>
                  <a:schemeClr val="bg1"/>
                </a:solidFill>
              </a:rPr>
            </a:br>
            <a:r>
              <a:rPr lang="en-US" sz="6100" dirty="0">
                <a:solidFill>
                  <a:schemeClr val="bg1"/>
                </a:solidFill>
              </a:rPr>
              <a:t>Aisling Macaraeg</a:t>
            </a:r>
            <a:r>
              <a:rPr lang="en-US" sz="6100" baseline="30000" dirty="0">
                <a:solidFill>
                  <a:schemeClr val="bg1"/>
                </a:solidFill>
              </a:rPr>
              <a:t>1</a:t>
            </a:r>
            <a:r>
              <a:rPr lang="en-US" sz="6100" dirty="0">
                <a:solidFill>
                  <a:schemeClr val="bg1"/>
                </a:solidFill>
              </a:rPr>
              <a:t>, Hannah Trautmann</a:t>
            </a:r>
            <a:r>
              <a:rPr lang="en-US" sz="6100" baseline="30000" dirty="0">
                <a:solidFill>
                  <a:schemeClr val="bg1"/>
                </a:solidFill>
              </a:rPr>
              <a:t>1</a:t>
            </a:r>
            <a:r>
              <a:rPr lang="en-US" sz="6100" dirty="0">
                <a:solidFill>
                  <a:schemeClr val="bg1"/>
                </a:solidFill>
              </a:rPr>
              <a:t>, Sierra Schmidt</a:t>
            </a:r>
            <a:r>
              <a:rPr lang="en-US" sz="6100" baseline="30000" dirty="0">
                <a:solidFill>
                  <a:schemeClr val="bg1"/>
                </a:solidFill>
              </a:rPr>
              <a:t>1</a:t>
            </a:r>
            <a:r>
              <a:rPr lang="en-US" sz="6100" dirty="0">
                <a:solidFill>
                  <a:schemeClr val="bg1"/>
                </a:solidFill>
              </a:rPr>
              <a:t>, and Kathryn Ramsey</a:t>
            </a:r>
            <a:r>
              <a:rPr lang="en-US" sz="6100" baseline="30000" dirty="0">
                <a:solidFill>
                  <a:schemeClr val="bg1"/>
                </a:solidFill>
              </a:rPr>
              <a:t>1,2</a:t>
            </a:r>
            <a:br>
              <a:rPr lang="en-US" sz="4400" dirty="0">
                <a:solidFill>
                  <a:schemeClr val="bg1"/>
                </a:solidFill>
              </a:rPr>
            </a:br>
            <a:r>
              <a:rPr lang="en-US" sz="4000" baseline="30000" dirty="0">
                <a:solidFill>
                  <a:schemeClr val="bg1"/>
                </a:solidFill>
              </a:rPr>
              <a:t>1</a:t>
            </a:r>
            <a:r>
              <a:rPr lang="en-US" sz="4000" dirty="0">
                <a:solidFill>
                  <a:schemeClr val="bg1"/>
                </a:solidFill>
              </a:rPr>
              <a:t>Department of Cell and Molecular Biology, University of Rhode Island</a:t>
            </a:r>
            <a:br>
              <a:rPr lang="en-US" sz="4000" dirty="0">
                <a:solidFill>
                  <a:schemeClr val="bg1"/>
                </a:solidFill>
              </a:rPr>
            </a:br>
            <a:r>
              <a:rPr lang="en-US" sz="4000" baseline="30000" dirty="0">
                <a:solidFill>
                  <a:schemeClr val="bg1"/>
                </a:solidFill>
              </a:rPr>
              <a:t>2</a:t>
            </a:r>
            <a:r>
              <a:rPr lang="en-US" sz="4000" dirty="0">
                <a:solidFill>
                  <a:schemeClr val="bg1"/>
                </a:solidFill>
              </a:rPr>
              <a:t>Department of Biomedical and Pharmaceutical Sciences, University of Rhode Island</a:t>
            </a:r>
            <a:endParaRPr lang="en-US" b="1" dirty="0">
              <a:latin typeface="Helvetica" panose="020B0604020202020204" pitchFamily="34" charset="0"/>
              <a:cs typeface="Helvetica" panose="020B0604020202020204" pitchFamily="34" charset="0"/>
            </a:endParaRPr>
          </a:p>
        </p:txBody>
      </p:sp>
      <p:grpSp>
        <p:nvGrpSpPr>
          <p:cNvPr id="31" name="Group 30">
            <a:extLst>
              <a:ext uri="{FF2B5EF4-FFF2-40B4-BE49-F238E27FC236}">
                <a16:creationId xmlns:a16="http://schemas.microsoft.com/office/drawing/2014/main" id="{6CE41CB9-7B33-FCEC-C497-1E167A9203B7}"/>
              </a:ext>
            </a:extLst>
          </p:cNvPr>
          <p:cNvGrpSpPr/>
          <p:nvPr/>
        </p:nvGrpSpPr>
        <p:grpSpPr>
          <a:xfrm>
            <a:off x="365760" y="3086105"/>
            <a:ext cx="11704320" cy="1097280"/>
            <a:chOff x="162560" y="3511974"/>
            <a:chExt cx="18044160" cy="1849120"/>
          </a:xfrm>
        </p:grpSpPr>
        <p:grpSp>
          <p:nvGrpSpPr>
            <p:cNvPr id="11" name="Group 10">
              <a:extLst>
                <a:ext uri="{FF2B5EF4-FFF2-40B4-BE49-F238E27FC236}">
                  <a16:creationId xmlns:a16="http://schemas.microsoft.com/office/drawing/2014/main" id="{362BBC73-4438-8792-8F34-4210F8CF9E24}"/>
                </a:ext>
              </a:extLst>
            </p:cNvPr>
            <p:cNvGrpSpPr/>
            <p:nvPr/>
          </p:nvGrpSpPr>
          <p:grpSpPr>
            <a:xfrm>
              <a:off x="162560" y="3511974"/>
              <a:ext cx="18044160" cy="1849120"/>
              <a:chOff x="162560" y="3511974"/>
              <a:chExt cx="18044160" cy="1849120"/>
            </a:xfrm>
          </p:grpSpPr>
          <p:sp>
            <p:nvSpPr>
              <p:cNvPr id="8" name="Rectangle 7">
                <a:extLst>
                  <a:ext uri="{FF2B5EF4-FFF2-40B4-BE49-F238E27FC236}">
                    <a16:creationId xmlns:a16="http://schemas.microsoft.com/office/drawing/2014/main" id="{4BBAAE38-866D-3AD9-2132-6110834B8DA3}"/>
                  </a:ext>
                </a:extLst>
              </p:cNvPr>
              <p:cNvSpPr/>
              <p:nvPr/>
            </p:nvSpPr>
            <p:spPr>
              <a:xfrm>
                <a:off x="162560" y="3511974"/>
                <a:ext cx="18044160" cy="1849120"/>
              </a:xfrm>
              <a:prstGeom prst="rect">
                <a:avLst/>
              </a:prstGeom>
              <a:solidFill>
                <a:srgbClr val="A9D18E"/>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83555C-2377-ABFB-C8BA-52248547F2DB}"/>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1</a:t>
                </a:r>
              </a:p>
            </p:txBody>
          </p:sp>
          <p:sp>
            <p:nvSpPr>
              <p:cNvPr id="10" name="Rectangle 9">
                <a:extLst>
                  <a:ext uri="{FF2B5EF4-FFF2-40B4-BE49-F238E27FC236}">
                    <a16:creationId xmlns:a16="http://schemas.microsoft.com/office/drawing/2014/main" id="{BEFDC3FE-A2F3-865C-A81D-FD02C1F125B2}"/>
                  </a:ext>
                </a:extLst>
              </p:cNvPr>
              <p:cNvSpPr/>
              <p:nvPr/>
            </p:nvSpPr>
            <p:spPr>
              <a:xfrm>
                <a:off x="2009647" y="3511974"/>
                <a:ext cx="586158"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title 2">
              <a:extLst>
                <a:ext uri="{FF2B5EF4-FFF2-40B4-BE49-F238E27FC236}">
                  <a16:creationId xmlns:a16="http://schemas.microsoft.com/office/drawing/2014/main" id="{BCB19BBA-EB38-7AA8-69B6-27E0F11AC1F4}"/>
                </a:ext>
              </a:extLst>
            </p:cNvPr>
            <p:cNvSpPr txBox="1">
              <a:spLocks/>
            </p:cNvSpPr>
            <p:nvPr/>
          </p:nvSpPr>
          <p:spPr>
            <a:xfrm>
              <a:off x="3180105" y="3859638"/>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Introduction</a:t>
              </a:r>
            </a:p>
          </p:txBody>
        </p:sp>
      </p:grpSp>
      <p:grpSp>
        <p:nvGrpSpPr>
          <p:cNvPr id="32" name="Group 31">
            <a:extLst>
              <a:ext uri="{FF2B5EF4-FFF2-40B4-BE49-F238E27FC236}">
                <a16:creationId xmlns:a16="http://schemas.microsoft.com/office/drawing/2014/main" id="{86D923B5-3137-6C4D-A5F6-4FE25F47FD72}"/>
              </a:ext>
            </a:extLst>
          </p:cNvPr>
          <p:cNvGrpSpPr/>
          <p:nvPr/>
        </p:nvGrpSpPr>
        <p:grpSpPr>
          <a:xfrm>
            <a:off x="12435840" y="3084757"/>
            <a:ext cx="11704320" cy="1103749"/>
            <a:chOff x="18369275" y="3511971"/>
            <a:chExt cx="18044160" cy="1860021"/>
          </a:xfrm>
        </p:grpSpPr>
        <p:grpSp>
          <p:nvGrpSpPr>
            <p:cNvPr id="26" name="Group 25">
              <a:extLst>
                <a:ext uri="{FF2B5EF4-FFF2-40B4-BE49-F238E27FC236}">
                  <a16:creationId xmlns:a16="http://schemas.microsoft.com/office/drawing/2014/main" id="{C9A5DC09-F746-82AC-5F20-8D23D661E0C0}"/>
                </a:ext>
              </a:extLst>
            </p:cNvPr>
            <p:cNvGrpSpPr/>
            <p:nvPr/>
          </p:nvGrpSpPr>
          <p:grpSpPr>
            <a:xfrm>
              <a:off x="18369275" y="3511971"/>
              <a:ext cx="18044160" cy="1860021"/>
              <a:chOff x="162555" y="3511972"/>
              <a:chExt cx="18044160" cy="1860021"/>
            </a:xfrm>
          </p:grpSpPr>
          <p:sp>
            <p:nvSpPr>
              <p:cNvPr id="27" name="Rectangle 26">
                <a:extLst>
                  <a:ext uri="{FF2B5EF4-FFF2-40B4-BE49-F238E27FC236}">
                    <a16:creationId xmlns:a16="http://schemas.microsoft.com/office/drawing/2014/main" id="{20FEF987-D081-5ED0-F63F-58497BE2D16D}"/>
                  </a:ext>
                </a:extLst>
              </p:cNvPr>
              <p:cNvSpPr/>
              <p:nvPr/>
            </p:nvSpPr>
            <p:spPr>
              <a:xfrm>
                <a:off x="162555" y="3522873"/>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D98F5AE-E8A0-F325-F814-63D1AE233032}"/>
                  </a:ext>
                </a:extLst>
              </p:cNvPr>
              <p:cNvSpPr/>
              <p:nvPr/>
            </p:nvSpPr>
            <p:spPr>
              <a:xfrm>
                <a:off x="162558" y="3511972"/>
                <a:ext cx="1847088" cy="1860021"/>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2</a:t>
                </a:r>
              </a:p>
            </p:txBody>
          </p:sp>
          <p:sp>
            <p:nvSpPr>
              <p:cNvPr id="29" name="Rectangle 28">
                <a:extLst>
                  <a:ext uri="{FF2B5EF4-FFF2-40B4-BE49-F238E27FC236}">
                    <a16:creationId xmlns:a16="http://schemas.microsoft.com/office/drawing/2014/main" id="{C5B2D3DB-EF4F-4C60-F948-B6C46402376D}"/>
                  </a:ext>
                </a:extLst>
              </p:cNvPr>
              <p:cNvSpPr/>
              <p:nvPr/>
            </p:nvSpPr>
            <p:spPr>
              <a:xfrm>
                <a:off x="2009648" y="3511974"/>
                <a:ext cx="576096"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Subtitle 2">
              <a:extLst>
                <a:ext uri="{FF2B5EF4-FFF2-40B4-BE49-F238E27FC236}">
                  <a16:creationId xmlns:a16="http://schemas.microsoft.com/office/drawing/2014/main" id="{D109AA2D-1DBF-1EB5-B721-166029EDDAB6}"/>
                </a:ext>
              </a:extLst>
            </p:cNvPr>
            <p:cNvSpPr txBox="1">
              <a:spLocks/>
            </p:cNvSpPr>
            <p:nvPr/>
          </p:nvSpPr>
          <p:spPr>
            <a:xfrm>
              <a:off x="21431003" y="4000145"/>
              <a:ext cx="13435236" cy="1058328"/>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Freshwater Survival Assay</a:t>
              </a:r>
            </a:p>
          </p:txBody>
        </p:sp>
      </p:grpSp>
      <p:grpSp>
        <p:nvGrpSpPr>
          <p:cNvPr id="35" name="Group 34">
            <a:extLst>
              <a:ext uri="{FF2B5EF4-FFF2-40B4-BE49-F238E27FC236}">
                <a16:creationId xmlns:a16="http://schemas.microsoft.com/office/drawing/2014/main" id="{4A6BA41A-D645-10BD-D58A-5CC2DFDAB87C}"/>
              </a:ext>
            </a:extLst>
          </p:cNvPr>
          <p:cNvGrpSpPr/>
          <p:nvPr/>
        </p:nvGrpSpPr>
        <p:grpSpPr>
          <a:xfrm>
            <a:off x="24505920" y="3118038"/>
            <a:ext cx="11704320" cy="1097280"/>
            <a:chOff x="162560" y="3511974"/>
            <a:chExt cx="17333413" cy="1849120"/>
          </a:xfrm>
        </p:grpSpPr>
        <p:grpSp>
          <p:nvGrpSpPr>
            <p:cNvPr id="36" name="Group 35">
              <a:extLst>
                <a:ext uri="{FF2B5EF4-FFF2-40B4-BE49-F238E27FC236}">
                  <a16:creationId xmlns:a16="http://schemas.microsoft.com/office/drawing/2014/main" id="{1A814D1D-1DF3-0368-F2D0-35E02EAF9379}"/>
                </a:ext>
              </a:extLst>
            </p:cNvPr>
            <p:cNvGrpSpPr/>
            <p:nvPr/>
          </p:nvGrpSpPr>
          <p:grpSpPr>
            <a:xfrm>
              <a:off x="162560" y="3511974"/>
              <a:ext cx="17333413" cy="1849120"/>
              <a:chOff x="162560" y="3511974"/>
              <a:chExt cx="17333413" cy="1849120"/>
            </a:xfrm>
          </p:grpSpPr>
          <p:sp>
            <p:nvSpPr>
              <p:cNvPr id="38" name="Rectangle 37">
                <a:extLst>
                  <a:ext uri="{FF2B5EF4-FFF2-40B4-BE49-F238E27FC236}">
                    <a16:creationId xmlns:a16="http://schemas.microsoft.com/office/drawing/2014/main" id="{C9F30C38-0599-1ECB-2919-F7A4EF9BDC67}"/>
                  </a:ext>
                </a:extLst>
              </p:cNvPr>
              <p:cNvSpPr/>
              <p:nvPr/>
            </p:nvSpPr>
            <p:spPr>
              <a:xfrm>
                <a:off x="162560" y="3511974"/>
                <a:ext cx="17333413"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A57D037-4CDA-4AF2-BF66-C6CC6273E48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3</a:t>
                </a:r>
              </a:p>
            </p:txBody>
          </p:sp>
          <p:sp>
            <p:nvSpPr>
              <p:cNvPr id="40" name="Rectangle 39">
                <a:extLst>
                  <a:ext uri="{FF2B5EF4-FFF2-40B4-BE49-F238E27FC236}">
                    <a16:creationId xmlns:a16="http://schemas.microsoft.com/office/drawing/2014/main" id="{F925F6F4-38B6-5A82-C3C1-F8C35FDFAD19}"/>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Subtitle 2">
              <a:extLst>
                <a:ext uri="{FF2B5EF4-FFF2-40B4-BE49-F238E27FC236}">
                  <a16:creationId xmlns:a16="http://schemas.microsoft.com/office/drawing/2014/main" id="{B54A9F52-8E99-87CD-ECB7-A25B83027196}"/>
                </a:ext>
              </a:extLst>
            </p:cNvPr>
            <p:cNvSpPr txBox="1">
              <a:spLocks/>
            </p:cNvSpPr>
            <p:nvPr/>
          </p:nvSpPr>
          <p:spPr>
            <a:xfrm>
              <a:off x="3180103" y="3880145"/>
              <a:ext cx="14076285" cy="1204776"/>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550" b="1" dirty="0">
                  <a:latin typeface="Helvetica" panose="020B0604020202020204" pitchFamily="34" charset="0"/>
                  <a:cs typeface="Helvetica" panose="020B0604020202020204" pitchFamily="34" charset="0"/>
                </a:rPr>
                <a:t>Transposon Insertion Sequencing</a:t>
              </a:r>
            </a:p>
          </p:txBody>
        </p:sp>
      </p:grpSp>
      <p:grpSp>
        <p:nvGrpSpPr>
          <p:cNvPr id="41" name="Group 40">
            <a:extLst>
              <a:ext uri="{FF2B5EF4-FFF2-40B4-BE49-F238E27FC236}">
                <a16:creationId xmlns:a16="http://schemas.microsoft.com/office/drawing/2014/main" id="{FDFE7300-7C10-1A92-8D7F-4DDE0FAB7B15}"/>
              </a:ext>
            </a:extLst>
          </p:cNvPr>
          <p:cNvGrpSpPr/>
          <p:nvPr/>
        </p:nvGrpSpPr>
        <p:grpSpPr>
          <a:xfrm>
            <a:off x="334872" y="12664703"/>
            <a:ext cx="17373600" cy="1097280"/>
            <a:chOff x="162560" y="3511974"/>
            <a:chExt cx="18044160" cy="1849121"/>
          </a:xfrm>
        </p:grpSpPr>
        <p:grpSp>
          <p:nvGrpSpPr>
            <p:cNvPr id="42" name="Group 41">
              <a:extLst>
                <a:ext uri="{FF2B5EF4-FFF2-40B4-BE49-F238E27FC236}">
                  <a16:creationId xmlns:a16="http://schemas.microsoft.com/office/drawing/2014/main" id="{952B0D9E-3680-C75C-A0FD-6F6A6C23AA56}"/>
                </a:ext>
              </a:extLst>
            </p:cNvPr>
            <p:cNvGrpSpPr/>
            <p:nvPr/>
          </p:nvGrpSpPr>
          <p:grpSpPr>
            <a:xfrm>
              <a:off x="162560" y="3511974"/>
              <a:ext cx="18044160" cy="1849121"/>
              <a:chOff x="162560" y="3511974"/>
              <a:chExt cx="18044160" cy="1849121"/>
            </a:xfrm>
          </p:grpSpPr>
          <p:sp>
            <p:nvSpPr>
              <p:cNvPr id="44" name="Rectangle 43">
                <a:extLst>
                  <a:ext uri="{FF2B5EF4-FFF2-40B4-BE49-F238E27FC236}">
                    <a16:creationId xmlns:a16="http://schemas.microsoft.com/office/drawing/2014/main" id="{0059A3F0-D31C-5D6B-BBC9-7A7262194A5D}"/>
                  </a:ext>
                </a:extLst>
              </p:cNvPr>
              <p:cNvSpPr/>
              <p:nvPr/>
            </p:nvSpPr>
            <p:spPr>
              <a:xfrm>
                <a:off x="162560" y="3511974"/>
                <a:ext cx="18044160" cy="1849120"/>
              </a:xfrm>
              <a:prstGeom prst="rect">
                <a:avLst/>
              </a:prstGeom>
              <a:solidFill>
                <a:schemeClr val="accent6">
                  <a:lumMod val="60000"/>
                  <a:lumOff val="40000"/>
                </a:schemeClr>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356B2D0-0396-50FB-2EB7-059A13CE77AB}"/>
                  </a:ext>
                </a:extLst>
              </p:cNvPr>
              <p:cNvSpPr/>
              <p:nvPr/>
            </p:nvSpPr>
            <p:spPr>
              <a:xfrm>
                <a:off x="162560" y="3511974"/>
                <a:ext cx="1847088" cy="1849121"/>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4</a:t>
                </a:r>
              </a:p>
            </p:txBody>
          </p:sp>
          <p:sp>
            <p:nvSpPr>
              <p:cNvPr id="46" name="Rectangle 45">
                <a:extLst>
                  <a:ext uri="{FF2B5EF4-FFF2-40B4-BE49-F238E27FC236}">
                    <a16:creationId xmlns:a16="http://schemas.microsoft.com/office/drawing/2014/main" id="{A86260D6-0001-CDEA-8FA7-1FFE079FCDB2}"/>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Subtitle 2">
              <a:extLst>
                <a:ext uri="{FF2B5EF4-FFF2-40B4-BE49-F238E27FC236}">
                  <a16:creationId xmlns:a16="http://schemas.microsoft.com/office/drawing/2014/main" id="{FB01D433-5927-0A13-6CC5-9803E983BFB8}"/>
                </a:ext>
              </a:extLst>
            </p:cNvPr>
            <p:cNvSpPr txBox="1">
              <a:spLocks/>
            </p:cNvSpPr>
            <p:nvPr/>
          </p:nvSpPr>
          <p:spPr>
            <a:xfrm>
              <a:off x="3064700" y="3835402"/>
              <a:ext cx="15142020" cy="1316304"/>
            </a:xfrm>
            <a:prstGeom prst="rect">
              <a:avLst/>
            </a:prstGeom>
            <a:noFill/>
            <a:ln>
              <a:solidFill>
                <a:srgbClr val="A9D18E"/>
              </a:solidFill>
            </a:ln>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New Transposon Delivery Plasmid</a:t>
              </a:r>
            </a:p>
          </p:txBody>
        </p:sp>
      </p:grpSp>
      <p:grpSp>
        <p:nvGrpSpPr>
          <p:cNvPr id="52" name="Group 51">
            <a:extLst>
              <a:ext uri="{FF2B5EF4-FFF2-40B4-BE49-F238E27FC236}">
                <a16:creationId xmlns:a16="http://schemas.microsoft.com/office/drawing/2014/main" id="{EC55AF1F-D726-516D-3569-10263718EF5F}"/>
              </a:ext>
            </a:extLst>
          </p:cNvPr>
          <p:cNvGrpSpPr/>
          <p:nvPr/>
        </p:nvGrpSpPr>
        <p:grpSpPr>
          <a:xfrm>
            <a:off x="18907780" y="20355829"/>
            <a:ext cx="17373600" cy="1097280"/>
            <a:chOff x="162560" y="3511974"/>
            <a:chExt cx="18044160" cy="1849120"/>
          </a:xfrm>
        </p:grpSpPr>
        <p:grpSp>
          <p:nvGrpSpPr>
            <p:cNvPr id="53" name="Group 52">
              <a:extLst>
                <a:ext uri="{FF2B5EF4-FFF2-40B4-BE49-F238E27FC236}">
                  <a16:creationId xmlns:a16="http://schemas.microsoft.com/office/drawing/2014/main" id="{A85E5A26-02F3-0004-F827-FD9706A816DC}"/>
                </a:ext>
              </a:extLst>
            </p:cNvPr>
            <p:cNvGrpSpPr/>
            <p:nvPr/>
          </p:nvGrpSpPr>
          <p:grpSpPr>
            <a:xfrm>
              <a:off x="162560" y="3511974"/>
              <a:ext cx="18044160" cy="1849120"/>
              <a:chOff x="162560" y="3511974"/>
              <a:chExt cx="18044160" cy="1849120"/>
            </a:xfrm>
          </p:grpSpPr>
          <p:sp>
            <p:nvSpPr>
              <p:cNvPr id="55" name="Rectangle 54">
                <a:extLst>
                  <a:ext uri="{FF2B5EF4-FFF2-40B4-BE49-F238E27FC236}">
                    <a16:creationId xmlns:a16="http://schemas.microsoft.com/office/drawing/2014/main" id="{66BCD17F-8D28-433C-1107-B866FDC6925F}"/>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0DE4C8-424E-7CD0-82E7-0B6529EBCC0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8</a:t>
                </a:r>
              </a:p>
            </p:txBody>
          </p:sp>
          <p:sp>
            <p:nvSpPr>
              <p:cNvPr id="57" name="Rectangle 56">
                <a:extLst>
                  <a:ext uri="{FF2B5EF4-FFF2-40B4-BE49-F238E27FC236}">
                    <a16:creationId xmlns:a16="http://schemas.microsoft.com/office/drawing/2014/main" id="{C6BB2B20-64D4-230E-127C-C3BE0669C6A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Subtitle 2">
              <a:extLst>
                <a:ext uri="{FF2B5EF4-FFF2-40B4-BE49-F238E27FC236}">
                  <a16:creationId xmlns:a16="http://schemas.microsoft.com/office/drawing/2014/main" id="{CC9C797B-FA83-FAD7-F7DB-7B282B02AC22}"/>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Conclusion and References</a:t>
              </a:r>
            </a:p>
          </p:txBody>
        </p:sp>
      </p:grpSp>
      <p:pic>
        <p:nvPicPr>
          <p:cNvPr id="3" name="Picture 2" descr="University of Rhode Island - Wikipedia">
            <a:extLst>
              <a:ext uri="{FF2B5EF4-FFF2-40B4-BE49-F238E27FC236}">
                <a16:creationId xmlns:a16="http://schemas.microsoft.com/office/drawing/2014/main" id="{63E313FE-9625-688B-622A-E398A9597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52" y="795142"/>
            <a:ext cx="1880939" cy="1880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355FEE9E-9543-4AF9-09B3-269DA5C63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0370" y="1015485"/>
            <a:ext cx="4635631" cy="1817967"/>
          </a:xfrm>
          <a:prstGeom prst="rect">
            <a:avLst/>
          </a:prstGeom>
        </p:spPr>
      </p:pic>
      <p:grpSp>
        <p:nvGrpSpPr>
          <p:cNvPr id="7" name="Group 6">
            <a:extLst>
              <a:ext uri="{FF2B5EF4-FFF2-40B4-BE49-F238E27FC236}">
                <a16:creationId xmlns:a16="http://schemas.microsoft.com/office/drawing/2014/main" id="{24939D1F-FA4B-7DE1-F459-D7884E5B913C}"/>
              </a:ext>
            </a:extLst>
          </p:cNvPr>
          <p:cNvGrpSpPr/>
          <p:nvPr/>
        </p:nvGrpSpPr>
        <p:grpSpPr>
          <a:xfrm>
            <a:off x="12433112" y="3910869"/>
            <a:ext cx="7593417" cy="8077357"/>
            <a:chOff x="776399" y="21220704"/>
            <a:chExt cx="10131425" cy="10870372"/>
          </a:xfrm>
          <a:noFill/>
        </p:grpSpPr>
        <p:grpSp>
          <p:nvGrpSpPr>
            <p:cNvPr id="12" name="Group 14">
              <a:extLst>
                <a:ext uri="{FF2B5EF4-FFF2-40B4-BE49-F238E27FC236}">
                  <a16:creationId xmlns:a16="http://schemas.microsoft.com/office/drawing/2014/main" id="{2B966E6F-4A40-36B2-6802-5BAC7DCDEB90}"/>
                </a:ext>
              </a:extLst>
            </p:cNvPr>
            <p:cNvGrpSpPr>
              <a:grpSpLocks/>
            </p:cNvGrpSpPr>
            <p:nvPr/>
          </p:nvGrpSpPr>
          <p:grpSpPr bwMode="auto">
            <a:xfrm>
              <a:off x="776399" y="21220704"/>
              <a:ext cx="10131425" cy="10870372"/>
              <a:chOff x="992412" y="17144027"/>
              <a:chExt cx="10697679" cy="10870372"/>
            </a:xfrm>
            <a:grpFill/>
          </p:grpSpPr>
          <p:grpSp>
            <p:nvGrpSpPr>
              <p:cNvPr id="24" name="Group 5">
                <a:extLst>
                  <a:ext uri="{FF2B5EF4-FFF2-40B4-BE49-F238E27FC236}">
                    <a16:creationId xmlns:a16="http://schemas.microsoft.com/office/drawing/2014/main" id="{F0565EC1-47FE-D607-4D8E-F572964911C4}"/>
                  </a:ext>
                </a:extLst>
              </p:cNvPr>
              <p:cNvGrpSpPr>
                <a:grpSpLocks/>
              </p:cNvGrpSpPr>
              <p:nvPr/>
            </p:nvGrpSpPr>
            <p:grpSpPr bwMode="auto">
              <a:xfrm>
                <a:off x="992412" y="17144027"/>
                <a:ext cx="10697679" cy="10870372"/>
                <a:chOff x="1010124" y="17435513"/>
                <a:chExt cx="9920608" cy="10870682"/>
              </a:xfrm>
              <a:grpFill/>
            </p:grpSpPr>
            <p:sp>
              <p:nvSpPr>
                <p:cNvPr id="34" name="TextBox 4">
                  <a:extLst>
                    <a:ext uri="{FF2B5EF4-FFF2-40B4-BE49-F238E27FC236}">
                      <a16:creationId xmlns:a16="http://schemas.microsoft.com/office/drawing/2014/main" id="{D05AF186-748B-A1D2-7794-05183313638C}"/>
                    </a:ext>
                  </a:extLst>
                </p:cNvPr>
                <p:cNvSpPr txBox="1">
                  <a:spLocks noChangeArrowheads="1"/>
                </p:cNvSpPr>
                <p:nvPr/>
              </p:nvSpPr>
              <p:spPr bwMode="auto">
                <a:xfrm>
                  <a:off x="1010124" y="17435513"/>
                  <a:ext cx="9920608" cy="9717424"/>
                </a:xfrm>
                <a:prstGeom prst="rect">
                  <a:avLst/>
                </a:prstGeom>
                <a:grpFill/>
                <a:ln w="9525">
                  <a:noFill/>
                  <a:miter lim="800000"/>
                  <a:headEnd/>
                  <a:tailEnd/>
                </a:ln>
              </p:spPr>
              <p:txBody>
                <a:bodyPr tIns="246889">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p:txBody>
            </p:sp>
            <p:cxnSp>
              <p:nvCxnSpPr>
                <p:cNvPr id="49" name="Connector: Curved 48">
                  <a:extLst>
                    <a:ext uri="{FF2B5EF4-FFF2-40B4-BE49-F238E27FC236}">
                      <a16:creationId xmlns:a16="http://schemas.microsoft.com/office/drawing/2014/main" id="{2212411F-4930-F6EC-ECC4-B98EDCA2F0DE}"/>
                    </a:ext>
                  </a:extLst>
                </p:cNvPr>
                <p:cNvCxnSpPr>
                  <a:cxnSpLocks/>
                </p:cNvCxnSpPr>
                <p:nvPr/>
              </p:nvCxnSpPr>
              <p:spPr>
                <a:xfrm flipV="1">
                  <a:off x="1036488" y="18656395"/>
                  <a:ext cx="9849103" cy="2208275"/>
                </a:xfrm>
                <a:prstGeom prst="curvedConnector3">
                  <a:avLst/>
                </a:prstGeom>
                <a:grpFill/>
                <a:ln w="508000">
                  <a:solidFill>
                    <a:srgbClr val="ACD7EC"/>
                  </a:solidFill>
                </a:ln>
              </p:spPr>
              <p:style>
                <a:lnRef idx="3">
                  <a:schemeClr val="accent1"/>
                </a:lnRef>
                <a:fillRef idx="0">
                  <a:schemeClr val="accent1"/>
                </a:fillRef>
                <a:effectRef idx="2">
                  <a:schemeClr val="accent1"/>
                </a:effectRef>
                <a:fontRef idx="minor">
                  <a:schemeClr val="tx1"/>
                </a:fontRef>
              </p:style>
            </p:cxnSp>
            <p:sp>
              <p:nvSpPr>
                <p:cNvPr id="50" name="TextBox 11">
                  <a:extLst>
                    <a:ext uri="{FF2B5EF4-FFF2-40B4-BE49-F238E27FC236}">
                      <a16:creationId xmlns:a16="http://schemas.microsoft.com/office/drawing/2014/main" id="{858DB463-D8E1-8F05-5F18-EEC78AA31CA9}"/>
                    </a:ext>
                  </a:extLst>
                </p:cNvPr>
                <p:cNvSpPr txBox="1">
                  <a:spLocks noChangeArrowheads="1"/>
                </p:cNvSpPr>
                <p:nvPr/>
              </p:nvSpPr>
              <p:spPr bwMode="auto">
                <a:xfrm rot="20792411">
                  <a:off x="2859386" y="19524049"/>
                  <a:ext cx="3124201"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Beaver River</a:t>
                  </a:r>
                </a:p>
              </p:txBody>
            </p:sp>
            <p:sp>
              <p:nvSpPr>
                <p:cNvPr id="51" name="Arrow: Down 50">
                  <a:extLst>
                    <a:ext uri="{FF2B5EF4-FFF2-40B4-BE49-F238E27FC236}">
                      <a16:creationId xmlns:a16="http://schemas.microsoft.com/office/drawing/2014/main" id="{CC041FBF-229D-178D-B4DC-B4CAEDD28E0E}"/>
                    </a:ext>
                  </a:extLst>
                </p:cNvPr>
                <p:cNvSpPr/>
                <p:nvPr/>
              </p:nvSpPr>
              <p:spPr>
                <a:xfrm>
                  <a:off x="5229857" y="20742376"/>
                  <a:ext cx="361707" cy="716419"/>
                </a:xfrm>
                <a:prstGeom prst="downArrow">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00" dirty="0">
                    <a:latin typeface="Helvetica" panose="020B0604020202020204" pitchFamily="34" charset="0"/>
                    <a:cs typeface="Helvetica" panose="020B0604020202020204" pitchFamily="34" charset="0"/>
                  </a:endParaRPr>
                </a:p>
              </p:txBody>
            </p:sp>
            <p:pic>
              <p:nvPicPr>
                <p:cNvPr id="58" name="Picture 19">
                  <a:extLst>
                    <a:ext uri="{FF2B5EF4-FFF2-40B4-BE49-F238E27FC236}">
                      <a16:creationId xmlns:a16="http://schemas.microsoft.com/office/drawing/2014/main" id="{8D4ECA54-03A2-10B6-7B87-A7122A945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0" y="21393150"/>
                  <a:ext cx="2262188"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9" name="Picture 19">
                  <a:extLst>
                    <a:ext uri="{FF2B5EF4-FFF2-40B4-BE49-F238E27FC236}">
                      <a16:creationId xmlns:a16="http://schemas.microsoft.com/office/drawing/2014/main" id="{11773A4E-EEE3-E7BD-C08F-D45A6CD82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107" y="21393150"/>
                  <a:ext cx="2263775"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0" name="Picture 19">
                  <a:extLst>
                    <a:ext uri="{FF2B5EF4-FFF2-40B4-BE49-F238E27FC236}">
                      <a16:creationId xmlns:a16="http://schemas.microsoft.com/office/drawing/2014/main" id="{BCB80542-7D81-2FA8-A4C6-A3B3265C6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463" y="21393150"/>
                  <a:ext cx="2262187"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24CD40D7-762F-56D4-4E8B-C7D8431F1407}"/>
                    </a:ext>
                  </a:extLst>
                </p:cNvPr>
                <p:cNvSpPr txBox="1"/>
                <p:nvPr/>
              </p:nvSpPr>
              <p:spPr>
                <a:xfrm>
                  <a:off x="3397677" y="23009385"/>
                  <a:ext cx="1046157" cy="642030"/>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x3</a:t>
                  </a:r>
                </a:p>
              </p:txBody>
            </p:sp>
            <p:sp>
              <p:nvSpPr>
                <p:cNvPr id="62" name="TextBox 20">
                  <a:extLst>
                    <a:ext uri="{FF2B5EF4-FFF2-40B4-BE49-F238E27FC236}">
                      <a16:creationId xmlns:a16="http://schemas.microsoft.com/office/drawing/2014/main" id="{E249C951-0CFA-5FAB-3E29-AEAF27ACB7E8}"/>
                    </a:ext>
                  </a:extLst>
                </p:cNvPr>
                <p:cNvSpPr txBox="1">
                  <a:spLocks noChangeArrowheads="1"/>
                </p:cNvSpPr>
                <p:nvPr/>
              </p:nvSpPr>
              <p:spPr bwMode="auto">
                <a:xfrm>
                  <a:off x="6377385" y="23009227"/>
                  <a:ext cx="1044575"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a:latin typeface="Helvetica" panose="020B0604020202020204" pitchFamily="34" charset="0"/>
                      <a:cs typeface="Helvetica" panose="020B0604020202020204" pitchFamily="34" charset="0"/>
                    </a:rPr>
                    <a:t>x3</a:t>
                  </a:r>
                </a:p>
              </p:txBody>
            </p:sp>
            <p:sp>
              <p:nvSpPr>
                <p:cNvPr id="63" name="TextBox 25">
                  <a:extLst>
                    <a:ext uri="{FF2B5EF4-FFF2-40B4-BE49-F238E27FC236}">
                      <a16:creationId xmlns:a16="http://schemas.microsoft.com/office/drawing/2014/main" id="{DFDDA518-A487-8328-3A21-CFAD23B4E896}"/>
                    </a:ext>
                  </a:extLst>
                </p:cNvPr>
                <p:cNvSpPr txBox="1">
                  <a:spLocks noChangeArrowheads="1"/>
                </p:cNvSpPr>
                <p:nvPr/>
              </p:nvSpPr>
              <p:spPr bwMode="auto">
                <a:xfrm>
                  <a:off x="1930400" y="23818851"/>
                  <a:ext cx="1004888"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dirty="0">
                      <a:latin typeface="Helvetica" panose="020B0604020202020204" pitchFamily="34" charset="0"/>
                      <a:cs typeface="Helvetica" panose="020B0604020202020204" pitchFamily="34" charset="0"/>
                    </a:rPr>
                    <a:t>4°C</a:t>
                  </a:r>
                </a:p>
              </p:txBody>
            </p:sp>
            <p:sp>
              <p:nvSpPr>
                <p:cNvPr id="64" name="TextBox 26">
                  <a:extLst>
                    <a:ext uri="{FF2B5EF4-FFF2-40B4-BE49-F238E27FC236}">
                      <a16:creationId xmlns:a16="http://schemas.microsoft.com/office/drawing/2014/main" id="{16A9AC3D-9CDF-A3A9-1075-218B6E50DD4D}"/>
                    </a:ext>
                  </a:extLst>
                </p:cNvPr>
                <p:cNvSpPr txBox="1">
                  <a:spLocks noChangeArrowheads="1"/>
                </p:cNvSpPr>
                <p:nvPr/>
              </p:nvSpPr>
              <p:spPr bwMode="auto">
                <a:xfrm>
                  <a:off x="4759324" y="23818851"/>
                  <a:ext cx="1301749"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16°C</a:t>
                  </a:r>
                </a:p>
              </p:txBody>
            </p:sp>
            <p:sp>
              <p:nvSpPr>
                <p:cNvPr id="65" name="TextBox 27">
                  <a:extLst>
                    <a:ext uri="{FF2B5EF4-FFF2-40B4-BE49-F238E27FC236}">
                      <a16:creationId xmlns:a16="http://schemas.microsoft.com/office/drawing/2014/main" id="{4C0EBA18-93FA-63CF-5F5A-94371025C5A9}"/>
                    </a:ext>
                  </a:extLst>
                </p:cNvPr>
                <p:cNvSpPr txBox="1">
                  <a:spLocks noChangeArrowheads="1"/>
                </p:cNvSpPr>
                <p:nvPr/>
              </p:nvSpPr>
              <p:spPr bwMode="auto">
                <a:xfrm>
                  <a:off x="7758113" y="23818851"/>
                  <a:ext cx="1258886"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25°C</a:t>
                  </a:r>
                </a:p>
              </p:txBody>
            </p:sp>
            <p:pic>
              <p:nvPicPr>
                <p:cNvPr id="66" name="Picture 10">
                  <a:extLst>
                    <a:ext uri="{FF2B5EF4-FFF2-40B4-BE49-F238E27FC236}">
                      <a16:creationId xmlns:a16="http://schemas.microsoft.com/office/drawing/2014/main" id="{0252F141-24AB-519A-26B4-35AA4DF79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450" y="25566688"/>
                  <a:ext cx="2603500" cy="256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7" name="Straight Connector 66">
                  <a:extLst>
                    <a:ext uri="{FF2B5EF4-FFF2-40B4-BE49-F238E27FC236}">
                      <a16:creationId xmlns:a16="http://schemas.microsoft.com/office/drawing/2014/main" id="{3E9E370A-239E-913B-4D5A-C01157696F68}"/>
                    </a:ext>
                  </a:extLst>
                </p:cNvPr>
                <p:cNvCxnSpPr/>
                <p:nvPr/>
              </p:nvCxnSpPr>
              <p:spPr>
                <a:xfrm>
                  <a:off x="8387516"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E7B044-D73D-7E24-B862-4C7056EB5E18}"/>
                    </a:ext>
                  </a:extLst>
                </p:cNvPr>
                <p:cNvCxnSpPr>
                  <a:cxnSpLocks/>
                </p:cNvCxnSpPr>
                <p:nvPr/>
              </p:nvCxnSpPr>
              <p:spPr>
                <a:xfrm flipH="1">
                  <a:off x="2286233" y="24917613"/>
                  <a:ext cx="6101283"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014B87F-892E-6E25-EE01-3A0637C0D300}"/>
                    </a:ext>
                  </a:extLst>
                </p:cNvPr>
                <p:cNvCxnSpPr/>
                <p:nvPr/>
              </p:nvCxnSpPr>
              <p:spPr>
                <a:xfrm>
                  <a:off x="5410711" y="245112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87A675-49E3-144F-A971-20B771902168}"/>
                    </a:ext>
                  </a:extLst>
                </p:cNvPr>
                <p:cNvCxnSpPr/>
                <p:nvPr/>
              </p:nvCxnSpPr>
              <p:spPr>
                <a:xfrm>
                  <a:off x="2306441"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6EF722-AF18-0186-7662-FDCE7053A262}"/>
                    </a:ext>
                  </a:extLst>
                </p:cNvPr>
                <p:cNvCxnSpPr/>
                <p:nvPr/>
              </p:nvCxnSpPr>
              <p:spPr>
                <a:xfrm>
                  <a:off x="2514740" y="24917613"/>
                  <a:ext cx="0" cy="68582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32">
                  <a:extLst>
                    <a:ext uri="{FF2B5EF4-FFF2-40B4-BE49-F238E27FC236}">
                      <a16:creationId xmlns:a16="http://schemas.microsoft.com/office/drawing/2014/main" id="{C4A747A0-59B7-5731-1935-EAE796690B09}"/>
                    </a:ext>
                  </a:extLst>
                </p:cNvPr>
                <p:cNvSpPr txBox="1">
                  <a:spLocks noChangeArrowheads="1"/>
                </p:cNvSpPr>
                <p:nvPr/>
              </p:nvSpPr>
              <p:spPr bwMode="auto">
                <a:xfrm>
                  <a:off x="1301749" y="25755600"/>
                  <a:ext cx="1971676" cy="21953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Serially diluted from 1 to 10</a:t>
                  </a:r>
                  <a:r>
                    <a:rPr lang="en-US" altLang="en-US" sz="2500" baseline="30000" dirty="0">
                      <a:latin typeface="Helvetica" panose="020B0604020202020204" pitchFamily="34" charset="0"/>
                      <a:cs typeface="Helvetica" panose="020B0604020202020204" pitchFamily="34" charset="0"/>
                    </a:rPr>
                    <a:t>-6</a:t>
                  </a:r>
                </a:p>
              </p:txBody>
            </p:sp>
            <p:cxnSp>
              <p:nvCxnSpPr>
                <p:cNvPr id="73" name="Straight Arrow Connector 72">
                  <a:extLst>
                    <a:ext uri="{FF2B5EF4-FFF2-40B4-BE49-F238E27FC236}">
                      <a16:creationId xmlns:a16="http://schemas.microsoft.com/office/drawing/2014/main" id="{7D89206E-3685-60B6-6C06-A32D1EBDEAE4}"/>
                    </a:ext>
                  </a:extLst>
                </p:cNvPr>
                <p:cNvCxnSpPr>
                  <a:cxnSpLocks/>
                </p:cNvCxnSpPr>
                <p:nvPr/>
              </p:nvCxnSpPr>
              <p:spPr>
                <a:xfrm>
                  <a:off x="3352597" y="26909983"/>
                  <a:ext cx="522301" cy="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4BC1F4B-036A-C221-9FF6-6D7D8DDC864D}"/>
                    </a:ext>
                  </a:extLst>
                </p:cNvPr>
                <p:cNvSpPr txBox="1">
                  <a:spLocks noChangeArrowheads="1"/>
                </p:cNvSpPr>
                <p:nvPr/>
              </p:nvSpPr>
              <p:spPr bwMode="auto">
                <a:xfrm>
                  <a:off x="6945503" y="25593104"/>
                  <a:ext cx="2655887" cy="27130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Plated on days: 0, 1, 2, 4, 7, 14, 21, 28, 35, 42, 50, 63, 69</a:t>
                  </a:r>
                  <a:endParaRPr lang="en-US" altLang="en-US" sz="2500" baseline="30000" dirty="0">
                    <a:latin typeface="Helvetica" panose="020B0604020202020204" pitchFamily="34" charset="0"/>
                    <a:cs typeface="Helvetica" panose="020B0604020202020204" pitchFamily="34" charset="0"/>
                  </a:endParaRPr>
                </a:p>
              </p:txBody>
            </p:sp>
          </p:grpSp>
          <p:sp>
            <p:nvSpPr>
              <p:cNvPr id="33" name="TextBox 20">
                <a:extLst>
                  <a:ext uri="{FF2B5EF4-FFF2-40B4-BE49-F238E27FC236}">
                    <a16:creationId xmlns:a16="http://schemas.microsoft.com/office/drawing/2014/main" id="{3C595D29-945A-D368-C75A-7865DBCB8E35}"/>
                  </a:ext>
                </a:extLst>
              </p:cNvPr>
              <p:cNvSpPr txBox="1">
                <a:spLocks noChangeArrowheads="1"/>
              </p:cNvSpPr>
              <p:nvPr/>
            </p:nvSpPr>
            <p:spPr bwMode="auto">
              <a:xfrm>
                <a:off x="10085388" y="22617567"/>
                <a:ext cx="1044575" cy="642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x3</a:t>
                </a:r>
              </a:p>
            </p:txBody>
          </p:sp>
        </p:grpSp>
        <p:sp>
          <p:nvSpPr>
            <p:cNvPr id="14" name="TextBox 13">
              <a:extLst>
                <a:ext uri="{FF2B5EF4-FFF2-40B4-BE49-F238E27FC236}">
                  <a16:creationId xmlns:a16="http://schemas.microsoft.com/office/drawing/2014/main" id="{A03D8F85-0D98-F2FD-37F8-6729AC698FEC}"/>
                </a:ext>
              </a:extLst>
            </p:cNvPr>
            <p:cNvSpPr txBox="1"/>
            <p:nvPr/>
          </p:nvSpPr>
          <p:spPr>
            <a:xfrm>
              <a:off x="5747265" y="23982411"/>
              <a:ext cx="4135438" cy="1159761"/>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+ 0.03 OD LVS</a:t>
              </a:r>
            </a:p>
            <a:p>
              <a:pPr>
                <a:defRPr/>
              </a:pPr>
              <a:r>
                <a:rPr lang="en-US" sz="2500" dirty="0">
                  <a:latin typeface="Helvetica" panose="020B0604020202020204" pitchFamily="34" charset="0"/>
                  <a:cs typeface="Helvetica" panose="020B0604020202020204" pitchFamily="34" charset="0"/>
                </a:rPr>
                <a:t> </a:t>
              </a:r>
              <a:r>
                <a:rPr lang="en-US" sz="2500" i="1" dirty="0">
                  <a:latin typeface="Helvetica" panose="020B0604020202020204" pitchFamily="34" charset="0"/>
                  <a:cs typeface="Helvetica" panose="020B0604020202020204" pitchFamily="34" charset="0"/>
                </a:rPr>
                <a:t>F. tularensis</a:t>
              </a:r>
              <a:endParaRPr lang="en-US" sz="2500" dirty="0">
                <a:latin typeface="Helvetica" panose="020B0604020202020204" pitchFamily="34" charset="0"/>
                <a:cs typeface="Helvetica" panose="020B0604020202020204" pitchFamily="34" charset="0"/>
              </a:endParaRPr>
            </a:p>
          </p:txBody>
        </p:sp>
      </p:grpSp>
      <p:grpSp>
        <p:nvGrpSpPr>
          <p:cNvPr id="97" name="Group 96">
            <a:extLst>
              <a:ext uri="{FF2B5EF4-FFF2-40B4-BE49-F238E27FC236}">
                <a16:creationId xmlns:a16="http://schemas.microsoft.com/office/drawing/2014/main" id="{08DB2BCB-CD0B-E0A4-031C-1BF8EE370627}"/>
              </a:ext>
            </a:extLst>
          </p:cNvPr>
          <p:cNvGrpSpPr/>
          <p:nvPr/>
        </p:nvGrpSpPr>
        <p:grpSpPr>
          <a:xfrm>
            <a:off x="18907780" y="12664703"/>
            <a:ext cx="17373600" cy="1097280"/>
            <a:chOff x="162560" y="3511974"/>
            <a:chExt cx="18139632" cy="1849120"/>
          </a:xfrm>
        </p:grpSpPr>
        <p:grpSp>
          <p:nvGrpSpPr>
            <p:cNvPr id="98" name="Group 97">
              <a:extLst>
                <a:ext uri="{FF2B5EF4-FFF2-40B4-BE49-F238E27FC236}">
                  <a16:creationId xmlns:a16="http://schemas.microsoft.com/office/drawing/2014/main" id="{40B4F65B-DEEC-4331-C132-EDF4A0AD6CDD}"/>
                </a:ext>
              </a:extLst>
            </p:cNvPr>
            <p:cNvGrpSpPr/>
            <p:nvPr/>
          </p:nvGrpSpPr>
          <p:grpSpPr>
            <a:xfrm>
              <a:off x="162560" y="3511974"/>
              <a:ext cx="18139632" cy="1849120"/>
              <a:chOff x="162560" y="3511974"/>
              <a:chExt cx="18139632" cy="1849120"/>
            </a:xfrm>
          </p:grpSpPr>
          <p:sp>
            <p:nvSpPr>
              <p:cNvPr id="100" name="Rectangle 99">
                <a:extLst>
                  <a:ext uri="{FF2B5EF4-FFF2-40B4-BE49-F238E27FC236}">
                    <a16:creationId xmlns:a16="http://schemas.microsoft.com/office/drawing/2014/main" id="{70AE2602-9795-9264-5FCF-1746A1594138}"/>
                  </a:ext>
                </a:extLst>
              </p:cNvPr>
              <p:cNvSpPr/>
              <p:nvPr/>
            </p:nvSpPr>
            <p:spPr>
              <a:xfrm>
                <a:off x="162560" y="3511974"/>
                <a:ext cx="18139632"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3490EC8-8911-CC04-AE71-0C942E1B58EF}"/>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5</a:t>
                </a:r>
              </a:p>
            </p:txBody>
          </p:sp>
          <p:sp>
            <p:nvSpPr>
              <p:cNvPr id="102" name="Rectangle 101">
                <a:extLst>
                  <a:ext uri="{FF2B5EF4-FFF2-40B4-BE49-F238E27FC236}">
                    <a16:creationId xmlns:a16="http://schemas.microsoft.com/office/drawing/2014/main" id="{7366E59D-ECB2-3995-A10F-6C443786A47A}"/>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Subtitle 2">
              <a:extLst>
                <a:ext uri="{FF2B5EF4-FFF2-40B4-BE49-F238E27FC236}">
                  <a16:creationId xmlns:a16="http://schemas.microsoft.com/office/drawing/2014/main" id="{B4360F01-A8FC-1F25-B623-C9A8EF10FB2E}"/>
                </a:ext>
              </a:extLst>
            </p:cNvPr>
            <p:cNvSpPr txBox="1">
              <a:spLocks/>
            </p:cNvSpPr>
            <p:nvPr/>
          </p:nvSpPr>
          <p:spPr>
            <a:xfrm>
              <a:off x="3064700" y="3835401"/>
              <a:ext cx="14004498"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0" b="1" i="0" dirty="0">
                  <a:solidFill>
                    <a:srgbClr val="222222"/>
                  </a:solidFill>
                  <a:effectLst/>
                  <a:latin typeface="Helvetica" panose="020B0604020202020204" pitchFamily="34" charset="0"/>
                  <a:cs typeface="Helvetica" panose="020B0604020202020204" pitchFamily="34" charset="0"/>
                </a:rPr>
                <a:t>Creation of a Transposon </a:t>
              </a:r>
              <a:r>
                <a:rPr lang="en-US" sz="5000" b="1" dirty="0">
                  <a:solidFill>
                    <a:srgbClr val="222222"/>
                  </a:solidFill>
                  <a:latin typeface="Helvetica" panose="020B0604020202020204" pitchFamily="34" charset="0"/>
                  <a:cs typeface="Helvetica" panose="020B0604020202020204" pitchFamily="34" charset="0"/>
                </a:rPr>
                <a:t>M</a:t>
              </a:r>
              <a:r>
                <a:rPr lang="en-US" sz="5000" b="1" i="0" dirty="0">
                  <a:solidFill>
                    <a:srgbClr val="222222"/>
                  </a:solidFill>
                  <a:effectLst/>
                  <a:latin typeface="Helvetica" panose="020B0604020202020204" pitchFamily="34" charset="0"/>
                  <a:cs typeface="Helvetica" panose="020B0604020202020204" pitchFamily="34" charset="0"/>
                </a:rPr>
                <a:t>utant </a:t>
              </a:r>
              <a:r>
                <a:rPr lang="en-US" sz="5000" b="1" dirty="0">
                  <a:solidFill>
                    <a:srgbClr val="222222"/>
                  </a:solidFill>
                  <a:latin typeface="Helvetica" panose="020B0604020202020204" pitchFamily="34" charset="0"/>
                  <a:cs typeface="Helvetica" panose="020B0604020202020204" pitchFamily="34" charset="0"/>
                </a:rPr>
                <a:t>L</a:t>
              </a:r>
              <a:r>
                <a:rPr lang="en-US" sz="5000" b="1" i="0" dirty="0">
                  <a:solidFill>
                    <a:srgbClr val="222222"/>
                  </a:solidFill>
                  <a:effectLst/>
                  <a:latin typeface="Helvetica" panose="020B0604020202020204" pitchFamily="34" charset="0"/>
                  <a:cs typeface="Helvetica" panose="020B0604020202020204" pitchFamily="34" charset="0"/>
                </a:rPr>
                <a:t>ibrary</a:t>
              </a:r>
              <a:endParaRPr lang="en-US" sz="5000" b="1" dirty="0">
                <a:latin typeface="Helvetica" panose="020B0604020202020204" pitchFamily="34" charset="0"/>
                <a:cs typeface="Helvetica" panose="020B0604020202020204" pitchFamily="34" charset="0"/>
              </a:endParaRPr>
            </a:p>
          </p:txBody>
        </p:sp>
      </p:grpSp>
      <p:grpSp>
        <p:nvGrpSpPr>
          <p:cNvPr id="103" name="Group 102">
            <a:extLst>
              <a:ext uri="{FF2B5EF4-FFF2-40B4-BE49-F238E27FC236}">
                <a16:creationId xmlns:a16="http://schemas.microsoft.com/office/drawing/2014/main" id="{187E98E0-F870-5B62-7473-1C4E9E9B39EE}"/>
              </a:ext>
            </a:extLst>
          </p:cNvPr>
          <p:cNvGrpSpPr/>
          <p:nvPr/>
        </p:nvGrpSpPr>
        <p:grpSpPr>
          <a:xfrm>
            <a:off x="334872" y="16734731"/>
            <a:ext cx="17373600" cy="1097280"/>
            <a:chOff x="162560" y="3511974"/>
            <a:chExt cx="18044160" cy="1849120"/>
          </a:xfrm>
        </p:grpSpPr>
        <p:grpSp>
          <p:nvGrpSpPr>
            <p:cNvPr id="104" name="Group 103">
              <a:extLst>
                <a:ext uri="{FF2B5EF4-FFF2-40B4-BE49-F238E27FC236}">
                  <a16:creationId xmlns:a16="http://schemas.microsoft.com/office/drawing/2014/main" id="{70F1CB0F-4260-E6E5-4F8F-D0720E6028EF}"/>
                </a:ext>
              </a:extLst>
            </p:cNvPr>
            <p:cNvGrpSpPr/>
            <p:nvPr/>
          </p:nvGrpSpPr>
          <p:grpSpPr>
            <a:xfrm>
              <a:off x="162560" y="3511974"/>
              <a:ext cx="18044160" cy="1849120"/>
              <a:chOff x="162560" y="3511974"/>
              <a:chExt cx="18044160" cy="1849120"/>
            </a:xfrm>
          </p:grpSpPr>
          <p:sp>
            <p:nvSpPr>
              <p:cNvPr id="106" name="Rectangle 105">
                <a:extLst>
                  <a:ext uri="{FF2B5EF4-FFF2-40B4-BE49-F238E27FC236}">
                    <a16:creationId xmlns:a16="http://schemas.microsoft.com/office/drawing/2014/main" id="{3D9F0EEE-9C42-1933-40B6-C51073AFA846}"/>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BEBDEBA-97BA-1D3F-F01D-AF8EF25142C4}"/>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6</a:t>
                </a:r>
              </a:p>
            </p:txBody>
          </p:sp>
          <p:sp>
            <p:nvSpPr>
              <p:cNvPr id="108" name="Rectangle 107">
                <a:extLst>
                  <a:ext uri="{FF2B5EF4-FFF2-40B4-BE49-F238E27FC236}">
                    <a16:creationId xmlns:a16="http://schemas.microsoft.com/office/drawing/2014/main" id="{4B051C5E-9503-DEAA-6777-615F4B1AECE7}"/>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Subtitle 2">
              <a:extLst>
                <a:ext uri="{FF2B5EF4-FFF2-40B4-BE49-F238E27FC236}">
                  <a16:creationId xmlns:a16="http://schemas.microsoft.com/office/drawing/2014/main" id="{484A3CA8-84E8-7D48-3AE1-0A214A1B4626}"/>
                </a:ext>
              </a:extLst>
            </p:cNvPr>
            <p:cNvSpPr txBox="1">
              <a:spLocks/>
            </p:cNvSpPr>
            <p:nvPr/>
          </p:nvSpPr>
          <p:spPr>
            <a:xfrm>
              <a:off x="3064700" y="3835401"/>
              <a:ext cx="144819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Survival of </a:t>
              </a:r>
              <a:r>
                <a:rPr lang="en-US" sz="5001" b="1" i="1" dirty="0">
                  <a:latin typeface="Helvetica" panose="020B0604020202020204" pitchFamily="34" charset="0"/>
                  <a:cs typeface="Helvetica" panose="020B0604020202020204" pitchFamily="34" charset="0"/>
                </a:rPr>
                <a:t>F. tularensis</a:t>
              </a:r>
              <a:r>
                <a:rPr lang="en-US" sz="5001" b="1" dirty="0">
                  <a:latin typeface="Helvetica" panose="020B0604020202020204" pitchFamily="34" charset="0"/>
                  <a:cs typeface="Helvetica" panose="020B0604020202020204" pitchFamily="34" charset="0"/>
                </a:rPr>
                <a:t> in Freshwater at</a:t>
              </a:r>
              <a:r>
                <a:rPr lang="en-US" sz="5400" b="1" dirty="0">
                  <a:latin typeface="Helvetica" panose="020B0604020202020204" pitchFamily="34" charset="0"/>
                  <a:cs typeface="Helvetica" panose="020B0604020202020204" pitchFamily="34" charset="0"/>
                </a:rPr>
                <a:t> 4°C</a:t>
              </a:r>
              <a:r>
                <a:rPr lang="en-US" sz="5001" b="1" dirty="0">
                  <a:latin typeface="Helvetica" panose="020B0604020202020204" pitchFamily="34" charset="0"/>
                  <a:cs typeface="Helvetica" panose="020B0604020202020204" pitchFamily="34" charset="0"/>
                </a:rPr>
                <a:t> </a:t>
              </a:r>
            </a:p>
          </p:txBody>
        </p:sp>
      </p:grpSp>
      <p:grpSp>
        <p:nvGrpSpPr>
          <p:cNvPr id="111" name="Group 110">
            <a:extLst>
              <a:ext uri="{FF2B5EF4-FFF2-40B4-BE49-F238E27FC236}">
                <a16:creationId xmlns:a16="http://schemas.microsoft.com/office/drawing/2014/main" id="{1B3D3CE3-B2F9-52F3-75F8-69BDF0DA5E44}"/>
              </a:ext>
            </a:extLst>
          </p:cNvPr>
          <p:cNvGrpSpPr/>
          <p:nvPr/>
        </p:nvGrpSpPr>
        <p:grpSpPr>
          <a:xfrm>
            <a:off x="18907780" y="16735027"/>
            <a:ext cx="17373600" cy="1097280"/>
            <a:chOff x="162560" y="3511974"/>
            <a:chExt cx="18044160" cy="1849120"/>
          </a:xfrm>
        </p:grpSpPr>
        <p:grpSp>
          <p:nvGrpSpPr>
            <p:cNvPr id="112" name="Group 111">
              <a:extLst>
                <a:ext uri="{FF2B5EF4-FFF2-40B4-BE49-F238E27FC236}">
                  <a16:creationId xmlns:a16="http://schemas.microsoft.com/office/drawing/2014/main" id="{0C84A9E8-2BBB-E957-AF96-6A5D3D63D18F}"/>
                </a:ext>
              </a:extLst>
            </p:cNvPr>
            <p:cNvGrpSpPr/>
            <p:nvPr/>
          </p:nvGrpSpPr>
          <p:grpSpPr>
            <a:xfrm>
              <a:off x="162560" y="3511974"/>
              <a:ext cx="18044160" cy="1849120"/>
              <a:chOff x="162560" y="3511974"/>
              <a:chExt cx="18044160" cy="1849120"/>
            </a:xfrm>
          </p:grpSpPr>
          <p:sp>
            <p:nvSpPr>
              <p:cNvPr id="114" name="Rectangle 113">
                <a:extLst>
                  <a:ext uri="{FF2B5EF4-FFF2-40B4-BE49-F238E27FC236}">
                    <a16:creationId xmlns:a16="http://schemas.microsoft.com/office/drawing/2014/main" id="{E0F8108A-3904-B668-9634-C27698C608DD}"/>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44E193F-793C-7997-4A7E-D9567C4A0705}"/>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7</a:t>
                </a:r>
              </a:p>
            </p:txBody>
          </p:sp>
          <p:sp>
            <p:nvSpPr>
              <p:cNvPr id="116" name="Rectangle 115">
                <a:extLst>
                  <a:ext uri="{FF2B5EF4-FFF2-40B4-BE49-F238E27FC236}">
                    <a16:creationId xmlns:a16="http://schemas.microsoft.com/office/drawing/2014/main" id="{FE921EF1-57E2-9CED-DED9-5EBB67C3A28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Subtitle 2">
              <a:extLst>
                <a:ext uri="{FF2B5EF4-FFF2-40B4-BE49-F238E27FC236}">
                  <a16:creationId xmlns:a16="http://schemas.microsoft.com/office/drawing/2014/main" id="{D73363C7-8CB4-9030-5735-700ED1192E0F}"/>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Transposon Insertion Sequencing Data</a:t>
              </a:r>
            </a:p>
          </p:txBody>
        </p:sp>
      </p:grpSp>
      <p:sp>
        <p:nvSpPr>
          <p:cNvPr id="119" name="TextBox 118">
            <a:extLst>
              <a:ext uri="{FF2B5EF4-FFF2-40B4-BE49-F238E27FC236}">
                <a16:creationId xmlns:a16="http://schemas.microsoft.com/office/drawing/2014/main" id="{9D29C6EB-5C17-CF27-9E36-E913C9DBACA1}"/>
              </a:ext>
            </a:extLst>
          </p:cNvPr>
          <p:cNvSpPr txBox="1"/>
          <p:nvPr/>
        </p:nvSpPr>
        <p:spPr>
          <a:xfrm>
            <a:off x="3366358" y="4445507"/>
            <a:ext cx="8665376" cy="3041858"/>
          </a:xfrm>
          <a:prstGeom prst="rect">
            <a:avLst/>
          </a:prstGeom>
          <a:noFill/>
        </p:spPr>
        <p:txBody>
          <a:bodyPr wrap="square">
            <a:spAutoFit/>
          </a:bodyPr>
          <a:lstStyle/>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Francisella tularensis</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Gram-negative, pathogenic bacterium</a:t>
            </a:r>
            <a:r>
              <a:rPr lang="en-US" altLang="en-US" sz="2500" baseline="30000" dirty="0">
                <a:latin typeface="Helvetica" panose="020B0604020202020204" pitchFamily="34" charset="0"/>
                <a:cs typeface="Helvetica" panose="020B0604020202020204" pitchFamily="34" charset="0"/>
              </a:rPr>
              <a:t> </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Causes the disease tularemia</a:t>
            </a:r>
            <a:endParaRPr lang="en-US" sz="2500" baseline="300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can </a:t>
            </a:r>
            <a:r>
              <a:rPr lang="en-US" sz="2500" b="1" dirty="0">
                <a:latin typeface="Helvetica" panose="020B0604020202020204" pitchFamily="34" charset="0"/>
                <a:cs typeface="Helvetica" panose="020B0604020202020204" pitchFamily="34" charset="0"/>
              </a:rPr>
              <a:t>survive in freshwater</a:t>
            </a:r>
            <a:r>
              <a:rPr lang="en-US" sz="2500" dirty="0">
                <a:latin typeface="Helvetica" panose="020B0604020202020204" pitchFamily="34" charset="0"/>
                <a:cs typeface="Helvetica" panose="020B0604020202020204" pitchFamily="34" charset="0"/>
              </a:rPr>
              <a:t> for long periods of time and subsequently </a:t>
            </a:r>
            <a:r>
              <a:rPr lang="en-US" sz="2500" b="1" dirty="0">
                <a:latin typeface="Helvetica" panose="020B0604020202020204" pitchFamily="34" charset="0"/>
                <a:cs typeface="Helvetica" panose="020B0604020202020204" pitchFamily="34" charset="0"/>
              </a:rPr>
              <a:t>infect animals and humans</a:t>
            </a:r>
            <a:r>
              <a:rPr lang="en-US" sz="2500" b="1" baseline="30000" dirty="0">
                <a:latin typeface="Helvetica" panose="020B0604020202020204" pitchFamily="34" charset="0"/>
                <a:cs typeface="Helvetica" panose="020B0604020202020204" pitchFamily="34" charset="0"/>
              </a:rPr>
              <a:t>2</a:t>
            </a:r>
          </a:p>
          <a:p>
            <a:pPr marL="342900"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A gene has been found that is important during the transition between the host and aquatic environment</a:t>
            </a:r>
            <a:r>
              <a:rPr lang="en-US" altLang="en-US" sz="2500" baseline="30000" dirty="0">
                <a:latin typeface="Helvetica" panose="020B0604020202020204" pitchFamily="34" charset="0"/>
                <a:cs typeface="Helvetica" panose="020B0604020202020204" pitchFamily="34" charset="0"/>
              </a:rPr>
              <a:t> 3</a:t>
            </a:r>
            <a:endParaRPr lang="en-US" sz="2500" dirty="0">
              <a:latin typeface="Helvetica" panose="020B0604020202020204" pitchFamily="34" charset="0"/>
              <a:cs typeface="Helvetica" panose="020B0604020202020204" pitchFamily="34" charset="0"/>
            </a:endParaRPr>
          </a:p>
          <a:p>
            <a:pPr algn="just"/>
            <a:endParaRPr lang="en-US" altLang="en-US" sz="2500" baseline="30000" dirty="0">
              <a:latin typeface="Helvetica" panose="020B0604020202020204" pitchFamily="34" charset="0"/>
              <a:cs typeface="Helvetica" panose="020B0604020202020204" pitchFamily="34" charset="0"/>
            </a:endParaRPr>
          </a:p>
        </p:txBody>
      </p:sp>
      <p:pic>
        <p:nvPicPr>
          <p:cNvPr id="120" name="Picture 119">
            <a:extLst>
              <a:ext uri="{FF2B5EF4-FFF2-40B4-BE49-F238E27FC236}">
                <a16:creationId xmlns:a16="http://schemas.microsoft.com/office/drawing/2014/main" id="{9C0C85CE-15A1-E8F2-D546-43631267E57F}"/>
              </a:ext>
            </a:extLst>
          </p:cNvPr>
          <p:cNvPicPr>
            <a:picLocks noChangeAspect="1"/>
          </p:cNvPicPr>
          <p:nvPr/>
        </p:nvPicPr>
        <p:blipFill>
          <a:blip r:embed="rId7"/>
          <a:stretch>
            <a:fillRect/>
          </a:stretch>
        </p:blipFill>
        <p:spPr>
          <a:xfrm>
            <a:off x="365761" y="8002341"/>
            <a:ext cx="6807991" cy="3857349"/>
          </a:xfrm>
          <a:prstGeom prst="rect">
            <a:avLst/>
          </a:prstGeom>
        </p:spPr>
      </p:pic>
      <p:pic>
        <p:nvPicPr>
          <p:cNvPr id="121" name="Picture 120" descr="A picture containing honeycomb, outdoor object&#10;&#10;Description automatically generated">
            <a:extLst>
              <a:ext uri="{FF2B5EF4-FFF2-40B4-BE49-F238E27FC236}">
                <a16:creationId xmlns:a16="http://schemas.microsoft.com/office/drawing/2014/main" id="{5D54D198-26A4-E480-C0B5-329CE8961579}"/>
              </a:ext>
            </a:extLst>
          </p:cNvPr>
          <p:cNvPicPr>
            <a:picLocks noChangeAspect="1"/>
          </p:cNvPicPr>
          <p:nvPr/>
        </p:nvPicPr>
        <p:blipFill>
          <a:blip r:embed="rId8">
            <a:extLst>
              <a:ext uri="{28A0092B-C50C-407E-A947-70E740481C1C}">
                <a14:useLocalDpi xmlns:a14="http://schemas.microsoft.com/office/drawing/2010/main" val="0"/>
              </a:ext>
            </a:extLst>
          </a:blip>
          <a:srcRect t="2278" b="2278"/>
          <a:stretch>
            <a:fillRect/>
          </a:stretch>
        </p:blipFill>
        <p:spPr bwMode="auto">
          <a:xfrm>
            <a:off x="424825" y="4445507"/>
            <a:ext cx="2813717" cy="2813717"/>
          </a:xfrm>
          <a:prstGeom prst="rect">
            <a:avLst/>
          </a:prstGeom>
          <a:noFill/>
          <a:ln>
            <a:noFill/>
          </a:ln>
        </p:spPr>
      </p:pic>
      <p:sp>
        <p:nvSpPr>
          <p:cNvPr id="123" name="TextBox 122">
            <a:extLst>
              <a:ext uri="{FF2B5EF4-FFF2-40B4-BE49-F238E27FC236}">
                <a16:creationId xmlns:a16="http://schemas.microsoft.com/office/drawing/2014/main" id="{9A931365-DE4C-7D57-B1EE-C1E25057B9F3}"/>
              </a:ext>
            </a:extLst>
          </p:cNvPr>
          <p:cNvSpPr txBox="1"/>
          <p:nvPr/>
        </p:nvSpPr>
        <p:spPr>
          <a:xfrm>
            <a:off x="7378880" y="8541352"/>
            <a:ext cx="4738687" cy="47705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Main Question:</a:t>
            </a:r>
          </a:p>
        </p:txBody>
      </p:sp>
      <p:pic>
        <p:nvPicPr>
          <p:cNvPr id="16" name="Graphic 15" descr="Germ with solid fill">
            <a:extLst>
              <a:ext uri="{FF2B5EF4-FFF2-40B4-BE49-F238E27FC236}">
                <a16:creationId xmlns:a16="http://schemas.microsoft.com/office/drawing/2014/main" id="{E042FE63-355F-EB04-9FB4-FBC96D19E0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32803" y="5969110"/>
            <a:ext cx="978018" cy="978018"/>
          </a:xfrm>
          <a:prstGeom prst="rect">
            <a:avLst/>
          </a:prstGeom>
        </p:spPr>
      </p:pic>
      <p:sp>
        <p:nvSpPr>
          <p:cNvPr id="17" name="TextBox 16">
            <a:extLst>
              <a:ext uri="{FF2B5EF4-FFF2-40B4-BE49-F238E27FC236}">
                <a16:creationId xmlns:a16="http://schemas.microsoft.com/office/drawing/2014/main" id="{E076EA5D-FF1A-C234-E66F-F65E67783A8A}"/>
              </a:ext>
            </a:extLst>
          </p:cNvPr>
          <p:cNvSpPr txBox="1"/>
          <p:nvPr/>
        </p:nvSpPr>
        <p:spPr>
          <a:xfrm>
            <a:off x="19979185" y="4380428"/>
            <a:ext cx="4160976" cy="586314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Figure 3. Workflow for Cell Viability. </a:t>
            </a:r>
            <a:r>
              <a:rPr lang="en-US" sz="2500" dirty="0">
                <a:latin typeface="Helvetica" panose="020B0604020202020204" pitchFamily="34" charset="0"/>
                <a:cs typeface="Helvetica" panose="020B0604020202020204" pitchFamily="34" charset="0"/>
              </a:rPr>
              <a:t>Freshwater was collected from the Beaver River, Rhode Island. The water was filter sterilized and inoculated with </a:t>
            </a: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LVS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The initial inoculum was distributed to nine flasks, three of each were placed at three different temperatures: 4°C, 16 °C, and 25 °C. Samples were serially diluted and plated over a period of 10 weeks. </a:t>
            </a:r>
          </a:p>
        </p:txBody>
      </p:sp>
      <p:sp>
        <p:nvSpPr>
          <p:cNvPr id="20" name="TextBox 8">
            <a:extLst>
              <a:ext uri="{FF2B5EF4-FFF2-40B4-BE49-F238E27FC236}">
                <a16:creationId xmlns:a16="http://schemas.microsoft.com/office/drawing/2014/main" id="{1FC7D748-D14D-BC64-44B0-CD4408C4C911}"/>
              </a:ext>
            </a:extLst>
          </p:cNvPr>
          <p:cNvSpPr txBox="1">
            <a:spLocks noChangeArrowheads="1"/>
          </p:cNvSpPr>
          <p:nvPr/>
        </p:nvSpPr>
        <p:spPr bwMode="auto">
          <a:xfrm>
            <a:off x="424823" y="7296984"/>
            <a:ext cx="2813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1: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in macrophage.</a:t>
            </a:r>
            <a:r>
              <a:rPr lang="en-US" altLang="en-US" sz="2000" b="1" baseline="30000" dirty="0">
                <a:latin typeface="Helvetica" panose="020B0604020202020204" pitchFamily="34" charset="0"/>
                <a:cs typeface="Helvetica" panose="020B0604020202020204" pitchFamily="34" charset="0"/>
              </a:rPr>
              <a:t>1</a:t>
            </a:r>
          </a:p>
        </p:txBody>
      </p:sp>
      <p:sp>
        <p:nvSpPr>
          <p:cNvPr id="21" name="TextBox 8">
            <a:extLst>
              <a:ext uri="{FF2B5EF4-FFF2-40B4-BE49-F238E27FC236}">
                <a16:creationId xmlns:a16="http://schemas.microsoft.com/office/drawing/2014/main" id="{F8B63914-15D7-9426-124D-2EAB43DC5092}"/>
              </a:ext>
            </a:extLst>
          </p:cNvPr>
          <p:cNvSpPr txBox="1">
            <a:spLocks noChangeArrowheads="1"/>
          </p:cNvSpPr>
          <p:nvPr/>
        </p:nvSpPr>
        <p:spPr bwMode="auto">
          <a:xfrm>
            <a:off x="365760" y="11857676"/>
            <a:ext cx="6807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2: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modes of aquatic transmission.</a:t>
            </a:r>
            <a:r>
              <a:rPr lang="en-US" altLang="en-US" sz="2000" b="1" baseline="30000" dirty="0">
                <a:latin typeface="Helvetica" panose="020B0604020202020204" pitchFamily="34" charset="0"/>
                <a:cs typeface="Helvetica" panose="020B0604020202020204" pitchFamily="34" charset="0"/>
              </a:rPr>
              <a:t>4</a:t>
            </a:r>
          </a:p>
        </p:txBody>
      </p:sp>
      <p:grpSp>
        <p:nvGrpSpPr>
          <p:cNvPr id="23" name="Group 22">
            <a:extLst>
              <a:ext uri="{FF2B5EF4-FFF2-40B4-BE49-F238E27FC236}">
                <a16:creationId xmlns:a16="http://schemas.microsoft.com/office/drawing/2014/main" id="{4F4C57CA-C5AA-C9F6-3754-05CC2DD16588}"/>
              </a:ext>
            </a:extLst>
          </p:cNvPr>
          <p:cNvGrpSpPr/>
          <p:nvPr/>
        </p:nvGrpSpPr>
        <p:grpSpPr>
          <a:xfrm>
            <a:off x="19604447" y="13828707"/>
            <a:ext cx="16080423" cy="2654833"/>
            <a:chOff x="19600935" y="13727990"/>
            <a:chExt cx="16080423" cy="2736666"/>
          </a:xfrm>
        </p:grpSpPr>
        <p:sp>
          <p:nvSpPr>
            <p:cNvPr id="25" name="TextBox 24">
              <a:extLst>
                <a:ext uri="{FF2B5EF4-FFF2-40B4-BE49-F238E27FC236}">
                  <a16:creationId xmlns:a16="http://schemas.microsoft.com/office/drawing/2014/main" id="{2FC3B625-1787-0F2A-2DD2-675507B7B3AA}"/>
                </a:ext>
              </a:extLst>
            </p:cNvPr>
            <p:cNvSpPr txBox="1"/>
            <p:nvPr/>
          </p:nvSpPr>
          <p:spPr>
            <a:xfrm>
              <a:off x="19600935" y="14354002"/>
              <a:ext cx="7796380" cy="1681497"/>
            </a:xfrm>
            <a:prstGeom prst="rect">
              <a:avLst/>
            </a:prstGeom>
            <a:noFill/>
          </p:spPr>
          <p:txBody>
            <a:bodyPr wrap="square">
              <a:spAutoFit/>
            </a:bodyPr>
            <a:lstStyle/>
            <a:p>
              <a:r>
                <a:rPr lang="en-US" sz="2500" b="1" i="1" dirty="0">
                  <a:latin typeface="Helvetica" panose="020B0604020202020204" pitchFamily="34" charset="0"/>
                  <a:cs typeface="Helvetica" panose="020B0604020202020204" pitchFamily="34" charset="0"/>
                </a:rPr>
                <a:t>F. Tularensis </a:t>
              </a:r>
              <a:r>
                <a:rPr lang="en-US" sz="2500" b="1" dirty="0">
                  <a:latin typeface="Helvetica" panose="020B0604020202020204" pitchFamily="34" charset="0"/>
                  <a:cs typeface="Helvetica" panose="020B0604020202020204" pitchFamily="34" charset="0"/>
                </a:rPr>
                <a:t>genome: </a:t>
              </a:r>
              <a:r>
                <a:rPr lang="en-US" sz="2500" dirty="0">
                  <a:latin typeface="Helvetica" panose="020B0604020202020204" pitchFamily="34" charset="0"/>
                  <a:cs typeface="Helvetica" panose="020B0604020202020204" pitchFamily="34" charset="0"/>
                </a:rPr>
                <a:t>1,895,944 bp</a:t>
              </a:r>
            </a:p>
            <a:p>
              <a:r>
                <a:rPr lang="en-US" sz="2500" b="1" dirty="0">
                  <a:latin typeface="Helvetica" panose="020B0604020202020204" pitchFamily="34" charset="0"/>
                  <a:cs typeface="Helvetica" panose="020B0604020202020204" pitchFamily="34" charset="0"/>
                </a:rPr>
                <a:t>Number of genes: </a:t>
              </a:r>
              <a:r>
                <a:rPr lang="en-US" sz="2500" dirty="0">
                  <a:latin typeface="Helvetica" panose="020B0604020202020204" pitchFamily="34" charset="0"/>
                  <a:cs typeface="Helvetica" panose="020B0604020202020204" pitchFamily="34" charset="0"/>
                </a:rPr>
                <a:t>2,020</a:t>
              </a:r>
              <a:endParaRPr lang="en-US" sz="2500" b="1" dirty="0">
                <a:latin typeface="Helvetica" panose="020B0604020202020204" pitchFamily="34" charset="0"/>
                <a:cs typeface="Helvetica" panose="020B0604020202020204" pitchFamily="34" charset="0"/>
              </a:endParaRPr>
            </a:p>
            <a:p>
              <a:r>
                <a:rPr lang="en-US" sz="2500" b="1" dirty="0">
                  <a:latin typeface="Helvetica" panose="020B0604020202020204" pitchFamily="34" charset="0"/>
                  <a:cs typeface="Helvetica" panose="020B0604020202020204" pitchFamily="34" charset="0"/>
                </a:rPr>
                <a:t>Final Transformation Efficiency: </a:t>
              </a:r>
              <a:r>
                <a:rPr lang="en-US" sz="2500" dirty="0">
                  <a:latin typeface="Helvetica" panose="020B0604020202020204" pitchFamily="34" charset="0"/>
                  <a:cs typeface="Helvetica" panose="020B0604020202020204" pitchFamily="34" charset="0"/>
                </a:rPr>
                <a:t>2.44 x 10</a:t>
              </a:r>
              <a:r>
                <a:rPr lang="en-US" sz="2500" baseline="30000" dirty="0">
                  <a:latin typeface="Helvetica" panose="020B0604020202020204" pitchFamily="34" charset="0"/>
                  <a:cs typeface="Helvetica" panose="020B0604020202020204" pitchFamily="34" charset="0"/>
                </a:rPr>
                <a:t>3</a:t>
              </a:r>
            </a:p>
            <a:p>
              <a:r>
                <a:rPr lang="en-US" sz="2500" b="1" dirty="0">
                  <a:latin typeface="Helvetica" panose="020B0604020202020204" pitchFamily="34" charset="0"/>
                  <a:cs typeface="Helvetica" panose="020B0604020202020204" pitchFamily="34" charset="0"/>
                </a:rPr>
                <a:t>Estimated number of transposon mutants: </a:t>
              </a:r>
              <a:r>
                <a:rPr lang="en-US" sz="2500" dirty="0">
                  <a:latin typeface="Helvetica" panose="020B0604020202020204" pitchFamily="34" charset="0"/>
                  <a:cs typeface="Helvetica" panose="020B0604020202020204" pitchFamily="34" charset="0"/>
                </a:rPr>
                <a:t>~5,572</a:t>
              </a:r>
            </a:p>
          </p:txBody>
        </p:sp>
        <p:grpSp>
          <p:nvGrpSpPr>
            <p:cNvPr id="19" name="Group 18">
              <a:extLst>
                <a:ext uri="{FF2B5EF4-FFF2-40B4-BE49-F238E27FC236}">
                  <a16:creationId xmlns:a16="http://schemas.microsoft.com/office/drawing/2014/main" id="{C366E5AD-BD71-0D0A-DD60-F0FE14A11CEF}"/>
                </a:ext>
              </a:extLst>
            </p:cNvPr>
            <p:cNvGrpSpPr/>
            <p:nvPr/>
          </p:nvGrpSpPr>
          <p:grpSpPr>
            <a:xfrm>
              <a:off x="27712766" y="13727990"/>
              <a:ext cx="7968592" cy="2736666"/>
              <a:chOff x="28141988" y="13767649"/>
              <a:chExt cx="7968592" cy="2736666"/>
            </a:xfrm>
          </p:grpSpPr>
          <p:pic>
            <p:nvPicPr>
              <p:cNvPr id="47" name="Picture 2">
                <a:extLst>
                  <a:ext uri="{FF2B5EF4-FFF2-40B4-BE49-F238E27FC236}">
                    <a16:creationId xmlns:a16="http://schemas.microsoft.com/office/drawing/2014/main" id="{451B6B98-4BEE-EFC7-9920-52EEF6DF5FD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4836" r="7282" b="14692"/>
              <a:stretch/>
            </p:blipFill>
            <p:spPr bwMode="auto">
              <a:xfrm>
                <a:off x="31135660" y="13767649"/>
                <a:ext cx="1945318" cy="19714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8" name="TextBox 8">
                <a:extLst>
                  <a:ext uri="{FF2B5EF4-FFF2-40B4-BE49-F238E27FC236}">
                    <a16:creationId xmlns:a16="http://schemas.microsoft.com/office/drawing/2014/main" id="{97C4CE2E-6CE4-8F7D-CC02-738AF32B02E6}"/>
                  </a:ext>
                </a:extLst>
              </p:cNvPr>
              <p:cNvSpPr txBox="1">
                <a:spLocks noChangeArrowheads="1"/>
              </p:cNvSpPr>
              <p:nvPr/>
            </p:nvSpPr>
            <p:spPr bwMode="auto">
              <a:xfrm>
                <a:off x="28141988" y="15774609"/>
                <a:ext cx="7968592" cy="72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5: Example of transposon mutant library isolated on cysteine heart agar with hemoglobin plate</a:t>
                </a:r>
                <a:endParaRPr lang="en-US" altLang="en-US" sz="2000" b="1" baseline="30000" dirty="0">
                  <a:latin typeface="Helvetica" panose="020B0604020202020204" pitchFamily="34" charset="0"/>
                  <a:cs typeface="Helvetica" panose="020B0604020202020204" pitchFamily="34" charset="0"/>
                </a:endParaRPr>
              </a:p>
            </p:txBody>
          </p:sp>
        </p:grpSp>
      </p:grpSp>
      <p:sp>
        <p:nvSpPr>
          <p:cNvPr id="109" name="TextBox 8">
            <a:extLst>
              <a:ext uri="{FF2B5EF4-FFF2-40B4-BE49-F238E27FC236}">
                <a16:creationId xmlns:a16="http://schemas.microsoft.com/office/drawing/2014/main" id="{AB1CD0AE-146A-80CA-03AC-1D2E8E17361A}"/>
              </a:ext>
            </a:extLst>
          </p:cNvPr>
          <p:cNvSpPr txBox="1">
            <a:spLocks noChangeArrowheads="1"/>
          </p:cNvSpPr>
          <p:nvPr/>
        </p:nvSpPr>
        <p:spPr bwMode="auto">
          <a:xfrm>
            <a:off x="25129539" y="11625314"/>
            <a:ext cx="9318134"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4: Workflow of transposon insertion sequencing protocol</a:t>
            </a:r>
            <a:r>
              <a:rPr lang="en-US" altLang="en-US" sz="2000" b="1" baseline="30000" dirty="0">
                <a:latin typeface="Helvetica" panose="020B0604020202020204" pitchFamily="34" charset="0"/>
                <a:cs typeface="Helvetica" panose="020B0604020202020204" pitchFamily="34" charset="0"/>
              </a:rPr>
              <a:t>5</a:t>
            </a:r>
          </a:p>
          <a:p>
            <a:endParaRPr lang="en-US" altLang="en-US" sz="2000" b="1" baseline="30000" dirty="0">
              <a:latin typeface="Helvetica" panose="020B0604020202020204" pitchFamily="34" charset="0"/>
              <a:cs typeface="Helvetica" panose="020B0604020202020204" pitchFamily="34" charset="0"/>
            </a:endParaRPr>
          </a:p>
          <a:p>
            <a:r>
              <a:rPr lang="en-US" altLang="en-US" sz="2000" dirty="0">
                <a:latin typeface="Helvetica" panose="020B0604020202020204" pitchFamily="34" charset="0"/>
                <a:cs typeface="Helvetica" panose="020B0604020202020204" pitchFamily="34" charset="0"/>
              </a:rPr>
              <a:t>This is modified from Chao </a:t>
            </a:r>
            <a:r>
              <a:rPr lang="en-US" altLang="en-US" sz="2000" i="1" dirty="0">
                <a:latin typeface="Helvetica" panose="020B0604020202020204" pitchFamily="34" charset="0"/>
                <a:cs typeface="Helvetica" panose="020B0604020202020204" pitchFamily="34" charset="0"/>
              </a:rPr>
              <a:t>et al.</a:t>
            </a:r>
            <a:r>
              <a:rPr lang="en-US" altLang="en-US" sz="2000" dirty="0">
                <a:latin typeface="Helvetica" panose="020B0604020202020204" pitchFamily="34" charset="0"/>
                <a:cs typeface="Helvetica" panose="020B0604020202020204" pitchFamily="34" charset="0"/>
              </a:rPr>
              <a:t> 2016.</a:t>
            </a:r>
            <a:endParaRPr lang="en-US" altLang="en-US" sz="2000" baseline="30000" dirty="0">
              <a:latin typeface="Helvetica" panose="020B0604020202020204" pitchFamily="34" charset="0"/>
              <a:cs typeface="Helvetica" panose="020B0604020202020204" pitchFamily="34" charset="0"/>
            </a:endParaRPr>
          </a:p>
        </p:txBody>
      </p:sp>
      <p:grpSp>
        <p:nvGrpSpPr>
          <p:cNvPr id="110" name="Group 109">
            <a:extLst>
              <a:ext uri="{FF2B5EF4-FFF2-40B4-BE49-F238E27FC236}">
                <a16:creationId xmlns:a16="http://schemas.microsoft.com/office/drawing/2014/main" id="{18A4AFD3-B0A4-B972-8EFC-32273FDDE240}"/>
              </a:ext>
            </a:extLst>
          </p:cNvPr>
          <p:cNvGrpSpPr/>
          <p:nvPr/>
        </p:nvGrpSpPr>
        <p:grpSpPr>
          <a:xfrm>
            <a:off x="334872" y="24574880"/>
            <a:ext cx="17373600" cy="1097280"/>
            <a:chOff x="162560" y="3511974"/>
            <a:chExt cx="18044160" cy="1849120"/>
          </a:xfrm>
        </p:grpSpPr>
        <p:grpSp>
          <p:nvGrpSpPr>
            <p:cNvPr id="118" name="Group 117">
              <a:extLst>
                <a:ext uri="{FF2B5EF4-FFF2-40B4-BE49-F238E27FC236}">
                  <a16:creationId xmlns:a16="http://schemas.microsoft.com/office/drawing/2014/main" id="{D05918AA-2DCD-A996-9BF0-A940CDF051DD}"/>
                </a:ext>
              </a:extLst>
            </p:cNvPr>
            <p:cNvGrpSpPr/>
            <p:nvPr/>
          </p:nvGrpSpPr>
          <p:grpSpPr>
            <a:xfrm>
              <a:off x="162560" y="3511974"/>
              <a:ext cx="18044160" cy="1849120"/>
              <a:chOff x="162560" y="3511974"/>
              <a:chExt cx="18044160" cy="1849120"/>
            </a:xfrm>
          </p:grpSpPr>
          <p:sp>
            <p:nvSpPr>
              <p:cNvPr id="124" name="Rectangle 123">
                <a:extLst>
                  <a:ext uri="{FF2B5EF4-FFF2-40B4-BE49-F238E27FC236}">
                    <a16:creationId xmlns:a16="http://schemas.microsoft.com/office/drawing/2014/main" id="{9813F08E-8B72-EB6C-1C8C-ABF21A7208F7}"/>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BC74390-7C2F-A7A5-F28A-76C23EFDC6F0}"/>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6BDAD5D7-938C-2E1B-6B80-4BE7C144FEE4}"/>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 name="Subtitle 2">
              <a:extLst>
                <a:ext uri="{FF2B5EF4-FFF2-40B4-BE49-F238E27FC236}">
                  <a16:creationId xmlns:a16="http://schemas.microsoft.com/office/drawing/2014/main" id="{3C4D0D8B-5B71-A30B-E944-06610856AEF3}"/>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Acknowledgments </a:t>
              </a:r>
            </a:p>
          </p:txBody>
        </p:sp>
      </p:grpSp>
      <p:sp>
        <p:nvSpPr>
          <p:cNvPr id="129" name="TextBox 128">
            <a:extLst>
              <a:ext uri="{FF2B5EF4-FFF2-40B4-BE49-F238E27FC236}">
                <a16:creationId xmlns:a16="http://schemas.microsoft.com/office/drawing/2014/main" id="{B4E92A89-B6E6-71B8-1D50-F3B009170497}"/>
              </a:ext>
            </a:extLst>
          </p:cNvPr>
          <p:cNvSpPr txBox="1"/>
          <p:nvPr/>
        </p:nvSpPr>
        <p:spPr>
          <a:xfrm>
            <a:off x="392795" y="25864084"/>
            <a:ext cx="17373600" cy="1323439"/>
          </a:xfrm>
          <a:prstGeom prst="rect">
            <a:avLst/>
          </a:prstGeom>
          <a:noFill/>
        </p:spPr>
        <p:txBody>
          <a:bodyPr wrap="square">
            <a:spAutoFit/>
          </a:bodyPr>
          <a:lstStyle/>
          <a:p>
            <a:pPr algn="just" defTabSz="3761303">
              <a:defRPr/>
            </a:pPr>
            <a:r>
              <a:rPr lang="en-US" altLang="en-US" sz="2000" dirty="0">
                <a:latin typeface="Helvetica" panose="020B0604020202020204" pitchFamily="34" charset="0"/>
                <a:cs typeface="Helvetica" panose="020B0604020202020204" pitchFamily="34" charset="0"/>
              </a:rPr>
              <a:t>We would like to thank the Ramsey lab as well as the Gregory Lab for productive joint lab discussions. We would also like to thank the Jenkins lab for the use of their incubator and the Nelson lab for the use of their benchtop. A big thank you to Janet, with all of her advice and help throughout the entirety of this project! Research reported in this presentation was supported by the Rhode Island Institutional Development Award (</a:t>
            </a:r>
            <a:r>
              <a:rPr lang="en-US" altLang="en-US" sz="2000" dirty="0" err="1">
                <a:latin typeface="Helvetica" panose="020B0604020202020204" pitchFamily="34" charset="0"/>
                <a:cs typeface="Helvetica" panose="020B0604020202020204" pitchFamily="34" charset="0"/>
              </a:rPr>
              <a:t>IDeA</a:t>
            </a:r>
            <a:r>
              <a:rPr lang="en-US" altLang="en-US" sz="2000" dirty="0">
                <a:latin typeface="Helvetica" panose="020B0604020202020204" pitchFamily="34" charset="0"/>
                <a:cs typeface="Helvetica" panose="020B0604020202020204" pitchFamily="34" charset="0"/>
              </a:rPr>
              <a:t>) Network of Biomedical Research Excellence from the National Institute of General Medical Sciences of the National Institutes of Health under grant number P20GM103430.</a:t>
            </a:r>
          </a:p>
        </p:txBody>
      </p:sp>
      <p:sp>
        <p:nvSpPr>
          <p:cNvPr id="130" name="TextBox 129">
            <a:extLst>
              <a:ext uri="{FF2B5EF4-FFF2-40B4-BE49-F238E27FC236}">
                <a16:creationId xmlns:a16="http://schemas.microsoft.com/office/drawing/2014/main" id="{F61B9C15-DE1F-411A-1855-414145B3B18F}"/>
              </a:ext>
            </a:extLst>
          </p:cNvPr>
          <p:cNvSpPr txBox="1"/>
          <p:nvPr/>
        </p:nvSpPr>
        <p:spPr bwMode="auto">
          <a:xfrm>
            <a:off x="12518323" y="18122695"/>
            <a:ext cx="5086029" cy="5863144"/>
          </a:xfrm>
          <a:prstGeom prst="rect">
            <a:avLst/>
          </a:prstGeom>
          <a:solidFill>
            <a:schemeClr val="bg1"/>
          </a:solidFill>
          <a:ln>
            <a:noFill/>
          </a:ln>
        </p:spPr>
        <p:txBody>
          <a:bodyPr wrap="square">
            <a:spAutoFit/>
          </a:bodyPr>
          <a:lstStyle/>
          <a:p>
            <a:pPr algn="just">
              <a:defRPr/>
            </a:pPr>
            <a:r>
              <a:rPr lang="en-US" sz="2500" b="1" dirty="0">
                <a:latin typeface="Helvetica" panose="020B0604020202020204" pitchFamily="34" charset="0"/>
                <a:cs typeface="Helvetica" panose="020B0604020202020204" pitchFamily="34" charset="0"/>
              </a:rPr>
              <a:t>Figure 6: Comparison of </a:t>
            </a:r>
            <a:r>
              <a:rPr lang="en-US" sz="2500" b="1" i="1" dirty="0">
                <a:latin typeface="Helvetica" panose="020B0604020202020204" pitchFamily="34" charset="0"/>
                <a:cs typeface="Helvetica" panose="020B0604020202020204" pitchFamily="34" charset="0"/>
              </a:rPr>
              <a:t>F.</a:t>
            </a:r>
            <a:r>
              <a:rPr lang="en-US" sz="2500" dirty="0">
                <a:latin typeface="Helvetica" panose="020B0604020202020204" pitchFamily="34" charset="0"/>
                <a:cs typeface="Helvetica" panose="020B0604020202020204" pitchFamily="34" charset="0"/>
              </a:rPr>
              <a:t> </a:t>
            </a:r>
            <a:r>
              <a:rPr lang="en-US" sz="2500" b="1" i="1" dirty="0">
                <a:latin typeface="Helvetica" panose="020B0604020202020204" pitchFamily="34" charset="0"/>
                <a:cs typeface="Helvetica" panose="020B0604020202020204" pitchFamily="34" charset="0"/>
              </a:rPr>
              <a:t>tularensis</a:t>
            </a:r>
            <a:r>
              <a:rPr lang="en-US" sz="2500" b="1" dirty="0">
                <a:latin typeface="Helvetica" panose="020B0604020202020204" pitchFamily="34" charset="0"/>
                <a:cs typeface="Helvetica" panose="020B0604020202020204" pitchFamily="34" charset="0"/>
              </a:rPr>
              <a:t> survival in river water at 4°C across experiments. </a:t>
            </a:r>
          </a:p>
          <a:p>
            <a:pPr algn="just">
              <a:defRPr/>
            </a:pPr>
            <a:r>
              <a:rPr lang="en-US" sz="2500" dirty="0">
                <a:latin typeface="Helvetica" panose="020B0604020202020204" pitchFamily="34" charset="0"/>
                <a:cs typeface="Helvetica" panose="020B0604020202020204" pitchFamily="34" charset="0"/>
              </a:rPr>
              <a:t>Average CFU per mL recovered at indicated time points for three replicate experiments, with cells incubated at 4°C. The longest survival was 56 days in replicate 2. In orange diamonds, the average CFU per mL after incubating transposon mutant library in freshwater. Indicated timepoints (day 0, 7, 14) are also when gDNA was extracted for transposon insertion sequencing. </a:t>
            </a:r>
          </a:p>
        </p:txBody>
      </p:sp>
      <p:sp>
        <p:nvSpPr>
          <p:cNvPr id="13" name="TextBox 12">
            <a:extLst>
              <a:ext uri="{FF2B5EF4-FFF2-40B4-BE49-F238E27FC236}">
                <a16:creationId xmlns:a16="http://schemas.microsoft.com/office/drawing/2014/main" id="{8A8C5066-669B-4D6A-DC92-AFFC5693FE1B}"/>
              </a:ext>
            </a:extLst>
          </p:cNvPr>
          <p:cNvSpPr txBox="1"/>
          <p:nvPr/>
        </p:nvSpPr>
        <p:spPr>
          <a:xfrm>
            <a:off x="7389341" y="9014430"/>
            <a:ext cx="4642393" cy="2554545"/>
          </a:xfrm>
          <a:prstGeom prst="rect">
            <a:avLst/>
          </a:prstGeom>
          <a:solidFill>
            <a:srgbClr val="A9D18E"/>
          </a:solidFill>
        </p:spPr>
        <p:txBody>
          <a:bodyPr wrap="square" rtlCol="0" anchor="ctr">
            <a:spAutoFit/>
          </a:bodyPr>
          <a:lstStyle/>
          <a:p>
            <a:pPr algn="ctr"/>
            <a:r>
              <a:rPr lang="en-US" sz="3200" b="1" dirty="0">
                <a:latin typeface="Helvetica" panose="020B0604020202020204" pitchFamily="34" charset="0"/>
                <a:cs typeface="Helvetica" panose="020B0604020202020204" pitchFamily="34" charset="0"/>
              </a:rPr>
              <a:t>What are the genetic requirements for survival of </a:t>
            </a:r>
          </a:p>
          <a:p>
            <a:pPr algn="ctr"/>
            <a:r>
              <a:rPr lang="en-US" sz="3200" b="1" i="1" dirty="0">
                <a:latin typeface="Helvetica" panose="020B0604020202020204" pitchFamily="34" charset="0"/>
                <a:cs typeface="Helvetica" panose="020B0604020202020204" pitchFamily="34" charset="0"/>
              </a:rPr>
              <a:t>F. tularensis </a:t>
            </a:r>
            <a:r>
              <a:rPr lang="en-US" sz="3200" b="1" dirty="0">
                <a:latin typeface="Helvetica" panose="020B0604020202020204" pitchFamily="34" charset="0"/>
                <a:cs typeface="Helvetica" panose="020B0604020202020204" pitchFamily="34" charset="0"/>
              </a:rPr>
              <a:t>in freshwater?</a:t>
            </a:r>
          </a:p>
        </p:txBody>
      </p:sp>
      <p:grpSp>
        <p:nvGrpSpPr>
          <p:cNvPr id="152" name="Group 151">
            <a:extLst>
              <a:ext uri="{FF2B5EF4-FFF2-40B4-BE49-F238E27FC236}">
                <a16:creationId xmlns:a16="http://schemas.microsoft.com/office/drawing/2014/main" id="{51C4A27E-8612-86B3-6E28-F89B03C55082}"/>
              </a:ext>
            </a:extLst>
          </p:cNvPr>
          <p:cNvGrpSpPr/>
          <p:nvPr/>
        </p:nvGrpSpPr>
        <p:grpSpPr>
          <a:xfrm>
            <a:off x="365760" y="13893619"/>
            <a:ext cx="8233443" cy="1853172"/>
            <a:chOff x="749555" y="13814998"/>
            <a:chExt cx="10995203" cy="2506457"/>
          </a:xfrm>
        </p:grpSpPr>
        <p:grpSp>
          <p:nvGrpSpPr>
            <p:cNvPr id="126" name="Group 125">
              <a:extLst>
                <a:ext uri="{FF2B5EF4-FFF2-40B4-BE49-F238E27FC236}">
                  <a16:creationId xmlns:a16="http://schemas.microsoft.com/office/drawing/2014/main" id="{15C58280-AF3E-1F34-EDB2-5AB5611EB89E}"/>
                </a:ext>
              </a:extLst>
            </p:cNvPr>
            <p:cNvGrpSpPr/>
            <p:nvPr/>
          </p:nvGrpSpPr>
          <p:grpSpPr>
            <a:xfrm>
              <a:off x="1771051" y="14309052"/>
              <a:ext cx="1957754" cy="1983338"/>
              <a:chOff x="2443375" y="27617671"/>
              <a:chExt cx="4493422" cy="4544094"/>
            </a:xfrm>
          </p:grpSpPr>
          <p:sp>
            <p:nvSpPr>
              <p:cNvPr id="128" name="Flowchart: Connector 127">
                <a:extLst>
                  <a:ext uri="{FF2B5EF4-FFF2-40B4-BE49-F238E27FC236}">
                    <a16:creationId xmlns:a16="http://schemas.microsoft.com/office/drawing/2014/main" id="{3D6E2661-D58D-C1A8-2D42-FCB59871513C}"/>
                  </a:ext>
                </a:extLst>
              </p:cNvPr>
              <p:cNvSpPr/>
              <p:nvPr/>
            </p:nvSpPr>
            <p:spPr>
              <a:xfrm>
                <a:off x="2452472" y="27628080"/>
                <a:ext cx="4484325" cy="4533685"/>
              </a:xfrm>
              <a:prstGeom prst="flowChartConnector">
                <a:avLst/>
              </a:prstGeom>
              <a:noFill/>
              <a:ln w="48260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131" name="Arc 130">
                <a:extLst>
                  <a:ext uri="{FF2B5EF4-FFF2-40B4-BE49-F238E27FC236}">
                    <a16:creationId xmlns:a16="http://schemas.microsoft.com/office/drawing/2014/main" id="{86F3D4FF-F179-0034-C200-DFDAB4B0B60C}"/>
                  </a:ext>
                </a:extLst>
              </p:cNvPr>
              <p:cNvSpPr/>
              <p:nvPr/>
            </p:nvSpPr>
            <p:spPr>
              <a:xfrm rot="15787962">
                <a:off x="2490636" y="27570410"/>
                <a:ext cx="4312800" cy="4407321"/>
              </a:xfrm>
              <a:prstGeom prst="arc">
                <a:avLst>
                  <a:gd name="adj1" fmla="val 18054785"/>
                  <a:gd name="adj2" fmla="val 2844242"/>
                </a:avLst>
              </a:prstGeom>
              <a:ln w="482600">
                <a:solidFill>
                  <a:srgbClr val="8B95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dirty="0">
                  <a:latin typeface="Helvetica" panose="020B0604020202020204" pitchFamily="34" charset="0"/>
                  <a:cs typeface="Helvetica" panose="020B0604020202020204" pitchFamily="34" charset="0"/>
                </a:endParaRPr>
              </a:p>
            </p:txBody>
          </p:sp>
          <p:sp>
            <p:nvSpPr>
              <p:cNvPr id="132" name="TextBox 131">
                <a:extLst>
                  <a:ext uri="{FF2B5EF4-FFF2-40B4-BE49-F238E27FC236}">
                    <a16:creationId xmlns:a16="http://schemas.microsoft.com/office/drawing/2014/main" id="{273A172E-968C-6815-6191-5E2F4359195A}"/>
                  </a:ext>
                </a:extLst>
              </p:cNvPr>
              <p:cNvSpPr txBox="1"/>
              <p:nvPr/>
            </p:nvSpPr>
            <p:spPr>
              <a:xfrm>
                <a:off x="3390976" y="29340867"/>
                <a:ext cx="2907280" cy="1144490"/>
              </a:xfrm>
              <a:prstGeom prst="rect">
                <a:avLst/>
              </a:prstGeom>
              <a:noFill/>
            </p:spPr>
            <p:txBody>
              <a:bodyPr wrap="square" rtlCol="0">
                <a:spAutoFit/>
              </a:bodyPr>
              <a:lstStyle/>
              <a:p>
                <a:r>
                  <a:rPr lang="en-US" dirty="0">
                    <a:latin typeface="Helvetica" panose="020B0604020202020204" pitchFamily="34" charset="0"/>
                    <a:ea typeface="Lato" panose="020F0502020204030203" pitchFamily="34" charset="0"/>
                    <a:cs typeface="Helvetica" panose="020B0604020202020204" pitchFamily="34" charset="0"/>
                  </a:rPr>
                  <a:t>pKL97</a:t>
                </a:r>
              </a:p>
            </p:txBody>
          </p:sp>
        </p:grpSp>
        <p:sp>
          <p:nvSpPr>
            <p:cNvPr id="134" name="TextBox 133">
              <a:extLst>
                <a:ext uri="{FF2B5EF4-FFF2-40B4-BE49-F238E27FC236}">
                  <a16:creationId xmlns:a16="http://schemas.microsoft.com/office/drawing/2014/main" id="{740D2A76-22B6-C73A-2F19-8C7DCFC6C1CA}"/>
                </a:ext>
              </a:extLst>
            </p:cNvPr>
            <p:cNvSpPr txBox="1"/>
            <p:nvPr/>
          </p:nvSpPr>
          <p:spPr>
            <a:xfrm rot="20453858">
              <a:off x="749555" y="13814998"/>
              <a:ext cx="2198286" cy="499530"/>
            </a:xfrm>
            <a:prstGeom prst="rect">
              <a:avLst/>
            </a:prstGeom>
            <a:noFill/>
          </p:spPr>
          <p:txBody>
            <a:bodyPr wrap="square" rtlCol="0">
              <a:spAutoFit/>
            </a:bodyPr>
            <a:lstStyle/>
            <a:p>
              <a:r>
                <a:rPr lang="en-US" dirty="0">
                  <a:latin typeface="Helvetica" panose="020B0604020202020204" pitchFamily="34" charset="0"/>
                  <a:ea typeface="Lato" panose="020F0502020204030203" pitchFamily="34" charset="0"/>
                  <a:cs typeface="Helvetica" panose="020B0604020202020204" pitchFamily="34" charset="0"/>
                </a:rPr>
                <a:t>transposon</a:t>
              </a:r>
              <a:endParaRPr lang="en-US" sz="2500" dirty="0">
                <a:latin typeface="Helvetica" panose="020B0604020202020204" pitchFamily="34" charset="0"/>
                <a:ea typeface="Lato" panose="020F0502020204030203" pitchFamily="34" charset="0"/>
                <a:cs typeface="Helvetica" panose="020B0604020202020204" pitchFamily="34" charset="0"/>
              </a:endParaRPr>
            </a:p>
          </p:txBody>
        </p:sp>
        <p:sp>
          <p:nvSpPr>
            <p:cNvPr id="135" name="Arrow: Right 134">
              <a:extLst>
                <a:ext uri="{FF2B5EF4-FFF2-40B4-BE49-F238E27FC236}">
                  <a16:creationId xmlns:a16="http://schemas.microsoft.com/office/drawing/2014/main" id="{80C77EDA-475C-C590-DCAD-36DE0388959B}"/>
                </a:ext>
              </a:extLst>
            </p:cNvPr>
            <p:cNvSpPr/>
            <p:nvPr/>
          </p:nvSpPr>
          <p:spPr>
            <a:xfrm>
              <a:off x="4259168" y="14918566"/>
              <a:ext cx="947767" cy="701213"/>
            </a:xfrm>
            <a:prstGeom prst="rightArrow">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nvGrpSpPr>
            <p:cNvPr id="136" name="Group 135">
              <a:extLst>
                <a:ext uri="{FF2B5EF4-FFF2-40B4-BE49-F238E27FC236}">
                  <a16:creationId xmlns:a16="http://schemas.microsoft.com/office/drawing/2014/main" id="{0F743BCD-5BF3-8BC2-A898-806253A3439C}"/>
                </a:ext>
              </a:extLst>
            </p:cNvPr>
            <p:cNvGrpSpPr/>
            <p:nvPr/>
          </p:nvGrpSpPr>
          <p:grpSpPr>
            <a:xfrm>
              <a:off x="5774811" y="14309051"/>
              <a:ext cx="1953790" cy="1982292"/>
              <a:chOff x="14471449" y="27801176"/>
              <a:chExt cx="4505201" cy="4539219"/>
            </a:xfrm>
          </p:grpSpPr>
          <p:sp>
            <p:nvSpPr>
              <p:cNvPr id="137" name="TextBox 136">
                <a:extLst>
                  <a:ext uri="{FF2B5EF4-FFF2-40B4-BE49-F238E27FC236}">
                    <a16:creationId xmlns:a16="http://schemas.microsoft.com/office/drawing/2014/main" id="{0BC2A74D-63B6-D856-6F3E-D37C7F8E43C3}"/>
                  </a:ext>
                </a:extLst>
              </p:cNvPr>
              <p:cNvSpPr txBox="1"/>
              <p:nvPr/>
            </p:nvSpPr>
            <p:spPr>
              <a:xfrm>
                <a:off x="14939546" y="29702788"/>
                <a:ext cx="3324199" cy="1048542"/>
              </a:xfrm>
              <a:prstGeom prst="rect">
                <a:avLst/>
              </a:prstGeom>
              <a:noFill/>
            </p:spPr>
            <p:txBody>
              <a:bodyPr wrap="square" rtlCol="0">
                <a:spAutoFit/>
              </a:bodyPr>
              <a:lstStyle/>
              <a:p>
                <a:pPr algn="ctr"/>
                <a:r>
                  <a:rPr lang="en-US" sz="1600" dirty="0">
                    <a:latin typeface="Helvetica" panose="020B0604020202020204" pitchFamily="34" charset="0"/>
                    <a:ea typeface="Lato" panose="020F0502020204030203" pitchFamily="34" charset="0"/>
                    <a:cs typeface="Helvetica" panose="020B0604020202020204" pitchFamily="34" charset="0"/>
                  </a:rPr>
                  <a:t>pKR140</a:t>
                </a:r>
                <a:endParaRPr lang="en-US" sz="2500" dirty="0">
                  <a:latin typeface="Helvetica" panose="020B0604020202020204" pitchFamily="34" charset="0"/>
                  <a:ea typeface="Lato" panose="020F0502020204030203" pitchFamily="34" charset="0"/>
                  <a:cs typeface="Helvetica" panose="020B0604020202020204" pitchFamily="34" charset="0"/>
                </a:endParaRPr>
              </a:p>
            </p:txBody>
          </p:sp>
          <p:grpSp>
            <p:nvGrpSpPr>
              <p:cNvPr id="138" name="Group 137">
                <a:extLst>
                  <a:ext uri="{FF2B5EF4-FFF2-40B4-BE49-F238E27FC236}">
                    <a16:creationId xmlns:a16="http://schemas.microsoft.com/office/drawing/2014/main" id="{E6122229-56F7-1F60-8CCD-FB97428E3ED6}"/>
                  </a:ext>
                </a:extLst>
              </p:cNvPr>
              <p:cNvGrpSpPr/>
              <p:nvPr/>
            </p:nvGrpSpPr>
            <p:grpSpPr>
              <a:xfrm>
                <a:off x="14471449" y="27801176"/>
                <a:ext cx="4505201" cy="4539219"/>
                <a:chOff x="14485236" y="27638730"/>
                <a:chExt cx="4505201" cy="4539219"/>
              </a:xfrm>
            </p:grpSpPr>
            <p:sp>
              <p:nvSpPr>
                <p:cNvPr id="139" name="Flowchart: Connector 138">
                  <a:extLst>
                    <a:ext uri="{FF2B5EF4-FFF2-40B4-BE49-F238E27FC236}">
                      <a16:creationId xmlns:a16="http://schemas.microsoft.com/office/drawing/2014/main" id="{98D3A910-7D3A-6A36-2BC7-250962FB1B80}"/>
                    </a:ext>
                  </a:extLst>
                </p:cNvPr>
                <p:cNvSpPr/>
                <p:nvPr/>
              </p:nvSpPr>
              <p:spPr>
                <a:xfrm>
                  <a:off x="14485236" y="27646738"/>
                  <a:ext cx="4505201" cy="4531211"/>
                </a:xfrm>
                <a:prstGeom prst="flowChartConnector">
                  <a:avLst/>
                </a:prstGeom>
                <a:noFill/>
                <a:ln w="48260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141" name="Arc 140">
                  <a:extLst>
                    <a:ext uri="{FF2B5EF4-FFF2-40B4-BE49-F238E27FC236}">
                      <a16:creationId xmlns:a16="http://schemas.microsoft.com/office/drawing/2014/main" id="{F0FD61D8-A78F-0CF5-0A3E-7961F631AC4E}"/>
                    </a:ext>
                  </a:extLst>
                </p:cNvPr>
                <p:cNvSpPr/>
                <p:nvPr/>
              </p:nvSpPr>
              <p:spPr>
                <a:xfrm rot="15787962">
                  <a:off x="14553019" y="27591469"/>
                  <a:ext cx="4312799" cy="4407321"/>
                </a:xfrm>
                <a:prstGeom prst="arc">
                  <a:avLst>
                    <a:gd name="adj1" fmla="val 18054785"/>
                    <a:gd name="adj2" fmla="val 2844242"/>
                  </a:avLst>
                </a:prstGeom>
                <a:ln w="482600">
                  <a:solidFill>
                    <a:srgbClr val="8B95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grpSp>
        <p:grpSp>
          <p:nvGrpSpPr>
            <p:cNvPr id="143" name="Group 142">
              <a:extLst>
                <a:ext uri="{FF2B5EF4-FFF2-40B4-BE49-F238E27FC236}">
                  <a16:creationId xmlns:a16="http://schemas.microsoft.com/office/drawing/2014/main" id="{1E0CB732-2971-8E38-3CEA-DD5EC1F3CE71}"/>
                </a:ext>
              </a:extLst>
            </p:cNvPr>
            <p:cNvGrpSpPr/>
            <p:nvPr/>
          </p:nvGrpSpPr>
          <p:grpSpPr>
            <a:xfrm>
              <a:off x="9744164" y="14309055"/>
              <a:ext cx="2000594" cy="2012400"/>
              <a:chOff x="24530390" y="27646736"/>
              <a:chExt cx="4591748" cy="4599770"/>
            </a:xfrm>
          </p:grpSpPr>
          <p:sp>
            <p:nvSpPr>
              <p:cNvPr id="144" name="Flowchart: Connector 143">
                <a:extLst>
                  <a:ext uri="{FF2B5EF4-FFF2-40B4-BE49-F238E27FC236}">
                    <a16:creationId xmlns:a16="http://schemas.microsoft.com/office/drawing/2014/main" id="{B7645550-8271-2E46-2372-3A63DD8E077B}"/>
                  </a:ext>
                </a:extLst>
              </p:cNvPr>
              <p:cNvSpPr/>
              <p:nvPr/>
            </p:nvSpPr>
            <p:spPr>
              <a:xfrm>
                <a:off x="24537920" y="27646736"/>
                <a:ext cx="4484325" cy="4522959"/>
              </a:xfrm>
              <a:prstGeom prst="flowChartConnector">
                <a:avLst/>
              </a:prstGeom>
              <a:noFill/>
              <a:ln w="48260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nvGrpSpPr>
              <p:cNvPr id="145" name="Group 144">
                <a:extLst>
                  <a:ext uri="{FF2B5EF4-FFF2-40B4-BE49-F238E27FC236}">
                    <a16:creationId xmlns:a16="http://schemas.microsoft.com/office/drawing/2014/main" id="{15F2B2A9-F892-0CC8-E7BD-D5EED89AD81C}"/>
                  </a:ext>
                </a:extLst>
              </p:cNvPr>
              <p:cNvGrpSpPr/>
              <p:nvPr/>
            </p:nvGrpSpPr>
            <p:grpSpPr>
              <a:xfrm>
                <a:off x="24530390" y="27659123"/>
                <a:ext cx="4591748" cy="4587383"/>
                <a:chOff x="24530390" y="27633225"/>
                <a:chExt cx="4591748" cy="4587383"/>
              </a:xfrm>
            </p:grpSpPr>
            <p:sp>
              <p:nvSpPr>
                <p:cNvPr id="146" name="Arc 145">
                  <a:extLst>
                    <a:ext uri="{FF2B5EF4-FFF2-40B4-BE49-F238E27FC236}">
                      <a16:creationId xmlns:a16="http://schemas.microsoft.com/office/drawing/2014/main" id="{584D1B85-D0BC-350F-F069-260020261D6E}"/>
                    </a:ext>
                  </a:extLst>
                </p:cNvPr>
                <p:cNvSpPr/>
                <p:nvPr/>
              </p:nvSpPr>
              <p:spPr>
                <a:xfrm rot="15787962">
                  <a:off x="24605319" y="27558296"/>
                  <a:ext cx="4323271" cy="4473130"/>
                </a:xfrm>
                <a:prstGeom prst="arc">
                  <a:avLst>
                    <a:gd name="adj1" fmla="val 18054785"/>
                    <a:gd name="adj2" fmla="val 2844242"/>
                  </a:avLst>
                </a:prstGeom>
                <a:ln w="482600">
                  <a:solidFill>
                    <a:srgbClr val="8B95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147" name="TextBox 146">
                  <a:extLst>
                    <a:ext uri="{FF2B5EF4-FFF2-40B4-BE49-F238E27FC236}">
                      <a16:creationId xmlns:a16="http://schemas.microsoft.com/office/drawing/2014/main" id="{A6C434C2-0854-0903-2137-367107B5DCC8}"/>
                    </a:ext>
                  </a:extLst>
                </p:cNvPr>
                <p:cNvSpPr txBox="1"/>
                <p:nvPr/>
              </p:nvSpPr>
              <p:spPr>
                <a:xfrm>
                  <a:off x="25207492" y="29397334"/>
                  <a:ext cx="3528276" cy="1141782"/>
                </a:xfrm>
                <a:prstGeom prst="rect">
                  <a:avLst/>
                </a:prstGeom>
                <a:noFill/>
              </p:spPr>
              <p:txBody>
                <a:bodyPr wrap="square" rtlCol="0">
                  <a:spAutoFit/>
                </a:bodyPr>
                <a:lstStyle/>
                <a:p>
                  <a:r>
                    <a:rPr lang="en-US" dirty="0">
                      <a:latin typeface="Helvetica" panose="020B0604020202020204" pitchFamily="34" charset="0"/>
                      <a:ea typeface="Lato" panose="020F0502020204030203" pitchFamily="34" charset="0"/>
                      <a:cs typeface="Helvetica" panose="020B0604020202020204" pitchFamily="34" charset="0"/>
                    </a:rPr>
                    <a:t>pKR141</a:t>
                  </a:r>
                  <a:endParaRPr lang="en-US" sz="2500" dirty="0">
                    <a:latin typeface="Helvetica" panose="020B0604020202020204" pitchFamily="34" charset="0"/>
                    <a:ea typeface="Lato" panose="020F0502020204030203" pitchFamily="34" charset="0"/>
                    <a:cs typeface="Helvetica" panose="020B0604020202020204" pitchFamily="34" charset="0"/>
                  </a:endParaRPr>
                </a:p>
              </p:txBody>
            </p:sp>
            <p:sp>
              <p:nvSpPr>
                <p:cNvPr id="148" name="Arc 147">
                  <a:extLst>
                    <a:ext uri="{FF2B5EF4-FFF2-40B4-BE49-F238E27FC236}">
                      <a16:creationId xmlns:a16="http://schemas.microsoft.com/office/drawing/2014/main" id="{3D9D3B98-C300-3BAB-E364-85E1995033DA}"/>
                    </a:ext>
                  </a:extLst>
                </p:cNvPr>
                <p:cNvSpPr/>
                <p:nvPr/>
              </p:nvSpPr>
              <p:spPr>
                <a:xfrm rot="20583148">
                  <a:off x="26228615" y="27697649"/>
                  <a:ext cx="2893523" cy="4522959"/>
                </a:xfrm>
                <a:prstGeom prst="arc">
                  <a:avLst>
                    <a:gd name="adj1" fmla="val 18031029"/>
                    <a:gd name="adj2" fmla="val 20099049"/>
                  </a:avLst>
                </a:prstGeom>
                <a:ln w="482600">
                  <a:solidFill>
                    <a:srgbClr val="8750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grpSp>
        <p:sp>
          <p:nvSpPr>
            <p:cNvPr id="150" name="Arrow: Right 149">
              <a:extLst>
                <a:ext uri="{FF2B5EF4-FFF2-40B4-BE49-F238E27FC236}">
                  <a16:creationId xmlns:a16="http://schemas.microsoft.com/office/drawing/2014/main" id="{1EE46024-731B-529A-3DB3-9F09C0B086B6}"/>
                </a:ext>
              </a:extLst>
            </p:cNvPr>
            <p:cNvSpPr/>
            <p:nvPr/>
          </p:nvSpPr>
          <p:spPr>
            <a:xfrm>
              <a:off x="8262929" y="14905083"/>
              <a:ext cx="912672" cy="728178"/>
            </a:xfrm>
            <a:prstGeom prst="rightArrow">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sp>
        <p:nvSpPr>
          <p:cNvPr id="151" name="TextBox 150">
            <a:extLst>
              <a:ext uri="{FF2B5EF4-FFF2-40B4-BE49-F238E27FC236}">
                <a16:creationId xmlns:a16="http://schemas.microsoft.com/office/drawing/2014/main" id="{28F309DA-7595-23A3-9DAD-72EFE2B3CE3E}"/>
              </a:ext>
            </a:extLst>
          </p:cNvPr>
          <p:cNvSpPr txBox="1"/>
          <p:nvPr/>
        </p:nvSpPr>
        <p:spPr>
          <a:xfrm>
            <a:off x="8859722" y="13942869"/>
            <a:ext cx="8848750" cy="2785378"/>
          </a:xfrm>
          <a:prstGeom prst="rect">
            <a:avLst/>
          </a:prstGeom>
          <a:noFill/>
        </p:spPr>
        <p:txBody>
          <a:bodyPr wrap="square" rtlCol="0">
            <a:spAutoFit/>
          </a:bodyPr>
          <a:lstStyle/>
          <a:p>
            <a:pPr algn="just"/>
            <a:r>
              <a:rPr lang="en-US" sz="2500" b="1" dirty="0">
                <a:latin typeface="Helvetica" panose="020B0604020202020204" pitchFamily="34" charset="0"/>
                <a:cs typeface="Helvetica" panose="020B0604020202020204" pitchFamily="34" charset="0"/>
              </a:rPr>
              <a:t>Transposon: </a:t>
            </a:r>
            <a:r>
              <a:rPr lang="en-US" sz="2500" dirty="0">
                <a:latin typeface="Helvetica" panose="020B0604020202020204" pitchFamily="34" charset="0"/>
                <a:cs typeface="Helvetica" panose="020B0604020202020204" pitchFamily="34" charset="0"/>
              </a:rPr>
              <a:t>Fragment of DNA that “jumps” into the chromosome</a:t>
            </a:r>
          </a:p>
          <a:p>
            <a:pPr algn="just"/>
            <a:r>
              <a:rPr lang="en-US" sz="2500" b="1" dirty="0">
                <a:latin typeface="Helvetica" panose="020B0604020202020204" pitchFamily="34" charset="0"/>
                <a:cs typeface="Helvetica" panose="020B0604020202020204" pitchFamily="34" charset="0"/>
              </a:rPr>
              <a:t>Why make a new plasmid? </a:t>
            </a:r>
            <a:endParaRPr lang="en-US" sz="2500" dirty="0">
              <a:latin typeface="Helvetica" panose="020B0604020202020204" pitchFamily="34" charset="0"/>
              <a:cs typeface="Helvetica" panose="020B0604020202020204" pitchFamily="34" charset="0"/>
            </a:endParaRPr>
          </a:p>
          <a:p>
            <a:pPr marL="182880" indent="-342900" algn="just">
              <a:buFont typeface="Arial" panose="020B0604020202020204" pitchFamily="34" charset="0"/>
              <a:buChar char="•"/>
            </a:pPr>
            <a:r>
              <a:rPr lang="en-US" sz="2500" dirty="0">
                <a:latin typeface="Helvetica" panose="020B0604020202020204" pitchFamily="34" charset="0"/>
                <a:cs typeface="Helvetica" panose="020B0604020202020204" pitchFamily="34" charset="0"/>
              </a:rPr>
              <a:t>Modified the ends of the transposon to be compatible with the 2011 update to the Illumina adapters</a:t>
            </a:r>
            <a:r>
              <a:rPr lang="en-US" sz="2500" baseline="30000" dirty="0">
                <a:latin typeface="Helvetica" panose="020B0604020202020204" pitchFamily="34" charset="0"/>
                <a:cs typeface="Helvetica" panose="020B0604020202020204" pitchFamily="34" charset="0"/>
              </a:rPr>
              <a:t>6</a:t>
            </a:r>
            <a:r>
              <a:rPr lang="en-US" sz="2500" dirty="0">
                <a:latin typeface="Helvetica" panose="020B0604020202020204" pitchFamily="34" charset="0"/>
                <a:cs typeface="Helvetica" panose="020B0604020202020204" pitchFamily="34" charset="0"/>
              </a:rPr>
              <a:t> </a:t>
            </a:r>
          </a:p>
          <a:p>
            <a:pPr marL="182880" indent="-342900" algn="just">
              <a:buFont typeface="Arial" panose="020B0604020202020204" pitchFamily="34" charset="0"/>
              <a:buChar char="•"/>
            </a:pPr>
            <a:r>
              <a:rPr lang="en-US" sz="2500" dirty="0">
                <a:latin typeface="Helvetica" panose="020B0604020202020204" pitchFamily="34" charset="0"/>
                <a:cs typeface="Helvetica" panose="020B0604020202020204" pitchFamily="34" charset="0"/>
              </a:rPr>
              <a:t>The new plasmid incorporated this modifications (depicted in brown) </a:t>
            </a:r>
          </a:p>
        </p:txBody>
      </p:sp>
      <p:sp>
        <p:nvSpPr>
          <p:cNvPr id="18" name="TextBox 17">
            <a:extLst>
              <a:ext uri="{FF2B5EF4-FFF2-40B4-BE49-F238E27FC236}">
                <a16:creationId xmlns:a16="http://schemas.microsoft.com/office/drawing/2014/main" id="{A9E719E2-DF2B-6464-CFE3-2468705F4213}"/>
              </a:ext>
            </a:extLst>
          </p:cNvPr>
          <p:cNvSpPr txBox="1"/>
          <p:nvPr/>
        </p:nvSpPr>
        <p:spPr>
          <a:xfrm>
            <a:off x="1815362" y="16137571"/>
            <a:ext cx="6071415" cy="369332"/>
          </a:xfrm>
          <a:prstGeom prst="rect">
            <a:avLst/>
          </a:prstGeom>
          <a:noFill/>
        </p:spPr>
        <p:txBody>
          <a:bodyPr wrap="square">
            <a:spAutoFit/>
          </a:bodyPr>
          <a:lstStyle/>
          <a:p>
            <a:pPr algn="just"/>
            <a:r>
              <a:rPr lang="en-US" sz="1800" b="1" dirty="0">
                <a:latin typeface="Helvetica" panose="020B0604020202020204" pitchFamily="34" charset="0"/>
                <a:cs typeface="Helvetica" panose="020B0604020202020204" pitchFamily="34" charset="0"/>
              </a:rPr>
              <a:t>Initial transformation efficiency results: </a:t>
            </a:r>
            <a:r>
              <a:rPr lang="en-US" sz="1800" dirty="0">
                <a:latin typeface="Helvetica" panose="020B0604020202020204" pitchFamily="34" charset="0"/>
                <a:cs typeface="Helvetica" panose="020B0604020202020204" pitchFamily="34" charset="0"/>
              </a:rPr>
              <a:t>1.88 x 10</a:t>
            </a:r>
            <a:r>
              <a:rPr lang="en-US" sz="1800" baseline="30000" dirty="0">
                <a:latin typeface="Helvetica" panose="020B0604020202020204" pitchFamily="34" charset="0"/>
                <a:cs typeface="Helvetica" panose="020B0604020202020204" pitchFamily="34" charset="0"/>
              </a:rPr>
              <a:t>4</a:t>
            </a:r>
          </a:p>
        </p:txBody>
      </p:sp>
      <p:sp>
        <p:nvSpPr>
          <p:cNvPr id="76" name="TextBox 75">
            <a:extLst>
              <a:ext uri="{FF2B5EF4-FFF2-40B4-BE49-F238E27FC236}">
                <a16:creationId xmlns:a16="http://schemas.microsoft.com/office/drawing/2014/main" id="{427E7CF9-F2B1-B7F7-EFBC-93156990BC0C}"/>
              </a:ext>
            </a:extLst>
          </p:cNvPr>
          <p:cNvSpPr txBox="1"/>
          <p:nvPr/>
        </p:nvSpPr>
        <p:spPr>
          <a:xfrm>
            <a:off x="19029478" y="24803163"/>
            <a:ext cx="17373600" cy="2677656"/>
          </a:xfrm>
          <a:prstGeom prst="rect">
            <a:avLst/>
          </a:prstGeom>
          <a:noFill/>
        </p:spPr>
        <p:txBody>
          <a:bodyPr wrap="square">
            <a:spAutoFit/>
          </a:bodyPr>
          <a:lstStyle/>
          <a:p>
            <a:pPr algn="ctr" defTabSz="3761185" eaLnBrk="1" hangingPunct="1">
              <a:defRPr/>
            </a:pPr>
            <a:r>
              <a:rPr lang="en-US" altLang="en-US" sz="1400" b="1" dirty="0">
                <a:latin typeface="Helvetica" panose="020B0604020202020204" pitchFamily="34" charset="0"/>
                <a:cs typeface="Helvetica" panose="020B0604020202020204" pitchFamily="34" charset="0"/>
              </a:rPr>
              <a:t>References</a:t>
            </a:r>
          </a:p>
          <a:p>
            <a:pPr algn="just" defTabSz="3761185" eaLnBrk="1" hangingPunct="1">
              <a:defRPr/>
            </a:pPr>
            <a:r>
              <a:rPr lang="en-US" sz="1400" dirty="0">
                <a:latin typeface="Helvetica" panose="020B0604020202020204" pitchFamily="34" charset="0"/>
                <a:ea typeface="Times New Roman" panose="02020603050405020304" pitchFamily="18" charset="0"/>
                <a:cs typeface="Helvetica" panose="020B0604020202020204" pitchFamily="34" charset="0"/>
              </a:rPr>
              <a:t>1</a:t>
            </a:r>
            <a:r>
              <a:rPr lang="en-US" altLang="en-US" sz="1400" dirty="0">
                <a:latin typeface="Helvetica" panose="020B0604020202020204" pitchFamily="34" charset="0"/>
                <a:cs typeface="Helvetica" panose="020B0604020202020204" pitchFamily="34" charset="0"/>
              </a:rPr>
              <a:t>. Fischer. (2006). PNAS cover. </a:t>
            </a:r>
            <a:endParaRPr lang="en-US" sz="1400" dirty="0">
              <a:latin typeface="Helvetica" panose="020B0604020202020204" pitchFamily="34" charset="0"/>
              <a:cs typeface="Helvetica" panose="020B0604020202020204" pitchFamily="34" charset="0"/>
            </a:endParaRPr>
          </a:p>
          <a:p>
            <a:pPr algn="just" defTabSz="3761185">
              <a:defRPr/>
            </a:pPr>
            <a:r>
              <a:rPr lang="en-US" altLang="en-US" sz="1400" dirty="0">
                <a:latin typeface="Helvetica" panose="020B0604020202020204" pitchFamily="34" charset="0"/>
                <a:cs typeface="Helvetica" panose="020B0604020202020204" pitchFamily="34" charset="0"/>
              </a:rPr>
              <a:t>2. </a:t>
            </a:r>
            <a:r>
              <a:rPr lang="en-US" sz="1400" b="0" i="0" dirty="0" err="1">
                <a:effectLst/>
                <a:latin typeface="Helvetica" panose="020B0604020202020204" pitchFamily="34" charset="0"/>
                <a:cs typeface="Helvetica" panose="020B0604020202020204" pitchFamily="34" charset="0"/>
              </a:rPr>
              <a:t>Golovliov</a:t>
            </a:r>
            <a:r>
              <a:rPr lang="en-US" sz="1400" b="0" i="0" dirty="0">
                <a:effectLst/>
                <a:latin typeface="Helvetica" panose="020B0604020202020204" pitchFamily="34" charset="0"/>
                <a:cs typeface="Helvetica" panose="020B0604020202020204" pitchFamily="34" charset="0"/>
              </a:rPr>
              <a:t>, I., </a:t>
            </a:r>
            <a:r>
              <a:rPr lang="en-US" sz="1400" b="0" i="0" dirty="0" err="1">
                <a:effectLst/>
                <a:latin typeface="Helvetica" panose="020B0604020202020204" pitchFamily="34" charset="0"/>
                <a:cs typeface="Helvetica" panose="020B0604020202020204" pitchFamily="34" charset="0"/>
              </a:rPr>
              <a:t>Bäckman</a:t>
            </a:r>
            <a:r>
              <a:rPr lang="en-US" sz="1400" b="0" i="0" dirty="0">
                <a:effectLst/>
                <a:latin typeface="Helvetica" panose="020B0604020202020204" pitchFamily="34" charset="0"/>
                <a:cs typeface="Helvetica" panose="020B0604020202020204" pitchFamily="34" charset="0"/>
              </a:rPr>
              <a:t>, S., </a:t>
            </a:r>
            <a:r>
              <a:rPr lang="en-US" sz="1400" b="0" i="0" dirty="0" err="1">
                <a:effectLst/>
                <a:latin typeface="Helvetica" panose="020B0604020202020204" pitchFamily="34" charset="0"/>
                <a:cs typeface="Helvetica" panose="020B0604020202020204" pitchFamily="34" charset="0"/>
              </a:rPr>
              <a:t>Granberg</a:t>
            </a:r>
            <a:r>
              <a:rPr lang="en-US" sz="1400" b="0" i="0" dirty="0">
                <a:effectLst/>
                <a:latin typeface="Helvetica" panose="020B0604020202020204" pitchFamily="34" charset="0"/>
                <a:cs typeface="Helvetica" panose="020B0604020202020204" pitchFamily="34" charset="0"/>
              </a:rPr>
              <a:t>, M., </a:t>
            </a:r>
            <a:r>
              <a:rPr lang="en-US" sz="1400" b="0" i="0" dirty="0" err="1">
                <a:effectLst/>
                <a:latin typeface="Helvetica" panose="020B0604020202020204" pitchFamily="34" charset="0"/>
                <a:cs typeface="Helvetica" panose="020B0604020202020204" pitchFamily="34" charset="0"/>
              </a:rPr>
              <a:t>Salomonsson</a:t>
            </a:r>
            <a:r>
              <a:rPr lang="en-US" sz="1400" b="0" i="0" dirty="0">
                <a:effectLst/>
                <a:latin typeface="Helvetica" panose="020B0604020202020204" pitchFamily="34" charset="0"/>
                <a:cs typeface="Helvetica" panose="020B0604020202020204" pitchFamily="34" charset="0"/>
              </a:rPr>
              <a:t>, E., </a:t>
            </a:r>
            <a:r>
              <a:rPr lang="en-US" sz="1400" b="0" i="0" dirty="0" err="1">
                <a:effectLst/>
                <a:latin typeface="Helvetica" panose="020B0604020202020204" pitchFamily="34" charset="0"/>
                <a:cs typeface="Helvetica" panose="020B0604020202020204" pitchFamily="34" charset="0"/>
              </a:rPr>
              <a:t>Lundmark</a:t>
            </a:r>
            <a:r>
              <a:rPr lang="en-US" sz="1400" b="0" i="0" dirty="0">
                <a:effectLst/>
                <a:latin typeface="Helvetica" panose="020B0604020202020204" pitchFamily="34" charset="0"/>
                <a:cs typeface="Helvetica" panose="020B0604020202020204" pitchFamily="34" charset="0"/>
              </a:rPr>
              <a:t>, E., </a:t>
            </a:r>
            <a:r>
              <a:rPr lang="en-US" sz="1400" b="0" i="0" dirty="0" err="1">
                <a:effectLst/>
                <a:latin typeface="Helvetica" panose="020B0604020202020204" pitchFamily="34" charset="0"/>
                <a:cs typeface="Helvetica" panose="020B0604020202020204" pitchFamily="34" charset="0"/>
              </a:rPr>
              <a:t>Näslund</a:t>
            </a:r>
            <a:r>
              <a:rPr lang="en-US" sz="1400" b="0" i="0" dirty="0">
                <a:effectLst/>
                <a:latin typeface="Helvetica" panose="020B0604020202020204" pitchFamily="34" charset="0"/>
                <a:cs typeface="Helvetica" panose="020B0604020202020204" pitchFamily="34" charset="0"/>
              </a:rPr>
              <a:t>, J., Busch, J. D., </a:t>
            </a:r>
            <a:r>
              <a:rPr lang="en-US" sz="1400" b="0" i="0" dirty="0" err="1">
                <a:effectLst/>
                <a:latin typeface="Helvetica" panose="020B0604020202020204" pitchFamily="34" charset="0"/>
                <a:cs typeface="Helvetica" panose="020B0604020202020204" pitchFamily="34" charset="0"/>
              </a:rPr>
              <a:t>Birdsell</a:t>
            </a:r>
            <a:r>
              <a:rPr lang="en-US" sz="1400" b="0" i="0" dirty="0">
                <a:effectLst/>
                <a:latin typeface="Helvetica" panose="020B0604020202020204" pitchFamily="34" charset="0"/>
                <a:cs typeface="Helvetica" panose="020B0604020202020204" pitchFamily="34" charset="0"/>
              </a:rPr>
              <a:t>, D., </a:t>
            </a:r>
            <a:r>
              <a:rPr lang="en-US" sz="1400" b="0" i="0" dirty="0" err="1">
                <a:effectLst/>
                <a:latin typeface="Helvetica" panose="020B0604020202020204" pitchFamily="34" charset="0"/>
                <a:cs typeface="Helvetica" panose="020B0604020202020204" pitchFamily="34" charset="0"/>
              </a:rPr>
              <a:t>Sahl</a:t>
            </a:r>
            <a:r>
              <a:rPr lang="en-US" sz="1400" b="0" i="0" dirty="0">
                <a:effectLst/>
                <a:latin typeface="Helvetica" panose="020B0604020202020204" pitchFamily="34" charset="0"/>
                <a:cs typeface="Helvetica" panose="020B0604020202020204" pitchFamily="34" charset="0"/>
              </a:rPr>
              <a:t>, J. W., Wagner, D. M., Johansson, A., Forsman, M., &amp; </a:t>
            </a:r>
            <a:r>
              <a:rPr lang="en-US" sz="1400" b="0" i="0" dirty="0" err="1">
                <a:effectLst/>
                <a:latin typeface="Helvetica" panose="020B0604020202020204" pitchFamily="34" charset="0"/>
                <a:cs typeface="Helvetica" panose="020B0604020202020204" pitchFamily="34" charset="0"/>
              </a:rPr>
              <a:t>Thelaus</a:t>
            </a:r>
            <a:r>
              <a:rPr lang="en-US" sz="1400" b="0" i="0" dirty="0">
                <a:effectLst/>
                <a:latin typeface="Helvetica" panose="020B0604020202020204" pitchFamily="34" charset="0"/>
                <a:cs typeface="Helvetica" panose="020B0604020202020204" pitchFamily="34" charset="0"/>
              </a:rPr>
              <a:t>, J. (2021). Long-Term Survival of Virulent Tularemia Pathogens outside a Host in Conditions That Mimic Natural Aquatic Environments.</a:t>
            </a:r>
            <a:r>
              <a:rPr lang="en-US" sz="1400" b="0" i="1" dirty="0">
                <a:effectLst/>
                <a:latin typeface="Helvetica" panose="020B0604020202020204" pitchFamily="34" charset="0"/>
                <a:cs typeface="Helvetica" panose="020B0604020202020204" pitchFamily="34" charset="0"/>
              </a:rPr>
              <a:t> Applied and Environmental Microbiology, 87</a:t>
            </a:r>
            <a:r>
              <a:rPr lang="en-US" sz="1400" b="0" i="0" dirty="0">
                <a:effectLst/>
                <a:latin typeface="Helvetica" panose="020B0604020202020204" pitchFamily="34" charset="0"/>
                <a:cs typeface="Helvetica" panose="020B0604020202020204" pitchFamily="34" charset="0"/>
              </a:rPr>
              <a:t>(6) </a:t>
            </a:r>
          </a:p>
          <a:p>
            <a:pPr algn="just">
              <a:defRPr/>
            </a:pPr>
            <a:r>
              <a:rPr lang="en-US" sz="1400" dirty="0">
                <a:latin typeface="Helvetica" panose="020B0604020202020204" pitchFamily="34" charset="0"/>
                <a:cs typeface="Helvetica" panose="020B0604020202020204" pitchFamily="34" charset="0"/>
              </a:rPr>
              <a:t>3. </a:t>
            </a:r>
            <a:r>
              <a:rPr lang="en-US" sz="1400" b="0" i="0" dirty="0">
                <a:effectLst/>
                <a:latin typeface="Helvetica" panose="020B0604020202020204" pitchFamily="34" charset="0"/>
                <a:cs typeface="Helvetica" panose="020B0604020202020204" pitchFamily="34" charset="0"/>
              </a:rPr>
              <a:t>Williamson, D. R., Dewan, K. K., Patel, T., </a:t>
            </a:r>
            <a:r>
              <a:rPr lang="en-US" sz="1400" b="0" i="0" dirty="0" err="1">
                <a:effectLst/>
                <a:latin typeface="Helvetica" panose="020B0604020202020204" pitchFamily="34" charset="0"/>
                <a:cs typeface="Helvetica" panose="020B0604020202020204" pitchFamily="34" charset="0"/>
              </a:rPr>
              <a:t>Wastella</a:t>
            </a:r>
            <a:r>
              <a:rPr lang="en-US" sz="1400" b="0" i="0" dirty="0">
                <a:effectLst/>
                <a:latin typeface="Helvetica" panose="020B0604020202020204" pitchFamily="34" charset="0"/>
                <a:cs typeface="Helvetica" panose="020B0604020202020204" pitchFamily="34" charset="0"/>
              </a:rPr>
              <a:t>, C. M., Ning, G., &amp; </a:t>
            </a:r>
            <a:r>
              <a:rPr lang="en-US" sz="1400" b="0" i="0" dirty="0" err="1">
                <a:effectLst/>
                <a:latin typeface="Helvetica" panose="020B0604020202020204" pitchFamily="34" charset="0"/>
                <a:cs typeface="Helvetica" panose="020B0604020202020204" pitchFamily="34" charset="0"/>
              </a:rPr>
              <a:t>Kirimanjeswara</a:t>
            </a:r>
            <a:r>
              <a:rPr lang="en-US" sz="1400" b="0" i="0" dirty="0">
                <a:effectLst/>
                <a:latin typeface="Helvetica" panose="020B0604020202020204" pitchFamily="34" charset="0"/>
                <a:cs typeface="Helvetica" panose="020B0604020202020204" pitchFamily="34" charset="0"/>
              </a:rPr>
              <a:t>, G. S. (2017). A Single Mechanosensitive Channel Protects Francisella tularensis subsp. </a:t>
            </a:r>
            <a:r>
              <a:rPr lang="en-US" sz="1400" b="0" i="0" dirty="0" err="1">
                <a:effectLst/>
                <a:latin typeface="Helvetica" panose="020B0604020202020204" pitchFamily="34" charset="0"/>
                <a:cs typeface="Helvetica" panose="020B0604020202020204" pitchFamily="34" charset="0"/>
              </a:rPr>
              <a:t>holarctica</a:t>
            </a:r>
            <a:r>
              <a:rPr lang="en-US" sz="1400" b="0" i="0" dirty="0">
                <a:effectLst/>
                <a:latin typeface="Helvetica" panose="020B0604020202020204" pitchFamily="34" charset="0"/>
                <a:cs typeface="Helvetica" panose="020B0604020202020204" pitchFamily="34" charset="0"/>
              </a:rPr>
              <a:t> from Hypoosmotic Shock and Promotes Survival in the Aquatic Environment.</a:t>
            </a:r>
            <a:r>
              <a:rPr lang="en-US" sz="1400" b="0" i="1" dirty="0">
                <a:effectLst/>
                <a:latin typeface="Helvetica" panose="020B0604020202020204" pitchFamily="34" charset="0"/>
                <a:cs typeface="Helvetica" panose="020B0604020202020204" pitchFamily="34" charset="0"/>
              </a:rPr>
              <a:t> Applied and Environmental Microbiology, 84</a:t>
            </a:r>
            <a:r>
              <a:rPr lang="en-US" sz="1400" b="0" i="0" dirty="0">
                <a:effectLst/>
                <a:latin typeface="Helvetica" panose="020B0604020202020204" pitchFamily="34" charset="0"/>
                <a:cs typeface="Helvetica" panose="020B0604020202020204" pitchFamily="34" charset="0"/>
              </a:rPr>
              <a:t>(5)</a:t>
            </a:r>
          </a:p>
          <a:p>
            <a:pPr algn="just">
              <a:defRPr/>
            </a:pPr>
            <a:r>
              <a:rPr lang="en-US" sz="1400" b="0" i="0" dirty="0">
                <a:solidFill>
                  <a:srgbClr val="000000"/>
                </a:solidFill>
                <a:effectLst/>
                <a:latin typeface="Helvetica" panose="020B0604020202020204" pitchFamily="34" charset="0"/>
                <a:cs typeface="Helvetica" panose="020B0604020202020204" pitchFamily="34" charset="0"/>
              </a:rPr>
              <a:t>4. Hennebique, A., </a:t>
            </a:r>
            <a:r>
              <a:rPr lang="en-US" sz="1400" b="0" i="0" dirty="0" err="1">
                <a:solidFill>
                  <a:srgbClr val="000000"/>
                </a:solidFill>
                <a:effectLst/>
                <a:latin typeface="Helvetica" panose="020B0604020202020204" pitchFamily="34" charset="0"/>
                <a:cs typeface="Helvetica" panose="020B0604020202020204" pitchFamily="34" charset="0"/>
              </a:rPr>
              <a:t>Boisset</a:t>
            </a:r>
            <a:r>
              <a:rPr lang="en-US" sz="1400" b="0" i="0" dirty="0">
                <a:solidFill>
                  <a:srgbClr val="000000"/>
                </a:solidFill>
                <a:effectLst/>
                <a:latin typeface="Helvetica" panose="020B0604020202020204" pitchFamily="34" charset="0"/>
                <a:cs typeface="Helvetica" panose="020B0604020202020204" pitchFamily="34" charset="0"/>
              </a:rPr>
              <a:t>, S., &amp; </a:t>
            </a:r>
            <a:r>
              <a:rPr lang="en-US" sz="1400" b="0" i="0" dirty="0" err="1">
                <a:solidFill>
                  <a:srgbClr val="000000"/>
                </a:solidFill>
                <a:effectLst/>
                <a:latin typeface="Helvetica" panose="020B0604020202020204" pitchFamily="34" charset="0"/>
                <a:cs typeface="Helvetica" panose="020B0604020202020204" pitchFamily="34" charset="0"/>
              </a:rPr>
              <a:t>Maurin</a:t>
            </a:r>
            <a:r>
              <a:rPr lang="en-US" sz="1400" b="0" i="0" dirty="0">
                <a:solidFill>
                  <a:srgbClr val="000000"/>
                </a:solidFill>
                <a:effectLst/>
                <a:latin typeface="Helvetica" panose="020B0604020202020204" pitchFamily="34" charset="0"/>
                <a:cs typeface="Helvetica" panose="020B0604020202020204" pitchFamily="34" charset="0"/>
              </a:rPr>
              <a:t>, M. (2019). Tularemia as a waterborne disease: a review.</a:t>
            </a:r>
            <a:r>
              <a:rPr lang="en-US" sz="1400" b="0" i="1" dirty="0">
                <a:solidFill>
                  <a:srgbClr val="000000"/>
                </a:solidFill>
                <a:effectLst/>
                <a:latin typeface="Helvetica" panose="020B0604020202020204" pitchFamily="34" charset="0"/>
                <a:cs typeface="Helvetica" panose="020B0604020202020204" pitchFamily="34" charset="0"/>
              </a:rPr>
              <a:t> Emerging Microbes &amp; Infections, 8</a:t>
            </a:r>
            <a:r>
              <a:rPr lang="en-US" sz="1400" b="0" i="0" dirty="0">
                <a:solidFill>
                  <a:srgbClr val="000000"/>
                </a:solidFill>
                <a:effectLst/>
                <a:latin typeface="Helvetica" panose="020B0604020202020204" pitchFamily="34" charset="0"/>
                <a:cs typeface="Helvetica" panose="020B0604020202020204" pitchFamily="34" charset="0"/>
              </a:rPr>
              <a:t>(1), 1027-1042. 10.1080/22221751.2019.1638734</a:t>
            </a:r>
          </a:p>
          <a:p>
            <a:pPr algn="just">
              <a:defRPr/>
            </a:pPr>
            <a:r>
              <a:rPr lang="en-US" sz="1400" dirty="0">
                <a:solidFill>
                  <a:srgbClr val="000000"/>
                </a:solidFill>
                <a:latin typeface="Helvetica" panose="020B0604020202020204" pitchFamily="34" charset="0"/>
                <a:cs typeface="Helvetica" panose="020B0604020202020204" pitchFamily="34" charset="0"/>
              </a:rPr>
              <a:t>5. </a:t>
            </a:r>
            <a:r>
              <a:rPr lang="en-US" sz="1400" b="0" i="0" dirty="0">
                <a:solidFill>
                  <a:srgbClr val="212121"/>
                </a:solidFill>
                <a:effectLst/>
                <a:latin typeface="Helvetica" panose="020B0604020202020204" pitchFamily="34" charset="0"/>
                <a:cs typeface="Helvetica" panose="020B0604020202020204" pitchFamily="34" charset="0"/>
              </a:rPr>
              <a:t>Chao, M. C., Abel, S., Davis, B. M., &amp; </a:t>
            </a:r>
            <a:r>
              <a:rPr lang="en-US" sz="1400" b="0" i="0" dirty="0" err="1">
                <a:solidFill>
                  <a:srgbClr val="212121"/>
                </a:solidFill>
                <a:effectLst/>
                <a:latin typeface="Helvetica" panose="020B0604020202020204" pitchFamily="34" charset="0"/>
                <a:cs typeface="Helvetica" panose="020B0604020202020204" pitchFamily="34" charset="0"/>
              </a:rPr>
              <a:t>Waldor</a:t>
            </a:r>
            <a:r>
              <a:rPr lang="en-US" sz="1400" b="0" i="0" dirty="0">
                <a:solidFill>
                  <a:srgbClr val="212121"/>
                </a:solidFill>
                <a:effectLst/>
                <a:latin typeface="Helvetica" panose="020B0604020202020204" pitchFamily="34" charset="0"/>
                <a:cs typeface="Helvetica" panose="020B0604020202020204" pitchFamily="34" charset="0"/>
              </a:rPr>
              <a:t>, M. K. (2016). The design and analysis of transposon insertion sequencing experiments. </a:t>
            </a:r>
            <a:r>
              <a:rPr lang="en-US" sz="1400" b="0" i="1" dirty="0">
                <a:solidFill>
                  <a:srgbClr val="212121"/>
                </a:solidFill>
                <a:effectLst/>
                <a:latin typeface="Helvetica" panose="020B0604020202020204" pitchFamily="34" charset="0"/>
                <a:cs typeface="Helvetica" panose="020B0604020202020204" pitchFamily="34" charset="0"/>
              </a:rPr>
              <a:t>Nature reviews. Microbiology</a:t>
            </a:r>
            <a:r>
              <a:rPr lang="en-US" sz="1400" b="0" i="0" dirty="0">
                <a:solidFill>
                  <a:srgbClr val="212121"/>
                </a:solidFill>
                <a:effectLst/>
                <a:latin typeface="Helvetica" panose="020B0604020202020204" pitchFamily="34" charset="0"/>
                <a:cs typeface="Helvetica" panose="020B0604020202020204" pitchFamily="34" charset="0"/>
              </a:rPr>
              <a:t>, </a:t>
            </a:r>
            <a:r>
              <a:rPr lang="en-US" sz="1400" b="0" i="1" dirty="0">
                <a:solidFill>
                  <a:srgbClr val="212121"/>
                </a:solidFill>
                <a:effectLst/>
                <a:latin typeface="Helvetica" panose="020B0604020202020204" pitchFamily="34" charset="0"/>
                <a:cs typeface="Helvetica" panose="020B0604020202020204" pitchFamily="34" charset="0"/>
              </a:rPr>
              <a:t>14</a:t>
            </a:r>
            <a:r>
              <a:rPr lang="en-US" sz="1400" b="0" i="0" dirty="0">
                <a:solidFill>
                  <a:srgbClr val="212121"/>
                </a:solidFill>
                <a:effectLst/>
                <a:latin typeface="Helvetica" panose="020B0604020202020204" pitchFamily="34" charset="0"/>
                <a:cs typeface="Helvetica" panose="020B0604020202020204" pitchFamily="34" charset="0"/>
              </a:rPr>
              <a:t>(2), 119–128. https://doi.org/10.1038/nrmicro.2015.7</a:t>
            </a:r>
            <a:endParaRPr lang="en-US" sz="1400" b="0" i="0" dirty="0">
              <a:effectLst/>
              <a:latin typeface="Helvetica" panose="020B0604020202020204" pitchFamily="34" charset="0"/>
              <a:cs typeface="Helvetica" panose="020B0604020202020204" pitchFamily="34" charset="0"/>
            </a:endParaRPr>
          </a:p>
          <a:p>
            <a:pPr algn="just">
              <a:defRPr/>
            </a:pPr>
            <a:r>
              <a:rPr lang="en-US" sz="1400" dirty="0">
                <a:latin typeface="Helvetica" panose="020B0604020202020204" pitchFamily="34" charset="0"/>
                <a:cs typeface="Helvetica" panose="020B0604020202020204" pitchFamily="34" charset="0"/>
              </a:rPr>
              <a:t>6.</a:t>
            </a:r>
            <a:r>
              <a:rPr lang="en-US" sz="1400" b="0" i="0" dirty="0">
                <a:effectLst/>
                <a:latin typeface="Helvetica" panose="020B0604020202020204" pitchFamily="34" charset="0"/>
                <a:cs typeface="Helvetica" panose="020B0604020202020204" pitchFamily="34" charset="0"/>
              </a:rPr>
              <a:t> Goodman, A. L., Wu, M., &amp; Gordon, J. I. (2011). Identifying microbial fitness determinants by insertion sequencing using genome-wide transposon mutant libraries.</a:t>
            </a:r>
            <a:r>
              <a:rPr lang="en-US" sz="1400" b="0" i="1" dirty="0">
                <a:effectLst/>
                <a:latin typeface="Helvetica" panose="020B0604020202020204" pitchFamily="34" charset="0"/>
                <a:cs typeface="Helvetica" panose="020B0604020202020204" pitchFamily="34" charset="0"/>
              </a:rPr>
              <a:t> Nature Protocols, 6</a:t>
            </a:r>
            <a:r>
              <a:rPr lang="en-US" sz="1400" b="0" i="0" dirty="0">
                <a:effectLst/>
                <a:latin typeface="Helvetica" panose="020B0604020202020204" pitchFamily="34" charset="0"/>
                <a:cs typeface="Helvetica" panose="020B0604020202020204" pitchFamily="34" charset="0"/>
              </a:rPr>
              <a:t>(12), 1969-1980. 10.1038/nprot.2011.417</a:t>
            </a:r>
          </a:p>
          <a:p>
            <a:pPr algn="just">
              <a:defRPr/>
            </a:pPr>
            <a:endParaRPr lang="en-US" sz="1400" b="0" i="0" dirty="0">
              <a:effectLst/>
              <a:latin typeface="Helvetica" panose="020B0604020202020204" pitchFamily="34" charset="0"/>
              <a:cs typeface="Helvetica" panose="020B0604020202020204" pitchFamily="34" charset="0"/>
            </a:endParaRPr>
          </a:p>
        </p:txBody>
      </p:sp>
      <p:sp>
        <p:nvSpPr>
          <p:cNvPr id="77" name="TextBox 76">
            <a:extLst>
              <a:ext uri="{FF2B5EF4-FFF2-40B4-BE49-F238E27FC236}">
                <a16:creationId xmlns:a16="http://schemas.microsoft.com/office/drawing/2014/main" id="{BEF06055-821E-EB80-92AB-3F8878650D84}"/>
              </a:ext>
            </a:extLst>
          </p:cNvPr>
          <p:cNvSpPr txBox="1"/>
          <p:nvPr/>
        </p:nvSpPr>
        <p:spPr>
          <a:xfrm>
            <a:off x="19014272" y="21758991"/>
            <a:ext cx="13119407" cy="2400657"/>
          </a:xfrm>
          <a:prstGeom prst="rect">
            <a:avLst/>
          </a:prstGeom>
          <a:noFill/>
        </p:spPr>
        <p:txBody>
          <a:bodyPr wrap="square" numCol="1" rtlCol="0">
            <a:spAutoFit/>
          </a:bodyPr>
          <a:lstStyle/>
          <a:p>
            <a:pPr marL="285750" indent="-28575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can remain viable between 21 and 56 days at 4°C in  freshwater</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Assessed survival of transposon mutant library after incubation in freshwater kept at 4°C </a:t>
            </a:r>
          </a:p>
          <a:p>
            <a:pPr marL="285750" indent="-285750">
              <a:buFont typeface="Arial" panose="020B0604020202020204" pitchFamily="34" charset="0"/>
              <a:buChar char="•"/>
            </a:pPr>
            <a:r>
              <a:rPr lang="en-US" sz="2500" b="1" dirty="0">
                <a:latin typeface="Helvetica" panose="020B0604020202020204" pitchFamily="34" charset="0"/>
                <a:cs typeface="Helvetica" panose="020B0604020202020204" pitchFamily="34" charset="0"/>
              </a:rPr>
              <a:t>FTL_0508</a:t>
            </a:r>
            <a:r>
              <a:rPr lang="en-US" sz="2500" dirty="0">
                <a:latin typeface="Helvetica" panose="020B0604020202020204" pitchFamily="34" charset="0"/>
                <a:cs typeface="Helvetica" panose="020B0604020202020204" pitchFamily="34" charset="0"/>
              </a:rPr>
              <a:t>, </a:t>
            </a:r>
            <a:r>
              <a:rPr lang="en-US" sz="2500" i="1" dirty="0" err="1">
                <a:latin typeface="Helvetica" panose="020B0604020202020204" pitchFamily="34" charset="0"/>
                <a:cs typeface="Helvetica" panose="020B0604020202020204" pitchFamily="34" charset="0"/>
              </a:rPr>
              <a:t>mpI</a:t>
            </a:r>
            <a:r>
              <a:rPr lang="en-US" sz="2500" dirty="0">
                <a:latin typeface="Helvetica" panose="020B0604020202020204" pitchFamily="34" charset="0"/>
                <a:cs typeface="Helvetica" panose="020B0604020202020204" pitchFamily="34" charset="0"/>
              </a:rPr>
              <a:t>,</a:t>
            </a:r>
            <a:r>
              <a:rPr lang="en-US" sz="2500" b="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is a candidate for a gene essential for </a:t>
            </a: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survival in freshwater</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Encodes for </a:t>
            </a:r>
            <a:r>
              <a:rPr lang="en-US" sz="2500" dirty="0" err="1">
                <a:effectLst/>
                <a:latin typeface="Helvetica" panose="020B0604020202020204" pitchFamily="34" charset="0"/>
                <a:cs typeface="Helvetica" panose="020B0604020202020204" pitchFamily="34" charset="0"/>
              </a:rPr>
              <a:t>UDP-</a:t>
            </a:r>
            <a:r>
              <a:rPr lang="en-US" sz="2500" i="1" dirty="0" err="1">
                <a:effectLst/>
                <a:latin typeface="Helvetica" panose="020B0604020202020204" pitchFamily="34" charset="0"/>
                <a:cs typeface="Helvetica" panose="020B0604020202020204" pitchFamily="34" charset="0"/>
              </a:rPr>
              <a:t>N</a:t>
            </a:r>
            <a:r>
              <a:rPr lang="en-US" sz="2500" dirty="0" err="1">
                <a:effectLst/>
                <a:latin typeface="Helvetica" panose="020B0604020202020204" pitchFamily="34" charset="0"/>
                <a:cs typeface="Helvetica" panose="020B0604020202020204" pitchFamily="34" charset="0"/>
              </a:rPr>
              <a:t>-acetylmuramate:L-alanyl</a:t>
            </a:r>
            <a:r>
              <a:rPr lang="en-US" sz="2500" dirty="0">
                <a:effectLst/>
                <a:latin typeface="Helvetica" panose="020B0604020202020204" pitchFamily="34" charset="0"/>
                <a:cs typeface="Helvetica" panose="020B0604020202020204" pitchFamily="34" charset="0"/>
              </a:rPr>
              <a:t>-</a:t>
            </a:r>
            <a:r>
              <a:rPr lang="el-GR" sz="2500" dirty="0">
                <a:effectLst/>
                <a:latin typeface="Helvetica" panose="020B0604020202020204" pitchFamily="34" charset="0"/>
                <a:cs typeface="Helvetica" panose="020B0604020202020204" pitchFamily="34" charset="0"/>
              </a:rPr>
              <a:t>γ-</a:t>
            </a:r>
            <a:r>
              <a:rPr lang="en-US" sz="2500" dirty="0">
                <a:effectLst/>
                <a:latin typeface="Helvetica" panose="020B0604020202020204" pitchFamily="34" charset="0"/>
                <a:cs typeface="Helvetica" panose="020B0604020202020204" pitchFamily="34" charset="0"/>
              </a:rPr>
              <a:t>D-glutamyl-</a:t>
            </a:r>
            <a:r>
              <a:rPr lang="en-US" sz="2500" i="1" dirty="0">
                <a:effectLst/>
                <a:latin typeface="Helvetica" panose="020B0604020202020204" pitchFamily="34" charset="0"/>
                <a:cs typeface="Helvetica" panose="020B0604020202020204" pitchFamily="34" charset="0"/>
              </a:rPr>
              <a:t>meso</a:t>
            </a:r>
            <a:r>
              <a:rPr lang="en-US" sz="2500" dirty="0">
                <a:effectLst/>
                <a:latin typeface="Helvetica" panose="020B0604020202020204" pitchFamily="34" charset="0"/>
                <a:cs typeface="Helvetica" panose="020B0604020202020204" pitchFamily="34" charset="0"/>
              </a:rPr>
              <a:t>-diaminopimelate ligase</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Important for cell wall synthesis</a:t>
            </a:r>
          </a:p>
        </p:txBody>
      </p:sp>
      <p:graphicFrame>
        <p:nvGraphicFramePr>
          <p:cNvPr id="6" name="Chart 5">
            <a:extLst>
              <a:ext uri="{FF2B5EF4-FFF2-40B4-BE49-F238E27FC236}">
                <a16:creationId xmlns:a16="http://schemas.microsoft.com/office/drawing/2014/main" id="{60D331D3-BAF4-424C-89CD-A2E4A99D9CE9}"/>
              </a:ext>
            </a:extLst>
          </p:cNvPr>
          <p:cNvGraphicFramePr>
            <a:graphicFrameLocks/>
          </p:cNvGraphicFramePr>
          <p:nvPr>
            <p:extLst>
              <p:ext uri="{D42A27DB-BD31-4B8C-83A1-F6EECF244321}">
                <p14:modId xmlns:p14="http://schemas.microsoft.com/office/powerpoint/2010/main" val="1255037557"/>
              </p:ext>
            </p:extLst>
          </p:nvPr>
        </p:nvGraphicFramePr>
        <p:xfrm>
          <a:off x="416204" y="18134401"/>
          <a:ext cx="11615529" cy="570185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0" name="Table 80">
            <a:extLst>
              <a:ext uri="{FF2B5EF4-FFF2-40B4-BE49-F238E27FC236}">
                <a16:creationId xmlns:a16="http://schemas.microsoft.com/office/drawing/2014/main" id="{E0880FDB-6D0E-5394-67A4-4E61114ADB7C}"/>
              </a:ext>
            </a:extLst>
          </p:cNvPr>
          <p:cNvGraphicFramePr>
            <a:graphicFrameLocks noGrp="1"/>
          </p:cNvGraphicFramePr>
          <p:nvPr>
            <p:extLst>
              <p:ext uri="{D42A27DB-BD31-4B8C-83A1-F6EECF244321}">
                <p14:modId xmlns:p14="http://schemas.microsoft.com/office/powerpoint/2010/main" val="3572069887"/>
              </p:ext>
            </p:extLst>
          </p:nvPr>
        </p:nvGraphicFramePr>
        <p:xfrm>
          <a:off x="18887479" y="17972677"/>
          <a:ext cx="11383973" cy="2270760"/>
        </p:xfrm>
        <a:graphic>
          <a:graphicData uri="http://schemas.openxmlformats.org/drawingml/2006/table">
            <a:tbl>
              <a:tblPr firstRow="1" bandRow="1">
                <a:tableStyleId>{08FB837D-C827-4EFA-A057-4D05807E0F7C}</a:tableStyleId>
              </a:tblPr>
              <a:tblGrid>
                <a:gridCol w="1858608">
                  <a:extLst>
                    <a:ext uri="{9D8B030D-6E8A-4147-A177-3AD203B41FA5}">
                      <a16:colId xmlns:a16="http://schemas.microsoft.com/office/drawing/2014/main" val="2147966508"/>
                    </a:ext>
                  </a:extLst>
                </a:gridCol>
                <a:gridCol w="5111171">
                  <a:extLst>
                    <a:ext uri="{9D8B030D-6E8A-4147-A177-3AD203B41FA5}">
                      <a16:colId xmlns:a16="http://schemas.microsoft.com/office/drawing/2014/main" val="2815763842"/>
                    </a:ext>
                  </a:extLst>
                </a:gridCol>
                <a:gridCol w="4414194">
                  <a:extLst>
                    <a:ext uri="{9D8B030D-6E8A-4147-A177-3AD203B41FA5}">
                      <a16:colId xmlns:a16="http://schemas.microsoft.com/office/drawing/2014/main" val="1574397652"/>
                    </a:ext>
                  </a:extLst>
                </a:gridCol>
              </a:tblGrid>
              <a:tr h="548640">
                <a:tc>
                  <a:txBody>
                    <a:bodyPr/>
                    <a:lstStyle/>
                    <a:p>
                      <a:pPr algn="ctr"/>
                      <a:r>
                        <a:rPr lang="en-US" sz="2500" dirty="0"/>
                        <a:t>Library</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Transposon Sequencing Reads</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Number of Insertions/mutants detected</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794505634"/>
                  </a:ext>
                </a:extLst>
              </a:tr>
              <a:tr h="365760">
                <a:tc>
                  <a:txBody>
                    <a:bodyPr/>
                    <a:lstStyle/>
                    <a:p>
                      <a:pPr algn="ctr"/>
                      <a:r>
                        <a:rPr lang="en-US" sz="2500" dirty="0"/>
                        <a:t>Input</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377,164</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5,733</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78214344"/>
                  </a:ext>
                </a:extLst>
              </a:tr>
              <a:tr h="274320">
                <a:tc>
                  <a:txBody>
                    <a:bodyPr/>
                    <a:lstStyle/>
                    <a:p>
                      <a:pPr algn="ctr"/>
                      <a:r>
                        <a:rPr lang="en-US" sz="2500" dirty="0"/>
                        <a:t>Day 7</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696,629</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6,821</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088061"/>
                  </a:ext>
                </a:extLst>
              </a:tr>
              <a:tr h="0">
                <a:tc>
                  <a:txBody>
                    <a:bodyPr/>
                    <a:lstStyle/>
                    <a:p>
                      <a:pPr algn="ctr"/>
                      <a:r>
                        <a:rPr lang="en-US" sz="2500" dirty="0"/>
                        <a:t>Day 14</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502,258</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6,168</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502127302"/>
                  </a:ext>
                </a:extLst>
              </a:tr>
            </a:tbl>
          </a:graphicData>
        </a:graphic>
      </p:graphicFrame>
      <p:pic>
        <p:nvPicPr>
          <p:cNvPr id="82" name="Picture 81">
            <a:extLst>
              <a:ext uri="{FF2B5EF4-FFF2-40B4-BE49-F238E27FC236}">
                <a16:creationId xmlns:a16="http://schemas.microsoft.com/office/drawing/2014/main" id="{EE023C98-6CFA-EFB8-E15A-9E97F85F9B33}"/>
              </a:ext>
            </a:extLst>
          </p:cNvPr>
          <p:cNvPicPr>
            <a:picLocks noChangeAspect="1"/>
          </p:cNvPicPr>
          <p:nvPr/>
        </p:nvPicPr>
        <p:blipFill>
          <a:blip r:embed="rId13"/>
          <a:stretch>
            <a:fillRect/>
          </a:stretch>
        </p:blipFill>
        <p:spPr>
          <a:xfrm>
            <a:off x="30419400" y="17985310"/>
            <a:ext cx="5760720" cy="2282264"/>
          </a:xfrm>
          <a:prstGeom prst="rect">
            <a:avLst/>
          </a:prstGeom>
        </p:spPr>
      </p:pic>
      <p:sp>
        <p:nvSpPr>
          <p:cNvPr id="83" name="Arc 82">
            <a:extLst>
              <a:ext uri="{FF2B5EF4-FFF2-40B4-BE49-F238E27FC236}">
                <a16:creationId xmlns:a16="http://schemas.microsoft.com/office/drawing/2014/main" id="{AF62AE3C-CC22-1841-13CF-FEB84457AC18}"/>
              </a:ext>
            </a:extLst>
          </p:cNvPr>
          <p:cNvSpPr/>
          <p:nvPr/>
        </p:nvSpPr>
        <p:spPr>
          <a:xfrm rot="12907782">
            <a:off x="7203205" y="14013979"/>
            <a:ext cx="944031" cy="1463040"/>
          </a:xfrm>
          <a:prstGeom prst="arc">
            <a:avLst>
              <a:gd name="adj1" fmla="val 18031029"/>
              <a:gd name="adj2" fmla="val 20099049"/>
            </a:avLst>
          </a:prstGeom>
          <a:ln w="482600">
            <a:solidFill>
              <a:srgbClr val="8750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84" name="Arc 83">
            <a:extLst>
              <a:ext uri="{FF2B5EF4-FFF2-40B4-BE49-F238E27FC236}">
                <a16:creationId xmlns:a16="http://schemas.microsoft.com/office/drawing/2014/main" id="{64D2DD66-570C-71FA-8D13-AD99E90A1546}"/>
              </a:ext>
            </a:extLst>
          </p:cNvPr>
          <p:cNvSpPr/>
          <p:nvPr/>
        </p:nvSpPr>
        <p:spPr>
          <a:xfrm rot="20583148">
            <a:off x="4683784" y="14293632"/>
            <a:ext cx="944031" cy="1463040"/>
          </a:xfrm>
          <a:prstGeom prst="arc">
            <a:avLst>
              <a:gd name="adj1" fmla="val 18031029"/>
              <a:gd name="adj2" fmla="val 20099049"/>
            </a:avLst>
          </a:prstGeom>
          <a:ln w="482600">
            <a:solidFill>
              <a:srgbClr val="8750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pic>
        <p:nvPicPr>
          <p:cNvPr id="22" name="Picture 21">
            <a:extLst>
              <a:ext uri="{FF2B5EF4-FFF2-40B4-BE49-F238E27FC236}">
                <a16:creationId xmlns:a16="http://schemas.microsoft.com/office/drawing/2014/main" id="{BE4F00D1-86F4-9C8E-633A-ED6A9F00272A}"/>
              </a:ext>
            </a:extLst>
          </p:cNvPr>
          <p:cNvPicPr>
            <a:picLocks noChangeAspect="1"/>
          </p:cNvPicPr>
          <p:nvPr/>
        </p:nvPicPr>
        <p:blipFill>
          <a:blip r:embed="rId14"/>
          <a:stretch>
            <a:fillRect/>
          </a:stretch>
        </p:blipFill>
        <p:spPr>
          <a:xfrm>
            <a:off x="32654259" y="21474004"/>
            <a:ext cx="3030095" cy="2723021"/>
          </a:xfrm>
          <a:prstGeom prst="rect">
            <a:avLst/>
          </a:prstGeom>
        </p:spPr>
      </p:pic>
      <p:sp>
        <p:nvSpPr>
          <p:cNvPr id="78" name="TextBox 8">
            <a:extLst>
              <a:ext uri="{FF2B5EF4-FFF2-40B4-BE49-F238E27FC236}">
                <a16:creationId xmlns:a16="http://schemas.microsoft.com/office/drawing/2014/main" id="{7826DF3F-C739-62BB-DE74-CAAD29A87358}"/>
              </a:ext>
            </a:extLst>
          </p:cNvPr>
          <p:cNvSpPr txBox="1">
            <a:spLocks noChangeArrowheads="1"/>
          </p:cNvSpPr>
          <p:nvPr/>
        </p:nvSpPr>
        <p:spPr bwMode="auto">
          <a:xfrm>
            <a:off x="29632589" y="23911913"/>
            <a:ext cx="66487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6: Crystal Structure of UDP-N-acetylmuramate:L-alanyl-gamma-D-glutamyl-meso-diaminopimelate ligase from </a:t>
            </a:r>
            <a:r>
              <a:rPr lang="en-US" sz="2000" b="1" i="1" dirty="0" err="1">
                <a:solidFill>
                  <a:srgbClr val="222222"/>
                </a:solidFill>
                <a:effectLst/>
                <a:latin typeface="Helvetica" panose="020B0604020202020204" pitchFamily="34" charset="0"/>
                <a:cs typeface="Helvetica" panose="020B0604020202020204" pitchFamily="34" charset="0"/>
              </a:rPr>
              <a:t>Psychrobacter</a:t>
            </a:r>
            <a:r>
              <a:rPr lang="en-US" sz="2000" b="1" i="1" dirty="0">
                <a:solidFill>
                  <a:srgbClr val="222222"/>
                </a:solidFill>
                <a:effectLst/>
                <a:latin typeface="Helvetica" panose="020B0604020202020204" pitchFamily="34" charset="0"/>
                <a:cs typeface="Helvetica" panose="020B0604020202020204" pitchFamily="34" charset="0"/>
              </a:rPr>
              <a:t> arcticus</a:t>
            </a:r>
            <a:endParaRPr lang="en-US" altLang="en-US" sz="2000" b="1" i="1" baseline="30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222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A picture containing graphical user interface&#10;&#10;Description automatically generated">
            <a:extLst>
              <a:ext uri="{FF2B5EF4-FFF2-40B4-BE49-F238E27FC236}">
                <a16:creationId xmlns:a16="http://schemas.microsoft.com/office/drawing/2014/main" id="{40D22692-241A-3803-2047-3CF123ADFC18}"/>
              </a:ext>
            </a:extLst>
          </p:cNvPr>
          <p:cNvPicPr>
            <a:picLocks noChangeAspect="1"/>
          </p:cNvPicPr>
          <p:nvPr/>
        </p:nvPicPr>
        <p:blipFill rotWithShape="1">
          <a:blip r:embed="rId2">
            <a:extLst>
              <a:ext uri="{28A0092B-C50C-407E-A947-70E740481C1C}">
                <a14:useLocalDpi xmlns:a14="http://schemas.microsoft.com/office/drawing/2010/main" val="0"/>
              </a:ext>
            </a:extLst>
          </a:blip>
          <a:srcRect r="8764"/>
          <a:stretch/>
        </p:blipFill>
        <p:spPr>
          <a:xfrm>
            <a:off x="25031291" y="4356145"/>
            <a:ext cx="10653579" cy="7415799"/>
          </a:xfrm>
          <a:prstGeom prst="rect">
            <a:avLst/>
          </a:prstGeom>
        </p:spPr>
      </p:pic>
      <p:sp>
        <p:nvSpPr>
          <p:cNvPr id="2" name="Title 1">
            <a:extLst>
              <a:ext uri="{FF2B5EF4-FFF2-40B4-BE49-F238E27FC236}">
                <a16:creationId xmlns:a16="http://schemas.microsoft.com/office/drawing/2014/main" id="{8F9B0EA7-1964-96F4-EC4D-EA149FA9D5EC}"/>
              </a:ext>
            </a:extLst>
          </p:cNvPr>
          <p:cNvSpPr>
            <a:spLocks noGrp="1"/>
          </p:cNvSpPr>
          <p:nvPr>
            <p:ph type="ctrTitle"/>
          </p:nvPr>
        </p:nvSpPr>
        <p:spPr>
          <a:xfrm>
            <a:off x="0" y="-941408"/>
            <a:ext cx="36576000" cy="3730419"/>
          </a:xfrm>
          <a:solidFill>
            <a:srgbClr val="414288"/>
          </a:solidFill>
          <a:ln>
            <a:solidFill>
              <a:schemeClr val="tx1"/>
            </a:solidFill>
          </a:ln>
        </p:spPr>
        <p:txBody>
          <a:bodyPr vert="horz" lIns="97536" tIns="640080" rIns="97536" bIns="48768" rtlCol="0" anchor="ctr">
            <a:normAutofit fontScale="90000"/>
          </a:bodyPr>
          <a:lstStyle/>
          <a:p>
            <a:r>
              <a:rPr lang="en-US" sz="8000" b="1" dirty="0">
                <a:ln w="28575">
                  <a:solidFill>
                    <a:sysClr val="windowText" lastClr="000000"/>
                  </a:solidFill>
                </a:ln>
                <a:solidFill>
                  <a:schemeClr val="bg1"/>
                </a:solidFill>
                <a:latin typeface="Corbel" panose="020B0503020204020204" pitchFamily="34" charset="0"/>
                <a:cs typeface="Calibri" panose="020F0502020204030204" pitchFamily="34" charset="0"/>
              </a:rPr>
              <a:t>Determining the genetic requirements for </a:t>
            </a:r>
            <a:r>
              <a:rPr lang="en-US" sz="8000" b="1" i="1" dirty="0">
                <a:ln w="28575">
                  <a:solidFill>
                    <a:sysClr val="windowText" lastClr="000000"/>
                  </a:solidFill>
                </a:ln>
                <a:solidFill>
                  <a:schemeClr val="bg1"/>
                </a:solidFill>
                <a:latin typeface="Corbel" panose="020B0503020204020204" pitchFamily="34" charset="0"/>
                <a:cs typeface="Calibri" panose="020F0502020204030204" pitchFamily="34" charset="0"/>
              </a:rPr>
              <a:t>Francisella tularensis</a:t>
            </a:r>
            <a:r>
              <a:rPr lang="en-US" sz="8000" b="1" dirty="0">
                <a:ln w="28575">
                  <a:solidFill>
                    <a:sysClr val="windowText" lastClr="000000"/>
                  </a:solidFill>
                </a:ln>
                <a:solidFill>
                  <a:schemeClr val="bg1"/>
                </a:solidFill>
                <a:latin typeface="Corbel" panose="020B0503020204020204" pitchFamily="34" charset="0"/>
                <a:cs typeface="Calibri" panose="020F0502020204030204" pitchFamily="34" charset="0"/>
              </a:rPr>
              <a:t> survival in freshwater</a:t>
            </a:r>
            <a:br>
              <a:rPr lang="en-US" sz="6700" dirty="0">
                <a:ln>
                  <a:solidFill>
                    <a:sysClr val="windowText" lastClr="000000"/>
                  </a:solidFill>
                </a:ln>
                <a:solidFill>
                  <a:schemeClr val="bg1"/>
                </a:solidFill>
              </a:rPr>
            </a:br>
            <a:r>
              <a:rPr lang="en-US" sz="6100" dirty="0">
                <a:solidFill>
                  <a:schemeClr val="bg1"/>
                </a:solidFill>
              </a:rPr>
              <a:t>Aisling Macaraeg</a:t>
            </a:r>
            <a:r>
              <a:rPr lang="en-US" sz="6100" baseline="30000" dirty="0">
                <a:solidFill>
                  <a:schemeClr val="bg1"/>
                </a:solidFill>
              </a:rPr>
              <a:t>1</a:t>
            </a:r>
            <a:r>
              <a:rPr lang="en-US" sz="6100" dirty="0">
                <a:solidFill>
                  <a:schemeClr val="bg1"/>
                </a:solidFill>
              </a:rPr>
              <a:t>, Hannah Trautmann</a:t>
            </a:r>
            <a:r>
              <a:rPr lang="en-US" sz="6100" baseline="30000" dirty="0">
                <a:solidFill>
                  <a:schemeClr val="bg1"/>
                </a:solidFill>
              </a:rPr>
              <a:t>1</a:t>
            </a:r>
            <a:r>
              <a:rPr lang="en-US" sz="6100" dirty="0">
                <a:solidFill>
                  <a:schemeClr val="bg1"/>
                </a:solidFill>
              </a:rPr>
              <a:t>, Sierra Schmidt</a:t>
            </a:r>
            <a:r>
              <a:rPr lang="en-US" sz="6100" baseline="30000" dirty="0">
                <a:solidFill>
                  <a:schemeClr val="bg1"/>
                </a:solidFill>
              </a:rPr>
              <a:t>1</a:t>
            </a:r>
            <a:r>
              <a:rPr lang="en-US" sz="6100" dirty="0">
                <a:solidFill>
                  <a:schemeClr val="bg1"/>
                </a:solidFill>
              </a:rPr>
              <a:t>, and Kathryn Ramsey</a:t>
            </a:r>
            <a:r>
              <a:rPr lang="en-US" sz="6100" baseline="30000" dirty="0">
                <a:solidFill>
                  <a:schemeClr val="bg1"/>
                </a:solidFill>
              </a:rPr>
              <a:t>1,2</a:t>
            </a:r>
            <a:br>
              <a:rPr lang="en-US" sz="4400" dirty="0">
                <a:solidFill>
                  <a:schemeClr val="bg1"/>
                </a:solidFill>
              </a:rPr>
            </a:br>
            <a:r>
              <a:rPr lang="en-US" sz="4000" baseline="30000" dirty="0">
                <a:solidFill>
                  <a:schemeClr val="bg1"/>
                </a:solidFill>
              </a:rPr>
              <a:t>1</a:t>
            </a:r>
            <a:r>
              <a:rPr lang="en-US" sz="4000" dirty="0">
                <a:solidFill>
                  <a:schemeClr val="bg1"/>
                </a:solidFill>
              </a:rPr>
              <a:t>Department of Cell and Molecular Biology, University of Rhode Island</a:t>
            </a:r>
            <a:br>
              <a:rPr lang="en-US" sz="4000" dirty="0">
                <a:solidFill>
                  <a:schemeClr val="bg1"/>
                </a:solidFill>
              </a:rPr>
            </a:br>
            <a:r>
              <a:rPr lang="en-US" sz="4000" baseline="30000" dirty="0">
                <a:solidFill>
                  <a:schemeClr val="bg1"/>
                </a:solidFill>
              </a:rPr>
              <a:t>2</a:t>
            </a:r>
            <a:r>
              <a:rPr lang="en-US" sz="4000" dirty="0">
                <a:solidFill>
                  <a:schemeClr val="bg1"/>
                </a:solidFill>
              </a:rPr>
              <a:t>Department of Biomedical and Pharmaceutical Sciences, University of Rhode Island</a:t>
            </a:r>
            <a:endParaRPr lang="en-US" b="1" dirty="0">
              <a:latin typeface="Helvetica" panose="020B0604020202020204" pitchFamily="34" charset="0"/>
              <a:cs typeface="Helvetica" panose="020B0604020202020204" pitchFamily="34" charset="0"/>
            </a:endParaRPr>
          </a:p>
        </p:txBody>
      </p:sp>
      <p:grpSp>
        <p:nvGrpSpPr>
          <p:cNvPr id="31" name="Group 30">
            <a:extLst>
              <a:ext uri="{FF2B5EF4-FFF2-40B4-BE49-F238E27FC236}">
                <a16:creationId xmlns:a16="http://schemas.microsoft.com/office/drawing/2014/main" id="{6CE41CB9-7B33-FCEC-C497-1E167A9203B7}"/>
              </a:ext>
            </a:extLst>
          </p:cNvPr>
          <p:cNvGrpSpPr/>
          <p:nvPr/>
        </p:nvGrpSpPr>
        <p:grpSpPr>
          <a:xfrm>
            <a:off x="365760" y="3086105"/>
            <a:ext cx="11704320" cy="1097280"/>
            <a:chOff x="162560" y="3511974"/>
            <a:chExt cx="18044160" cy="1849120"/>
          </a:xfrm>
        </p:grpSpPr>
        <p:grpSp>
          <p:nvGrpSpPr>
            <p:cNvPr id="11" name="Group 10">
              <a:extLst>
                <a:ext uri="{FF2B5EF4-FFF2-40B4-BE49-F238E27FC236}">
                  <a16:creationId xmlns:a16="http://schemas.microsoft.com/office/drawing/2014/main" id="{362BBC73-4438-8792-8F34-4210F8CF9E24}"/>
                </a:ext>
              </a:extLst>
            </p:cNvPr>
            <p:cNvGrpSpPr/>
            <p:nvPr/>
          </p:nvGrpSpPr>
          <p:grpSpPr>
            <a:xfrm>
              <a:off x="162560" y="3511974"/>
              <a:ext cx="18044160" cy="1849120"/>
              <a:chOff x="162560" y="3511974"/>
              <a:chExt cx="18044160" cy="1849120"/>
            </a:xfrm>
          </p:grpSpPr>
          <p:sp>
            <p:nvSpPr>
              <p:cNvPr id="8" name="Rectangle 7">
                <a:extLst>
                  <a:ext uri="{FF2B5EF4-FFF2-40B4-BE49-F238E27FC236}">
                    <a16:creationId xmlns:a16="http://schemas.microsoft.com/office/drawing/2014/main" id="{4BBAAE38-866D-3AD9-2132-6110834B8DA3}"/>
                  </a:ext>
                </a:extLst>
              </p:cNvPr>
              <p:cNvSpPr/>
              <p:nvPr/>
            </p:nvSpPr>
            <p:spPr>
              <a:xfrm>
                <a:off x="162560" y="3511974"/>
                <a:ext cx="18044160" cy="1849120"/>
              </a:xfrm>
              <a:prstGeom prst="rect">
                <a:avLst/>
              </a:prstGeom>
              <a:solidFill>
                <a:srgbClr val="A9D18E"/>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83555C-2377-ABFB-C8BA-52248547F2DB}"/>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1</a:t>
                </a:r>
              </a:p>
            </p:txBody>
          </p:sp>
          <p:sp>
            <p:nvSpPr>
              <p:cNvPr id="10" name="Rectangle 9">
                <a:extLst>
                  <a:ext uri="{FF2B5EF4-FFF2-40B4-BE49-F238E27FC236}">
                    <a16:creationId xmlns:a16="http://schemas.microsoft.com/office/drawing/2014/main" id="{BEFDC3FE-A2F3-865C-A81D-FD02C1F125B2}"/>
                  </a:ext>
                </a:extLst>
              </p:cNvPr>
              <p:cNvSpPr/>
              <p:nvPr/>
            </p:nvSpPr>
            <p:spPr>
              <a:xfrm>
                <a:off x="2009647" y="3511974"/>
                <a:ext cx="586158"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ubtitle 2">
              <a:extLst>
                <a:ext uri="{FF2B5EF4-FFF2-40B4-BE49-F238E27FC236}">
                  <a16:creationId xmlns:a16="http://schemas.microsoft.com/office/drawing/2014/main" id="{BCB19BBA-EB38-7AA8-69B6-27E0F11AC1F4}"/>
                </a:ext>
              </a:extLst>
            </p:cNvPr>
            <p:cNvSpPr txBox="1">
              <a:spLocks/>
            </p:cNvSpPr>
            <p:nvPr/>
          </p:nvSpPr>
          <p:spPr>
            <a:xfrm>
              <a:off x="3180105" y="3859638"/>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Introduction</a:t>
              </a:r>
            </a:p>
          </p:txBody>
        </p:sp>
      </p:grpSp>
      <p:grpSp>
        <p:nvGrpSpPr>
          <p:cNvPr id="32" name="Group 31">
            <a:extLst>
              <a:ext uri="{FF2B5EF4-FFF2-40B4-BE49-F238E27FC236}">
                <a16:creationId xmlns:a16="http://schemas.microsoft.com/office/drawing/2014/main" id="{86D923B5-3137-6C4D-A5F6-4FE25F47FD72}"/>
              </a:ext>
            </a:extLst>
          </p:cNvPr>
          <p:cNvGrpSpPr/>
          <p:nvPr/>
        </p:nvGrpSpPr>
        <p:grpSpPr>
          <a:xfrm>
            <a:off x="12435840" y="3084757"/>
            <a:ext cx="11704320" cy="1103749"/>
            <a:chOff x="18369275" y="3511971"/>
            <a:chExt cx="18044160" cy="1860021"/>
          </a:xfrm>
        </p:grpSpPr>
        <p:grpSp>
          <p:nvGrpSpPr>
            <p:cNvPr id="26" name="Group 25">
              <a:extLst>
                <a:ext uri="{FF2B5EF4-FFF2-40B4-BE49-F238E27FC236}">
                  <a16:creationId xmlns:a16="http://schemas.microsoft.com/office/drawing/2014/main" id="{C9A5DC09-F746-82AC-5F20-8D23D661E0C0}"/>
                </a:ext>
              </a:extLst>
            </p:cNvPr>
            <p:cNvGrpSpPr/>
            <p:nvPr/>
          </p:nvGrpSpPr>
          <p:grpSpPr>
            <a:xfrm>
              <a:off x="18369275" y="3511971"/>
              <a:ext cx="18044160" cy="1860021"/>
              <a:chOff x="162555" y="3511972"/>
              <a:chExt cx="18044160" cy="1860021"/>
            </a:xfrm>
          </p:grpSpPr>
          <p:sp>
            <p:nvSpPr>
              <p:cNvPr id="27" name="Rectangle 26">
                <a:extLst>
                  <a:ext uri="{FF2B5EF4-FFF2-40B4-BE49-F238E27FC236}">
                    <a16:creationId xmlns:a16="http://schemas.microsoft.com/office/drawing/2014/main" id="{20FEF987-D081-5ED0-F63F-58497BE2D16D}"/>
                  </a:ext>
                </a:extLst>
              </p:cNvPr>
              <p:cNvSpPr/>
              <p:nvPr/>
            </p:nvSpPr>
            <p:spPr>
              <a:xfrm>
                <a:off x="162555" y="3522873"/>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D98F5AE-E8A0-F325-F814-63D1AE233032}"/>
                  </a:ext>
                </a:extLst>
              </p:cNvPr>
              <p:cNvSpPr/>
              <p:nvPr/>
            </p:nvSpPr>
            <p:spPr>
              <a:xfrm>
                <a:off x="162558" y="3511972"/>
                <a:ext cx="1847088" cy="1860021"/>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2</a:t>
                </a:r>
              </a:p>
            </p:txBody>
          </p:sp>
          <p:sp>
            <p:nvSpPr>
              <p:cNvPr id="29" name="Rectangle 28">
                <a:extLst>
                  <a:ext uri="{FF2B5EF4-FFF2-40B4-BE49-F238E27FC236}">
                    <a16:creationId xmlns:a16="http://schemas.microsoft.com/office/drawing/2014/main" id="{C5B2D3DB-EF4F-4C60-F948-B6C46402376D}"/>
                  </a:ext>
                </a:extLst>
              </p:cNvPr>
              <p:cNvSpPr/>
              <p:nvPr/>
            </p:nvSpPr>
            <p:spPr>
              <a:xfrm>
                <a:off x="2009648" y="3511974"/>
                <a:ext cx="576096"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Subtitle 2">
              <a:extLst>
                <a:ext uri="{FF2B5EF4-FFF2-40B4-BE49-F238E27FC236}">
                  <a16:creationId xmlns:a16="http://schemas.microsoft.com/office/drawing/2014/main" id="{D109AA2D-1DBF-1EB5-B721-166029EDDAB6}"/>
                </a:ext>
              </a:extLst>
            </p:cNvPr>
            <p:cNvSpPr txBox="1">
              <a:spLocks/>
            </p:cNvSpPr>
            <p:nvPr/>
          </p:nvSpPr>
          <p:spPr>
            <a:xfrm>
              <a:off x="21431003" y="4000145"/>
              <a:ext cx="13435236" cy="1058328"/>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Freshwater Survival Assay</a:t>
              </a:r>
            </a:p>
          </p:txBody>
        </p:sp>
      </p:grpSp>
      <p:grpSp>
        <p:nvGrpSpPr>
          <p:cNvPr id="35" name="Group 34">
            <a:extLst>
              <a:ext uri="{FF2B5EF4-FFF2-40B4-BE49-F238E27FC236}">
                <a16:creationId xmlns:a16="http://schemas.microsoft.com/office/drawing/2014/main" id="{4A6BA41A-D645-10BD-D58A-5CC2DFDAB87C}"/>
              </a:ext>
            </a:extLst>
          </p:cNvPr>
          <p:cNvGrpSpPr/>
          <p:nvPr/>
        </p:nvGrpSpPr>
        <p:grpSpPr>
          <a:xfrm>
            <a:off x="24505920" y="3118038"/>
            <a:ext cx="11704320" cy="1097280"/>
            <a:chOff x="162560" y="3511974"/>
            <a:chExt cx="17333413" cy="1849120"/>
          </a:xfrm>
        </p:grpSpPr>
        <p:grpSp>
          <p:nvGrpSpPr>
            <p:cNvPr id="36" name="Group 35">
              <a:extLst>
                <a:ext uri="{FF2B5EF4-FFF2-40B4-BE49-F238E27FC236}">
                  <a16:creationId xmlns:a16="http://schemas.microsoft.com/office/drawing/2014/main" id="{1A814D1D-1DF3-0368-F2D0-35E02EAF9379}"/>
                </a:ext>
              </a:extLst>
            </p:cNvPr>
            <p:cNvGrpSpPr/>
            <p:nvPr/>
          </p:nvGrpSpPr>
          <p:grpSpPr>
            <a:xfrm>
              <a:off x="162560" y="3511974"/>
              <a:ext cx="17333413" cy="1849120"/>
              <a:chOff x="162560" y="3511974"/>
              <a:chExt cx="17333413" cy="1849120"/>
            </a:xfrm>
          </p:grpSpPr>
          <p:sp>
            <p:nvSpPr>
              <p:cNvPr id="38" name="Rectangle 37">
                <a:extLst>
                  <a:ext uri="{FF2B5EF4-FFF2-40B4-BE49-F238E27FC236}">
                    <a16:creationId xmlns:a16="http://schemas.microsoft.com/office/drawing/2014/main" id="{C9F30C38-0599-1ECB-2919-F7A4EF9BDC67}"/>
                  </a:ext>
                </a:extLst>
              </p:cNvPr>
              <p:cNvSpPr/>
              <p:nvPr/>
            </p:nvSpPr>
            <p:spPr>
              <a:xfrm>
                <a:off x="162560" y="3511974"/>
                <a:ext cx="17333413"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A57D037-4CDA-4AF2-BF66-C6CC6273E48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3</a:t>
                </a:r>
              </a:p>
            </p:txBody>
          </p:sp>
          <p:sp>
            <p:nvSpPr>
              <p:cNvPr id="40" name="Rectangle 39">
                <a:extLst>
                  <a:ext uri="{FF2B5EF4-FFF2-40B4-BE49-F238E27FC236}">
                    <a16:creationId xmlns:a16="http://schemas.microsoft.com/office/drawing/2014/main" id="{F925F6F4-38B6-5A82-C3C1-F8C35FDFAD19}"/>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Subtitle 2">
              <a:extLst>
                <a:ext uri="{FF2B5EF4-FFF2-40B4-BE49-F238E27FC236}">
                  <a16:creationId xmlns:a16="http://schemas.microsoft.com/office/drawing/2014/main" id="{B54A9F52-8E99-87CD-ECB7-A25B83027196}"/>
                </a:ext>
              </a:extLst>
            </p:cNvPr>
            <p:cNvSpPr txBox="1">
              <a:spLocks/>
            </p:cNvSpPr>
            <p:nvPr/>
          </p:nvSpPr>
          <p:spPr>
            <a:xfrm>
              <a:off x="3180103" y="3880145"/>
              <a:ext cx="14076285" cy="1204776"/>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550" b="1" dirty="0">
                  <a:latin typeface="Helvetica" panose="020B0604020202020204" pitchFamily="34" charset="0"/>
                  <a:cs typeface="Helvetica" panose="020B0604020202020204" pitchFamily="34" charset="0"/>
                </a:rPr>
                <a:t>Transposon Insertion Sequencing</a:t>
              </a:r>
            </a:p>
          </p:txBody>
        </p:sp>
      </p:grpSp>
      <p:grpSp>
        <p:nvGrpSpPr>
          <p:cNvPr id="41" name="Group 40">
            <a:extLst>
              <a:ext uri="{FF2B5EF4-FFF2-40B4-BE49-F238E27FC236}">
                <a16:creationId xmlns:a16="http://schemas.microsoft.com/office/drawing/2014/main" id="{FDFE7300-7C10-1A92-8D7F-4DDE0FAB7B15}"/>
              </a:ext>
            </a:extLst>
          </p:cNvPr>
          <p:cNvGrpSpPr/>
          <p:nvPr/>
        </p:nvGrpSpPr>
        <p:grpSpPr>
          <a:xfrm>
            <a:off x="334872" y="12664703"/>
            <a:ext cx="17373600" cy="1097280"/>
            <a:chOff x="162560" y="3511974"/>
            <a:chExt cx="18044160" cy="1849121"/>
          </a:xfrm>
        </p:grpSpPr>
        <p:grpSp>
          <p:nvGrpSpPr>
            <p:cNvPr id="42" name="Group 41">
              <a:extLst>
                <a:ext uri="{FF2B5EF4-FFF2-40B4-BE49-F238E27FC236}">
                  <a16:creationId xmlns:a16="http://schemas.microsoft.com/office/drawing/2014/main" id="{952B0D9E-3680-C75C-A0FD-6F6A6C23AA56}"/>
                </a:ext>
              </a:extLst>
            </p:cNvPr>
            <p:cNvGrpSpPr/>
            <p:nvPr/>
          </p:nvGrpSpPr>
          <p:grpSpPr>
            <a:xfrm>
              <a:off x="162560" y="3511974"/>
              <a:ext cx="18044160" cy="1849121"/>
              <a:chOff x="162560" y="3511974"/>
              <a:chExt cx="18044160" cy="1849121"/>
            </a:xfrm>
          </p:grpSpPr>
          <p:sp>
            <p:nvSpPr>
              <p:cNvPr id="44" name="Rectangle 43">
                <a:extLst>
                  <a:ext uri="{FF2B5EF4-FFF2-40B4-BE49-F238E27FC236}">
                    <a16:creationId xmlns:a16="http://schemas.microsoft.com/office/drawing/2014/main" id="{0059A3F0-D31C-5D6B-BBC9-7A7262194A5D}"/>
                  </a:ext>
                </a:extLst>
              </p:cNvPr>
              <p:cNvSpPr/>
              <p:nvPr/>
            </p:nvSpPr>
            <p:spPr>
              <a:xfrm>
                <a:off x="162560" y="3511974"/>
                <a:ext cx="18044160" cy="1849120"/>
              </a:xfrm>
              <a:prstGeom prst="rect">
                <a:avLst/>
              </a:prstGeom>
              <a:solidFill>
                <a:schemeClr val="accent6">
                  <a:lumMod val="60000"/>
                  <a:lumOff val="40000"/>
                </a:schemeClr>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356B2D0-0396-50FB-2EB7-059A13CE77AB}"/>
                  </a:ext>
                </a:extLst>
              </p:cNvPr>
              <p:cNvSpPr/>
              <p:nvPr/>
            </p:nvSpPr>
            <p:spPr>
              <a:xfrm>
                <a:off x="162560" y="3511974"/>
                <a:ext cx="1847088" cy="1849121"/>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4</a:t>
                </a:r>
              </a:p>
            </p:txBody>
          </p:sp>
          <p:sp>
            <p:nvSpPr>
              <p:cNvPr id="46" name="Rectangle 45">
                <a:extLst>
                  <a:ext uri="{FF2B5EF4-FFF2-40B4-BE49-F238E27FC236}">
                    <a16:creationId xmlns:a16="http://schemas.microsoft.com/office/drawing/2014/main" id="{A86260D6-0001-CDEA-8FA7-1FFE079FCDB2}"/>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Subtitle 2">
              <a:extLst>
                <a:ext uri="{FF2B5EF4-FFF2-40B4-BE49-F238E27FC236}">
                  <a16:creationId xmlns:a16="http://schemas.microsoft.com/office/drawing/2014/main" id="{FB01D433-5927-0A13-6CC5-9803E983BFB8}"/>
                </a:ext>
              </a:extLst>
            </p:cNvPr>
            <p:cNvSpPr txBox="1">
              <a:spLocks/>
            </p:cNvSpPr>
            <p:nvPr/>
          </p:nvSpPr>
          <p:spPr>
            <a:xfrm>
              <a:off x="3064700" y="3835402"/>
              <a:ext cx="15142020" cy="1316304"/>
            </a:xfrm>
            <a:prstGeom prst="rect">
              <a:avLst/>
            </a:prstGeom>
            <a:noFill/>
            <a:ln>
              <a:solidFill>
                <a:srgbClr val="A9D18E"/>
              </a:solidFill>
            </a:ln>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New Transposon Delivery Plasmid</a:t>
              </a:r>
            </a:p>
          </p:txBody>
        </p:sp>
      </p:grpSp>
      <p:grpSp>
        <p:nvGrpSpPr>
          <p:cNvPr id="52" name="Group 51">
            <a:extLst>
              <a:ext uri="{FF2B5EF4-FFF2-40B4-BE49-F238E27FC236}">
                <a16:creationId xmlns:a16="http://schemas.microsoft.com/office/drawing/2014/main" id="{EC55AF1F-D726-516D-3569-10263718EF5F}"/>
              </a:ext>
            </a:extLst>
          </p:cNvPr>
          <p:cNvGrpSpPr/>
          <p:nvPr/>
        </p:nvGrpSpPr>
        <p:grpSpPr>
          <a:xfrm>
            <a:off x="18907780" y="20355829"/>
            <a:ext cx="17373600" cy="1097280"/>
            <a:chOff x="162560" y="3511974"/>
            <a:chExt cx="18044160" cy="1849120"/>
          </a:xfrm>
        </p:grpSpPr>
        <p:grpSp>
          <p:nvGrpSpPr>
            <p:cNvPr id="53" name="Group 52">
              <a:extLst>
                <a:ext uri="{FF2B5EF4-FFF2-40B4-BE49-F238E27FC236}">
                  <a16:creationId xmlns:a16="http://schemas.microsoft.com/office/drawing/2014/main" id="{A85E5A26-02F3-0004-F827-FD9706A816DC}"/>
                </a:ext>
              </a:extLst>
            </p:cNvPr>
            <p:cNvGrpSpPr/>
            <p:nvPr/>
          </p:nvGrpSpPr>
          <p:grpSpPr>
            <a:xfrm>
              <a:off x="162560" y="3511974"/>
              <a:ext cx="18044160" cy="1849120"/>
              <a:chOff x="162560" y="3511974"/>
              <a:chExt cx="18044160" cy="1849120"/>
            </a:xfrm>
          </p:grpSpPr>
          <p:sp>
            <p:nvSpPr>
              <p:cNvPr id="55" name="Rectangle 54">
                <a:extLst>
                  <a:ext uri="{FF2B5EF4-FFF2-40B4-BE49-F238E27FC236}">
                    <a16:creationId xmlns:a16="http://schemas.microsoft.com/office/drawing/2014/main" id="{66BCD17F-8D28-433C-1107-B866FDC6925F}"/>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0DE4C8-424E-7CD0-82E7-0B6529EBCC06}"/>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8</a:t>
                </a:r>
              </a:p>
            </p:txBody>
          </p:sp>
          <p:sp>
            <p:nvSpPr>
              <p:cNvPr id="57" name="Rectangle 56">
                <a:extLst>
                  <a:ext uri="{FF2B5EF4-FFF2-40B4-BE49-F238E27FC236}">
                    <a16:creationId xmlns:a16="http://schemas.microsoft.com/office/drawing/2014/main" id="{C6BB2B20-64D4-230E-127C-C3BE0669C6A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Subtitle 2">
              <a:extLst>
                <a:ext uri="{FF2B5EF4-FFF2-40B4-BE49-F238E27FC236}">
                  <a16:creationId xmlns:a16="http://schemas.microsoft.com/office/drawing/2014/main" id="{CC9C797B-FA83-FAD7-F7DB-7B282B02AC22}"/>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Conclusion and References</a:t>
              </a:r>
            </a:p>
          </p:txBody>
        </p:sp>
      </p:grpSp>
      <p:pic>
        <p:nvPicPr>
          <p:cNvPr id="3" name="Picture 2" descr="University of Rhode Island - Wikipedia">
            <a:extLst>
              <a:ext uri="{FF2B5EF4-FFF2-40B4-BE49-F238E27FC236}">
                <a16:creationId xmlns:a16="http://schemas.microsoft.com/office/drawing/2014/main" id="{63E313FE-9625-688B-622A-E398A9597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52" y="795142"/>
            <a:ext cx="1880939" cy="1880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355FEE9E-9543-4AF9-09B3-269DA5C63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0370" y="1015485"/>
            <a:ext cx="4635631" cy="1817967"/>
          </a:xfrm>
          <a:prstGeom prst="rect">
            <a:avLst/>
          </a:prstGeom>
        </p:spPr>
      </p:pic>
      <p:grpSp>
        <p:nvGrpSpPr>
          <p:cNvPr id="7" name="Group 6">
            <a:extLst>
              <a:ext uri="{FF2B5EF4-FFF2-40B4-BE49-F238E27FC236}">
                <a16:creationId xmlns:a16="http://schemas.microsoft.com/office/drawing/2014/main" id="{24939D1F-FA4B-7DE1-F459-D7884E5B913C}"/>
              </a:ext>
            </a:extLst>
          </p:cNvPr>
          <p:cNvGrpSpPr/>
          <p:nvPr/>
        </p:nvGrpSpPr>
        <p:grpSpPr>
          <a:xfrm>
            <a:off x="12433112" y="3910869"/>
            <a:ext cx="7593417" cy="8077357"/>
            <a:chOff x="776399" y="21220704"/>
            <a:chExt cx="10131425" cy="10870372"/>
          </a:xfrm>
          <a:noFill/>
        </p:grpSpPr>
        <p:grpSp>
          <p:nvGrpSpPr>
            <p:cNvPr id="12" name="Group 14">
              <a:extLst>
                <a:ext uri="{FF2B5EF4-FFF2-40B4-BE49-F238E27FC236}">
                  <a16:creationId xmlns:a16="http://schemas.microsoft.com/office/drawing/2014/main" id="{2B966E6F-4A40-36B2-6802-5BAC7DCDEB90}"/>
                </a:ext>
              </a:extLst>
            </p:cNvPr>
            <p:cNvGrpSpPr>
              <a:grpSpLocks/>
            </p:cNvGrpSpPr>
            <p:nvPr/>
          </p:nvGrpSpPr>
          <p:grpSpPr bwMode="auto">
            <a:xfrm>
              <a:off x="776399" y="21220704"/>
              <a:ext cx="10131425" cy="10870372"/>
              <a:chOff x="992412" y="17144027"/>
              <a:chExt cx="10697679" cy="10870372"/>
            </a:xfrm>
            <a:grpFill/>
          </p:grpSpPr>
          <p:grpSp>
            <p:nvGrpSpPr>
              <p:cNvPr id="24" name="Group 5">
                <a:extLst>
                  <a:ext uri="{FF2B5EF4-FFF2-40B4-BE49-F238E27FC236}">
                    <a16:creationId xmlns:a16="http://schemas.microsoft.com/office/drawing/2014/main" id="{F0565EC1-47FE-D607-4D8E-F572964911C4}"/>
                  </a:ext>
                </a:extLst>
              </p:cNvPr>
              <p:cNvGrpSpPr>
                <a:grpSpLocks/>
              </p:cNvGrpSpPr>
              <p:nvPr/>
            </p:nvGrpSpPr>
            <p:grpSpPr bwMode="auto">
              <a:xfrm>
                <a:off x="992412" y="17144027"/>
                <a:ext cx="10697679" cy="10870372"/>
                <a:chOff x="1010124" y="17435513"/>
                <a:chExt cx="9920608" cy="10870682"/>
              </a:xfrm>
              <a:grpFill/>
            </p:grpSpPr>
            <p:sp>
              <p:nvSpPr>
                <p:cNvPr id="34" name="TextBox 4">
                  <a:extLst>
                    <a:ext uri="{FF2B5EF4-FFF2-40B4-BE49-F238E27FC236}">
                      <a16:creationId xmlns:a16="http://schemas.microsoft.com/office/drawing/2014/main" id="{D05AF186-748B-A1D2-7794-05183313638C}"/>
                    </a:ext>
                  </a:extLst>
                </p:cNvPr>
                <p:cNvSpPr txBox="1">
                  <a:spLocks noChangeArrowheads="1"/>
                </p:cNvSpPr>
                <p:nvPr/>
              </p:nvSpPr>
              <p:spPr bwMode="auto">
                <a:xfrm>
                  <a:off x="1010124" y="17435513"/>
                  <a:ext cx="9920608" cy="9717424"/>
                </a:xfrm>
                <a:prstGeom prst="rect">
                  <a:avLst/>
                </a:prstGeom>
                <a:grpFill/>
                <a:ln w="9525">
                  <a:noFill/>
                  <a:miter lim="800000"/>
                  <a:headEnd/>
                  <a:tailEnd/>
                </a:ln>
              </p:spPr>
              <p:txBody>
                <a:bodyPr tIns="246889">
                  <a:spAutoFit/>
                </a:bodyPr>
                <a:lstStyle>
                  <a:lvl1pPr>
                    <a:defRPr sz="9900">
                      <a:solidFill>
                        <a:schemeClr val="tx1"/>
                      </a:solidFill>
                      <a:latin typeface="Arial" panose="020B0604020202020204" pitchFamily="34" charset="0"/>
                    </a:defRPr>
                  </a:lvl1pPr>
                  <a:lvl2pPr marL="742950" indent="-285750">
                    <a:defRPr sz="9900">
                      <a:solidFill>
                        <a:schemeClr val="tx1"/>
                      </a:solidFill>
                      <a:latin typeface="Arial" panose="020B0604020202020204" pitchFamily="34" charset="0"/>
                    </a:defRPr>
                  </a:lvl2pPr>
                  <a:lvl3pPr marL="1143000" indent="-228600">
                    <a:defRPr sz="9900">
                      <a:solidFill>
                        <a:schemeClr val="tx1"/>
                      </a:solidFill>
                      <a:latin typeface="Arial" panose="020B0604020202020204" pitchFamily="34" charset="0"/>
                    </a:defRPr>
                  </a:lvl3pPr>
                  <a:lvl4pPr marL="1600200" indent="-228600">
                    <a:defRPr sz="9900">
                      <a:solidFill>
                        <a:schemeClr val="tx1"/>
                      </a:solidFill>
                      <a:latin typeface="Arial" panose="020B0604020202020204" pitchFamily="34" charset="0"/>
                    </a:defRPr>
                  </a:lvl4pPr>
                  <a:lvl5pPr marL="2057400" indent="-228600">
                    <a:defRPr sz="9900">
                      <a:solidFill>
                        <a:schemeClr val="tx1"/>
                      </a:solidFill>
                      <a:latin typeface="Arial" panose="020B0604020202020204" pitchFamily="34" charset="0"/>
                    </a:defRPr>
                  </a:lvl5pPr>
                  <a:lvl6pPr marL="2514600" indent="-228600" defTabSz="5014913" eaLnBrk="0" fontAlgn="base" hangingPunct="0">
                    <a:spcBef>
                      <a:spcPct val="0"/>
                    </a:spcBef>
                    <a:spcAft>
                      <a:spcPct val="0"/>
                    </a:spcAft>
                    <a:defRPr sz="9900">
                      <a:solidFill>
                        <a:schemeClr val="tx1"/>
                      </a:solidFill>
                      <a:latin typeface="Arial" panose="020B0604020202020204" pitchFamily="34" charset="0"/>
                    </a:defRPr>
                  </a:lvl6pPr>
                  <a:lvl7pPr marL="2971800" indent="-228600" defTabSz="5014913" eaLnBrk="0" fontAlgn="base" hangingPunct="0">
                    <a:spcBef>
                      <a:spcPct val="0"/>
                    </a:spcBef>
                    <a:spcAft>
                      <a:spcPct val="0"/>
                    </a:spcAft>
                    <a:defRPr sz="9900">
                      <a:solidFill>
                        <a:schemeClr val="tx1"/>
                      </a:solidFill>
                      <a:latin typeface="Arial" panose="020B0604020202020204" pitchFamily="34" charset="0"/>
                    </a:defRPr>
                  </a:lvl7pPr>
                  <a:lvl8pPr marL="3429000" indent="-228600" defTabSz="5014913" eaLnBrk="0" fontAlgn="base" hangingPunct="0">
                    <a:spcBef>
                      <a:spcPct val="0"/>
                    </a:spcBef>
                    <a:spcAft>
                      <a:spcPct val="0"/>
                    </a:spcAft>
                    <a:defRPr sz="9900">
                      <a:solidFill>
                        <a:schemeClr val="tx1"/>
                      </a:solidFill>
                      <a:latin typeface="Arial" panose="020B0604020202020204" pitchFamily="34" charset="0"/>
                    </a:defRPr>
                  </a:lvl8pPr>
                  <a:lvl9pPr marL="3886200" indent="-228600" defTabSz="5014913" eaLnBrk="0" fontAlgn="base" hangingPunct="0">
                    <a:spcBef>
                      <a:spcPct val="0"/>
                    </a:spcBef>
                    <a:spcAft>
                      <a:spcPct val="0"/>
                    </a:spcAft>
                    <a:defRPr sz="9900">
                      <a:solidFill>
                        <a:schemeClr val="tx1"/>
                      </a:solidFill>
                      <a:latin typeface="Arial" panose="020B0604020202020204" pitchFamily="34" charset="0"/>
                    </a:defRPr>
                  </a:lvl9pPr>
                </a:lstStyle>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a:p>
                  <a:pPr algn="ctr" defTabSz="3761303">
                    <a:defRPr/>
                  </a:pPr>
                  <a:endParaRPr lang="en-US" altLang="en-US" sz="2500" b="1" dirty="0">
                    <a:latin typeface="Helvetica" panose="020B0604020202020204" pitchFamily="34" charset="0"/>
                    <a:cs typeface="Helvetica" panose="020B0604020202020204" pitchFamily="34" charset="0"/>
                  </a:endParaRPr>
                </a:p>
              </p:txBody>
            </p:sp>
            <p:cxnSp>
              <p:nvCxnSpPr>
                <p:cNvPr id="49" name="Connector: Curved 48">
                  <a:extLst>
                    <a:ext uri="{FF2B5EF4-FFF2-40B4-BE49-F238E27FC236}">
                      <a16:creationId xmlns:a16="http://schemas.microsoft.com/office/drawing/2014/main" id="{2212411F-4930-F6EC-ECC4-B98EDCA2F0DE}"/>
                    </a:ext>
                  </a:extLst>
                </p:cNvPr>
                <p:cNvCxnSpPr>
                  <a:cxnSpLocks/>
                </p:cNvCxnSpPr>
                <p:nvPr/>
              </p:nvCxnSpPr>
              <p:spPr>
                <a:xfrm flipV="1">
                  <a:off x="1036488" y="18656395"/>
                  <a:ext cx="9849103" cy="2208275"/>
                </a:xfrm>
                <a:prstGeom prst="curvedConnector3">
                  <a:avLst/>
                </a:prstGeom>
                <a:grpFill/>
                <a:ln w="508000">
                  <a:solidFill>
                    <a:srgbClr val="ACD7EC"/>
                  </a:solidFill>
                </a:ln>
              </p:spPr>
              <p:style>
                <a:lnRef idx="3">
                  <a:schemeClr val="accent1"/>
                </a:lnRef>
                <a:fillRef idx="0">
                  <a:schemeClr val="accent1"/>
                </a:fillRef>
                <a:effectRef idx="2">
                  <a:schemeClr val="accent1"/>
                </a:effectRef>
                <a:fontRef idx="minor">
                  <a:schemeClr val="tx1"/>
                </a:fontRef>
              </p:style>
            </p:cxnSp>
            <p:sp>
              <p:nvSpPr>
                <p:cNvPr id="50" name="TextBox 11">
                  <a:extLst>
                    <a:ext uri="{FF2B5EF4-FFF2-40B4-BE49-F238E27FC236}">
                      <a16:creationId xmlns:a16="http://schemas.microsoft.com/office/drawing/2014/main" id="{858DB463-D8E1-8F05-5F18-EEC78AA31CA9}"/>
                    </a:ext>
                  </a:extLst>
                </p:cNvPr>
                <p:cNvSpPr txBox="1">
                  <a:spLocks noChangeArrowheads="1"/>
                </p:cNvSpPr>
                <p:nvPr/>
              </p:nvSpPr>
              <p:spPr bwMode="auto">
                <a:xfrm rot="20792411">
                  <a:off x="2859386" y="19524049"/>
                  <a:ext cx="3124201"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Beaver River</a:t>
                  </a:r>
                </a:p>
              </p:txBody>
            </p:sp>
            <p:sp>
              <p:nvSpPr>
                <p:cNvPr id="51" name="Arrow: Down 50">
                  <a:extLst>
                    <a:ext uri="{FF2B5EF4-FFF2-40B4-BE49-F238E27FC236}">
                      <a16:creationId xmlns:a16="http://schemas.microsoft.com/office/drawing/2014/main" id="{CC041FBF-229D-178D-B4DC-B4CAEDD28E0E}"/>
                    </a:ext>
                  </a:extLst>
                </p:cNvPr>
                <p:cNvSpPr/>
                <p:nvPr/>
              </p:nvSpPr>
              <p:spPr>
                <a:xfrm>
                  <a:off x="5229857" y="20742376"/>
                  <a:ext cx="361707" cy="716419"/>
                </a:xfrm>
                <a:prstGeom prst="downArrow">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500" dirty="0">
                    <a:latin typeface="Helvetica" panose="020B0604020202020204" pitchFamily="34" charset="0"/>
                    <a:cs typeface="Helvetica" panose="020B0604020202020204" pitchFamily="34" charset="0"/>
                  </a:endParaRPr>
                </a:p>
              </p:txBody>
            </p:sp>
            <p:pic>
              <p:nvPicPr>
                <p:cNvPr id="58" name="Picture 19">
                  <a:extLst>
                    <a:ext uri="{FF2B5EF4-FFF2-40B4-BE49-F238E27FC236}">
                      <a16:creationId xmlns:a16="http://schemas.microsoft.com/office/drawing/2014/main" id="{8D4ECA54-03A2-10B6-7B87-A7122A945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0" y="21393150"/>
                  <a:ext cx="2262188"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9" name="Picture 19">
                  <a:extLst>
                    <a:ext uri="{FF2B5EF4-FFF2-40B4-BE49-F238E27FC236}">
                      <a16:creationId xmlns:a16="http://schemas.microsoft.com/office/drawing/2014/main" id="{11773A4E-EEE3-E7BD-C08F-D45A6CD82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107" y="21393150"/>
                  <a:ext cx="2263775"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0" name="Picture 19">
                  <a:extLst>
                    <a:ext uri="{FF2B5EF4-FFF2-40B4-BE49-F238E27FC236}">
                      <a16:creationId xmlns:a16="http://schemas.microsoft.com/office/drawing/2014/main" id="{BCB80542-7D81-2FA8-A4C6-A3B3265C6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463" y="21393150"/>
                  <a:ext cx="2262187" cy="2262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 name="TextBox 60">
                  <a:extLst>
                    <a:ext uri="{FF2B5EF4-FFF2-40B4-BE49-F238E27FC236}">
                      <a16:creationId xmlns:a16="http://schemas.microsoft.com/office/drawing/2014/main" id="{24CD40D7-762F-56D4-4E8B-C7D8431F1407}"/>
                    </a:ext>
                  </a:extLst>
                </p:cNvPr>
                <p:cNvSpPr txBox="1"/>
                <p:nvPr/>
              </p:nvSpPr>
              <p:spPr>
                <a:xfrm>
                  <a:off x="3397677" y="23009385"/>
                  <a:ext cx="1046157" cy="642030"/>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x3</a:t>
                  </a:r>
                </a:p>
              </p:txBody>
            </p:sp>
            <p:sp>
              <p:nvSpPr>
                <p:cNvPr id="62" name="TextBox 20">
                  <a:extLst>
                    <a:ext uri="{FF2B5EF4-FFF2-40B4-BE49-F238E27FC236}">
                      <a16:creationId xmlns:a16="http://schemas.microsoft.com/office/drawing/2014/main" id="{E249C951-0CFA-5FAB-3E29-AEAF27ACB7E8}"/>
                    </a:ext>
                  </a:extLst>
                </p:cNvPr>
                <p:cNvSpPr txBox="1">
                  <a:spLocks noChangeArrowheads="1"/>
                </p:cNvSpPr>
                <p:nvPr/>
              </p:nvSpPr>
              <p:spPr bwMode="auto">
                <a:xfrm>
                  <a:off x="6377385" y="23009227"/>
                  <a:ext cx="1044575"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a:latin typeface="Helvetica" panose="020B0604020202020204" pitchFamily="34" charset="0"/>
                      <a:cs typeface="Helvetica" panose="020B0604020202020204" pitchFamily="34" charset="0"/>
                    </a:rPr>
                    <a:t>x3</a:t>
                  </a:r>
                </a:p>
              </p:txBody>
            </p:sp>
            <p:sp>
              <p:nvSpPr>
                <p:cNvPr id="63" name="TextBox 25">
                  <a:extLst>
                    <a:ext uri="{FF2B5EF4-FFF2-40B4-BE49-F238E27FC236}">
                      <a16:creationId xmlns:a16="http://schemas.microsoft.com/office/drawing/2014/main" id="{DFDDA518-A487-8328-3A21-CFAD23B4E896}"/>
                    </a:ext>
                  </a:extLst>
                </p:cNvPr>
                <p:cNvSpPr txBox="1">
                  <a:spLocks noChangeArrowheads="1"/>
                </p:cNvSpPr>
                <p:nvPr/>
              </p:nvSpPr>
              <p:spPr bwMode="auto">
                <a:xfrm>
                  <a:off x="1930400" y="23818851"/>
                  <a:ext cx="1004888"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dirty="0">
                      <a:latin typeface="Helvetica" panose="020B0604020202020204" pitchFamily="34" charset="0"/>
                      <a:cs typeface="Helvetica" panose="020B0604020202020204" pitchFamily="34" charset="0"/>
                    </a:rPr>
                    <a:t>4°C</a:t>
                  </a:r>
                </a:p>
              </p:txBody>
            </p:sp>
            <p:sp>
              <p:nvSpPr>
                <p:cNvPr id="64" name="TextBox 26">
                  <a:extLst>
                    <a:ext uri="{FF2B5EF4-FFF2-40B4-BE49-F238E27FC236}">
                      <a16:creationId xmlns:a16="http://schemas.microsoft.com/office/drawing/2014/main" id="{16A9AC3D-9CDF-A3A9-1075-218B6E50DD4D}"/>
                    </a:ext>
                  </a:extLst>
                </p:cNvPr>
                <p:cNvSpPr txBox="1">
                  <a:spLocks noChangeArrowheads="1"/>
                </p:cNvSpPr>
                <p:nvPr/>
              </p:nvSpPr>
              <p:spPr bwMode="auto">
                <a:xfrm>
                  <a:off x="4759324" y="23818851"/>
                  <a:ext cx="1301749"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16°C</a:t>
                  </a:r>
                </a:p>
              </p:txBody>
            </p:sp>
            <p:sp>
              <p:nvSpPr>
                <p:cNvPr id="65" name="TextBox 27">
                  <a:extLst>
                    <a:ext uri="{FF2B5EF4-FFF2-40B4-BE49-F238E27FC236}">
                      <a16:creationId xmlns:a16="http://schemas.microsoft.com/office/drawing/2014/main" id="{4C0EBA18-93FA-63CF-5F5A-94371025C5A9}"/>
                    </a:ext>
                  </a:extLst>
                </p:cNvPr>
                <p:cNvSpPr txBox="1">
                  <a:spLocks noChangeArrowheads="1"/>
                </p:cNvSpPr>
                <p:nvPr/>
              </p:nvSpPr>
              <p:spPr bwMode="auto">
                <a:xfrm>
                  <a:off x="7758113" y="23818851"/>
                  <a:ext cx="1258886" cy="6420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b="1">
                      <a:latin typeface="Helvetica" panose="020B0604020202020204" pitchFamily="34" charset="0"/>
                      <a:cs typeface="Helvetica" panose="020B0604020202020204" pitchFamily="34" charset="0"/>
                    </a:rPr>
                    <a:t>25°C</a:t>
                  </a:r>
                </a:p>
              </p:txBody>
            </p:sp>
            <p:pic>
              <p:nvPicPr>
                <p:cNvPr id="66" name="Picture 10">
                  <a:extLst>
                    <a:ext uri="{FF2B5EF4-FFF2-40B4-BE49-F238E27FC236}">
                      <a16:creationId xmlns:a16="http://schemas.microsoft.com/office/drawing/2014/main" id="{0252F141-24AB-519A-26B4-35AA4DF79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450" y="25566688"/>
                  <a:ext cx="2603500" cy="256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7" name="Straight Connector 66">
                  <a:extLst>
                    <a:ext uri="{FF2B5EF4-FFF2-40B4-BE49-F238E27FC236}">
                      <a16:creationId xmlns:a16="http://schemas.microsoft.com/office/drawing/2014/main" id="{3E9E370A-239E-913B-4D5A-C01157696F68}"/>
                    </a:ext>
                  </a:extLst>
                </p:cNvPr>
                <p:cNvCxnSpPr/>
                <p:nvPr/>
              </p:nvCxnSpPr>
              <p:spPr>
                <a:xfrm>
                  <a:off x="8387516"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E7B044-D73D-7E24-B862-4C7056EB5E18}"/>
                    </a:ext>
                  </a:extLst>
                </p:cNvPr>
                <p:cNvCxnSpPr>
                  <a:cxnSpLocks/>
                </p:cNvCxnSpPr>
                <p:nvPr/>
              </p:nvCxnSpPr>
              <p:spPr>
                <a:xfrm flipH="1">
                  <a:off x="2286233" y="24917613"/>
                  <a:ext cx="6101283"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014B87F-892E-6E25-EE01-3A0637C0D300}"/>
                    </a:ext>
                  </a:extLst>
                </p:cNvPr>
                <p:cNvCxnSpPr/>
                <p:nvPr/>
              </p:nvCxnSpPr>
              <p:spPr>
                <a:xfrm>
                  <a:off x="5410711" y="245112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87A675-49E3-144F-A971-20B771902168}"/>
                    </a:ext>
                  </a:extLst>
                </p:cNvPr>
                <p:cNvCxnSpPr/>
                <p:nvPr/>
              </p:nvCxnSpPr>
              <p:spPr>
                <a:xfrm>
                  <a:off x="2306441" y="24536602"/>
                  <a:ext cx="0" cy="40641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D6EF722-AF18-0186-7662-FDCE7053A262}"/>
                    </a:ext>
                  </a:extLst>
                </p:cNvPr>
                <p:cNvCxnSpPr/>
                <p:nvPr/>
              </p:nvCxnSpPr>
              <p:spPr>
                <a:xfrm>
                  <a:off x="2514740" y="24917613"/>
                  <a:ext cx="0" cy="68582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32">
                  <a:extLst>
                    <a:ext uri="{FF2B5EF4-FFF2-40B4-BE49-F238E27FC236}">
                      <a16:creationId xmlns:a16="http://schemas.microsoft.com/office/drawing/2014/main" id="{C4A747A0-59B7-5731-1935-EAE796690B09}"/>
                    </a:ext>
                  </a:extLst>
                </p:cNvPr>
                <p:cNvSpPr txBox="1">
                  <a:spLocks noChangeArrowheads="1"/>
                </p:cNvSpPr>
                <p:nvPr/>
              </p:nvSpPr>
              <p:spPr bwMode="auto">
                <a:xfrm>
                  <a:off x="1301749" y="25755600"/>
                  <a:ext cx="1971676" cy="21953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Serially diluted from 1 to 10</a:t>
                  </a:r>
                  <a:r>
                    <a:rPr lang="en-US" altLang="en-US" sz="2500" baseline="30000" dirty="0">
                      <a:latin typeface="Helvetica" panose="020B0604020202020204" pitchFamily="34" charset="0"/>
                      <a:cs typeface="Helvetica" panose="020B0604020202020204" pitchFamily="34" charset="0"/>
                    </a:rPr>
                    <a:t>-6</a:t>
                  </a:r>
                </a:p>
              </p:txBody>
            </p:sp>
            <p:cxnSp>
              <p:nvCxnSpPr>
                <p:cNvPr id="73" name="Straight Arrow Connector 72">
                  <a:extLst>
                    <a:ext uri="{FF2B5EF4-FFF2-40B4-BE49-F238E27FC236}">
                      <a16:creationId xmlns:a16="http://schemas.microsoft.com/office/drawing/2014/main" id="{7D89206E-3685-60B6-6C06-A32D1EBDEAE4}"/>
                    </a:ext>
                  </a:extLst>
                </p:cNvPr>
                <p:cNvCxnSpPr>
                  <a:cxnSpLocks/>
                </p:cNvCxnSpPr>
                <p:nvPr/>
              </p:nvCxnSpPr>
              <p:spPr>
                <a:xfrm>
                  <a:off x="3352597" y="26909983"/>
                  <a:ext cx="522301" cy="0"/>
                </a:xfrm>
                <a:prstGeom prst="straightConnector1">
                  <a:avLst/>
                </a:prstGeom>
                <a:grp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4BC1F4B-036A-C221-9FF6-6D7D8DDC864D}"/>
                    </a:ext>
                  </a:extLst>
                </p:cNvPr>
                <p:cNvSpPr txBox="1">
                  <a:spLocks noChangeArrowheads="1"/>
                </p:cNvSpPr>
                <p:nvPr/>
              </p:nvSpPr>
              <p:spPr bwMode="auto">
                <a:xfrm>
                  <a:off x="6945503" y="25593104"/>
                  <a:ext cx="2655887" cy="27130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500" dirty="0">
                      <a:latin typeface="Helvetica" panose="020B0604020202020204" pitchFamily="34" charset="0"/>
                      <a:cs typeface="Helvetica" panose="020B0604020202020204" pitchFamily="34" charset="0"/>
                    </a:rPr>
                    <a:t>Plated on days: 0, 1, 2, 4, 7, 14, 21, 28, 35, 42, 50, 63, 69</a:t>
                  </a:r>
                  <a:endParaRPr lang="en-US" altLang="en-US" sz="2500" baseline="30000" dirty="0">
                    <a:latin typeface="Helvetica" panose="020B0604020202020204" pitchFamily="34" charset="0"/>
                    <a:cs typeface="Helvetica" panose="020B0604020202020204" pitchFamily="34" charset="0"/>
                  </a:endParaRPr>
                </a:p>
              </p:txBody>
            </p:sp>
          </p:grpSp>
          <p:sp>
            <p:nvSpPr>
              <p:cNvPr id="33" name="TextBox 20">
                <a:extLst>
                  <a:ext uri="{FF2B5EF4-FFF2-40B4-BE49-F238E27FC236}">
                    <a16:creationId xmlns:a16="http://schemas.microsoft.com/office/drawing/2014/main" id="{3C595D29-945A-D368-C75A-7865DBCB8E35}"/>
                  </a:ext>
                </a:extLst>
              </p:cNvPr>
              <p:cNvSpPr txBox="1">
                <a:spLocks noChangeArrowheads="1"/>
              </p:cNvSpPr>
              <p:nvPr/>
            </p:nvSpPr>
            <p:spPr bwMode="auto">
              <a:xfrm>
                <a:off x="10085388" y="22617567"/>
                <a:ext cx="1044575" cy="642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500" dirty="0">
                    <a:latin typeface="Helvetica" panose="020B0604020202020204" pitchFamily="34" charset="0"/>
                    <a:cs typeface="Helvetica" panose="020B0604020202020204" pitchFamily="34" charset="0"/>
                  </a:rPr>
                  <a:t>x3</a:t>
                </a:r>
              </a:p>
            </p:txBody>
          </p:sp>
        </p:grpSp>
        <p:sp>
          <p:nvSpPr>
            <p:cNvPr id="14" name="TextBox 13">
              <a:extLst>
                <a:ext uri="{FF2B5EF4-FFF2-40B4-BE49-F238E27FC236}">
                  <a16:creationId xmlns:a16="http://schemas.microsoft.com/office/drawing/2014/main" id="{A03D8F85-0D98-F2FD-37F8-6729AC698FEC}"/>
                </a:ext>
              </a:extLst>
            </p:cNvPr>
            <p:cNvSpPr txBox="1"/>
            <p:nvPr/>
          </p:nvSpPr>
          <p:spPr>
            <a:xfrm>
              <a:off x="5747265" y="23982411"/>
              <a:ext cx="4135438" cy="1159761"/>
            </a:xfrm>
            <a:prstGeom prst="rect">
              <a:avLst/>
            </a:prstGeom>
            <a:grpFill/>
          </p:spPr>
          <p:txBody>
            <a:bodyPr>
              <a:spAutoFit/>
            </a:bodyPr>
            <a:lstStyle/>
            <a:p>
              <a:pPr>
                <a:defRPr/>
              </a:pPr>
              <a:r>
                <a:rPr lang="en-US" sz="2500" dirty="0">
                  <a:latin typeface="Helvetica" panose="020B0604020202020204" pitchFamily="34" charset="0"/>
                  <a:cs typeface="Helvetica" panose="020B0604020202020204" pitchFamily="34" charset="0"/>
                </a:rPr>
                <a:t>+ 0.03 OD LVS</a:t>
              </a:r>
            </a:p>
            <a:p>
              <a:pPr>
                <a:defRPr/>
              </a:pPr>
              <a:r>
                <a:rPr lang="en-US" sz="2500" dirty="0">
                  <a:latin typeface="Helvetica" panose="020B0604020202020204" pitchFamily="34" charset="0"/>
                  <a:cs typeface="Helvetica" panose="020B0604020202020204" pitchFamily="34" charset="0"/>
                </a:rPr>
                <a:t> </a:t>
              </a:r>
              <a:r>
                <a:rPr lang="en-US" sz="2500" i="1" dirty="0">
                  <a:latin typeface="Helvetica" panose="020B0604020202020204" pitchFamily="34" charset="0"/>
                  <a:cs typeface="Helvetica" panose="020B0604020202020204" pitchFamily="34" charset="0"/>
                </a:rPr>
                <a:t>F. tularensis</a:t>
              </a:r>
              <a:endParaRPr lang="en-US" sz="2500" dirty="0">
                <a:latin typeface="Helvetica" panose="020B0604020202020204" pitchFamily="34" charset="0"/>
                <a:cs typeface="Helvetica" panose="020B0604020202020204" pitchFamily="34" charset="0"/>
              </a:endParaRPr>
            </a:p>
          </p:txBody>
        </p:sp>
      </p:grpSp>
      <p:grpSp>
        <p:nvGrpSpPr>
          <p:cNvPr id="97" name="Group 96">
            <a:extLst>
              <a:ext uri="{FF2B5EF4-FFF2-40B4-BE49-F238E27FC236}">
                <a16:creationId xmlns:a16="http://schemas.microsoft.com/office/drawing/2014/main" id="{08DB2BCB-CD0B-E0A4-031C-1BF8EE370627}"/>
              </a:ext>
            </a:extLst>
          </p:cNvPr>
          <p:cNvGrpSpPr/>
          <p:nvPr/>
        </p:nvGrpSpPr>
        <p:grpSpPr>
          <a:xfrm>
            <a:off x="18907780" y="12664703"/>
            <a:ext cx="17373600" cy="1097280"/>
            <a:chOff x="162560" y="3511974"/>
            <a:chExt cx="18139632" cy="1849120"/>
          </a:xfrm>
        </p:grpSpPr>
        <p:grpSp>
          <p:nvGrpSpPr>
            <p:cNvPr id="98" name="Group 97">
              <a:extLst>
                <a:ext uri="{FF2B5EF4-FFF2-40B4-BE49-F238E27FC236}">
                  <a16:creationId xmlns:a16="http://schemas.microsoft.com/office/drawing/2014/main" id="{40B4F65B-DEEC-4331-C132-EDF4A0AD6CDD}"/>
                </a:ext>
              </a:extLst>
            </p:cNvPr>
            <p:cNvGrpSpPr/>
            <p:nvPr/>
          </p:nvGrpSpPr>
          <p:grpSpPr>
            <a:xfrm>
              <a:off x="162560" y="3511974"/>
              <a:ext cx="18139632" cy="1849120"/>
              <a:chOff x="162560" y="3511974"/>
              <a:chExt cx="18139632" cy="1849120"/>
            </a:xfrm>
          </p:grpSpPr>
          <p:sp>
            <p:nvSpPr>
              <p:cNvPr id="100" name="Rectangle 99">
                <a:extLst>
                  <a:ext uri="{FF2B5EF4-FFF2-40B4-BE49-F238E27FC236}">
                    <a16:creationId xmlns:a16="http://schemas.microsoft.com/office/drawing/2014/main" id="{70AE2602-9795-9264-5FCF-1746A1594138}"/>
                  </a:ext>
                </a:extLst>
              </p:cNvPr>
              <p:cNvSpPr/>
              <p:nvPr/>
            </p:nvSpPr>
            <p:spPr>
              <a:xfrm>
                <a:off x="162560" y="3511974"/>
                <a:ext cx="18139632"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3490EC8-8911-CC04-AE71-0C942E1B58EF}"/>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5</a:t>
                </a:r>
              </a:p>
            </p:txBody>
          </p:sp>
          <p:sp>
            <p:nvSpPr>
              <p:cNvPr id="102" name="Rectangle 101">
                <a:extLst>
                  <a:ext uri="{FF2B5EF4-FFF2-40B4-BE49-F238E27FC236}">
                    <a16:creationId xmlns:a16="http://schemas.microsoft.com/office/drawing/2014/main" id="{7366E59D-ECB2-3995-A10F-6C443786A47A}"/>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Subtitle 2">
              <a:extLst>
                <a:ext uri="{FF2B5EF4-FFF2-40B4-BE49-F238E27FC236}">
                  <a16:creationId xmlns:a16="http://schemas.microsoft.com/office/drawing/2014/main" id="{B4360F01-A8FC-1F25-B623-C9A8EF10FB2E}"/>
                </a:ext>
              </a:extLst>
            </p:cNvPr>
            <p:cNvSpPr txBox="1">
              <a:spLocks/>
            </p:cNvSpPr>
            <p:nvPr/>
          </p:nvSpPr>
          <p:spPr>
            <a:xfrm>
              <a:off x="3064700" y="3835401"/>
              <a:ext cx="14004498"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0" b="1" i="0" dirty="0">
                  <a:solidFill>
                    <a:srgbClr val="222222"/>
                  </a:solidFill>
                  <a:effectLst/>
                  <a:latin typeface="Helvetica" panose="020B0604020202020204" pitchFamily="34" charset="0"/>
                  <a:cs typeface="Helvetica" panose="020B0604020202020204" pitchFamily="34" charset="0"/>
                </a:rPr>
                <a:t>Creation of a Transposon </a:t>
              </a:r>
              <a:r>
                <a:rPr lang="en-US" sz="5000" b="1" dirty="0">
                  <a:solidFill>
                    <a:srgbClr val="222222"/>
                  </a:solidFill>
                  <a:latin typeface="Helvetica" panose="020B0604020202020204" pitchFamily="34" charset="0"/>
                  <a:cs typeface="Helvetica" panose="020B0604020202020204" pitchFamily="34" charset="0"/>
                </a:rPr>
                <a:t>M</a:t>
              </a:r>
              <a:r>
                <a:rPr lang="en-US" sz="5000" b="1" i="0" dirty="0">
                  <a:solidFill>
                    <a:srgbClr val="222222"/>
                  </a:solidFill>
                  <a:effectLst/>
                  <a:latin typeface="Helvetica" panose="020B0604020202020204" pitchFamily="34" charset="0"/>
                  <a:cs typeface="Helvetica" panose="020B0604020202020204" pitchFamily="34" charset="0"/>
                </a:rPr>
                <a:t>utant </a:t>
              </a:r>
              <a:r>
                <a:rPr lang="en-US" sz="5000" b="1" dirty="0">
                  <a:solidFill>
                    <a:srgbClr val="222222"/>
                  </a:solidFill>
                  <a:latin typeface="Helvetica" panose="020B0604020202020204" pitchFamily="34" charset="0"/>
                  <a:cs typeface="Helvetica" panose="020B0604020202020204" pitchFamily="34" charset="0"/>
                </a:rPr>
                <a:t>L</a:t>
              </a:r>
              <a:r>
                <a:rPr lang="en-US" sz="5000" b="1" i="0" dirty="0">
                  <a:solidFill>
                    <a:srgbClr val="222222"/>
                  </a:solidFill>
                  <a:effectLst/>
                  <a:latin typeface="Helvetica" panose="020B0604020202020204" pitchFamily="34" charset="0"/>
                  <a:cs typeface="Helvetica" panose="020B0604020202020204" pitchFamily="34" charset="0"/>
                </a:rPr>
                <a:t>ibrary</a:t>
              </a:r>
              <a:endParaRPr lang="en-US" sz="5000" b="1" dirty="0">
                <a:latin typeface="Helvetica" panose="020B0604020202020204" pitchFamily="34" charset="0"/>
                <a:cs typeface="Helvetica" panose="020B0604020202020204" pitchFamily="34" charset="0"/>
              </a:endParaRPr>
            </a:p>
          </p:txBody>
        </p:sp>
      </p:grpSp>
      <p:grpSp>
        <p:nvGrpSpPr>
          <p:cNvPr id="103" name="Group 102">
            <a:extLst>
              <a:ext uri="{FF2B5EF4-FFF2-40B4-BE49-F238E27FC236}">
                <a16:creationId xmlns:a16="http://schemas.microsoft.com/office/drawing/2014/main" id="{187E98E0-F870-5B62-7473-1C4E9E9B39EE}"/>
              </a:ext>
            </a:extLst>
          </p:cNvPr>
          <p:cNvGrpSpPr/>
          <p:nvPr/>
        </p:nvGrpSpPr>
        <p:grpSpPr>
          <a:xfrm>
            <a:off x="334872" y="16734731"/>
            <a:ext cx="17373600" cy="1097280"/>
            <a:chOff x="162560" y="3511974"/>
            <a:chExt cx="18044160" cy="1849120"/>
          </a:xfrm>
        </p:grpSpPr>
        <p:grpSp>
          <p:nvGrpSpPr>
            <p:cNvPr id="104" name="Group 103">
              <a:extLst>
                <a:ext uri="{FF2B5EF4-FFF2-40B4-BE49-F238E27FC236}">
                  <a16:creationId xmlns:a16="http://schemas.microsoft.com/office/drawing/2014/main" id="{70F1CB0F-4260-E6E5-4F8F-D0720E6028EF}"/>
                </a:ext>
              </a:extLst>
            </p:cNvPr>
            <p:cNvGrpSpPr/>
            <p:nvPr/>
          </p:nvGrpSpPr>
          <p:grpSpPr>
            <a:xfrm>
              <a:off x="162560" y="3511974"/>
              <a:ext cx="18044160" cy="1849120"/>
              <a:chOff x="162560" y="3511974"/>
              <a:chExt cx="18044160" cy="1849120"/>
            </a:xfrm>
          </p:grpSpPr>
          <p:sp>
            <p:nvSpPr>
              <p:cNvPr id="106" name="Rectangle 105">
                <a:extLst>
                  <a:ext uri="{FF2B5EF4-FFF2-40B4-BE49-F238E27FC236}">
                    <a16:creationId xmlns:a16="http://schemas.microsoft.com/office/drawing/2014/main" id="{3D9F0EEE-9C42-1933-40B6-C51073AFA846}"/>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BEBDEBA-97BA-1D3F-F01D-AF8EF25142C4}"/>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6</a:t>
                </a:r>
              </a:p>
            </p:txBody>
          </p:sp>
          <p:sp>
            <p:nvSpPr>
              <p:cNvPr id="108" name="Rectangle 107">
                <a:extLst>
                  <a:ext uri="{FF2B5EF4-FFF2-40B4-BE49-F238E27FC236}">
                    <a16:creationId xmlns:a16="http://schemas.microsoft.com/office/drawing/2014/main" id="{4B051C5E-9503-DEAA-6777-615F4B1AECE7}"/>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Subtitle 2">
              <a:extLst>
                <a:ext uri="{FF2B5EF4-FFF2-40B4-BE49-F238E27FC236}">
                  <a16:creationId xmlns:a16="http://schemas.microsoft.com/office/drawing/2014/main" id="{484A3CA8-84E8-7D48-3AE1-0A214A1B4626}"/>
                </a:ext>
              </a:extLst>
            </p:cNvPr>
            <p:cNvSpPr txBox="1">
              <a:spLocks/>
            </p:cNvSpPr>
            <p:nvPr/>
          </p:nvSpPr>
          <p:spPr>
            <a:xfrm>
              <a:off x="3064700" y="3835401"/>
              <a:ext cx="144819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Survival of </a:t>
              </a:r>
              <a:r>
                <a:rPr lang="en-US" sz="5001" b="1" i="1" dirty="0">
                  <a:latin typeface="Helvetica" panose="020B0604020202020204" pitchFamily="34" charset="0"/>
                  <a:cs typeface="Helvetica" panose="020B0604020202020204" pitchFamily="34" charset="0"/>
                </a:rPr>
                <a:t>F. tularensis</a:t>
              </a:r>
              <a:r>
                <a:rPr lang="en-US" sz="5001" b="1" dirty="0">
                  <a:latin typeface="Helvetica" panose="020B0604020202020204" pitchFamily="34" charset="0"/>
                  <a:cs typeface="Helvetica" panose="020B0604020202020204" pitchFamily="34" charset="0"/>
                </a:rPr>
                <a:t> in Freshwater at</a:t>
              </a:r>
              <a:r>
                <a:rPr lang="en-US" sz="5400" b="1" dirty="0">
                  <a:latin typeface="Helvetica" panose="020B0604020202020204" pitchFamily="34" charset="0"/>
                  <a:cs typeface="Helvetica" panose="020B0604020202020204" pitchFamily="34" charset="0"/>
                </a:rPr>
                <a:t> 4°C</a:t>
              </a:r>
              <a:r>
                <a:rPr lang="en-US" sz="5001" b="1" dirty="0">
                  <a:latin typeface="Helvetica" panose="020B0604020202020204" pitchFamily="34" charset="0"/>
                  <a:cs typeface="Helvetica" panose="020B0604020202020204" pitchFamily="34" charset="0"/>
                </a:rPr>
                <a:t> </a:t>
              </a:r>
            </a:p>
          </p:txBody>
        </p:sp>
      </p:grpSp>
      <p:grpSp>
        <p:nvGrpSpPr>
          <p:cNvPr id="111" name="Group 110">
            <a:extLst>
              <a:ext uri="{FF2B5EF4-FFF2-40B4-BE49-F238E27FC236}">
                <a16:creationId xmlns:a16="http://schemas.microsoft.com/office/drawing/2014/main" id="{1B3D3CE3-B2F9-52F3-75F8-69BDF0DA5E44}"/>
              </a:ext>
            </a:extLst>
          </p:cNvPr>
          <p:cNvGrpSpPr/>
          <p:nvPr/>
        </p:nvGrpSpPr>
        <p:grpSpPr>
          <a:xfrm>
            <a:off x="18907780" y="16735027"/>
            <a:ext cx="17373600" cy="1097280"/>
            <a:chOff x="162560" y="3511974"/>
            <a:chExt cx="18044160" cy="1849120"/>
          </a:xfrm>
        </p:grpSpPr>
        <p:grpSp>
          <p:nvGrpSpPr>
            <p:cNvPr id="112" name="Group 111">
              <a:extLst>
                <a:ext uri="{FF2B5EF4-FFF2-40B4-BE49-F238E27FC236}">
                  <a16:creationId xmlns:a16="http://schemas.microsoft.com/office/drawing/2014/main" id="{0C84A9E8-2BBB-E957-AF96-6A5D3D63D18F}"/>
                </a:ext>
              </a:extLst>
            </p:cNvPr>
            <p:cNvGrpSpPr/>
            <p:nvPr/>
          </p:nvGrpSpPr>
          <p:grpSpPr>
            <a:xfrm>
              <a:off x="162560" y="3511974"/>
              <a:ext cx="18044160" cy="1849120"/>
              <a:chOff x="162560" y="3511974"/>
              <a:chExt cx="18044160" cy="1849120"/>
            </a:xfrm>
          </p:grpSpPr>
          <p:sp>
            <p:nvSpPr>
              <p:cNvPr id="114" name="Rectangle 113">
                <a:extLst>
                  <a:ext uri="{FF2B5EF4-FFF2-40B4-BE49-F238E27FC236}">
                    <a16:creationId xmlns:a16="http://schemas.microsoft.com/office/drawing/2014/main" id="{E0F8108A-3904-B668-9634-C27698C608DD}"/>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44E193F-793C-7997-4A7E-D9567C4A0705}"/>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Helvetica" panose="020B0604020202020204" pitchFamily="34" charset="0"/>
                    <a:cs typeface="Helvetica" panose="020B0604020202020204" pitchFamily="34" charset="0"/>
                  </a:rPr>
                  <a:t>7</a:t>
                </a:r>
              </a:p>
            </p:txBody>
          </p:sp>
          <p:sp>
            <p:nvSpPr>
              <p:cNvPr id="116" name="Rectangle 115">
                <a:extLst>
                  <a:ext uri="{FF2B5EF4-FFF2-40B4-BE49-F238E27FC236}">
                    <a16:creationId xmlns:a16="http://schemas.microsoft.com/office/drawing/2014/main" id="{FE921EF1-57E2-9CED-DED9-5EBB67C3A28D}"/>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Subtitle 2">
              <a:extLst>
                <a:ext uri="{FF2B5EF4-FFF2-40B4-BE49-F238E27FC236}">
                  <a16:creationId xmlns:a16="http://schemas.microsoft.com/office/drawing/2014/main" id="{D73363C7-8CB4-9030-5735-700ED1192E0F}"/>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Transposon Insertion Sequencing Data</a:t>
              </a:r>
            </a:p>
          </p:txBody>
        </p:sp>
      </p:grpSp>
      <p:sp>
        <p:nvSpPr>
          <p:cNvPr id="119" name="TextBox 118">
            <a:extLst>
              <a:ext uri="{FF2B5EF4-FFF2-40B4-BE49-F238E27FC236}">
                <a16:creationId xmlns:a16="http://schemas.microsoft.com/office/drawing/2014/main" id="{9D29C6EB-5C17-CF27-9E36-E913C9DBACA1}"/>
              </a:ext>
            </a:extLst>
          </p:cNvPr>
          <p:cNvSpPr txBox="1"/>
          <p:nvPr/>
        </p:nvSpPr>
        <p:spPr>
          <a:xfrm>
            <a:off x="3366358" y="4445507"/>
            <a:ext cx="8665376" cy="3041858"/>
          </a:xfrm>
          <a:prstGeom prst="rect">
            <a:avLst/>
          </a:prstGeom>
          <a:noFill/>
        </p:spPr>
        <p:txBody>
          <a:bodyPr wrap="square">
            <a:spAutoFit/>
          </a:bodyPr>
          <a:lstStyle/>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Francisella tularensis</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Gram-negative, pathogenic bacterium</a:t>
            </a:r>
            <a:r>
              <a:rPr lang="en-US" altLang="en-US" sz="2500" baseline="30000" dirty="0">
                <a:latin typeface="Helvetica" panose="020B0604020202020204" pitchFamily="34" charset="0"/>
                <a:cs typeface="Helvetica" panose="020B0604020202020204" pitchFamily="34" charset="0"/>
              </a:rPr>
              <a:t> </a:t>
            </a:r>
          </a:p>
          <a:p>
            <a:pPr marL="800100" lvl="1"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Causes the disease tularemia</a:t>
            </a:r>
            <a:endParaRPr lang="en-US" sz="2500" baseline="300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can </a:t>
            </a:r>
            <a:r>
              <a:rPr lang="en-US" sz="2500" b="1" dirty="0">
                <a:latin typeface="Helvetica" panose="020B0604020202020204" pitchFamily="34" charset="0"/>
                <a:cs typeface="Helvetica" panose="020B0604020202020204" pitchFamily="34" charset="0"/>
              </a:rPr>
              <a:t>survive in freshwater</a:t>
            </a:r>
            <a:r>
              <a:rPr lang="en-US" sz="2500" dirty="0">
                <a:latin typeface="Helvetica" panose="020B0604020202020204" pitchFamily="34" charset="0"/>
                <a:cs typeface="Helvetica" panose="020B0604020202020204" pitchFamily="34" charset="0"/>
              </a:rPr>
              <a:t> for long periods of time and subsequently </a:t>
            </a:r>
            <a:r>
              <a:rPr lang="en-US" sz="2500" b="1" dirty="0">
                <a:latin typeface="Helvetica" panose="020B0604020202020204" pitchFamily="34" charset="0"/>
                <a:cs typeface="Helvetica" panose="020B0604020202020204" pitchFamily="34" charset="0"/>
              </a:rPr>
              <a:t>infect animals and humans</a:t>
            </a:r>
            <a:r>
              <a:rPr lang="en-US" sz="2500" b="1" baseline="30000" dirty="0">
                <a:latin typeface="Helvetica" panose="020B0604020202020204" pitchFamily="34" charset="0"/>
                <a:cs typeface="Helvetica" panose="020B0604020202020204" pitchFamily="34" charset="0"/>
              </a:rPr>
              <a:t>4</a:t>
            </a:r>
          </a:p>
          <a:p>
            <a:pPr marL="342900" indent="-342900">
              <a:buFont typeface="Arial" panose="020B0604020202020204" pitchFamily="34" charset="0"/>
              <a:buChar char="•"/>
            </a:pPr>
            <a:r>
              <a:rPr lang="en-US" sz="2500" dirty="0">
                <a:latin typeface="Helvetica" panose="020B0604020202020204" pitchFamily="34" charset="0"/>
                <a:cs typeface="Helvetica" panose="020B0604020202020204" pitchFamily="34" charset="0"/>
              </a:rPr>
              <a:t>A gene has been found that is important during the transition between the host and aquatic environment</a:t>
            </a:r>
            <a:r>
              <a:rPr lang="en-US" altLang="en-US" sz="2500" baseline="30000" dirty="0">
                <a:latin typeface="Helvetica" panose="020B0604020202020204" pitchFamily="34" charset="0"/>
                <a:cs typeface="Helvetica" panose="020B0604020202020204" pitchFamily="34" charset="0"/>
              </a:rPr>
              <a:t> 7</a:t>
            </a:r>
            <a:endParaRPr lang="en-US" sz="2500" dirty="0">
              <a:latin typeface="Helvetica" panose="020B0604020202020204" pitchFamily="34" charset="0"/>
              <a:cs typeface="Helvetica" panose="020B0604020202020204" pitchFamily="34" charset="0"/>
            </a:endParaRPr>
          </a:p>
          <a:p>
            <a:pPr algn="just"/>
            <a:endParaRPr lang="en-US" altLang="en-US" sz="2500" baseline="30000" dirty="0">
              <a:latin typeface="Helvetica" panose="020B0604020202020204" pitchFamily="34" charset="0"/>
              <a:cs typeface="Helvetica" panose="020B0604020202020204" pitchFamily="34" charset="0"/>
            </a:endParaRPr>
          </a:p>
        </p:txBody>
      </p:sp>
      <p:pic>
        <p:nvPicPr>
          <p:cNvPr id="120" name="Picture 119">
            <a:extLst>
              <a:ext uri="{FF2B5EF4-FFF2-40B4-BE49-F238E27FC236}">
                <a16:creationId xmlns:a16="http://schemas.microsoft.com/office/drawing/2014/main" id="{9C0C85CE-15A1-E8F2-D546-43631267E57F}"/>
              </a:ext>
            </a:extLst>
          </p:cNvPr>
          <p:cNvPicPr>
            <a:picLocks noChangeAspect="1"/>
          </p:cNvPicPr>
          <p:nvPr/>
        </p:nvPicPr>
        <p:blipFill>
          <a:blip r:embed="rId7"/>
          <a:stretch>
            <a:fillRect/>
          </a:stretch>
        </p:blipFill>
        <p:spPr>
          <a:xfrm>
            <a:off x="365761" y="8002341"/>
            <a:ext cx="6807991" cy="3857349"/>
          </a:xfrm>
          <a:prstGeom prst="rect">
            <a:avLst/>
          </a:prstGeom>
        </p:spPr>
      </p:pic>
      <p:pic>
        <p:nvPicPr>
          <p:cNvPr id="121" name="Picture 120" descr="A picture containing honeycomb, outdoor object&#10;&#10;Description automatically generated">
            <a:extLst>
              <a:ext uri="{FF2B5EF4-FFF2-40B4-BE49-F238E27FC236}">
                <a16:creationId xmlns:a16="http://schemas.microsoft.com/office/drawing/2014/main" id="{5D54D198-26A4-E480-C0B5-329CE8961579}"/>
              </a:ext>
            </a:extLst>
          </p:cNvPr>
          <p:cNvPicPr>
            <a:picLocks noChangeAspect="1"/>
          </p:cNvPicPr>
          <p:nvPr/>
        </p:nvPicPr>
        <p:blipFill>
          <a:blip r:embed="rId8">
            <a:extLst>
              <a:ext uri="{28A0092B-C50C-407E-A947-70E740481C1C}">
                <a14:useLocalDpi xmlns:a14="http://schemas.microsoft.com/office/drawing/2010/main" val="0"/>
              </a:ext>
            </a:extLst>
          </a:blip>
          <a:srcRect t="2278" b="2278"/>
          <a:stretch>
            <a:fillRect/>
          </a:stretch>
        </p:blipFill>
        <p:spPr bwMode="auto">
          <a:xfrm>
            <a:off x="424825" y="4445507"/>
            <a:ext cx="2813717" cy="2813717"/>
          </a:xfrm>
          <a:prstGeom prst="rect">
            <a:avLst/>
          </a:prstGeom>
          <a:noFill/>
          <a:ln>
            <a:noFill/>
          </a:ln>
        </p:spPr>
      </p:pic>
      <p:sp>
        <p:nvSpPr>
          <p:cNvPr id="123" name="TextBox 122">
            <a:extLst>
              <a:ext uri="{FF2B5EF4-FFF2-40B4-BE49-F238E27FC236}">
                <a16:creationId xmlns:a16="http://schemas.microsoft.com/office/drawing/2014/main" id="{9A931365-DE4C-7D57-B1EE-C1E25057B9F3}"/>
              </a:ext>
            </a:extLst>
          </p:cNvPr>
          <p:cNvSpPr txBox="1"/>
          <p:nvPr/>
        </p:nvSpPr>
        <p:spPr>
          <a:xfrm>
            <a:off x="7378880" y="8541352"/>
            <a:ext cx="4738687" cy="47705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Main Question:</a:t>
            </a:r>
          </a:p>
        </p:txBody>
      </p:sp>
      <p:pic>
        <p:nvPicPr>
          <p:cNvPr id="16" name="Graphic 15" descr="Germ with solid fill">
            <a:extLst>
              <a:ext uri="{FF2B5EF4-FFF2-40B4-BE49-F238E27FC236}">
                <a16:creationId xmlns:a16="http://schemas.microsoft.com/office/drawing/2014/main" id="{E042FE63-355F-EB04-9FB4-FBC96D19E0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32803" y="5969110"/>
            <a:ext cx="978018" cy="978018"/>
          </a:xfrm>
          <a:prstGeom prst="rect">
            <a:avLst/>
          </a:prstGeom>
        </p:spPr>
      </p:pic>
      <p:sp>
        <p:nvSpPr>
          <p:cNvPr id="17" name="TextBox 16">
            <a:extLst>
              <a:ext uri="{FF2B5EF4-FFF2-40B4-BE49-F238E27FC236}">
                <a16:creationId xmlns:a16="http://schemas.microsoft.com/office/drawing/2014/main" id="{E076EA5D-FF1A-C234-E66F-F65E67783A8A}"/>
              </a:ext>
            </a:extLst>
          </p:cNvPr>
          <p:cNvSpPr txBox="1"/>
          <p:nvPr/>
        </p:nvSpPr>
        <p:spPr>
          <a:xfrm>
            <a:off x="19979185" y="4380428"/>
            <a:ext cx="4160976" cy="5863144"/>
          </a:xfrm>
          <a:prstGeom prst="rect">
            <a:avLst/>
          </a:prstGeom>
          <a:noFill/>
        </p:spPr>
        <p:txBody>
          <a:bodyPr wrap="square">
            <a:spAutoFit/>
          </a:bodyPr>
          <a:lstStyle/>
          <a:p>
            <a:pPr algn="just"/>
            <a:r>
              <a:rPr lang="en-US" sz="2500" b="1" dirty="0">
                <a:latin typeface="Helvetica" panose="020B0604020202020204" pitchFamily="34" charset="0"/>
                <a:cs typeface="Helvetica" panose="020B0604020202020204" pitchFamily="34" charset="0"/>
              </a:rPr>
              <a:t>Figure 3. Workflow for Cell Viability. </a:t>
            </a:r>
            <a:r>
              <a:rPr lang="en-US" sz="2500" dirty="0">
                <a:latin typeface="Helvetica" panose="020B0604020202020204" pitchFamily="34" charset="0"/>
                <a:cs typeface="Helvetica" panose="020B0604020202020204" pitchFamily="34" charset="0"/>
              </a:rPr>
              <a:t>Freshwater was collected from the Beaver River, Rhode Island. The water was filter sterilized and inoculated with </a:t>
            </a: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LVS</a:t>
            </a:r>
            <a:r>
              <a:rPr lang="en-US" sz="2500" i="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The initial inoculum was distributed to nine flasks, three of each were placed at three different temperatures: 4°C, 16 °C, and 25 °C. Samples were serially diluted and plated over a period of 10 weeks. </a:t>
            </a:r>
          </a:p>
        </p:txBody>
      </p:sp>
      <p:sp>
        <p:nvSpPr>
          <p:cNvPr id="20" name="TextBox 8">
            <a:extLst>
              <a:ext uri="{FF2B5EF4-FFF2-40B4-BE49-F238E27FC236}">
                <a16:creationId xmlns:a16="http://schemas.microsoft.com/office/drawing/2014/main" id="{1FC7D748-D14D-BC64-44B0-CD4408C4C911}"/>
              </a:ext>
            </a:extLst>
          </p:cNvPr>
          <p:cNvSpPr txBox="1">
            <a:spLocks noChangeArrowheads="1"/>
          </p:cNvSpPr>
          <p:nvPr/>
        </p:nvSpPr>
        <p:spPr bwMode="auto">
          <a:xfrm>
            <a:off x="424823" y="7296984"/>
            <a:ext cx="2813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1: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in macrophage.</a:t>
            </a:r>
            <a:r>
              <a:rPr lang="en-US" altLang="en-US" sz="2000" b="1" baseline="30000" dirty="0">
                <a:latin typeface="Helvetica" panose="020B0604020202020204" pitchFamily="34" charset="0"/>
                <a:cs typeface="Helvetica" panose="020B0604020202020204" pitchFamily="34" charset="0"/>
              </a:rPr>
              <a:t>3</a:t>
            </a:r>
          </a:p>
        </p:txBody>
      </p:sp>
      <p:sp>
        <p:nvSpPr>
          <p:cNvPr id="21" name="TextBox 8">
            <a:extLst>
              <a:ext uri="{FF2B5EF4-FFF2-40B4-BE49-F238E27FC236}">
                <a16:creationId xmlns:a16="http://schemas.microsoft.com/office/drawing/2014/main" id="{F8B63914-15D7-9426-124D-2EAB43DC5092}"/>
              </a:ext>
            </a:extLst>
          </p:cNvPr>
          <p:cNvSpPr txBox="1">
            <a:spLocks noChangeArrowheads="1"/>
          </p:cNvSpPr>
          <p:nvPr/>
        </p:nvSpPr>
        <p:spPr bwMode="auto">
          <a:xfrm>
            <a:off x="365760" y="11857676"/>
            <a:ext cx="6807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2: </a:t>
            </a:r>
            <a:r>
              <a:rPr lang="en-US" altLang="en-US" sz="2000" b="1" i="1" dirty="0">
                <a:latin typeface="Helvetica" panose="020B0604020202020204" pitchFamily="34" charset="0"/>
                <a:cs typeface="Helvetica" panose="020B0604020202020204" pitchFamily="34" charset="0"/>
              </a:rPr>
              <a:t>F. tularensis </a:t>
            </a:r>
            <a:r>
              <a:rPr lang="en-US" altLang="en-US" sz="2000" b="1" dirty="0">
                <a:latin typeface="Helvetica" panose="020B0604020202020204" pitchFamily="34" charset="0"/>
                <a:cs typeface="Helvetica" panose="020B0604020202020204" pitchFamily="34" charset="0"/>
              </a:rPr>
              <a:t>modes of aquatic transmission.</a:t>
            </a:r>
            <a:r>
              <a:rPr lang="en-US" altLang="en-US" sz="2000" b="1" baseline="30000" dirty="0">
                <a:latin typeface="Helvetica" panose="020B0604020202020204" pitchFamily="34" charset="0"/>
                <a:cs typeface="Helvetica" panose="020B0604020202020204" pitchFamily="34" charset="0"/>
              </a:rPr>
              <a:t>6</a:t>
            </a:r>
          </a:p>
        </p:txBody>
      </p:sp>
      <p:grpSp>
        <p:nvGrpSpPr>
          <p:cNvPr id="23" name="Group 22">
            <a:extLst>
              <a:ext uri="{FF2B5EF4-FFF2-40B4-BE49-F238E27FC236}">
                <a16:creationId xmlns:a16="http://schemas.microsoft.com/office/drawing/2014/main" id="{4F4C57CA-C5AA-C9F6-3754-05CC2DD16588}"/>
              </a:ext>
            </a:extLst>
          </p:cNvPr>
          <p:cNvGrpSpPr/>
          <p:nvPr/>
        </p:nvGrpSpPr>
        <p:grpSpPr>
          <a:xfrm>
            <a:off x="19604447" y="13828707"/>
            <a:ext cx="16080423" cy="2654833"/>
            <a:chOff x="19600935" y="13727990"/>
            <a:chExt cx="16080423" cy="2736666"/>
          </a:xfrm>
        </p:grpSpPr>
        <p:sp>
          <p:nvSpPr>
            <p:cNvPr id="25" name="TextBox 24">
              <a:extLst>
                <a:ext uri="{FF2B5EF4-FFF2-40B4-BE49-F238E27FC236}">
                  <a16:creationId xmlns:a16="http://schemas.microsoft.com/office/drawing/2014/main" id="{2FC3B625-1787-0F2A-2DD2-675507B7B3AA}"/>
                </a:ext>
              </a:extLst>
            </p:cNvPr>
            <p:cNvSpPr txBox="1"/>
            <p:nvPr/>
          </p:nvSpPr>
          <p:spPr>
            <a:xfrm>
              <a:off x="19600935" y="14354002"/>
              <a:ext cx="7796380" cy="1681497"/>
            </a:xfrm>
            <a:prstGeom prst="rect">
              <a:avLst/>
            </a:prstGeom>
            <a:noFill/>
          </p:spPr>
          <p:txBody>
            <a:bodyPr wrap="square">
              <a:spAutoFit/>
            </a:bodyPr>
            <a:lstStyle/>
            <a:p>
              <a:r>
                <a:rPr lang="en-US" sz="2500" b="1" i="1" dirty="0">
                  <a:latin typeface="Helvetica" panose="020B0604020202020204" pitchFamily="34" charset="0"/>
                  <a:cs typeface="Helvetica" panose="020B0604020202020204" pitchFamily="34" charset="0"/>
                </a:rPr>
                <a:t>F. Tularensis </a:t>
              </a:r>
              <a:r>
                <a:rPr lang="en-US" sz="2500" b="1" dirty="0">
                  <a:latin typeface="Helvetica" panose="020B0604020202020204" pitchFamily="34" charset="0"/>
                  <a:cs typeface="Helvetica" panose="020B0604020202020204" pitchFamily="34" charset="0"/>
                </a:rPr>
                <a:t>genome: </a:t>
              </a:r>
              <a:r>
                <a:rPr lang="en-US" sz="2500" dirty="0">
                  <a:latin typeface="Helvetica" panose="020B0604020202020204" pitchFamily="34" charset="0"/>
                  <a:cs typeface="Helvetica" panose="020B0604020202020204" pitchFamily="34" charset="0"/>
                </a:rPr>
                <a:t>1,895,944 bp</a:t>
              </a:r>
            </a:p>
            <a:p>
              <a:r>
                <a:rPr lang="en-US" sz="2500" b="1" dirty="0">
                  <a:latin typeface="Helvetica" panose="020B0604020202020204" pitchFamily="34" charset="0"/>
                  <a:cs typeface="Helvetica" panose="020B0604020202020204" pitchFamily="34" charset="0"/>
                </a:rPr>
                <a:t>Number of genes: </a:t>
              </a:r>
              <a:r>
                <a:rPr lang="en-US" sz="2500" dirty="0">
                  <a:latin typeface="Helvetica" panose="020B0604020202020204" pitchFamily="34" charset="0"/>
                  <a:cs typeface="Helvetica" panose="020B0604020202020204" pitchFamily="34" charset="0"/>
                </a:rPr>
                <a:t>2,020</a:t>
              </a:r>
              <a:endParaRPr lang="en-US" sz="2500" b="1" dirty="0">
                <a:latin typeface="Helvetica" panose="020B0604020202020204" pitchFamily="34" charset="0"/>
                <a:cs typeface="Helvetica" panose="020B0604020202020204" pitchFamily="34" charset="0"/>
              </a:endParaRPr>
            </a:p>
            <a:p>
              <a:r>
                <a:rPr lang="en-US" sz="2500" b="1" dirty="0">
                  <a:latin typeface="Helvetica" panose="020B0604020202020204" pitchFamily="34" charset="0"/>
                  <a:cs typeface="Helvetica" panose="020B0604020202020204" pitchFamily="34" charset="0"/>
                </a:rPr>
                <a:t>Final Transformation Efficiency: </a:t>
              </a:r>
              <a:r>
                <a:rPr lang="en-US" sz="2500" dirty="0">
                  <a:latin typeface="Helvetica" panose="020B0604020202020204" pitchFamily="34" charset="0"/>
                  <a:cs typeface="Helvetica" panose="020B0604020202020204" pitchFamily="34" charset="0"/>
                </a:rPr>
                <a:t>2.44 x 10</a:t>
              </a:r>
              <a:r>
                <a:rPr lang="en-US" sz="2500" baseline="30000" dirty="0">
                  <a:latin typeface="Helvetica" panose="020B0604020202020204" pitchFamily="34" charset="0"/>
                  <a:cs typeface="Helvetica" panose="020B0604020202020204" pitchFamily="34" charset="0"/>
                </a:rPr>
                <a:t>3</a:t>
              </a:r>
            </a:p>
            <a:p>
              <a:r>
                <a:rPr lang="en-US" sz="2500" b="1" dirty="0">
                  <a:latin typeface="Helvetica" panose="020B0604020202020204" pitchFamily="34" charset="0"/>
                  <a:cs typeface="Helvetica" panose="020B0604020202020204" pitchFamily="34" charset="0"/>
                </a:rPr>
                <a:t>Estimated number of transposon mutants: </a:t>
              </a:r>
              <a:r>
                <a:rPr lang="en-US" sz="2500" dirty="0">
                  <a:latin typeface="Helvetica" panose="020B0604020202020204" pitchFamily="34" charset="0"/>
                  <a:cs typeface="Helvetica" panose="020B0604020202020204" pitchFamily="34" charset="0"/>
                </a:rPr>
                <a:t>~5,572</a:t>
              </a:r>
            </a:p>
          </p:txBody>
        </p:sp>
        <p:grpSp>
          <p:nvGrpSpPr>
            <p:cNvPr id="19" name="Group 18">
              <a:extLst>
                <a:ext uri="{FF2B5EF4-FFF2-40B4-BE49-F238E27FC236}">
                  <a16:creationId xmlns:a16="http://schemas.microsoft.com/office/drawing/2014/main" id="{C366E5AD-BD71-0D0A-DD60-F0FE14A11CEF}"/>
                </a:ext>
              </a:extLst>
            </p:cNvPr>
            <p:cNvGrpSpPr/>
            <p:nvPr/>
          </p:nvGrpSpPr>
          <p:grpSpPr>
            <a:xfrm>
              <a:off x="27712766" y="13727990"/>
              <a:ext cx="7968592" cy="2736666"/>
              <a:chOff x="28141988" y="13767649"/>
              <a:chExt cx="7968592" cy="2736666"/>
            </a:xfrm>
          </p:grpSpPr>
          <p:pic>
            <p:nvPicPr>
              <p:cNvPr id="47" name="Picture 2">
                <a:extLst>
                  <a:ext uri="{FF2B5EF4-FFF2-40B4-BE49-F238E27FC236}">
                    <a16:creationId xmlns:a16="http://schemas.microsoft.com/office/drawing/2014/main" id="{451B6B98-4BEE-EFC7-9920-52EEF6DF5FD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4836" r="7282" b="14692"/>
              <a:stretch/>
            </p:blipFill>
            <p:spPr bwMode="auto">
              <a:xfrm>
                <a:off x="31135660" y="13767649"/>
                <a:ext cx="1945318" cy="19714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8" name="TextBox 8">
                <a:extLst>
                  <a:ext uri="{FF2B5EF4-FFF2-40B4-BE49-F238E27FC236}">
                    <a16:creationId xmlns:a16="http://schemas.microsoft.com/office/drawing/2014/main" id="{97C4CE2E-6CE4-8F7D-CC02-738AF32B02E6}"/>
                  </a:ext>
                </a:extLst>
              </p:cNvPr>
              <p:cNvSpPr txBox="1">
                <a:spLocks noChangeArrowheads="1"/>
              </p:cNvSpPr>
              <p:nvPr/>
            </p:nvSpPr>
            <p:spPr bwMode="auto">
              <a:xfrm>
                <a:off x="28141988" y="15774609"/>
                <a:ext cx="7968592" cy="72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5: Example of transposon mutant library isolated on cysteine heart agar with hemoglobin plate</a:t>
                </a:r>
                <a:endParaRPr lang="en-US" altLang="en-US" sz="2000" b="1" baseline="30000" dirty="0">
                  <a:latin typeface="Helvetica" panose="020B0604020202020204" pitchFamily="34" charset="0"/>
                  <a:cs typeface="Helvetica" panose="020B0604020202020204" pitchFamily="34" charset="0"/>
                </a:endParaRPr>
              </a:p>
            </p:txBody>
          </p:sp>
        </p:grpSp>
      </p:grpSp>
      <p:sp>
        <p:nvSpPr>
          <p:cNvPr id="109" name="TextBox 8">
            <a:extLst>
              <a:ext uri="{FF2B5EF4-FFF2-40B4-BE49-F238E27FC236}">
                <a16:creationId xmlns:a16="http://schemas.microsoft.com/office/drawing/2014/main" id="{AB1CD0AE-146A-80CA-03AC-1D2E8E17361A}"/>
              </a:ext>
            </a:extLst>
          </p:cNvPr>
          <p:cNvSpPr txBox="1">
            <a:spLocks noChangeArrowheads="1"/>
          </p:cNvSpPr>
          <p:nvPr/>
        </p:nvSpPr>
        <p:spPr bwMode="auto">
          <a:xfrm>
            <a:off x="25129539" y="11625314"/>
            <a:ext cx="9318134"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latin typeface="Helvetica" panose="020B0604020202020204" pitchFamily="34" charset="0"/>
                <a:cs typeface="Helvetica" panose="020B0604020202020204" pitchFamily="34" charset="0"/>
              </a:rPr>
              <a:t>Figure 4: Workflow of transposon insertion sequencing protocol</a:t>
            </a:r>
            <a:r>
              <a:rPr lang="en-US" altLang="en-US" sz="2000" b="1" baseline="30000" dirty="0">
                <a:latin typeface="Helvetica" panose="020B0604020202020204" pitchFamily="34" charset="0"/>
                <a:cs typeface="Helvetica" panose="020B0604020202020204" pitchFamily="34" charset="0"/>
              </a:rPr>
              <a:t>1</a:t>
            </a:r>
          </a:p>
          <a:p>
            <a:endParaRPr lang="en-US" altLang="en-US" sz="2000" b="1" baseline="30000" dirty="0">
              <a:latin typeface="Helvetica" panose="020B0604020202020204" pitchFamily="34" charset="0"/>
              <a:cs typeface="Helvetica" panose="020B0604020202020204" pitchFamily="34" charset="0"/>
            </a:endParaRPr>
          </a:p>
          <a:p>
            <a:r>
              <a:rPr lang="en-US" altLang="en-US" sz="2000" dirty="0">
                <a:latin typeface="Helvetica" panose="020B0604020202020204" pitchFamily="34" charset="0"/>
                <a:cs typeface="Helvetica" panose="020B0604020202020204" pitchFamily="34" charset="0"/>
              </a:rPr>
              <a:t>This is modified from Chao </a:t>
            </a:r>
            <a:r>
              <a:rPr lang="en-US" altLang="en-US" sz="2000" i="1" dirty="0">
                <a:latin typeface="Helvetica" panose="020B0604020202020204" pitchFamily="34" charset="0"/>
                <a:cs typeface="Helvetica" panose="020B0604020202020204" pitchFamily="34" charset="0"/>
              </a:rPr>
              <a:t>et al.</a:t>
            </a:r>
            <a:r>
              <a:rPr lang="en-US" altLang="en-US" sz="2000" dirty="0">
                <a:latin typeface="Helvetica" panose="020B0604020202020204" pitchFamily="34" charset="0"/>
                <a:cs typeface="Helvetica" panose="020B0604020202020204" pitchFamily="34" charset="0"/>
              </a:rPr>
              <a:t> 2016.</a:t>
            </a:r>
            <a:endParaRPr lang="en-US" altLang="en-US" sz="2000" baseline="30000" dirty="0">
              <a:latin typeface="Helvetica" panose="020B0604020202020204" pitchFamily="34" charset="0"/>
              <a:cs typeface="Helvetica" panose="020B0604020202020204" pitchFamily="34" charset="0"/>
            </a:endParaRPr>
          </a:p>
        </p:txBody>
      </p:sp>
      <p:grpSp>
        <p:nvGrpSpPr>
          <p:cNvPr id="110" name="Group 109">
            <a:extLst>
              <a:ext uri="{FF2B5EF4-FFF2-40B4-BE49-F238E27FC236}">
                <a16:creationId xmlns:a16="http://schemas.microsoft.com/office/drawing/2014/main" id="{18A4AFD3-B0A4-B972-8EFC-32273FDDE240}"/>
              </a:ext>
            </a:extLst>
          </p:cNvPr>
          <p:cNvGrpSpPr/>
          <p:nvPr/>
        </p:nvGrpSpPr>
        <p:grpSpPr>
          <a:xfrm>
            <a:off x="334872" y="24574880"/>
            <a:ext cx="17373600" cy="1097280"/>
            <a:chOff x="162560" y="3511974"/>
            <a:chExt cx="18044160" cy="1849120"/>
          </a:xfrm>
        </p:grpSpPr>
        <p:grpSp>
          <p:nvGrpSpPr>
            <p:cNvPr id="118" name="Group 117">
              <a:extLst>
                <a:ext uri="{FF2B5EF4-FFF2-40B4-BE49-F238E27FC236}">
                  <a16:creationId xmlns:a16="http://schemas.microsoft.com/office/drawing/2014/main" id="{D05918AA-2DCD-A996-9BF0-A940CDF051DD}"/>
                </a:ext>
              </a:extLst>
            </p:cNvPr>
            <p:cNvGrpSpPr/>
            <p:nvPr/>
          </p:nvGrpSpPr>
          <p:grpSpPr>
            <a:xfrm>
              <a:off x="162560" y="3511974"/>
              <a:ext cx="18044160" cy="1849120"/>
              <a:chOff x="162560" y="3511974"/>
              <a:chExt cx="18044160" cy="1849120"/>
            </a:xfrm>
          </p:grpSpPr>
          <p:sp>
            <p:nvSpPr>
              <p:cNvPr id="124" name="Rectangle 123">
                <a:extLst>
                  <a:ext uri="{FF2B5EF4-FFF2-40B4-BE49-F238E27FC236}">
                    <a16:creationId xmlns:a16="http://schemas.microsoft.com/office/drawing/2014/main" id="{9813F08E-8B72-EB6C-1C8C-ABF21A7208F7}"/>
                  </a:ext>
                </a:extLst>
              </p:cNvPr>
              <p:cNvSpPr/>
              <p:nvPr/>
            </p:nvSpPr>
            <p:spPr>
              <a:xfrm>
                <a:off x="162560" y="3511974"/>
                <a:ext cx="18044160" cy="18491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BC74390-7C2F-A7A5-F28A-76C23EFDC6F0}"/>
                  </a:ext>
                </a:extLst>
              </p:cNvPr>
              <p:cNvSpPr/>
              <p:nvPr/>
            </p:nvSpPr>
            <p:spPr>
              <a:xfrm>
                <a:off x="162560" y="3511974"/>
                <a:ext cx="1847088" cy="1849120"/>
              </a:xfrm>
              <a:prstGeom prst="rect">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6BDAD5D7-938C-2E1B-6B80-4BE7C144FEE4}"/>
                  </a:ext>
                </a:extLst>
              </p:cNvPr>
              <p:cNvSpPr/>
              <p:nvPr/>
            </p:nvSpPr>
            <p:spPr>
              <a:xfrm>
                <a:off x="2009648" y="3511974"/>
                <a:ext cx="552372" cy="1849120"/>
              </a:xfrm>
              <a:prstGeom prst="rect">
                <a:avLst/>
              </a:prstGeom>
              <a:solidFill>
                <a:srgbClr val="414288"/>
              </a:solidFill>
              <a:ln>
                <a:solidFill>
                  <a:srgbClr val="414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 name="Subtitle 2">
              <a:extLst>
                <a:ext uri="{FF2B5EF4-FFF2-40B4-BE49-F238E27FC236}">
                  <a16:creationId xmlns:a16="http://schemas.microsoft.com/office/drawing/2014/main" id="{3C4D0D8B-5B71-A30B-E944-06610856AEF3}"/>
                </a:ext>
              </a:extLst>
            </p:cNvPr>
            <p:cNvSpPr txBox="1">
              <a:spLocks/>
            </p:cNvSpPr>
            <p:nvPr/>
          </p:nvSpPr>
          <p:spPr>
            <a:xfrm>
              <a:off x="3064700" y="3835401"/>
              <a:ext cx="12702406" cy="1202265"/>
            </a:xfrm>
            <a:prstGeom prst="rect">
              <a:avLst/>
            </a:prstGeom>
            <a:noFill/>
          </p:spPr>
          <p:txBody>
            <a:bodyPr vert="horz" lIns="91440" tIns="45721" rIns="91440" bIns="45721"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5001" b="1" dirty="0">
                  <a:latin typeface="Helvetica" panose="020B0604020202020204" pitchFamily="34" charset="0"/>
                  <a:cs typeface="Helvetica" panose="020B0604020202020204" pitchFamily="34" charset="0"/>
                </a:rPr>
                <a:t>Acknowledgments </a:t>
              </a:r>
            </a:p>
          </p:txBody>
        </p:sp>
      </p:grpSp>
      <p:sp>
        <p:nvSpPr>
          <p:cNvPr id="129" name="TextBox 128">
            <a:extLst>
              <a:ext uri="{FF2B5EF4-FFF2-40B4-BE49-F238E27FC236}">
                <a16:creationId xmlns:a16="http://schemas.microsoft.com/office/drawing/2014/main" id="{B4E92A89-B6E6-71B8-1D50-F3B009170497}"/>
              </a:ext>
            </a:extLst>
          </p:cNvPr>
          <p:cNvSpPr txBox="1"/>
          <p:nvPr/>
        </p:nvSpPr>
        <p:spPr>
          <a:xfrm>
            <a:off x="392795" y="25864084"/>
            <a:ext cx="17373600" cy="1323439"/>
          </a:xfrm>
          <a:prstGeom prst="rect">
            <a:avLst/>
          </a:prstGeom>
          <a:noFill/>
        </p:spPr>
        <p:txBody>
          <a:bodyPr wrap="square">
            <a:spAutoFit/>
          </a:bodyPr>
          <a:lstStyle/>
          <a:p>
            <a:pPr algn="just" defTabSz="3761303">
              <a:defRPr/>
            </a:pPr>
            <a:r>
              <a:rPr lang="en-US" altLang="en-US" sz="2000" dirty="0">
                <a:latin typeface="Helvetica" panose="020B0604020202020204" pitchFamily="34" charset="0"/>
                <a:cs typeface="Helvetica" panose="020B0604020202020204" pitchFamily="34" charset="0"/>
              </a:rPr>
              <a:t>We would like to thank the Ramsey lab as well as the Gregory Lab for productive joint lab discussions. We would also like to thank the Jenkins lab for the use of their incubator and the Nelson lab for the use of their benchtop. A big thank you to Janet, with all of her advice and help throughout the entirety of this project! Research reported in this presentation was supported by the Rhode Island Institutional Development Award (</a:t>
            </a:r>
            <a:r>
              <a:rPr lang="en-US" altLang="en-US" sz="2000" dirty="0" err="1">
                <a:latin typeface="Helvetica" panose="020B0604020202020204" pitchFamily="34" charset="0"/>
                <a:cs typeface="Helvetica" panose="020B0604020202020204" pitchFamily="34" charset="0"/>
              </a:rPr>
              <a:t>IDeA</a:t>
            </a:r>
            <a:r>
              <a:rPr lang="en-US" altLang="en-US" sz="2000" dirty="0">
                <a:latin typeface="Helvetica" panose="020B0604020202020204" pitchFamily="34" charset="0"/>
                <a:cs typeface="Helvetica" panose="020B0604020202020204" pitchFamily="34" charset="0"/>
              </a:rPr>
              <a:t>) Network of Biomedical Research Excellence from the National Institute of General Medical Sciences of the National Institutes of Health under grant number P20GM103430.</a:t>
            </a:r>
          </a:p>
        </p:txBody>
      </p:sp>
      <p:sp>
        <p:nvSpPr>
          <p:cNvPr id="130" name="TextBox 129">
            <a:extLst>
              <a:ext uri="{FF2B5EF4-FFF2-40B4-BE49-F238E27FC236}">
                <a16:creationId xmlns:a16="http://schemas.microsoft.com/office/drawing/2014/main" id="{F61B9C15-DE1F-411A-1855-414145B3B18F}"/>
              </a:ext>
            </a:extLst>
          </p:cNvPr>
          <p:cNvSpPr txBox="1"/>
          <p:nvPr/>
        </p:nvSpPr>
        <p:spPr bwMode="auto">
          <a:xfrm>
            <a:off x="12518323" y="18122695"/>
            <a:ext cx="5086029" cy="5863144"/>
          </a:xfrm>
          <a:prstGeom prst="rect">
            <a:avLst/>
          </a:prstGeom>
          <a:solidFill>
            <a:schemeClr val="bg1"/>
          </a:solidFill>
          <a:ln>
            <a:noFill/>
          </a:ln>
        </p:spPr>
        <p:txBody>
          <a:bodyPr wrap="square">
            <a:spAutoFit/>
          </a:bodyPr>
          <a:lstStyle/>
          <a:p>
            <a:pPr algn="just">
              <a:defRPr/>
            </a:pPr>
            <a:r>
              <a:rPr lang="en-US" sz="2500" b="1" dirty="0">
                <a:latin typeface="Helvetica" panose="020B0604020202020204" pitchFamily="34" charset="0"/>
                <a:cs typeface="Helvetica" panose="020B0604020202020204" pitchFamily="34" charset="0"/>
              </a:rPr>
              <a:t>Figure 6: Comparison of </a:t>
            </a:r>
            <a:r>
              <a:rPr lang="en-US" sz="2500" b="1" i="1" dirty="0">
                <a:latin typeface="Helvetica" panose="020B0604020202020204" pitchFamily="34" charset="0"/>
                <a:cs typeface="Helvetica" panose="020B0604020202020204" pitchFamily="34" charset="0"/>
              </a:rPr>
              <a:t>F.</a:t>
            </a:r>
            <a:r>
              <a:rPr lang="en-US" sz="2500" dirty="0">
                <a:latin typeface="Helvetica" panose="020B0604020202020204" pitchFamily="34" charset="0"/>
                <a:cs typeface="Helvetica" panose="020B0604020202020204" pitchFamily="34" charset="0"/>
              </a:rPr>
              <a:t> </a:t>
            </a:r>
            <a:r>
              <a:rPr lang="en-US" sz="2500" b="1" i="1" dirty="0">
                <a:latin typeface="Helvetica" panose="020B0604020202020204" pitchFamily="34" charset="0"/>
                <a:cs typeface="Helvetica" panose="020B0604020202020204" pitchFamily="34" charset="0"/>
              </a:rPr>
              <a:t>tularensis</a:t>
            </a:r>
            <a:r>
              <a:rPr lang="en-US" sz="2500" b="1" dirty="0">
                <a:latin typeface="Helvetica" panose="020B0604020202020204" pitchFamily="34" charset="0"/>
                <a:cs typeface="Helvetica" panose="020B0604020202020204" pitchFamily="34" charset="0"/>
              </a:rPr>
              <a:t> survival in river water at 4°C across experiments. </a:t>
            </a:r>
          </a:p>
          <a:p>
            <a:pPr algn="just">
              <a:defRPr/>
            </a:pPr>
            <a:r>
              <a:rPr lang="en-US" sz="2500" dirty="0">
                <a:latin typeface="Helvetica" panose="020B0604020202020204" pitchFamily="34" charset="0"/>
                <a:cs typeface="Helvetica" panose="020B0604020202020204" pitchFamily="34" charset="0"/>
              </a:rPr>
              <a:t>Average CFU per mL recovered at indicated time points for three replicate experiments, with cells incubated at 4°C. The longest survival was 56 days in replicate 2. In orange diamonds, the average CFU per mL after incubating transposon mutant library in freshwater. Indicated timepoints (day 0, 7, 14) are also when gDNA was extracted for transposon insertion sequencing. </a:t>
            </a:r>
          </a:p>
        </p:txBody>
      </p:sp>
      <p:sp>
        <p:nvSpPr>
          <p:cNvPr id="13" name="TextBox 12">
            <a:extLst>
              <a:ext uri="{FF2B5EF4-FFF2-40B4-BE49-F238E27FC236}">
                <a16:creationId xmlns:a16="http://schemas.microsoft.com/office/drawing/2014/main" id="{8A8C5066-669B-4D6A-DC92-AFFC5693FE1B}"/>
              </a:ext>
            </a:extLst>
          </p:cNvPr>
          <p:cNvSpPr txBox="1"/>
          <p:nvPr/>
        </p:nvSpPr>
        <p:spPr>
          <a:xfrm>
            <a:off x="7389341" y="9014430"/>
            <a:ext cx="4642393" cy="2554545"/>
          </a:xfrm>
          <a:prstGeom prst="rect">
            <a:avLst/>
          </a:prstGeom>
          <a:solidFill>
            <a:srgbClr val="A9D18E"/>
          </a:solidFill>
        </p:spPr>
        <p:txBody>
          <a:bodyPr wrap="square" rtlCol="0" anchor="ctr">
            <a:spAutoFit/>
          </a:bodyPr>
          <a:lstStyle/>
          <a:p>
            <a:pPr algn="ctr"/>
            <a:r>
              <a:rPr lang="en-US" sz="3200" b="1" dirty="0">
                <a:latin typeface="Helvetica" panose="020B0604020202020204" pitchFamily="34" charset="0"/>
                <a:cs typeface="Helvetica" panose="020B0604020202020204" pitchFamily="34" charset="0"/>
              </a:rPr>
              <a:t>What are the genetic requirements for survival of </a:t>
            </a:r>
          </a:p>
          <a:p>
            <a:pPr algn="ctr"/>
            <a:r>
              <a:rPr lang="en-US" sz="3200" b="1" i="1" dirty="0">
                <a:latin typeface="Helvetica" panose="020B0604020202020204" pitchFamily="34" charset="0"/>
                <a:cs typeface="Helvetica" panose="020B0604020202020204" pitchFamily="34" charset="0"/>
              </a:rPr>
              <a:t>F. tularensis </a:t>
            </a:r>
            <a:r>
              <a:rPr lang="en-US" sz="3200" b="1" dirty="0">
                <a:latin typeface="Helvetica" panose="020B0604020202020204" pitchFamily="34" charset="0"/>
                <a:cs typeface="Helvetica" panose="020B0604020202020204" pitchFamily="34" charset="0"/>
              </a:rPr>
              <a:t>in freshwater?</a:t>
            </a:r>
          </a:p>
        </p:txBody>
      </p:sp>
      <p:grpSp>
        <p:nvGrpSpPr>
          <p:cNvPr id="152" name="Group 151">
            <a:extLst>
              <a:ext uri="{FF2B5EF4-FFF2-40B4-BE49-F238E27FC236}">
                <a16:creationId xmlns:a16="http://schemas.microsoft.com/office/drawing/2014/main" id="{51C4A27E-8612-86B3-6E28-F89B03C55082}"/>
              </a:ext>
            </a:extLst>
          </p:cNvPr>
          <p:cNvGrpSpPr/>
          <p:nvPr/>
        </p:nvGrpSpPr>
        <p:grpSpPr>
          <a:xfrm>
            <a:off x="365760" y="13893619"/>
            <a:ext cx="8233443" cy="1853172"/>
            <a:chOff x="749555" y="13814998"/>
            <a:chExt cx="10995203" cy="2506457"/>
          </a:xfrm>
        </p:grpSpPr>
        <p:grpSp>
          <p:nvGrpSpPr>
            <p:cNvPr id="126" name="Group 125">
              <a:extLst>
                <a:ext uri="{FF2B5EF4-FFF2-40B4-BE49-F238E27FC236}">
                  <a16:creationId xmlns:a16="http://schemas.microsoft.com/office/drawing/2014/main" id="{15C58280-AF3E-1F34-EDB2-5AB5611EB89E}"/>
                </a:ext>
              </a:extLst>
            </p:cNvPr>
            <p:cNvGrpSpPr/>
            <p:nvPr/>
          </p:nvGrpSpPr>
          <p:grpSpPr>
            <a:xfrm>
              <a:off x="1771051" y="14309052"/>
              <a:ext cx="1957754" cy="1983338"/>
              <a:chOff x="2443375" y="27617671"/>
              <a:chExt cx="4493422" cy="4544094"/>
            </a:xfrm>
          </p:grpSpPr>
          <p:sp>
            <p:nvSpPr>
              <p:cNvPr id="128" name="Flowchart: Connector 127">
                <a:extLst>
                  <a:ext uri="{FF2B5EF4-FFF2-40B4-BE49-F238E27FC236}">
                    <a16:creationId xmlns:a16="http://schemas.microsoft.com/office/drawing/2014/main" id="{3D6E2661-D58D-C1A8-2D42-FCB59871513C}"/>
                  </a:ext>
                </a:extLst>
              </p:cNvPr>
              <p:cNvSpPr/>
              <p:nvPr/>
            </p:nvSpPr>
            <p:spPr>
              <a:xfrm>
                <a:off x="2452472" y="27628080"/>
                <a:ext cx="4484325" cy="4533685"/>
              </a:xfrm>
              <a:prstGeom prst="flowChartConnector">
                <a:avLst/>
              </a:prstGeom>
              <a:noFill/>
              <a:ln w="48260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131" name="Arc 130">
                <a:extLst>
                  <a:ext uri="{FF2B5EF4-FFF2-40B4-BE49-F238E27FC236}">
                    <a16:creationId xmlns:a16="http://schemas.microsoft.com/office/drawing/2014/main" id="{86F3D4FF-F179-0034-C200-DFDAB4B0B60C}"/>
                  </a:ext>
                </a:extLst>
              </p:cNvPr>
              <p:cNvSpPr/>
              <p:nvPr/>
            </p:nvSpPr>
            <p:spPr>
              <a:xfrm rot="15787962">
                <a:off x="2490636" y="27570410"/>
                <a:ext cx="4312800" cy="4407321"/>
              </a:xfrm>
              <a:prstGeom prst="arc">
                <a:avLst>
                  <a:gd name="adj1" fmla="val 18054785"/>
                  <a:gd name="adj2" fmla="val 2844242"/>
                </a:avLst>
              </a:prstGeom>
              <a:ln w="482600">
                <a:solidFill>
                  <a:srgbClr val="8B95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dirty="0">
                  <a:latin typeface="Helvetica" panose="020B0604020202020204" pitchFamily="34" charset="0"/>
                  <a:cs typeface="Helvetica" panose="020B0604020202020204" pitchFamily="34" charset="0"/>
                </a:endParaRPr>
              </a:p>
            </p:txBody>
          </p:sp>
          <p:sp>
            <p:nvSpPr>
              <p:cNvPr id="132" name="TextBox 131">
                <a:extLst>
                  <a:ext uri="{FF2B5EF4-FFF2-40B4-BE49-F238E27FC236}">
                    <a16:creationId xmlns:a16="http://schemas.microsoft.com/office/drawing/2014/main" id="{273A172E-968C-6815-6191-5E2F4359195A}"/>
                  </a:ext>
                </a:extLst>
              </p:cNvPr>
              <p:cNvSpPr txBox="1"/>
              <p:nvPr/>
            </p:nvSpPr>
            <p:spPr>
              <a:xfrm>
                <a:off x="3390976" y="29340867"/>
                <a:ext cx="2907280" cy="1144490"/>
              </a:xfrm>
              <a:prstGeom prst="rect">
                <a:avLst/>
              </a:prstGeom>
              <a:noFill/>
            </p:spPr>
            <p:txBody>
              <a:bodyPr wrap="square" rtlCol="0">
                <a:spAutoFit/>
              </a:bodyPr>
              <a:lstStyle/>
              <a:p>
                <a:r>
                  <a:rPr lang="en-US" dirty="0">
                    <a:latin typeface="Helvetica" panose="020B0604020202020204" pitchFamily="34" charset="0"/>
                    <a:ea typeface="Lato" panose="020F0502020204030203" pitchFamily="34" charset="0"/>
                    <a:cs typeface="Helvetica" panose="020B0604020202020204" pitchFamily="34" charset="0"/>
                  </a:rPr>
                  <a:t>pKL97</a:t>
                </a:r>
              </a:p>
            </p:txBody>
          </p:sp>
        </p:grpSp>
        <p:sp>
          <p:nvSpPr>
            <p:cNvPr id="134" name="TextBox 133">
              <a:extLst>
                <a:ext uri="{FF2B5EF4-FFF2-40B4-BE49-F238E27FC236}">
                  <a16:creationId xmlns:a16="http://schemas.microsoft.com/office/drawing/2014/main" id="{740D2A76-22B6-C73A-2F19-8C7DCFC6C1CA}"/>
                </a:ext>
              </a:extLst>
            </p:cNvPr>
            <p:cNvSpPr txBox="1"/>
            <p:nvPr/>
          </p:nvSpPr>
          <p:spPr>
            <a:xfrm rot="20453858">
              <a:off x="749555" y="13814998"/>
              <a:ext cx="2198286" cy="499530"/>
            </a:xfrm>
            <a:prstGeom prst="rect">
              <a:avLst/>
            </a:prstGeom>
            <a:noFill/>
          </p:spPr>
          <p:txBody>
            <a:bodyPr wrap="square" rtlCol="0">
              <a:spAutoFit/>
            </a:bodyPr>
            <a:lstStyle/>
            <a:p>
              <a:r>
                <a:rPr lang="en-US" dirty="0">
                  <a:latin typeface="Helvetica" panose="020B0604020202020204" pitchFamily="34" charset="0"/>
                  <a:ea typeface="Lato" panose="020F0502020204030203" pitchFamily="34" charset="0"/>
                  <a:cs typeface="Helvetica" panose="020B0604020202020204" pitchFamily="34" charset="0"/>
                </a:rPr>
                <a:t>transposon</a:t>
              </a:r>
              <a:endParaRPr lang="en-US" sz="2500" dirty="0">
                <a:latin typeface="Helvetica" panose="020B0604020202020204" pitchFamily="34" charset="0"/>
                <a:ea typeface="Lato" panose="020F0502020204030203" pitchFamily="34" charset="0"/>
                <a:cs typeface="Helvetica" panose="020B0604020202020204" pitchFamily="34" charset="0"/>
              </a:endParaRPr>
            </a:p>
          </p:txBody>
        </p:sp>
        <p:sp>
          <p:nvSpPr>
            <p:cNvPr id="135" name="Arrow: Right 134">
              <a:extLst>
                <a:ext uri="{FF2B5EF4-FFF2-40B4-BE49-F238E27FC236}">
                  <a16:creationId xmlns:a16="http://schemas.microsoft.com/office/drawing/2014/main" id="{80C77EDA-475C-C590-DCAD-36DE0388959B}"/>
                </a:ext>
              </a:extLst>
            </p:cNvPr>
            <p:cNvSpPr/>
            <p:nvPr/>
          </p:nvSpPr>
          <p:spPr>
            <a:xfrm>
              <a:off x="4259168" y="14918566"/>
              <a:ext cx="947767" cy="701213"/>
            </a:xfrm>
            <a:prstGeom prst="rightArrow">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nvGrpSpPr>
            <p:cNvPr id="136" name="Group 135">
              <a:extLst>
                <a:ext uri="{FF2B5EF4-FFF2-40B4-BE49-F238E27FC236}">
                  <a16:creationId xmlns:a16="http://schemas.microsoft.com/office/drawing/2014/main" id="{0F743BCD-5BF3-8BC2-A898-806253A3439C}"/>
                </a:ext>
              </a:extLst>
            </p:cNvPr>
            <p:cNvGrpSpPr/>
            <p:nvPr/>
          </p:nvGrpSpPr>
          <p:grpSpPr>
            <a:xfrm>
              <a:off x="5774811" y="14309051"/>
              <a:ext cx="1953790" cy="1982292"/>
              <a:chOff x="14471449" y="27801176"/>
              <a:chExt cx="4505201" cy="4539219"/>
            </a:xfrm>
          </p:grpSpPr>
          <p:sp>
            <p:nvSpPr>
              <p:cNvPr id="137" name="TextBox 136">
                <a:extLst>
                  <a:ext uri="{FF2B5EF4-FFF2-40B4-BE49-F238E27FC236}">
                    <a16:creationId xmlns:a16="http://schemas.microsoft.com/office/drawing/2014/main" id="{0BC2A74D-63B6-D856-6F3E-D37C7F8E43C3}"/>
                  </a:ext>
                </a:extLst>
              </p:cNvPr>
              <p:cNvSpPr txBox="1"/>
              <p:nvPr/>
            </p:nvSpPr>
            <p:spPr>
              <a:xfrm>
                <a:off x="14939546" y="29702788"/>
                <a:ext cx="3324199" cy="1048542"/>
              </a:xfrm>
              <a:prstGeom prst="rect">
                <a:avLst/>
              </a:prstGeom>
              <a:noFill/>
            </p:spPr>
            <p:txBody>
              <a:bodyPr wrap="square" rtlCol="0">
                <a:spAutoFit/>
              </a:bodyPr>
              <a:lstStyle/>
              <a:p>
                <a:pPr algn="ctr"/>
                <a:r>
                  <a:rPr lang="en-US" sz="1600" dirty="0">
                    <a:latin typeface="Helvetica" panose="020B0604020202020204" pitchFamily="34" charset="0"/>
                    <a:ea typeface="Lato" panose="020F0502020204030203" pitchFamily="34" charset="0"/>
                    <a:cs typeface="Helvetica" panose="020B0604020202020204" pitchFamily="34" charset="0"/>
                  </a:rPr>
                  <a:t>pKR140</a:t>
                </a:r>
                <a:endParaRPr lang="en-US" sz="2500" dirty="0">
                  <a:latin typeface="Helvetica" panose="020B0604020202020204" pitchFamily="34" charset="0"/>
                  <a:ea typeface="Lato" panose="020F0502020204030203" pitchFamily="34" charset="0"/>
                  <a:cs typeface="Helvetica" panose="020B0604020202020204" pitchFamily="34" charset="0"/>
                </a:endParaRPr>
              </a:p>
            </p:txBody>
          </p:sp>
          <p:grpSp>
            <p:nvGrpSpPr>
              <p:cNvPr id="138" name="Group 137">
                <a:extLst>
                  <a:ext uri="{FF2B5EF4-FFF2-40B4-BE49-F238E27FC236}">
                    <a16:creationId xmlns:a16="http://schemas.microsoft.com/office/drawing/2014/main" id="{E6122229-56F7-1F60-8CCD-FB97428E3ED6}"/>
                  </a:ext>
                </a:extLst>
              </p:cNvPr>
              <p:cNvGrpSpPr/>
              <p:nvPr/>
            </p:nvGrpSpPr>
            <p:grpSpPr>
              <a:xfrm>
                <a:off x="14471449" y="27801176"/>
                <a:ext cx="4505201" cy="4539219"/>
                <a:chOff x="14485236" y="27638730"/>
                <a:chExt cx="4505201" cy="4539219"/>
              </a:xfrm>
            </p:grpSpPr>
            <p:sp>
              <p:nvSpPr>
                <p:cNvPr id="139" name="Flowchart: Connector 138">
                  <a:extLst>
                    <a:ext uri="{FF2B5EF4-FFF2-40B4-BE49-F238E27FC236}">
                      <a16:creationId xmlns:a16="http://schemas.microsoft.com/office/drawing/2014/main" id="{98D3A910-7D3A-6A36-2BC7-250962FB1B80}"/>
                    </a:ext>
                  </a:extLst>
                </p:cNvPr>
                <p:cNvSpPr/>
                <p:nvPr/>
              </p:nvSpPr>
              <p:spPr>
                <a:xfrm>
                  <a:off x="14485236" y="27646738"/>
                  <a:ext cx="4505201" cy="4531211"/>
                </a:xfrm>
                <a:prstGeom prst="flowChartConnector">
                  <a:avLst/>
                </a:prstGeom>
                <a:noFill/>
                <a:ln w="48260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141" name="Arc 140">
                  <a:extLst>
                    <a:ext uri="{FF2B5EF4-FFF2-40B4-BE49-F238E27FC236}">
                      <a16:creationId xmlns:a16="http://schemas.microsoft.com/office/drawing/2014/main" id="{F0FD61D8-A78F-0CF5-0A3E-7961F631AC4E}"/>
                    </a:ext>
                  </a:extLst>
                </p:cNvPr>
                <p:cNvSpPr/>
                <p:nvPr/>
              </p:nvSpPr>
              <p:spPr>
                <a:xfrm rot="15787962">
                  <a:off x="14553019" y="27591469"/>
                  <a:ext cx="4312799" cy="4407321"/>
                </a:xfrm>
                <a:prstGeom prst="arc">
                  <a:avLst>
                    <a:gd name="adj1" fmla="val 18054785"/>
                    <a:gd name="adj2" fmla="val 2844242"/>
                  </a:avLst>
                </a:prstGeom>
                <a:ln w="482600">
                  <a:solidFill>
                    <a:srgbClr val="8B95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grpSp>
        <p:grpSp>
          <p:nvGrpSpPr>
            <p:cNvPr id="143" name="Group 142">
              <a:extLst>
                <a:ext uri="{FF2B5EF4-FFF2-40B4-BE49-F238E27FC236}">
                  <a16:creationId xmlns:a16="http://schemas.microsoft.com/office/drawing/2014/main" id="{1E0CB732-2971-8E38-3CEA-DD5EC1F3CE71}"/>
                </a:ext>
              </a:extLst>
            </p:cNvPr>
            <p:cNvGrpSpPr/>
            <p:nvPr/>
          </p:nvGrpSpPr>
          <p:grpSpPr>
            <a:xfrm>
              <a:off x="9744164" y="14309055"/>
              <a:ext cx="2000594" cy="2012400"/>
              <a:chOff x="24530390" y="27646736"/>
              <a:chExt cx="4591748" cy="4599770"/>
            </a:xfrm>
          </p:grpSpPr>
          <p:sp>
            <p:nvSpPr>
              <p:cNvPr id="144" name="Flowchart: Connector 143">
                <a:extLst>
                  <a:ext uri="{FF2B5EF4-FFF2-40B4-BE49-F238E27FC236}">
                    <a16:creationId xmlns:a16="http://schemas.microsoft.com/office/drawing/2014/main" id="{B7645550-8271-2E46-2372-3A63DD8E077B}"/>
                  </a:ext>
                </a:extLst>
              </p:cNvPr>
              <p:cNvSpPr/>
              <p:nvPr/>
            </p:nvSpPr>
            <p:spPr>
              <a:xfrm>
                <a:off x="24537920" y="27646736"/>
                <a:ext cx="4484325" cy="4522959"/>
              </a:xfrm>
              <a:prstGeom prst="flowChartConnector">
                <a:avLst/>
              </a:prstGeom>
              <a:noFill/>
              <a:ln w="48260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nvGrpSpPr>
              <p:cNvPr id="145" name="Group 144">
                <a:extLst>
                  <a:ext uri="{FF2B5EF4-FFF2-40B4-BE49-F238E27FC236}">
                    <a16:creationId xmlns:a16="http://schemas.microsoft.com/office/drawing/2014/main" id="{15F2B2A9-F892-0CC8-E7BD-D5EED89AD81C}"/>
                  </a:ext>
                </a:extLst>
              </p:cNvPr>
              <p:cNvGrpSpPr/>
              <p:nvPr/>
            </p:nvGrpSpPr>
            <p:grpSpPr>
              <a:xfrm>
                <a:off x="24530390" y="27659123"/>
                <a:ext cx="4591748" cy="4587383"/>
                <a:chOff x="24530390" y="27633225"/>
                <a:chExt cx="4591748" cy="4587383"/>
              </a:xfrm>
            </p:grpSpPr>
            <p:sp>
              <p:nvSpPr>
                <p:cNvPr id="146" name="Arc 145">
                  <a:extLst>
                    <a:ext uri="{FF2B5EF4-FFF2-40B4-BE49-F238E27FC236}">
                      <a16:creationId xmlns:a16="http://schemas.microsoft.com/office/drawing/2014/main" id="{584D1B85-D0BC-350F-F069-260020261D6E}"/>
                    </a:ext>
                  </a:extLst>
                </p:cNvPr>
                <p:cNvSpPr/>
                <p:nvPr/>
              </p:nvSpPr>
              <p:spPr>
                <a:xfrm rot="15787962">
                  <a:off x="24605319" y="27558296"/>
                  <a:ext cx="4323271" cy="4473130"/>
                </a:xfrm>
                <a:prstGeom prst="arc">
                  <a:avLst>
                    <a:gd name="adj1" fmla="val 18054785"/>
                    <a:gd name="adj2" fmla="val 2844242"/>
                  </a:avLst>
                </a:prstGeom>
                <a:ln w="482600">
                  <a:solidFill>
                    <a:srgbClr val="8B95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147" name="TextBox 146">
                  <a:extLst>
                    <a:ext uri="{FF2B5EF4-FFF2-40B4-BE49-F238E27FC236}">
                      <a16:creationId xmlns:a16="http://schemas.microsoft.com/office/drawing/2014/main" id="{A6C434C2-0854-0903-2137-367107B5DCC8}"/>
                    </a:ext>
                  </a:extLst>
                </p:cNvPr>
                <p:cNvSpPr txBox="1"/>
                <p:nvPr/>
              </p:nvSpPr>
              <p:spPr>
                <a:xfrm>
                  <a:off x="25207492" y="29397334"/>
                  <a:ext cx="3528276" cy="1141782"/>
                </a:xfrm>
                <a:prstGeom prst="rect">
                  <a:avLst/>
                </a:prstGeom>
                <a:noFill/>
              </p:spPr>
              <p:txBody>
                <a:bodyPr wrap="square" rtlCol="0">
                  <a:spAutoFit/>
                </a:bodyPr>
                <a:lstStyle/>
                <a:p>
                  <a:r>
                    <a:rPr lang="en-US" dirty="0">
                      <a:latin typeface="Helvetica" panose="020B0604020202020204" pitchFamily="34" charset="0"/>
                      <a:ea typeface="Lato" panose="020F0502020204030203" pitchFamily="34" charset="0"/>
                      <a:cs typeface="Helvetica" panose="020B0604020202020204" pitchFamily="34" charset="0"/>
                    </a:rPr>
                    <a:t>pKR141</a:t>
                  </a:r>
                  <a:endParaRPr lang="en-US" sz="2500" dirty="0">
                    <a:latin typeface="Helvetica" panose="020B0604020202020204" pitchFamily="34" charset="0"/>
                    <a:ea typeface="Lato" panose="020F0502020204030203" pitchFamily="34" charset="0"/>
                    <a:cs typeface="Helvetica" panose="020B0604020202020204" pitchFamily="34" charset="0"/>
                  </a:endParaRPr>
                </a:p>
              </p:txBody>
            </p:sp>
            <p:sp>
              <p:nvSpPr>
                <p:cNvPr id="148" name="Arc 147">
                  <a:extLst>
                    <a:ext uri="{FF2B5EF4-FFF2-40B4-BE49-F238E27FC236}">
                      <a16:creationId xmlns:a16="http://schemas.microsoft.com/office/drawing/2014/main" id="{3D9D3B98-C300-3BAB-E364-85E1995033DA}"/>
                    </a:ext>
                  </a:extLst>
                </p:cNvPr>
                <p:cNvSpPr/>
                <p:nvPr/>
              </p:nvSpPr>
              <p:spPr>
                <a:xfrm rot="20583148">
                  <a:off x="26228615" y="27697649"/>
                  <a:ext cx="2893523" cy="4522959"/>
                </a:xfrm>
                <a:prstGeom prst="arc">
                  <a:avLst>
                    <a:gd name="adj1" fmla="val 18031029"/>
                    <a:gd name="adj2" fmla="val 20099049"/>
                  </a:avLst>
                </a:prstGeom>
                <a:ln w="482600">
                  <a:solidFill>
                    <a:srgbClr val="8750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grpSp>
        <p:sp>
          <p:nvSpPr>
            <p:cNvPr id="150" name="Arrow: Right 149">
              <a:extLst>
                <a:ext uri="{FF2B5EF4-FFF2-40B4-BE49-F238E27FC236}">
                  <a16:creationId xmlns:a16="http://schemas.microsoft.com/office/drawing/2014/main" id="{1EE46024-731B-529A-3DB3-9F09C0B086B6}"/>
                </a:ext>
              </a:extLst>
            </p:cNvPr>
            <p:cNvSpPr/>
            <p:nvPr/>
          </p:nvSpPr>
          <p:spPr>
            <a:xfrm>
              <a:off x="8262929" y="14905083"/>
              <a:ext cx="912672" cy="728178"/>
            </a:xfrm>
            <a:prstGeom prst="rightArrow">
              <a:avLst/>
            </a:prstGeom>
            <a:solidFill>
              <a:srgbClr val="8B95C9"/>
            </a:solidFill>
            <a:ln>
              <a:solidFill>
                <a:srgbClr val="8B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grpSp>
      <p:sp>
        <p:nvSpPr>
          <p:cNvPr id="151" name="TextBox 150">
            <a:extLst>
              <a:ext uri="{FF2B5EF4-FFF2-40B4-BE49-F238E27FC236}">
                <a16:creationId xmlns:a16="http://schemas.microsoft.com/office/drawing/2014/main" id="{28F309DA-7595-23A3-9DAD-72EFE2B3CE3E}"/>
              </a:ext>
            </a:extLst>
          </p:cNvPr>
          <p:cNvSpPr txBox="1"/>
          <p:nvPr/>
        </p:nvSpPr>
        <p:spPr>
          <a:xfrm>
            <a:off x="8859722" y="13942869"/>
            <a:ext cx="8848750" cy="2785378"/>
          </a:xfrm>
          <a:prstGeom prst="rect">
            <a:avLst/>
          </a:prstGeom>
          <a:noFill/>
        </p:spPr>
        <p:txBody>
          <a:bodyPr wrap="square" rtlCol="0">
            <a:spAutoFit/>
          </a:bodyPr>
          <a:lstStyle/>
          <a:p>
            <a:pPr algn="just"/>
            <a:r>
              <a:rPr lang="en-US" sz="2500" b="1" dirty="0">
                <a:latin typeface="Helvetica" panose="020B0604020202020204" pitchFamily="34" charset="0"/>
                <a:cs typeface="Helvetica" panose="020B0604020202020204" pitchFamily="34" charset="0"/>
              </a:rPr>
              <a:t>Transposon: </a:t>
            </a:r>
            <a:r>
              <a:rPr lang="en-US" sz="2500" dirty="0">
                <a:latin typeface="Helvetica" panose="020B0604020202020204" pitchFamily="34" charset="0"/>
                <a:cs typeface="Helvetica" panose="020B0604020202020204" pitchFamily="34" charset="0"/>
              </a:rPr>
              <a:t>Fragment of DNA that “jumps” into the chromosome</a:t>
            </a:r>
          </a:p>
          <a:p>
            <a:pPr algn="just"/>
            <a:r>
              <a:rPr lang="en-US" sz="2500" b="1" dirty="0">
                <a:latin typeface="Helvetica" panose="020B0604020202020204" pitchFamily="34" charset="0"/>
                <a:cs typeface="Helvetica" panose="020B0604020202020204" pitchFamily="34" charset="0"/>
              </a:rPr>
              <a:t>Why make a new plasmid? </a:t>
            </a:r>
            <a:endParaRPr lang="en-US" sz="2500" dirty="0">
              <a:latin typeface="Helvetica" panose="020B0604020202020204" pitchFamily="34" charset="0"/>
              <a:cs typeface="Helvetica" panose="020B0604020202020204" pitchFamily="34" charset="0"/>
            </a:endParaRPr>
          </a:p>
          <a:p>
            <a:pPr marL="182880" indent="-342900" algn="just">
              <a:buFont typeface="Arial" panose="020B0604020202020204" pitchFamily="34" charset="0"/>
              <a:buChar char="•"/>
            </a:pPr>
            <a:r>
              <a:rPr lang="en-US" sz="2500" dirty="0">
                <a:latin typeface="Helvetica" panose="020B0604020202020204" pitchFamily="34" charset="0"/>
                <a:cs typeface="Helvetica" panose="020B0604020202020204" pitchFamily="34" charset="0"/>
              </a:rPr>
              <a:t>Modified the ends of the transposon to be compatible with the 2011 update to the Illumina adapters</a:t>
            </a:r>
            <a:r>
              <a:rPr lang="en-US" sz="2500" baseline="30000" dirty="0">
                <a:latin typeface="Helvetica" panose="020B0604020202020204" pitchFamily="34" charset="0"/>
                <a:cs typeface="Helvetica" panose="020B0604020202020204" pitchFamily="34" charset="0"/>
              </a:rPr>
              <a:t>5</a:t>
            </a:r>
            <a:r>
              <a:rPr lang="en-US" sz="2500" dirty="0">
                <a:latin typeface="Helvetica" panose="020B0604020202020204" pitchFamily="34" charset="0"/>
                <a:cs typeface="Helvetica" panose="020B0604020202020204" pitchFamily="34" charset="0"/>
              </a:rPr>
              <a:t> </a:t>
            </a:r>
          </a:p>
          <a:p>
            <a:pPr marL="182880" indent="-342900" algn="just">
              <a:buFont typeface="Arial" panose="020B0604020202020204" pitchFamily="34" charset="0"/>
              <a:buChar char="•"/>
            </a:pPr>
            <a:r>
              <a:rPr lang="en-US" sz="2500" dirty="0">
                <a:latin typeface="Helvetica" panose="020B0604020202020204" pitchFamily="34" charset="0"/>
                <a:cs typeface="Helvetica" panose="020B0604020202020204" pitchFamily="34" charset="0"/>
              </a:rPr>
              <a:t>The new plasmid incorporated this modifications (depicted in brown) </a:t>
            </a:r>
          </a:p>
        </p:txBody>
      </p:sp>
      <p:sp>
        <p:nvSpPr>
          <p:cNvPr id="18" name="TextBox 17">
            <a:extLst>
              <a:ext uri="{FF2B5EF4-FFF2-40B4-BE49-F238E27FC236}">
                <a16:creationId xmlns:a16="http://schemas.microsoft.com/office/drawing/2014/main" id="{A9E719E2-DF2B-6464-CFE3-2468705F4213}"/>
              </a:ext>
            </a:extLst>
          </p:cNvPr>
          <p:cNvSpPr txBox="1"/>
          <p:nvPr/>
        </p:nvSpPr>
        <p:spPr>
          <a:xfrm>
            <a:off x="1815362" y="16137571"/>
            <a:ext cx="6071415" cy="369332"/>
          </a:xfrm>
          <a:prstGeom prst="rect">
            <a:avLst/>
          </a:prstGeom>
          <a:noFill/>
        </p:spPr>
        <p:txBody>
          <a:bodyPr wrap="square">
            <a:spAutoFit/>
          </a:bodyPr>
          <a:lstStyle/>
          <a:p>
            <a:pPr algn="just"/>
            <a:r>
              <a:rPr lang="en-US" sz="1800" b="1" dirty="0">
                <a:latin typeface="Helvetica" panose="020B0604020202020204" pitchFamily="34" charset="0"/>
                <a:cs typeface="Helvetica" panose="020B0604020202020204" pitchFamily="34" charset="0"/>
              </a:rPr>
              <a:t>Initial transformation efficiency results: </a:t>
            </a:r>
            <a:r>
              <a:rPr lang="en-US" sz="1800" dirty="0">
                <a:latin typeface="Helvetica" panose="020B0604020202020204" pitchFamily="34" charset="0"/>
                <a:cs typeface="Helvetica" panose="020B0604020202020204" pitchFamily="34" charset="0"/>
              </a:rPr>
              <a:t>1.88 x 10</a:t>
            </a:r>
            <a:r>
              <a:rPr lang="en-US" sz="1800" baseline="30000" dirty="0">
                <a:latin typeface="Helvetica" panose="020B0604020202020204" pitchFamily="34" charset="0"/>
                <a:cs typeface="Helvetica" panose="020B0604020202020204" pitchFamily="34" charset="0"/>
              </a:rPr>
              <a:t>4</a:t>
            </a:r>
          </a:p>
        </p:txBody>
      </p:sp>
      <p:sp>
        <p:nvSpPr>
          <p:cNvPr id="76" name="TextBox 75">
            <a:extLst>
              <a:ext uri="{FF2B5EF4-FFF2-40B4-BE49-F238E27FC236}">
                <a16:creationId xmlns:a16="http://schemas.microsoft.com/office/drawing/2014/main" id="{427E7CF9-F2B1-B7F7-EFBC-93156990BC0C}"/>
              </a:ext>
            </a:extLst>
          </p:cNvPr>
          <p:cNvSpPr txBox="1"/>
          <p:nvPr/>
        </p:nvSpPr>
        <p:spPr>
          <a:xfrm>
            <a:off x="19009026" y="24927576"/>
            <a:ext cx="17373600" cy="2677656"/>
          </a:xfrm>
          <a:prstGeom prst="rect">
            <a:avLst/>
          </a:prstGeom>
          <a:noFill/>
        </p:spPr>
        <p:txBody>
          <a:bodyPr wrap="square">
            <a:spAutoFit/>
          </a:bodyPr>
          <a:lstStyle/>
          <a:p>
            <a:pPr algn="ctr"/>
            <a:r>
              <a:rPr lang="en-US" sz="1400" b="1" i="0" dirty="0">
                <a:solidFill>
                  <a:srgbClr val="000000"/>
                </a:solidFill>
                <a:effectLst/>
                <a:latin typeface="Roboto" panose="02000000000000000000" pitchFamily="2" charset="0"/>
              </a:rPr>
              <a:t>Reference List</a:t>
            </a:r>
          </a:p>
          <a:p>
            <a:pPr marL="342900" indent="-342900" algn="l">
              <a:buFont typeface="+mj-lt"/>
              <a:buAutoNum type="arabicPeriod"/>
            </a:pPr>
            <a:r>
              <a:rPr lang="en-US" sz="1400" b="0" i="0" dirty="0">
                <a:solidFill>
                  <a:srgbClr val="000000"/>
                </a:solidFill>
                <a:effectLst/>
                <a:latin typeface="Roboto" panose="02000000000000000000" pitchFamily="2" charset="0"/>
              </a:rPr>
              <a:t>Chao, M.C., Abel, S., Davis, B.M., and </a:t>
            </a:r>
            <a:r>
              <a:rPr lang="en-US" sz="1400" b="0" i="0" dirty="0" err="1">
                <a:solidFill>
                  <a:srgbClr val="000000"/>
                </a:solidFill>
                <a:effectLst/>
                <a:latin typeface="Roboto" panose="02000000000000000000" pitchFamily="2" charset="0"/>
              </a:rPr>
              <a:t>Waldor</a:t>
            </a:r>
            <a:r>
              <a:rPr lang="en-US" sz="1400" b="0" i="0" dirty="0">
                <a:solidFill>
                  <a:srgbClr val="000000"/>
                </a:solidFill>
                <a:effectLst/>
                <a:latin typeface="Roboto" panose="02000000000000000000" pitchFamily="2" charset="0"/>
              </a:rPr>
              <a:t>, M.K. (2016). The design and analysis of transposon insertion sequencing experiments. Nat Rev </a:t>
            </a:r>
            <a:r>
              <a:rPr lang="en-US" sz="1400" b="0" i="0" dirty="0" err="1">
                <a:solidFill>
                  <a:srgbClr val="000000"/>
                </a:solidFill>
                <a:effectLst/>
                <a:latin typeface="Roboto" panose="02000000000000000000" pitchFamily="2" charset="0"/>
              </a:rPr>
              <a:t>Microbiol</a:t>
            </a:r>
            <a:r>
              <a:rPr lang="en-US" sz="1400" b="0" i="0" dirty="0">
                <a:solidFill>
                  <a:srgbClr val="000000"/>
                </a:solidFill>
                <a:effectLst/>
                <a:latin typeface="Roboto" panose="02000000000000000000" pitchFamily="2" charset="0"/>
              </a:rPr>
              <a:t> </a:t>
            </a:r>
            <a:r>
              <a:rPr lang="en-US" sz="1400" b="0" i="1" dirty="0">
                <a:solidFill>
                  <a:srgbClr val="000000"/>
                </a:solidFill>
                <a:effectLst/>
                <a:latin typeface="Roboto" panose="02000000000000000000" pitchFamily="2" charset="0"/>
              </a:rPr>
              <a:t>14, </a:t>
            </a:r>
            <a:r>
              <a:rPr lang="en-US" sz="1400" b="0" i="0" dirty="0">
                <a:solidFill>
                  <a:srgbClr val="000000"/>
                </a:solidFill>
                <a:effectLst/>
                <a:latin typeface="Roboto" panose="02000000000000000000" pitchFamily="2" charset="0"/>
              </a:rPr>
              <a:t>119-128.</a:t>
            </a:r>
          </a:p>
          <a:p>
            <a:pPr marL="342900" indent="-342900" algn="l">
              <a:buFont typeface="+mj-lt"/>
              <a:buAutoNum type="arabicPeriod"/>
            </a:pPr>
            <a:r>
              <a:rPr lang="en-US" sz="1400" b="0" i="0" dirty="0">
                <a:solidFill>
                  <a:srgbClr val="000000"/>
                </a:solidFill>
                <a:effectLst/>
                <a:latin typeface="Roboto" panose="02000000000000000000" pitchFamily="2" charset="0"/>
              </a:rPr>
              <a:t>Das, D., </a:t>
            </a:r>
            <a:r>
              <a:rPr lang="en-US" sz="1400" b="0" i="0" dirty="0" err="1">
                <a:solidFill>
                  <a:srgbClr val="000000"/>
                </a:solidFill>
                <a:effectLst/>
                <a:latin typeface="Roboto" panose="02000000000000000000" pitchFamily="2" charset="0"/>
              </a:rPr>
              <a:t>Hervé</a:t>
            </a:r>
            <a:r>
              <a:rPr lang="en-US" sz="1400" b="0" i="0" dirty="0">
                <a:solidFill>
                  <a:srgbClr val="000000"/>
                </a:solidFill>
                <a:effectLst/>
                <a:latin typeface="Roboto" panose="02000000000000000000" pitchFamily="2" charset="0"/>
              </a:rPr>
              <a:t>, M., </a:t>
            </a:r>
            <a:r>
              <a:rPr lang="en-US" sz="1400" b="0" i="0" dirty="0" err="1">
                <a:solidFill>
                  <a:srgbClr val="000000"/>
                </a:solidFill>
                <a:effectLst/>
                <a:latin typeface="Roboto" panose="02000000000000000000" pitchFamily="2" charset="0"/>
              </a:rPr>
              <a:t>Feuerhelm</a:t>
            </a:r>
            <a:r>
              <a:rPr lang="en-US" sz="1400" b="0" i="0" dirty="0">
                <a:solidFill>
                  <a:srgbClr val="000000"/>
                </a:solidFill>
                <a:effectLst/>
                <a:latin typeface="Roboto" panose="02000000000000000000" pitchFamily="2" charset="0"/>
              </a:rPr>
              <a:t>, J., Farr, C.L., Chiu, H., </a:t>
            </a:r>
            <a:r>
              <a:rPr lang="en-US" sz="1400" b="0" i="0" dirty="0" err="1">
                <a:solidFill>
                  <a:srgbClr val="000000"/>
                </a:solidFill>
                <a:effectLst/>
                <a:latin typeface="Roboto" panose="02000000000000000000" pitchFamily="2" charset="0"/>
              </a:rPr>
              <a:t>Elsliger</a:t>
            </a:r>
            <a:r>
              <a:rPr lang="en-US" sz="1400" b="0" i="0" dirty="0">
                <a:solidFill>
                  <a:srgbClr val="000000"/>
                </a:solidFill>
                <a:effectLst/>
                <a:latin typeface="Roboto" panose="02000000000000000000" pitchFamily="2" charset="0"/>
              </a:rPr>
              <a:t>, M., Knuth, M.W., </a:t>
            </a:r>
            <a:r>
              <a:rPr lang="en-US" sz="1400" b="0" i="0" dirty="0" err="1">
                <a:solidFill>
                  <a:srgbClr val="000000"/>
                </a:solidFill>
                <a:effectLst/>
                <a:latin typeface="Roboto" panose="02000000000000000000" pitchFamily="2" charset="0"/>
              </a:rPr>
              <a:t>Klock</a:t>
            </a:r>
            <a:r>
              <a:rPr lang="en-US" sz="1400" b="0" i="0" dirty="0">
                <a:solidFill>
                  <a:srgbClr val="000000"/>
                </a:solidFill>
                <a:effectLst/>
                <a:latin typeface="Roboto" panose="02000000000000000000" pitchFamily="2" charset="0"/>
              </a:rPr>
              <a:t>, H.E., Miller, M.D., </a:t>
            </a:r>
            <a:r>
              <a:rPr lang="en-US" sz="1400" b="0" i="0" dirty="0" err="1">
                <a:solidFill>
                  <a:srgbClr val="000000"/>
                </a:solidFill>
                <a:effectLst/>
                <a:latin typeface="Roboto" panose="02000000000000000000" pitchFamily="2" charset="0"/>
              </a:rPr>
              <a:t>Godzik</a:t>
            </a:r>
            <a:r>
              <a:rPr lang="en-US" sz="1400" b="0" i="0" dirty="0">
                <a:solidFill>
                  <a:srgbClr val="000000"/>
                </a:solidFill>
                <a:effectLst/>
                <a:latin typeface="Roboto" panose="02000000000000000000" pitchFamily="2" charset="0"/>
              </a:rPr>
              <a:t>, A.</a:t>
            </a:r>
            <a:r>
              <a:rPr lang="en-US" sz="1400" b="0" i="1" dirty="0">
                <a:solidFill>
                  <a:srgbClr val="000000"/>
                </a:solidFill>
                <a:effectLst/>
                <a:latin typeface="Roboto" panose="02000000000000000000" pitchFamily="2" charset="0"/>
              </a:rPr>
              <a:t>, et al.</a:t>
            </a:r>
            <a:r>
              <a:rPr lang="en-US" sz="1400" b="0" i="0" dirty="0">
                <a:solidFill>
                  <a:srgbClr val="000000"/>
                </a:solidFill>
                <a:effectLst/>
                <a:latin typeface="Roboto" panose="02000000000000000000" pitchFamily="2" charset="0"/>
              </a:rPr>
              <a:t> (2011). Structure and function of the first full-length murein peptide ligase (Mpl) cell wall recycling protein. </a:t>
            </a:r>
            <a:r>
              <a:rPr lang="en-US" sz="1400" b="0" i="0" dirty="0" err="1">
                <a:solidFill>
                  <a:srgbClr val="000000"/>
                </a:solidFill>
                <a:effectLst/>
                <a:latin typeface="Roboto" panose="02000000000000000000" pitchFamily="2" charset="0"/>
              </a:rPr>
              <a:t>PLoS</a:t>
            </a:r>
            <a:r>
              <a:rPr lang="en-US" sz="1400" b="0" i="0" dirty="0">
                <a:solidFill>
                  <a:srgbClr val="000000"/>
                </a:solidFill>
                <a:effectLst/>
                <a:latin typeface="Roboto" panose="02000000000000000000" pitchFamily="2" charset="0"/>
              </a:rPr>
              <a:t> One </a:t>
            </a:r>
            <a:r>
              <a:rPr lang="en-US" sz="1400" b="0" i="1" dirty="0">
                <a:solidFill>
                  <a:srgbClr val="000000"/>
                </a:solidFill>
                <a:effectLst/>
                <a:latin typeface="Roboto" panose="02000000000000000000" pitchFamily="2" charset="0"/>
              </a:rPr>
              <a:t>6, </a:t>
            </a:r>
            <a:r>
              <a:rPr lang="en-US" sz="1400" b="0" i="0" dirty="0">
                <a:solidFill>
                  <a:srgbClr val="000000"/>
                </a:solidFill>
                <a:effectLst/>
                <a:latin typeface="Roboto" panose="02000000000000000000" pitchFamily="2" charset="0"/>
              </a:rPr>
              <a:t>e17624.</a:t>
            </a:r>
          </a:p>
          <a:p>
            <a:pPr marL="342900" indent="-342900">
              <a:buFont typeface="+mj-lt"/>
              <a:buAutoNum type="arabicPeriod"/>
            </a:pPr>
            <a:r>
              <a:rPr lang="en-US" altLang="en-US" sz="1400" dirty="0">
                <a:latin typeface="Helvetica" panose="020B0604020202020204" pitchFamily="34" charset="0"/>
                <a:cs typeface="Helvetica" panose="020B0604020202020204" pitchFamily="34" charset="0"/>
              </a:rPr>
              <a:t>Fischer. (2006). Cover image. 103(39)</a:t>
            </a:r>
            <a:endParaRPr lang="en-US" sz="1400" b="0" i="0" dirty="0">
              <a:solidFill>
                <a:srgbClr val="000000"/>
              </a:solidFill>
              <a:effectLst/>
              <a:latin typeface="Roboto" panose="02000000000000000000" pitchFamily="2" charset="0"/>
            </a:endParaRPr>
          </a:p>
          <a:p>
            <a:pPr marL="342900" indent="-342900" algn="l">
              <a:buFont typeface="+mj-lt"/>
              <a:buAutoNum type="arabicPeriod"/>
            </a:pPr>
            <a:r>
              <a:rPr lang="en-US" sz="1400" b="0" i="0" dirty="0" err="1">
                <a:solidFill>
                  <a:srgbClr val="000000"/>
                </a:solidFill>
                <a:effectLst/>
                <a:latin typeface="Roboto" panose="02000000000000000000" pitchFamily="2" charset="0"/>
              </a:rPr>
              <a:t>Golovliov</a:t>
            </a:r>
            <a:r>
              <a:rPr lang="en-US" sz="1400" b="0" i="0" dirty="0">
                <a:solidFill>
                  <a:srgbClr val="000000"/>
                </a:solidFill>
                <a:effectLst/>
                <a:latin typeface="Roboto" panose="02000000000000000000" pitchFamily="2" charset="0"/>
              </a:rPr>
              <a:t>, I., </a:t>
            </a:r>
            <a:r>
              <a:rPr lang="en-US" sz="1400" b="0" i="0" dirty="0" err="1">
                <a:solidFill>
                  <a:srgbClr val="000000"/>
                </a:solidFill>
                <a:effectLst/>
                <a:latin typeface="Roboto" panose="02000000000000000000" pitchFamily="2" charset="0"/>
              </a:rPr>
              <a:t>Bäckman</a:t>
            </a:r>
            <a:r>
              <a:rPr lang="en-US" sz="1400" b="0" i="0" dirty="0">
                <a:solidFill>
                  <a:srgbClr val="000000"/>
                </a:solidFill>
                <a:effectLst/>
                <a:latin typeface="Roboto" panose="02000000000000000000" pitchFamily="2" charset="0"/>
              </a:rPr>
              <a:t>, S., </a:t>
            </a:r>
            <a:r>
              <a:rPr lang="en-US" sz="1400" b="0" i="0" dirty="0" err="1">
                <a:solidFill>
                  <a:srgbClr val="000000"/>
                </a:solidFill>
                <a:effectLst/>
                <a:latin typeface="Roboto" panose="02000000000000000000" pitchFamily="2" charset="0"/>
              </a:rPr>
              <a:t>Granberg</a:t>
            </a:r>
            <a:r>
              <a:rPr lang="en-US" sz="1400" b="0" i="0" dirty="0">
                <a:solidFill>
                  <a:srgbClr val="000000"/>
                </a:solidFill>
                <a:effectLst/>
                <a:latin typeface="Roboto" panose="02000000000000000000" pitchFamily="2" charset="0"/>
              </a:rPr>
              <a:t>, M., </a:t>
            </a:r>
            <a:r>
              <a:rPr lang="en-US" sz="1400" b="0" i="0" dirty="0" err="1">
                <a:solidFill>
                  <a:srgbClr val="000000"/>
                </a:solidFill>
                <a:effectLst/>
                <a:latin typeface="Roboto" panose="02000000000000000000" pitchFamily="2" charset="0"/>
              </a:rPr>
              <a:t>Salomonsson</a:t>
            </a:r>
            <a:r>
              <a:rPr lang="en-US" sz="1400" b="0" i="0" dirty="0">
                <a:solidFill>
                  <a:srgbClr val="000000"/>
                </a:solidFill>
                <a:effectLst/>
                <a:latin typeface="Roboto" panose="02000000000000000000" pitchFamily="2" charset="0"/>
              </a:rPr>
              <a:t>, E., </a:t>
            </a:r>
            <a:r>
              <a:rPr lang="en-US" sz="1400" b="0" i="0" dirty="0" err="1">
                <a:solidFill>
                  <a:srgbClr val="000000"/>
                </a:solidFill>
                <a:effectLst/>
                <a:latin typeface="Roboto" panose="02000000000000000000" pitchFamily="2" charset="0"/>
              </a:rPr>
              <a:t>Lundmark</a:t>
            </a:r>
            <a:r>
              <a:rPr lang="en-US" sz="1400" b="0" i="0" dirty="0">
                <a:solidFill>
                  <a:srgbClr val="000000"/>
                </a:solidFill>
                <a:effectLst/>
                <a:latin typeface="Roboto" panose="02000000000000000000" pitchFamily="2" charset="0"/>
              </a:rPr>
              <a:t>, E., </a:t>
            </a:r>
            <a:r>
              <a:rPr lang="en-US" sz="1400" b="0" i="0" dirty="0" err="1">
                <a:solidFill>
                  <a:srgbClr val="000000"/>
                </a:solidFill>
                <a:effectLst/>
                <a:latin typeface="Roboto" panose="02000000000000000000" pitchFamily="2" charset="0"/>
              </a:rPr>
              <a:t>Näslund</a:t>
            </a:r>
            <a:r>
              <a:rPr lang="en-US" sz="1400" b="0" i="0" dirty="0">
                <a:solidFill>
                  <a:srgbClr val="000000"/>
                </a:solidFill>
                <a:effectLst/>
                <a:latin typeface="Roboto" panose="02000000000000000000" pitchFamily="2" charset="0"/>
              </a:rPr>
              <a:t>, J., Busch, J.D., </a:t>
            </a:r>
            <a:r>
              <a:rPr lang="en-US" sz="1400" b="0" i="0" dirty="0" err="1">
                <a:solidFill>
                  <a:srgbClr val="000000"/>
                </a:solidFill>
                <a:effectLst/>
                <a:latin typeface="Roboto" panose="02000000000000000000" pitchFamily="2" charset="0"/>
              </a:rPr>
              <a:t>Birdsell</a:t>
            </a:r>
            <a:r>
              <a:rPr lang="en-US" sz="1400" b="0" i="0" dirty="0">
                <a:solidFill>
                  <a:srgbClr val="000000"/>
                </a:solidFill>
                <a:effectLst/>
                <a:latin typeface="Roboto" panose="02000000000000000000" pitchFamily="2" charset="0"/>
              </a:rPr>
              <a:t>, D., </a:t>
            </a:r>
            <a:r>
              <a:rPr lang="en-US" sz="1400" b="0" i="0" dirty="0" err="1">
                <a:solidFill>
                  <a:srgbClr val="000000"/>
                </a:solidFill>
                <a:effectLst/>
                <a:latin typeface="Roboto" panose="02000000000000000000" pitchFamily="2" charset="0"/>
              </a:rPr>
              <a:t>Sahl</a:t>
            </a:r>
            <a:r>
              <a:rPr lang="en-US" sz="1400" b="0" i="0" dirty="0">
                <a:solidFill>
                  <a:srgbClr val="000000"/>
                </a:solidFill>
                <a:effectLst/>
                <a:latin typeface="Roboto" panose="02000000000000000000" pitchFamily="2" charset="0"/>
              </a:rPr>
              <a:t>, J.W., Wagner, D.M.</a:t>
            </a:r>
            <a:r>
              <a:rPr lang="en-US" sz="1400" b="0" i="1" dirty="0">
                <a:solidFill>
                  <a:srgbClr val="000000"/>
                </a:solidFill>
                <a:effectLst/>
                <a:latin typeface="Roboto" panose="02000000000000000000" pitchFamily="2" charset="0"/>
              </a:rPr>
              <a:t>, et al.</a:t>
            </a:r>
            <a:r>
              <a:rPr lang="en-US" sz="1400" b="0" i="0" dirty="0">
                <a:solidFill>
                  <a:srgbClr val="000000"/>
                </a:solidFill>
                <a:effectLst/>
                <a:latin typeface="Roboto" panose="02000000000000000000" pitchFamily="2" charset="0"/>
              </a:rPr>
              <a:t> (2021). Long-Term Survival of Virulent Tularemia Pathogens outside a Host in Conditions That Mimic Natural Aquatic Environments. Appl Environ </a:t>
            </a:r>
            <a:r>
              <a:rPr lang="en-US" sz="1400" b="0" i="0" dirty="0" err="1">
                <a:solidFill>
                  <a:srgbClr val="000000"/>
                </a:solidFill>
                <a:effectLst/>
                <a:latin typeface="Roboto" panose="02000000000000000000" pitchFamily="2" charset="0"/>
              </a:rPr>
              <a:t>Microbiol</a:t>
            </a:r>
            <a:r>
              <a:rPr lang="en-US" sz="1400" b="0" i="0" dirty="0">
                <a:solidFill>
                  <a:srgbClr val="000000"/>
                </a:solidFill>
                <a:effectLst/>
                <a:latin typeface="Roboto" panose="02000000000000000000" pitchFamily="2" charset="0"/>
              </a:rPr>
              <a:t> </a:t>
            </a:r>
            <a:r>
              <a:rPr lang="en-US" sz="1400" b="0" i="1" dirty="0">
                <a:solidFill>
                  <a:srgbClr val="000000"/>
                </a:solidFill>
                <a:effectLst/>
                <a:latin typeface="Roboto" panose="02000000000000000000" pitchFamily="2" charset="0"/>
              </a:rPr>
              <a:t>87, </a:t>
            </a:r>
            <a:r>
              <a:rPr lang="en-US" sz="1400" b="0" i="0" dirty="0">
                <a:solidFill>
                  <a:srgbClr val="000000"/>
                </a:solidFill>
                <a:effectLst/>
                <a:latin typeface="Roboto" panose="02000000000000000000" pitchFamily="2" charset="0"/>
              </a:rPr>
              <a:t>2713.</a:t>
            </a:r>
          </a:p>
          <a:p>
            <a:pPr marL="342900" indent="-342900" algn="l">
              <a:buFont typeface="+mj-lt"/>
              <a:buAutoNum type="arabicPeriod"/>
            </a:pPr>
            <a:r>
              <a:rPr lang="en-US" sz="1400" b="0" i="0" dirty="0">
                <a:solidFill>
                  <a:srgbClr val="000000"/>
                </a:solidFill>
                <a:effectLst/>
                <a:latin typeface="Roboto" panose="02000000000000000000" pitchFamily="2" charset="0"/>
              </a:rPr>
              <a:t>Goodman, A.L., Wu, M., and Gordon, J.I. (2011). Identifying microbial fitness determinants by insertion sequencing using genome-wide transposon mutant libraries. Nat </a:t>
            </a:r>
            <a:r>
              <a:rPr lang="en-US" sz="1400" b="0" i="0" dirty="0" err="1">
                <a:solidFill>
                  <a:srgbClr val="000000"/>
                </a:solidFill>
                <a:effectLst/>
                <a:latin typeface="Roboto" panose="02000000000000000000" pitchFamily="2" charset="0"/>
              </a:rPr>
              <a:t>Protoc</a:t>
            </a:r>
            <a:r>
              <a:rPr lang="en-US" sz="1400" b="0" i="0" dirty="0">
                <a:solidFill>
                  <a:srgbClr val="000000"/>
                </a:solidFill>
                <a:effectLst/>
                <a:latin typeface="Roboto" panose="02000000000000000000" pitchFamily="2" charset="0"/>
              </a:rPr>
              <a:t> </a:t>
            </a:r>
            <a:r>
              <a:rPr lang="en-US" sz="1400" b="0" i="1" dirty="0">
                <a:solidFill>
                  <a:srgbClr val="000000"/>
                </a:solidFill>
                <a:effectLst/>
                <a:latin typeface="Roboto" panose="02000000000000000000" pitchFamily="2" charset="0"/>
              </a:rPr>
              <a:t>6, </a:t>
            </a:r>
            <a:r>
              <a:rPr lang="en-US" sz="1400" b="0" i="0" dirty="0">
                <a:solidFill>
                  <a:srgbClr val="000000"/>
                </a:solidFill>
                <a:effectLst/>
                <a:latin typeface="Roboto" panose="02000000000000000000" pitchFamily="2" charset="0"/>
              </a:rPr>
              <a:t>1969-1980.</a:t>
            </a:r>
          </a:p>
          <a:p>
            <a:pPr marL="342900" indent="-342900" algn="l">
              <a:buFont typeface="+mj-lt"/>
              <a:buAutoNum type="arabicPeriod"/>
            </a:pPr>
            <a:r>
              <a:rPr lang="en-US" sz="1400" b="0" i="0" dirty="0">
                <a:solidFill>
                  <a:srgbClr val="000000"/>
                </a:solidFill>
                <a:effectLst/>
                <a:latin typeface="Roboto" panose="02000000000000000000" pitchFamily="2" charset="0"/>
              </a:rPr>
              <a:t>Hennebique, A., </a:t>
            </a:r>
            <a:r>
              <a:rPr lang="en-US" sz="1400" b="0" i="0" dirty="0" err="1">
                <a:solidFill>
                  <a:srgbClr val="000000"/>
                </a:solidFill>
                <a:effectLst/>
                <a:latin typeface="Roboto" panose="02000000000000000000" pitchFamily="2" charset="0"/>
              </a:rPr>
              <a:t>Boisset</a:t>
            </a:r>
            <a:r>
              <a:rPr lang="en-US" sz="1400" b="0" i="0" dirty="0">
                <a:solidFill>
                  <a:srgbClr val="000000"/>
                </a:solidFill>
                <a:effectLst/>
                <a:latin typeface="Roboto" panose="02000000000000000000" pitchFamily="2" charset="0"/>
              </a:rPr>
              <a:t>, S., and </a:t>
            </a:r>
            <a:r>
              <a:rPr lang="en-US" sz="1400" b="0" i="0" dirty="0" err="1">
                <a:solidFill>
                  <a:srgbClr val="000000"/>
                </a:solidFill>
                <a:effectLst/>
                <a:latin typeface="Roboto" panose="02000000000000000000" pitchFamily="2" charset="0"/>
              </a:rPr>
              <a:t>Maurin</a:t>
            </a:r>
            <a:r>
              <a:rPr lang="en-US" sz="1400" b="0" i="0" dirty="0">
                <a:solidFill>
                  <a:srgbClr val="000000"/>
                </a:solidFill>
                <a:effectLst/>
                <a:latin typeface="Roboto" panose="02000000000000000000" pitchFamily="2" charset="0"/>
              </a:rPr>
              <a:t>, M. (2019). Tularemia as a waterborne disease: a review. </a:t>
            </a:r>
            <a:r>
              <a:rPr lang="en-US" sz="1400" b="0" i="0" dirty="0" err="1">
                <a:solidFill>
                  <a:srgbClr val="000000"/>
                </a:solidFill>
                <a:effectLst/>
                <a:latin typeface="Roboto" panose="02000000000000000000" pitchFamily="2" charset="0"/>
              </a:rPr>
              <a:t>Emerg</a:t>
            </a:r>
            <a:r>
              <a:rPr lang="en-US" sz="1400" b="0" i="0" dirty="0">
                <a:solidFill>
                  <a:srgbClr val="000000"/>
                </a:solidFill>
                <a:effectLst/>
                <a:latin typeface="Roboto" panose="02000000000000000000" pitchFamily="2" charset="0"/>
              </a:rPr>
              <a:t> Microbes Infect </a:t>
            </a:r>
            <a:r>
              <a:rPr lang="en-US" sz="1400" b="0" i="1" dirty="0">
                <a:solidFill>
                  <a:srgbClr val="000000"/>
                </a:solidFill>
                <a:effectLst/>
                <a:latin typeface="Roboto" panose="02000000000000000000" pitchFamily="2" charset="0"/>
              </a:rPr>
              <a:t>8, </a:t>
            </a:r>
            <a:r>
              <a:rPr lang="en-US" sz="1400" b="0" i="0" dirty="0">
                <a:solidFill>
                  <a:srgbClr val="000000"/>
                </a:solidFill>
                <a:effectLst/>
                <a:latin typeface="Roboto" panose="02000000000000000000" pitchFamily="2" charset="0"/>
              </a:rPr>
              <a:t>1027-1042.</a:t>
            </a:r>
          </a:p>
          <a:p>
            <a:pPr marL="342900" indent="-342900" algn="l">
              <a:buFont typeface="+mj-lt"/>
              <a:buAutoNum type="arabicPeriod"/>
            </a:pPr>
            <a:r>
              <a:rPr lang="en-US" sz="1400" b="0" i="0" dirty="0">
                <a:solidFill>
                  <a:srgbClr val="000000"/>
                </a:solidFill>
                <a:effectLst/>
                <a:latin typeface="Roboto" panose="02000000000000000000" pitchFamily="2" charset="0"/>
              </a:rPr>
              <a:t>Williamson, D.R., Dewan, K.K., Patel, T., </a:t>
            </a:r>
            <a:r>
              <a:rPr lang="en-US" sz="1400" b="0" i="0" dirty="0" err="1">
                <a:solidFill>
                  <a:srgbClr val="000000"/>
                </a:solidFill>
                <a:effectLst/>
                <a:latin typeface="Roboto" panose="02000000000000000000" pitchFamily="2" charset="0"/>
              </a:rPr>
              <a:t>Wastella</a:t>
            </a:r>
            <a:r>
              <a:rPr lang="en-US" sz="1400" b="0" i="0" dirty="0">
                <a:solidFill>
                  <a:srgbClr val="000000"/>
                </a:solidFill>
                <a:effectLst/>
                <a:latin typeface="Roboto" panose="02000000000000000000" pitchFamily="2" charset="0"/>
              </a:rPr>
              <a:t>, C.M., Ning, G., and </a:t>
            </a:r>
            <a:r>
              <a:rPr lang="en-US" sz="1400" b="0" i="0" dirty="0" err="1">
                <a:solidFill>
                  <a:srgbClr val="000000"/>
                </a:solidFill>
                <a:effectLst/>
                <a:latin typeface="Roboto" panose="02000000000000000000" pitchFamily="2" charset="0"/>
              </a:rPr>
              <a:t>Kirimanjeswara</a:t>
            </a:r>
            <a:r>
              <a:rPr lang="en-US" sz="1400" b="0" i="0" dirty="0">
                <a:solidFill>
                  <a:srgbClr val="000000"/>
                </a:solidFill>
                <a:effectLst/>
                <a:latin typeface="Roboto" panose="02000000000000000000" pitchFamily="2" charset="0"/>
              </a:rPr>
              <a:t>, G.S. (2018). A Single Mechanosensitive Channel Protects </a:t>
            </a:r>
            <a:r>
              <a:rPr lang="en-US" sz="1400" b="0" i="1" dirty="0">
                <a:solidFill>
                  <a:srgbClr val="000000"/>
                </a:solidFill>
                <a:effectLst/>
                <a:latin typeface="Roboto" panose="02000000000000000000" pitchFamily="2" charset="0"/>
              </a:rPr>
              <a:t>Francisella tularensis </a:t>
            </a:r>
            <a:r>
              <a:rPr lang="en-US" sz="1400" b="0" i="0" dirty="0">
                <a:solidFill>
                  <a:srgbClr val="000000"/>
                </a:solidFill>
                <a:effectLst/>
                <a:latin typeface="Roboto" panose="02000000000000000000" pitchFamily="2" charset="0"/>
              </a:rPr>
              <a:t>subsp. </a:t>
            </a:r>
            <a:r>
              <a:rPr lang="en-US" sz="1400" b="0" i="1" dirty="0" err="1">
                <a:solidFill>
                  <a:srgbClr val="000000"/>
                </a:solidFill>
                <a:effectLst/>
                <a:latin typeface="Roboto" panose="02000000000000000000" pitchFamily="2" charset="0"/>
              </a:rPr>
              <a:t>holarctica</a:t>
            </a:r>
            <a:r>
              <a:rPr lang="en-US" sz="1400" b="0" i="0" dirty="0">
                <a:solidFill>
                  <a:srgbClr val="000000"/>
                </a:solidFill>
                <a:effectLst/>
                <a:latin typeface="Roboto" panose="02000000000000000000" pitchFamily="2" charset="0"/>
              </a:rPr>
              <a:t> from Hypoosmotic Shock and Promotes Survival in the Aquatic Environment. Appl Environ </a:t>
            </a:r>
            <a:r>
              <a:rPr lang="en-US" sz="1400" b="0" i="0" dirty="0" err="1">
                <a:solidFill>
                  <a:srgbClr val="000000"/>
                </a:solidFill>
                <a:effectLst/>
                <a:latin typeface="Roboto" panose="02000000000000000000" pitchFamily="2" charset="0"/>
              </a:rPr>
              <a:t>Microbiol</a:t>
            </a:r>
            <a:r>
              <a:rPr lang="en-US" sz="1400" b="0" i="0" dirty="0">
                <a:solidFill>
                  <a:srgbClr val="000000"/>
                </a:solidFill>
                <a:effectLst/>
                <a:latin typeface="Roboto" panose="02000000000000000000" pitchFamily="2" charset="0"/>
              </a:rPr>
              <a:t> </a:t>
            </a:r>
            <a:r>
              <a:rPr lang="en-US" sz="1400" b="0" i="1" dirty="0">
                <a:solidFill>
                  <a:srgbClr val="000000"/>
                </a:solidFill>
                <a:effectLst/>
                <a:latin typeface="Roboto" panose="02000000000000000000" pitchFamily="2" charset="0"/>
              </a:rPr>
              <a:t>84, </a:t>
            </a:r>
            <a:r>
              <a:rPr lang="en-US" sz="1400" b="0" i="0" dirty="0">
                <a:solidFill>
                  <a:srgbClr val="000000"/>
                </a:solidFill>
                <a:effectLst/>
                <a:latin typeface="Roboto" panose="02000000000000000000" pitchFamily="2" charset="0"/>
              </a:rPr>
              <a:t>2203.</a:t>
            </a:r>
          </a:p>
          <a:p>
            <a:pPr algn="just">
              <a:defRPr/>
            </a:pPr>
            <a:endParaRPr lang="en-US" sz="1400" b="0" i="0" dirty="0">
              <a:effectLst/>
              <a:latin typeface="Helvetica" panose="020B0604020202020204" pitchFamily="34" charset="0"/>
              <a:cs typeface="Helvetica" panose="020B0604020202020204" pitchFamily="34" charset="0"/>
            </a:endParaRPr>
          </a:p>
        </p:txBody>
      </p:sp>
      <p:sp>
        <p:nvSpPr>
          <p:cNvPr id="77" name="TextBox 76">
            <a:extLst>
              <a:ext uri="{FF2B5EF4-FFF2-40B4-BE49-F238E27FC236}">
                <a16:creationId xmlns:a16="http://schemas.microsoft.com/office/drawing/2014/main" id="{BEF06055-821E-EB80-92AB-3F8878650D84}"/>
              </a:ext>
            </a:extLst>
          </p:cNvPr>
          <p:cNvSpPr txBox="1"/>
          <p:nvPr/>
        </p:nvSpPr>
        <p:spPr>
          <a:xfrm>
            <a:off x="19014272" y="21758991"/>
            <a:ext cx="13119407" cy="2400657"/>
          </a:xfrm>
          <a:prstGeom prst="rect">
            <a:avLst/>
          </a:prstGeom>
          <a:noFill/>
        </p:spPr>
        <p:txBody>
          <a:bodyPr wrap="square" numCol="1" rtlCol="0">
            <a:spAutoFit/>
          </a:bodyPr>
          <a:lstStyle/>
          <a:p>
            <a:pPr marL="285750" indent="-285750">
              <a:buFont typeface="Arial" panose="020B0604020202020204" pitchFamily="34" charset="0"/>
              <a:buChar char="•"/>
            </a:pPr>
            <a:r>
              <a:rPr lang="en-US" sz="2500" i="1" dirty="0">
                <a:latin typeface="Helvetica" panose="020B0604020202020204" pitchFamily="34" charset="0"/>
                <a:cs typeface="Helvetica" panose="020B0604020202020204" pitchFamily="34" charset="0"/>
              </a:rPr>
              <a:t>F. tularensis</a:t>
            </a:r>
            <a:r>
              <a:rPr lang="en-US" sz="2500" dirty="0">
                <a:latin typeface="Helvetica" panose="020B0604020202020204" pitchFamily="34" charset="0"/>
                <a:cs typeface="Helvetica" panose="020B0604020202020204" pitchFamily="34" charset="0"/>
              </a:rPr>
              <a:t> can remain viable between 21 and 56 days at 4°C in  freshwater</a:t>
            </a:r>
          </a:p>
          <a:p>
            <a:pPr marL="285750"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Assessed survival of transposon mutant library after incubation in freshwater kept at 4°C </a:t>
            </a:r>
          </a:p>
          <a:p>
            <a:pPr marL="285750" indent="-285750">
              <a:buFont typeface="Arial" panose="020B0604020202020204" pitchFamily="34" charset="0"/>
              <a:buChar char="•"/>
            </a:pPr>
            <a:r>
              <a:rPr lang="en-US" sz="2500" b="1" dirty="0">
                <a:latin typeface="Helvetica" panose="020B0604020202020204" pitchFamily="34" charset="0"/>
                <a:cs typeface="Helvetica" panose="020B0604020202020204" pitchFamily="34" charset="0"/>
              </a:rPr>
              <a:t>FTL_0508</a:t>
            </a:r>
            <a:r>
              <a:rPr lang="en-US" sz="2500" dirty="0">
                <a:latin typeface="Helvetica" panose="020B0604020202020204" pitchFamily="34" charset="0"/>
                <a:cs typeface="Helvetica" panose="020B0604020202020204" pitchFamily="34" charset="0"/>
              </a:rPr>
              <a:t>, </a:t>
            </a:r>
            <a:r>
              <a:rPr lang="en-US" sz="2500" i="1" dirty="0" err="1">
                <a:latin typeface="Helvetica" panose="020B0604020202020204" pitchFamily="34" charset="0"/>
                <a:cs typeface="Helvetica" panose="020B0604020202020204" pitchFamily="34" charset="0"/>
              </a:rPr>
              <a:t>mpI</a:t>
            </a:r>
            <a:r>
              <a:rPr lang="en-US" sz="2500" dirty="0">
                <a:latin typeface="Helvetica" panose="020B0604020202020204" pitchFamily="34" charset="0"/>
                <a:cs typeface="Helvetica" panose="020B0604020202020204" pitchFamily="34" charset="0"/>
              </a:rPr>
              <a:t>,</a:t>
            </a:r>
            <a:r>
              <a:rPr lang="en-US" sz="2500" b="1" dirty="0">
                <a:latin typeface="Helvetica" panose="020B0604020202020204" pitchFamily="34" charset="0"/>
                <a:cs typeface="Helvetica" panose="020B0604020202020204" pitchFamily="34" charset="0"/>
              </a:rPr>
              <a:t> </a:t>
            </a:r>
            <a:r>
              <a:rPr lang="en-US" sz="2500" dirty="0">
                <a:latin typeface="Helvetica" panose="020B0604020202020204" pitchFamily="34" charset="0"/>
                <a:cs typeface="Helvetica" panose="020B0604020202020204" pitchFamily="34" charset="0"/>
              </a:rPr>
              <a:t>is a candidate for a gene essential for </a:t>
            </a:r>
            <a:r>
              <a:rPr lang="en-US" sz="2500" i="1" dirty="0">
                <a:latin typeface="Helvetica" panose="020B0604020202020204" pitchFamily="34" charset="0"/>
                <a:cs typeface="Helvetica" panose="020B0604020202020204" pitchFamily="34" charset="0"/>
              </a:rPr>
              <a:t>F. tularensis </a:t>
            </a:r>
            <a:r>
              <a:rPr lang="en-US" sz="2500" dirty="0">
                <a:latin typeface="Helvetica" panose="020B0604020202020204" pitchFamily="34" charset="0"/>
                <a:cs typeface="Helvetica" panose="020B0604020202020204" pitchFamily="34" charset="0"/>
              </a:rPr>
              <a:t>survival in freshwater</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Encodes for </a:t>
            </a:r>
            <a:r>
              <a:rPr lang="en-US" sz="2500" dirty="0" err="1">
                <a:effectLst/>
                <a:latin typeface="Helvetica" panose="020B0604020202020204" pitchFamily="34" charset="0"/>
                <a:cs typeface="Helvetica" panose="020B0604020202020204" pitchFamily="34" charset="0"/>
              </a:rPr>
              <a:t>UDP-</a:t>
            </a:r>
            <a:r>
              <a:rPr lang="en-US" sz="2500" i="1" dirty="0" err="1">
                <a:effectLst/>
                <a:latin typeface="Helvetica" panose="020B0604020202020204" pitchFamily="34" charset="0"/>
                <a:cs typeface="Helvetica" panose="020B0604020202020204" pitchFamily="34" charset="0"/>
              </a:rPr>
              <a:t>N</a:t>
            </a:r>
            <a:r>
              <a:rPr lang="en-US" sz="2500" dirty="0" err="1">
                <a:effectLst/>
                <a:latin typeface="Helvetica" panose="020B0604020202020204" pitchFamily="34" charset="0"/>
                <a:cs typeface="Helvetica" panose="020B0604020202020204" pitchFamily="34" charset="0"/>
              </a:rPr>
              <a:t>-acetylmuramate:L-alanyl</a:t>
            </a:r>
            <a:r>
              <a:rPr lang="en-US" sz="2500" dirty="0">
                <a:effectLst/>
                <a:latin typeface="Helvetica" panose="020B0604020202020204" pitchFamily="34" charset="0"/>
                <a:cs typeface="Helvetica" panose="020B0604020202020204" pitchFamily="34" charset="0"/>
              </a:rPr>
              <a:t>-</a:t>
            </a:r>
            <a:r>
              <a:rPr lang="el-GR" sz="2500" dirty="0">
                <a:effectLst/>
                <a:latin typeface="Helvetica" panose="020B0604020202020204" pitchFamily="34" charset="0"/>
                <a:cs typeface="Helvetica" panose="020B0604020202020204" pitchFamily="34" charset="0"/>
              </a:rPr>
              <a:t>γ-</a:t>
            </a:r>
            <a:r>
              <a:rPr lang="en-US" sz="2500" dirty="0">
                <a:effectLst/>
                <a:latin typeface="Helvetica" panose="020B0604020202020204" pitchFamily="34" charset="0"/>
                <a:cs typeface="Helvetica" panose="020B0604020202020204" pitchFamily="34" charset="0"/>
              </a:rPr>
              <a:t>D-glutamyl-</a:t>
            </a:r>
            <a:r>
              <a:rPr lang="en-US" sz="2500" i="1" dirty="0">
                <a:effectLst/>
                <a:latin typeface="Helvetica" panose="020B0604020202020204" pitchFamily="34" charset="0"/>
                <a:cs typeface="Helvetica" panose="020B0604020202020204" pitchFamily="34" charset="0"/>
              </a:rPr>
              <a:t>meso</a:t>
            </a:r>
            <a:r>
              <a:rPr lang="en-US" sz="2500" dirty="0">
                <a:effectLst/>
                <a:latin typeface="Helvetica" panose="020B0604020202020204" pitchFamily="34" charset="0"/>
                <a:cs typeface="Helvetica" panose="020B0604020202020204" pitchFamily="34" charset="0"/>
              </a:rPr>
              <a:t>-diaminopimelate ligase</a:t>
            </a:r>
          </a:p>
          <a:p>
            <a:pPr marL="742950" lvl="1" indent="-285750">
              <a:buFont typeface="Arial" panose="020B0604020202020204" pitchFamily="34" charset="0"/>
              <a:buChar char="•"/>
            </a:pPr>
            <a:r>
              <a:rPr lang="en-US" sz="2500" dirty="0">
                <a:latin typeface="Helvetica" panose="020B0604020202020204" pitchFamily="34" charset="0"/>
                <a:cs typeface="Helvetica" panose="020B0604020202020204" pitchFamily="34" charset="0"/>
              </a:rPr>
              <a:t>Important for cell wall synthesis</a:t>
            </a:r>
          </a:p>
        </p:txBody>
      </p:sp>
      <p:graphicFrame>
        <p:nvGraphicFramePr>
          <p:cNvPr id="6" name="Chart 5">
            <a:extLst>
              <a:ext uri="{FF2B5EF4-FFF2-40B4-BE49-F238E27FC236}">
                <a16:creationId xmlns:a16="http://schemas.microsoft.com/office/drawing/2014/main" id="{60D331D3-BAF4-424C-89CD-A2E4A99D9CE9}"/>
              </a:ext>
            </a:extLst>
          </p:cNvPr>
          <p:cNvGraphicFramePr>
            <a:graphicFrameLocks/>
          </p:cNvGraphicFramePr>
          <p:nvPr/>
        </p:nvGraphicFramePr>
        <p:xfrm>
          <a:off x="416204" y="18134401"/>
          <a:ext cx="11615529" cy="570185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0" name="Table 80">
            <a:extLst>
              <a:ext uri="{FF2B5EF4-FFF2-40B4-BE49-F238E27FC236}">
                <a16:creationId xmlns:a16="http://schemas.microsoft.com/office/drawing/2014/main" id="{E0880FDB-6D0E-5394-67A4-4E61114ADB7C}"/>
              </a:ext>
            </a:extLst>
          </p:cNvPr>
          <p:cNvGraphicFramePr>
            <a:graphicFrameLocks noGrp="1"/>
          </p:cNvGraphicFramePr>
          <p:nvPr/>
        </p:nvGraphicFramePr>
        <p:xfrm>
          <a:off x="18887479" y="17972677"/>
          <a:ext cx="11383973" cy="2270760"/>
        </p:xfrm>
        <a:graphic>
          <a:graphicData uri="http://schemas.openxmlformats.org/drawingml/2006/table">
            <a:tbl>
              <a:tblPr firstRow="1" bandRow="1">
                <a:tableStyleId>{08FB837D-C827-4EFA-A057-4D05807E0F7C}</a:tableStyleId>
              </a:tblPr>
              <a:tblGrid>
                <a:gridCol w="1858608">
                  <a:extLst>
                    <a:ext uri="{9D8B030D-6E8A-4147-A177-3AD203B41FA5}">
                      <a16:colId xmlns:a16="http://schemas.microsoft.com/office/drawing/2014/main" val="2147966508"/>
                    </a:ext>
                  </a:extLst>
                </a:gridCol>
                <a:gridCol w="5111171">
                  <a:extLst>
                    <a:ext uri="{9D8B030D-6E8A-4147-A177-3AD203B41FA5}">
                      <a16:colId xmlns:a16="http://schemas.microsoft.com/office/drawing/2014/main" val="2815763842"/>
                    </a:ext>
                  </a:extLst>
                </a:gridCol>
                <a:gridCol w="4414194">
                  <a:extLst>
                    <a:ext uri="{9D8B030D-6E8A-4147-A177-3AD203B41FA5}">
                      <a16:colId xmlns:a16="http://schemas.microsoft.com/office/drawing/2014/main" val="1574397652"/>
                    </a:ext>
                  </a:extLst>
                </a:gridCol>
              </a:tblGrid>
              <a:tr h="548640">
                <a:tc>
                  <a:txBody>
                    <a:bodyPr/>
                    <a:lstStyle/>
                    <a:p>
                      <a:pPr algn="ctr"/>
                      <a:r>
                        <a:rPr lang="en-US" sz="2500" dirty="0"/>
                        <a:t>Library</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Transposon Sequencing Reads</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Number of Insertions/mutants detected</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794505634"/>
                  </a:ext>
                </a:extLst>
              </a:tr>
              <a:tr h="365760">
                <a:tc>
                  <a:txBody>
                    <a:bodyPr/>
                    <a:lstStyle/>
                    <a:p>
                      <a:pPr algn="ctr"/>
                      <a:r>
                        <a:rPr lang="en-US" sz="2500" dirty="0"/>
                        <a:t>Input</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377,164</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5,733</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78214344"/>
                  </a:ext>
                </a:extLst>
              </a:tr>
              <a:tr h="274320">
                <a:tc>
                  <a:txBody>
                    <a:bodyPr/>
                    <a:lstStyle/>
                    <a:p>
                      <a:pPr algn="ctr"/>
                      <a:r>
                        <a:rPr lang="en-US" sz="2500" dirty="0"/>
                        <a:t>Day 7</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696,629</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6,821</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088061"/>
                  </a:ext>
                </a:extLst>
              </a:tr>
              <a:tr h="0">
                <a:tc>
                  <a:txBody>
                    <a:bodyPr/>
                    <a:lstStyle/>
                    <a:p>
                      <a:pPr algn="ctr"/>
                      <a:r>
                        <a:rPr lang="en-US" sz="2500" dirty="0"/>
                        <a:t>Day 14</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502,258</a:t>
                      </a:r>
                      <a:endParaRPr lang="en-US" sz="2500" dirty="0">
                        <a:latin typeface="Helvetica" panose="020B0604020202020204" pitchFamily="34" charset="0"/>
                        <a:cs typeface="Helvetica" panose="020B0604020202020204" pitchFamily="34" charset="0"/>
                      </a:endParaRPr>
                    </a:p>
                  </a:txBody>
                  <a:tcPr/>
                </a:tc>
                <a:tc>
                  <a:txBody>
                    <a:bodyPr/>
                    <a:lstStyle/>
                    <a:p>
                      <a:pPr algn="ctr"/>
                      <a:r>
                        <a:rPr lang="en-US" sz="2500" dirty="0"/>
                        <a:t>6,168</a:t>
                      </a:r>
                      <a:endParaRPr lang="en-US" sz="25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502127302"/>
                  </a:ext>
                </a:extLst>
              </a:tr>
            </a:tbl>
          </a:graphicData>
        </a:graphic>
      </p:graphicFrame>
      <p:pic>
        <p:nvPicPr>
          <p:cNvPr id="82" name="Picture 81">
            <a:extLst>
              <a:ext uri="{FF2B5EF4-FFF2-40B4-BE49-F238E27FC236}">
                <a16:creationId xmlns:a16="http://schemas.microsoft.com/office/drawing/2014/main" id="{EE023C98-6CFA-EFB8-E15A-9E97F85F9B33}"/>
              </a:ext>
            </a:extLst>
          </p:cNvPr>
          <p:cNvPicPr>
            <a:picLocks noChangeAspect="1"/>
          </p:cNvPicPr>
          <p:nvPr/>
        </p:nvPicPr>
        <p:blipFill>
          <a:blip r:embed="rId13"/>
          <a:stretch>
            <a:fillRect/>
          </a:stretch>
        </p:blipFill>
        <p:spPr>
          <a:xfrm>
            <a:off x="30419400" y="17985310"/>
            <a:ext cx="5760720" cy="2282264"/>
          </a:xfrm>
          <a:prstGeom prst="rect">
            <a:avLst/>
          </a:prstGeom>
        </p:spPr>
      </p:pic>
      <p:sp>
        <p:nvSpPr>
          <p:cNvPr id="83" name="Arc 82">
            <a:extLst>
              <a:ext uri="{FF2B5EF4-FFF2-40B4-BE49-F238E27FC236}">
                <a16:creationId xmlns:a16="http://schemas.microsoft.com/office/drawing/2014/main" id="{AF62AE3C-CC22-1841-13CF-FEB84457AC18}"/>
              </a:ext>
            </a:extLst>
          </p:cNvPr>
          <p:cNvSpPr/>
          <p:nvPr/>
        </p:nvSpPr>
        <p:spPr>
          <a:xfrm rot="12907782">
            <a:off x="7203205" y="14013979"/>
            <a:ext cx="944031" cy="1463040"/>
          </a:xfrm>
          <a:prstGeom prst="arc">
            <a:avLst>
              <a:gd name="adj1" fmla="val 18031029"/>
              <a:gd name="adj2" fmla="val 20099049"/>
            </a:avLst>
          </a:prstGeom>
          <a:ln w="482600">
            <a:solidFill>
              <a:srgbClr val="8750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sp>
        <p:nvSpPr>
          <p:cNvPr id="84" name="Arc 83">
            <a:extLst>
              <a:ext uri="{FF2B5EF4-FFF2-40B4-BE49-F238E27FC236}">
                <a16:creationId xmlns:a16="http://schemas.microsoft.com/office/drawing/2014/main" id="{64D2DD66-570C-71FA-8D13-AD99E90A1546}"/>
              </a:ext>
            </a:extLst>
          </p:cNvPr>
          <p:cNvSpPr/>
          <p:nvPr/>
        </p:nvSpPr>
        <p:spPr>
          <a:xfrm rot="20583148">
            <a:off x="4683784" y="14293632"/>
            <a:ext cx="944031" cy="1463040"/>
          </a:xfrm>
          <a:prstGeom prst="arc">
            <a:avLst>
              <a:gd name="adj1" fmla="val 18031029"/>
              <a:gd name="adj2" fmla="val 20099049"/>
            </a:avLst>
          </a:prstGeom>
          <a:ln w="482600">
            <a:solidFill>
              <a:srgbClr val="8750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a:latin typeface="Helvetica" panose="020B0604020202020204" pitchFamily="34" charset="0"/>
              <a:cs typeface="Helvetica" panose="020B0604020202020204" pitchFamily="34" charset="0"/>
            </a:endParaRPr>
          </a:p>
        </p:txBody>
      </p:sp>
      <p:pic>
        <p:nvPicPr>
          <p:cNvPr id="22" name="Picture 21">
            <a:extLst>
              <a:ext uri="{FF2B5EF4-FFF2-40B4-BE49-F238E27FC236}">
                <a16:creationId xmlns:a16="http://schemas.microsoft.com/office/drawing/2014/main" id="{BE4F00D1-86F4-9C8E-633A-ED6A9F00272A}"/>
              </a:ext>
            </a:extLst>
          </p:cNvPr>
          <p:cNvPicPr>
            <a:picLocks noChangeAspect="1"/>
          </p:cNvPicPr>
          <p:nvPr/>
        </p:nvPicPr>
        <p:blipFill>
          <a:blip r:embed="rId14"/>
          <a:stretch>
            <a:fillRect/>
          </a:stretch>
        </p:blipFill>
        <p:spPr>
          <a:xfrm>
            <a:off x="32654259" y="21474004"/>
            <a:ext cx="3030095" cy="2723021"/>
          </a:xfrm>
          <a:prstGeom prst="rect">
            <a:avLst/>
          </a:prstGeom>
        </p:spPr>
      </p:pic>
      <p:sp>
        <p:nvSpPr>
          <p:cNvPr id="78" name="TextBox 8">
            <a:extLst>
              <a:ext uri="{FF2B5EF4-FFF2-40B4-BE49-F238E27FC236}">
                <a16:creationId xmlns:a16="http://schemas.microsoft.com/office/drawing/2014/main" id="{7826DF3F-C739-62BB-DE74-CAAD29A87358}"/>
              </a:ext>
            </a:extLst>
          </p:cNvPr>
          <p:cNvSpPr txBox="1">
            <a:spLocks noChangeArrowheads="1"/>
          </p:cNvSpPr>
          <p:nvPr/>
        </p:nvSpPr>
        <p:spPr bwMode="auto">
          <a:xfrm>
            <a:off x="29632589" y="23911913"/>
            <a:ext cx="66487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a:latin typeface="Helvetica" panose="020B0604020202020204" pitchFamily="34" charset="0"/>
                <a:cs typeface="Helvetica" panose="020B0604020202020204" pitchFamily="34" charset="0"/>
              </a:rPr>
              <a:t>Figure 6: Crystal Structure of UDP-N-acetylmuramate:L-alanyl-gamma-D-glutamyl-meso-diaminopimelate ligase from </a:t>
            </a:r>
            <a:r>
              <a:rPr lang="en-US" sz="2000" b="1" i="1" dirty="0" err="1">
                <a:solidFill>
                  <a:srgbClr val="222222"/>
                </a:solidFill>
                <a:effectLst/>
                <a:latin typeface="Helvetica" panose="020B0604020202020204" pitchFamily="34" charset="0"/>
                <a:cs typeface="Helvetica" panose="020B0604020202020204" pitchFamily="34" charset="0"/>
              </a:rPr>
              <a:t>Psychrobacter</a:t>
            </a:r>
            <a:r>
              <a:rPr lang="en-US" sz="2000" b="1" i="1" dirty="0">
                <a:solidFill>
                  <a:srgbClr val="222222"/>
                </a:solidFill>
                <a:effectLst/>
                <a:latin typeface="Helvetica" panose="020B0604020202020204" pitchFamily="34" charset="0"/>
                <a:cs typeface="Helvetica" panose="020B0604020202020204" pitchFamily="34" charset="0"/>
              </a:rPr>
              <a:t> arcticus</a:t>
            </a:r>
            <a:r>
              <a:rPr lang="en-US" sz="2000" b="1" baseline="30000" dirty="0">
                <a:solidFill>
                  <a:srgbClr val="222222"/>
                </a:solidFill>
                <a:effectLst/>
                <a:latin typeface="Helvetica" panose="020B0604020202020204" pitchFamily="34" charset="0"/>
                <a:cs typeface="Helvetica" panose="020B0604020202020204" pitchFamily="34" charset="0"/>
              </a:rPr>
              <a:t>2</a:t>
            </a:r>
            <a:endParaRPr lang="en-US" altLang="en-US" sz="2000" b="1" baseline="30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83996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1495</TotalTime>
  <Words>2113</Words>
  <Application>Microsoft Office PowerPoint</Application>
  <PresentationFormat>Custom</PresentationFormat>
  <Paragraphs>207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Corbel</vt:lpstr>
      <vt:lpstr>Helvetica</vt:lpstr>
      <vt:lpstr>Roboto</vt:lpstr>
      <vt:lpstr>Office Theme</vt:lpstr>
      <vt:lpstr>Determining the genetic requirements for Francisella tularensis survival in freshwater Aisling Macaraeg1, Hannah Trautmann1, Sierra Schmidt1, and Kathryn Ramsey1,2 1Department of Cell and Molecular Biology, University of Rhode Island 2Department of Biomedical and Pharmaceutical Sciences, University of Rhode Island</vt:lpstr>
      <vt:lpstr>Determining the genetic requirements for Francisella tularensis survival in freshwater Aisling Macaraeg1, Hannah Trautmann1, Sierra Schmidt1, and Kathryn Ramsey1,2 1Department of Cell and Molecular Biology, University of Rhode Island 2Department of Biomedical and Pharmaceutical Sciences, University of Rhode Island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the genetic requirements for Francisella tularensis survival in freshwater Aisling Macaraeg1, Hannah Trautmann1, Sierra Schmidt1, and Kathryn Ramsey1,2 1Department of Cell and Molecular Biology, University of Rhode Island 2Department of Biomedical and Pharmaceutical Sciences, University of Rhode Island </dc:title>
  <dc:creator>Aisling Macaraeg</dc:creator>
  <cp:lastModifiedBy>Aisling Macaraeg</cp:lastModifiedBy>
  <cp:revision>32</cp:revision>
  <dcterms:created xsi:type="dcterms:W3CDTF">2023-04-12T14:20:40Z</dcterms:created>
  <dcterms:modified xsi:type="dcterms:W3CDTF">2023-04-21T00:55:23Z</dcterms:modified>
</cp:coreProperties>
</file>