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gDk9LnnlQyxsZmT5gOod5XeG53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7D1664-219E-4621-ABC0-403E73F8AE3D}">
  <a:tblStyle styleId="{9D7D1664-219E-4621-ABC0-403E73F8AE3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2FF"/>
          </a:solidFill>
        </a:fill>
      </a:tcStyle>
    </a:wholeTbl>
    <a:band1H>
      <a:tcTxStyle/>
      <a:tcStyle>
        <a:fill>
          <a:solidFill>
            <a:srgbClr val="CCE5FE"/>
          </a:solidFill>
        </a:fill>
      </a:tcStyle>
    </a:band1H>
    <a:band2H>
      <a:tcTxStyle/>
    </a:band2H>
    <a:band1V>
      <a:tcTxStyle/>
      <a:tcStyle>
        <a:fill>
          <a:solidFill>
            <a:srgbClr val="CCE5FE"/>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Doubling time in this instance is also generation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Transition – so we know that it reducing growth, but we don’t know why</a:t>
            </a:r>
            <a:endParaRPr/>
          </a:p>
        </p:txBody>
      </p:sp>
      <p:sp>
        <p:nvSpPr>
          <p:cNvPr id="333" name="Google Shape;33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Even though francisella has a reduced genome, it encodes three copies of the rpsU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b="1" lang="en-US" sz="1200">
                <a:solidFill>
                  <a:schemeClr val="dk1"/>
                </a:solidFill>
                <a:latin typeface="Calibri"/>
                <a:ea typeface="Calibri"/>
                <a:cs typeface="Calibri"/>
                <a:sym typeface="Calibri"/>
              </a:rPr>
              <a:t>ectopically expressing </a:t>
            </a:r>
            <a:r>
              <a:rPr lang="en-US" sz="1200">
                <a:solidFill>
                  <a:schemeClr val="dk1"/>
                </a:solidFill>
                <a:latin typeface="Calibri"/>
                <a:ea typeface="Calibri"/>
                <a:cs typeface="Calibri"/>
                <a:sym typeface="Calibri"/>
              </a:rPr>
              <a:t>each of the bS21 proteins, with a VSVG tag. This, along with some mass spec data we have of purified ribosomes, indicates that multiple classes of ribosomes are possible and occurring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So this heterogeneity of ribosomes may be a mechanism of regulation, but you may not know that ribosomes are heterogeneous so let me show you other ways that may occur.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341" name="Google Shape;34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Even though francisella has a reduced genome, it encodes three copies of the rpsU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b="1" lang="en-US" sz="1200">
                <a:solidFill>
                  <a:schemeClr val="dk1"/>
                </a:solidFill>
                <a:latin typeface="Calibri"/>
                <a:ea typeface="Calibri"/>
                <a:cs typeface="Calibri"/>
                <a:sym typeface="Calibri"/>
              </a:rPr>
              <a:t>ectopically expressing </a:t>
            </a:r>
            <a:r>
              <a:rPr lang="en-US" sz="1200">
                <a:solidFill>
                  <a:schemeClr val="dk1"/>
                </a:solidFill>
                <a:latin typeface="Calibri"/>
                <a:ea typeface="Calibri"/>
                <a:cs typeface="Calibri"/>
                <a:sym typeface="Calibri"/>
              </a:rPr>
              <a:t>each of the bS21 proteins, with a VSVG tag. This, along with some mass spec data we have of purified ribosomes, indicates that multiple classes of ribosomes are possible and occurring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So this heterogeneity of ribosomes may be a mechanism of regulation, but you may not know that ribosomes are heterogeneous so let me show you other ways that may occur.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389" name="Google Shape;38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Ribosomal proteins assemble in a certain order that scientists have figured out and then made into an assembly map</a:t>
            </a:r>
            <a:endParaRPr/>
          </a:p>
          <a:p>
            <a:pPr indent="0" lvl="0" marL="0" rtl="0" algn="l">
              <a:spcBef>
                <a:spcPts val="0"/>
              </a:spcBef>
              <a:spcAft>
                <a:spcPts val="0"/>
              </a:spcAft>
              <a:buNone/>
            </a:pPr>
            <a:r>
              <a:rPr lang="en-US"/>
              <a:t>This was done in </a:t>
            </a:r>
            <a:r>
              <a:rPr i="1" lang="en-US"/>
              <a:t>in vitro</a:t>
            </a:r>
            <a:r>
              <a:rPr i="0" lang="en-US"/>
              <a:t> and there have been some discrepancies in the findings </a:t>
            </a:r>
            <a:r>
              <a:rPr i="1" lang="en-US"/>
              <a:t>in vivo</a:t>
            </a:r>
            <a:endParaRPr i="0"/>
          </a:p>
          <a:p>
            <a:pPr indent="0" lvl="0" marL="0" rtl="0" algn="l">
              <a:spcBef>
                <a:spcPts val="0"/>
              </a:spcBef>
              <a:spcAft>
                <a:spcPts val="0"/>
              </a:spcAft>
              <a:buNone/>
            </a:pPr>
            <a:r>
              <a:rPr i="0" lang="en-US"/>
              <a:t>Then explain the assembly map</a:t>
            </a:r>
            <a:endParaRPr/>
          </a:p>
          <a:p>
            <a:pPr indent="0" lvl="0" marL="0" rtl="0" algn="l">
              <a:spcBef>
                <a:spcPts val="0"/>
              </a:spcBef>
              <a:spcAft>
                <a:spcPts val="0"/>
              </a:spcAft>
              <a:buNone/>
            </a:pPr>
            <a:r>
              <a:rPr i="0" lang="en-US"/>
              <a:t>Because of this, we don’t expect there to be a subunit assembly defect but the findings could be explained by it</a:t>
            </a:r>
            <a:endParaRPr/>
          </a:p>
        </p:txBody>
      </p:sp>
      <p:sp>
        <p:nvSpPr>
          <p:cNvPr id="448" name="Google Shape;44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220915 excel sheet</a:t>
            </a:r>
            <a:endParaRPr/>
          </a:p>
        </p:txBody>
      </p:sp>
      <p:sp>
        <p:nvSpPr>
          <p:cNvPr id="519" name="Google Shape;51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This will lead into asking the question : is the restoration of growth caused by the plasmid or by a chromosomal mutation</a:t>
            </a:r>
            <a:endParaRPr/>
          </a:p>
          <a:p>
            <a:pPr indent="0" lvl="0" marL="0" rtl="0" algn="l">
              <a:spcBef>
                <a:spcPts val="0"/>
              </a:spcBef>
              <a:spcAft>
                <a:spcPts val="0"/>
              </a:spcAft>
              <a:buClr>
                <a:schemeClr val="dk1"/>
              </a:buClr>
              <a:buSzPts val="1200"/>
              <a:buFont typeface="Calibri"/>
              <a:buNone/>
            </a:pPr>
            <a:r>
              <a:rPr lang="en-US"/>
              <a:t>Because remember, when Hannah made the cloning library she streaked out d1/d2 cells and then froze down colonies that were bigger than normal - these would be mutants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Want to explain why we decided to go forward with looking at E2-38 instead of others – so want to research era gene</a:t>
            </a:r>
            <a:endParaRPr/>
          </a:p>
          <a:p>
            <a:pPr indent="0" lvl="0" marL="0" rtl="0" algn="l">
              <a:spcBef>
                <a:spcPts val="0"/>
              </a:spcBef>
              <a:spcAft>
                <a:spcPts val="0"/>
              </a:spcAft>
              <a:buClr>
                <a:schemeClr val="dk1"/>
              </a:buClr>
              <a:buSzPts val="1200"/>
              <a:buFont typeface="Calibri"/>
              <a:buNone/>
            </a:pPr>
            <a:r>
              <a:t/>
            </a:r>
            <a:endParaRPr/>
          </a:p>
        </p:txBody>
      </p:sp>
      <p:sp>
        <p:nvSpPr>
          <p:cNvPr id="535" name="Google Shape;53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Figure 4.1 Genetic information flow and the components of the nucleic acids.</a:t>
            </a:r>
            <a:endParaRPr/>
          </a:p>
        </p:txBody>
      </p:sp>
      <p:sp>
        <p:nvSpPr>
          <p:cNvPr id="176" name="Google Shape;17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3" name="Google Shape;1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4" name="Google Shape;19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sz="1110"/>
              <a:t>Make sure to talk about the picture at the beginning – if I don’t talk about it at the beginning then make sure it doesn’t come in until I want to talk about it</a:t>
            </a:r>
            <a:endParaRPr/>
          </a:p>
          <a:p>
            <a:pPr indent="0" lvl="0" marL="0" marR="0" rtl="0" algn="l">
              <a:lnSpc>
                <a:spcPct val="100000"/>
              </a:lnSpc>
              <a:spcBef>
                <a:spcPts val="0"/>
              </a:spcBef>
              <a:spcAft>
                <a:spcPts val="0"/>
              </a:spcAft>
              <a:buClr>
                <a:schemeClr val="dk1"/>
              </a:buClr>
              <a:buSzPts val="1200"/>
              <a:buFont typeface="Calibri"/>
              <a:buNone/>
            </a:pPr>
            <a:r>
              <a:rPr lang="en-US" sz="1110"/>
              <a:t>Highly infectious -&gt; fewer than 10 organisms cause infection; don’t have to explain why it is a potential bioweapon, just that it is</a:t>
            </a:r>
            <a:endParaRPr/>
          </a:p>
          <a:p>
            <a:pPr indent="0" lvl="0" marL="0" marR="0" rtl="0" algn="l">
              <a:lnSpc>
                <a:spcPct val="100000"/>
              </a:lnSpc>
              <a:spcBef>
                <a:spcPts val="0"/>
              </a:spcBef>
              <a:spcAft>
                <a:spcPts val="0"/>
              </a:spcAft>
              <a:buClr>
                <a:schemeClr val="dk1"/>
              </a:buClr>
              <a:buSzPts val="1200"/>
              <a:buFont typeface="Calibri"/>
              <a:buNone/>
            </a:pPr>
            <a:r>
              <a:rPr lang="en-US" sz="1110"/>
              <a:t>We use the live vaccine strain in the lab -&gt; this strain causes disease in animals not humans</a:t>
            </a:r>
            <a:endParaRPr/>
          </a:p>
          <a:p>
            <a:pPr indent="0" lvl="0" marL="0" marR="0" rtl="0" algn="l">
              <a:lnSpc>
                <a:spcPct val="100000"/>
              </a:lnSpc>
              <a:spcBef>
                <a:spcPts val="0"/>
              </a:spcBef>
              <a:spcAft>
                <a:spcPts val="0"/>
              </a:spcAft>
              <a:buClr>
                <a:schemeClr val="dk1"/>
              </a:buClr>
              <a:buSzPts val="1200"/>
              <a:buFont typeface="Calibri"/>
              <a:buNone/>
            </a:pPr>
            <a:r>
              <a:t/>
            </a:r>
            <a:endParaRPr sz="1110"/>
          </a:p>
          <a:p>
            <a:pPr indent="0" lvl="0" marL="0" marR="0" rtl="0" algn="l">
              <a:lnSpc>
                <a:spcPct val="100000"/>
              </a:lnSpc>
              <a:spcBef>
                <a:spcPts val="0"/>
              </a:spcBef>
              <a:spcAft>
                <a:spcPts val="0"/>
              </a:spcAft>
              <a:buClr>
                <a:schemeClr val="dk1"/>
              </a:buClr>
              <a:buSzPts val="1200"/>
              <a:buFont typeface="Calibri"/>
              <a:buNone/>
            </a:pPr>
            <a:r>
              <a:rPr lang="en-US" sz="1110"/>
              <a:t>When we talk about it being a slow grower, the doubling time is 2 hours compared to E. coli’s doubling time of 30 minutes</a:t>
            </a:r>
            <a:endParaRPr/>
          </a:p>
          <a:p>
            <a:pPr indent="0" lvl="0" marL="0" marR="0" rtl="0" algn="l">
              <a:lnSpc>
                <a:spcPct val="100000"/>
              </a:lnSpc>
              <a:spcBef>
                <a:spcPts val="0"/>
              </a:spcBef>
              <a:spcAft>
                <a:spcPts val="0"/>
              </a:spcAft>
              <a:buClr>
                <a:schemeClr val="dk1"/>
              </a:buClr>
              <a:buSzPts val="1200"/>
              <a:buFont typeface="Calibri"/>
              <a:buNone/>
            </a:pPr>
            <a:r>
              <a:t/>
            </a:r>
            <a:endParaRPr sz="1110"/>
          </a:p>
          <a:p>
            <a:pPr indent="0" lvl="0" marL="0" marR="0" rtl="0" algn="l">
              <a:lnSpc>
                <a:spcPct val="100000"/>
              </a:lnSpc>
              <a:spcBef>
                <a:spcPts val="0"/>
              </a:spcBef>
              <a:spcAft>
                <a:spcPts val="0"/>
              </a:spcAft>
              <a:buClr>
                <a:schemeClr val="dk1"/>
              </a:buClr>
              <a:buSzPts val="1200"/>
              <a:buFont typeface="Calibri"/>
              <a:buNone/>
            </a:pPr>
            <a:r>
              <a:rPr lang="en-US" sz="1110"/>
              <a:t>Transition: so, in this bacteria we are interested in looking at ribosomes!</a:t>
            </a:r>
            <a:endParaRPr/>
          </a:p>
          <a:p>
            <a:pPr indent="0" lvl="0" marL="0" marR="0" rtl="0" algn="l">
              <a:lnSpc>
                <a:spcPct val="100000"/>
              </a:lnSpc>
              <a:spcBef>
                <a:spcPts val="0"/>
              </a:spcBef>
              <a:spcAft>
                <a:spcPts val="0"/>
              </a:spcAft>
              <a:buClr>
                <a:schemeClr val="dk1"/>
              </a:buClr>
              <a:buSzPts val="1200"/>
              <a:buFont typeface="Calibri"/>
              <a:buNone/>
            </a:pPr>
            <a:r>
              <a:t/>
            </a:r>
            <a:endParaRPr sz="1110"/>
          </a:p>
          <a:p>
            <a:pPr indent="0" lvl="0" marL="0" marR="0" rtl="0" algn="l">
              <a:lnSpc>
                <a:spcPct val="100000"/>
              </a:lnSpc>
              <a:spcBef>
                <a:spcPts val="0"/>
              </a:spcBef>
              <a:spcAft>
                <a:spcPts val="0"/>
              </a:spcAft>
              <a:buClr>
                <a:schemeClr val="dk1"/>
              </a:buClr>
              <a:buSzPts val="1200"/>
              <a:buFont typeface="Calibri"/>
              <a:buNone/>
            </a:pPr>
            <a:r>
              <a:rPr lang="en-US" sz="1110"/>
              <a:t>Gram-negative, gamma facultative intracellular pathogen</a:t>
            </a:r>
            <a:endParaRPr sz="1110"/>
          </a:p>
          <a:p>
            <a:pPr indent="0" lvl="0" marL="0" rtl="0" algn="l">
              <a:spcBef>
                <a:spcPts val="0"/>
              </a:spcBef>
              <a:spcAft>
                <a:spcPts val="0"/>
              </a:spcAft>
              <a:buClr>
                <a:schemeClr val="dk1"/>
              </a:buClr>
              <a:buSzPts val="1110"/>
              <a:buFont typeface="Calibri"/>
              <a:buNone/>
            </a:pPr>
            <a:r>
              <a:rPr lang="en-US" sz="1110"/>
              <a:t>Infectivity similar to Mtb, can upwards of 30% mortality</a:t>
            </a:r>
            <a:endParaRPr sz="1110"/>
          </a:p>
          <a:p>
            <a:pPr indent="0" lvl="0" marL="0" rtl="0" algn="l">
              <a:spcBef>
                <a:spcPts val="0"/>
              </a:spcBef>
              <a:spcAft>
                <a:spcPts val="0"/>
              </a:spcAft>
              <a:buClr>
                <a:schemeClr val="dk1"/>
              </a:buClr>
              <a:buSzPts val="1110"/>
              <a:buFont typeface="Calibri"/>
              <a:buNone/>
            </a:pPr>
            <a:r>
              <a:rPr lang="en-US" sz="1110"/>
              <a:t>Tier 1 Select Agent like Ebola</a:t>
            </a:r>
            <a:endParaRPr sz="1110"/>
          </a:p>
          <a:p>
            <a:pPr indent="0" lvl="0" marL="0" rtl="0" algn="l">
              <a:spcBef>
                <a:spcPts val="0"/>
              </a:spcBef>
              <a:spcAft>
                <a:spcPts val="0"/>
              </a:spcAft>
              <a:buClr>
                <a:schemeClr val="dk1"/>
              </a:buClr>
              <a:buSzPts val="1110"/>
              <a:buFont typeface="Calibri"/>
              <a:buNone/>
            </a:pPr>
            <a:r>
              <a:t/>
            </a:r>
            <a:endParaRPr sz="1110"/>
          </a:p>
          <a:p>
            <a:pPr indent="0" lvl="0" marL="0" marR="0" rtl="0" algn="l">
              <a:lnSpc>
                <a:spcPct val="100000"/>
              </a:lnSpc>
              <a:spcBef>
                <a:spcPts val="0"/>
              </a:spcBef>
              <a:spcAft>
                <a:spcPts val="0"/>
              </a:spcAft>
              <a:buClr>
                <a:schemeClr val="dk1"/>
              </a:buClr>
              <a:buSzPts val="1400"/>
              <a:buFont typeface="Calibri"/>
              <a:buNone/>
            </a:pPr>
            <a:r>
              <a:rPr lang="en-US" sz="1295">
                <a:solidFill>
                  <a:schemeClr val="dk1"/>
                </a:solidFill>
                <a:latin typeface="Calibri"/>
                <a:ea typeface="Calibri"/>
                <a:cs typeface="Calibri"/>
                <a:sym typeface="Calibri"/>
              </a:rPr>
              <a:t>Cover image: Scanning electron micrograph of a murine macrophage infected with Francisella tularensis strain LVS. Macrophages were dry-fractured by touching the cell surface with cellophane tape after critical point drying to reveal intracellular bacteria. Bacteria (colored in blue) are located either in the cytosol or within a membrane-bound vacuole.</a:t>
            </a:r>
            <a:endParaRPr sz="1295"/>
          </a:p>
        </p:txBody>
      </p:sp>
      <p:sp>
        <p:nvSpPr>
          <p:cNvPr id="251" name="Google Shape;25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Even though francisella has a reduced genome, it encodes three copies of the rpsU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b="1" lang="en-US" sz="1200">
                <a:solidFill>
                  <a:schemeClr val="dk1"/>
                </a:solidFill>
                <a:latin typeface="Calibri"/>
                <a:ea typeface="Calibri"/>
                <a:cs typeface="Calibri"/>
                <a:sym typeface="Calibri"/>
              </a:rPr>
              <a:t>ectopically expressing </a:t>
            </a:r>
            <a:r>
              <a:rPr lang="en-US" sz="1200">
                <a:solidFill>
                  <a:schemeClr val="dk1"/>
                </a:solidFill>
                <a:latin typeface="Calibri"/>
                <a:ea typeface="Calibri"/>
                <a:cs typeface="Calibri"/>
                <a:sym typeface="Calibri"/>
              </a:rPr>
              <a:t>each of the bS21 proteins, with a VSVG tag. This, along with some mass spec data we have of purified ribosomes, indicates that multiple classes of ribosomes are possible and occurring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So this heterogeneity of ribosomes may be a mechanism of regulation, but you may not know that ribosomes are heterogeneous so let me show you other ways that may occur.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60" name="Google Shape;26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23"/>
          <p:cNvSpPr txBox="1"/>
          <p:nvPr>
            <p:ph type="title"/>
          </p:nvPr>
        </p:nvSpPr>
        <p:spPr>
          <a:xfrm>
            <a:off x="1" y="118204"/>
            <a:ext cx="12081163" cy="110495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3"/>
          <p:cNvSpPr txBox="1"/>
          <p:nvPr>
            <p:ph idx="1" type="body"/>
          </p:nvPr>
        </p:nvSpPr>
        <p:spPr>
          <a:xfrm>
            <a:off x="-1" y="1377543"/>
            <a:ext cx="12081161" cy="476049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3" name="Google Shape;93;p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3"/>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6" name="Shape 96"/>
        <p:cNvGrpSpPr/>
        <p:nvPr/>
      </p:nvGrpSpPr>
      <p:grpSpPr>
        <a:xfrm>
          <a:off x="0" y="0"/>
          <a:ext cx="0" cy="0"/>
          <a:chOff x="0" y="0"/>
          <a:chExt cx="0" cy="0"/>
        </a:xfrm>
      </p:grpSpPr>
      <p:sp>
        <p:nvSpPr>
          <p:cNvPr id="97" name="Google Shape;97;p24"/>
          <p:cNvSpPr txBox="1"/>
          <p:nvPr>
            <p:ph type="title"/>
          </p:nvPr>
        </p:nvSpPr>
        <p:spPr>
          <a:xfrm>
            <a:off x="331695" y="94758"/>
            <a:ext cx="11528612" cy="109211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4"/>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9" name="Google Shape;99;p24"/>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0" name="Google Shape;100;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4"/>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3" name="Shape 103"/>
        <p:cNvGrpSpPr/>
        <p:nvPr/>
      </p:nvGrpSpPr>
      <p:grpSpPr>
        <a:xfrm>
          <a:off x="0" y="0"/>
          <a:ext cx="0" cy="0"/>
          <a:chOff x="0" y="0"/>
          <a:chExt cx="0" cy="0"/>
        </a:xfrm>
      </p:grpSpPr>
      <p:sp>
        <p:nvSpPr>
          <p:cNvPr id="104" name="Google Shape;104;p34"/>
          <p:cNvSpPr txBox="1"/>
          <p:nvPr>
            <p:ph idx="1" type="subTitle"/>
          </p:nvPr>
        </p:nvSpPr>
        <p:spPr>
          <a:xfrm>
            <a:off x="1169939" y="4260273"/>
            <a:ext cx="9193260" cy="1378527"/>
          </a:xfrm>
          <a:prstGeom prst="rect">
            <a:avLst/>
          </a:prstGeom>
          <a:noFill/>
          <a:ln>
            <a:noFill/>
          </a:ln>
        </p:spPr>
        <p:txBody>
          <a:bodyPr anchorCtr="0" anchor="t" bIns="45700" lIns="91425" spcFirstLastPara="1" rIns="91425" wrap="square" tIns="45700">
            <a:normAutofit/>
          </a:bodyPr>
          <a:lstStyle>
            <a:lvl1pPr lvl="0" algn="l">
              <a:spcBef>
                <a:spcPts val="560"/>
              </a:spcBef>
              <a:spcAft>
                <a:spcPts val="0"/>
              </a:spcAft>
              <a:buClr>
                <a:srgbClr val="000000"/>
              </a:buClr>
              <a:buSzPts val="2800"/>
              <a:buNone/>
              <a:defRPr>
                <a:solidFill>
                  <a:srgbClr val="000000"/>
                </a:solidFill>
                <a:latin typeface="Century Gothic"/>
                <a:ea typeface="Century Gothic"/>
                <a:cs typeface="Century Gothic"/>
                <a:sym typeface="Century Gothic"/>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05" name="Google Shape;105;p3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4"/>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r>
              <a:t/>
            </a:r>
            <a:endParaRPr/>
          </a:p>
        </p:txBody>
      </p:sp>
      <p:sp>
        <p:nvSpPr>
          <p:cNvPr id="108" name="Google Shape;108;p34"/>
          <p:cNvSpPr txBox="1"/>
          <p:nvPr>
            <p:ph type="ctrTitle"/>
          </p:nvPr>
        </p:nvSpPr>
        <p:spPr>
          <a:xfrm>
            <a:off x="0" y="2152586"/>
            <a:ext cx="10363200" cy="14700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73E87"/>
              </a:buClr>
              <a:buSzPts val="4000"/>
              <a:buFont typeface="Century Gothic"/>
              <a:buNone/>
              <a:defRPr>
                <a:solidFill>
                  <a:srgbClr val="073E8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9" name="Google Shape;109;p34"/>
          <p:cNvCxnSpPr/>
          <p:nvPr/>
        </p:nvCxnSpPr>
        <p:spPr>
          <a:xfrm>
            <a:off x="0" y="4260272"/>
            <a:ext cx="12192000" cy="0"/>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cxnSp>
        <p:nvCxnSpPr>
          <p:cNvPr id="110" name="Google Shape;110;p34"/>
          <p:cNvCxnSpPr/>
          <p:nvPr/>
        </p:nvCxnSpPr>
        <p:spPr>
          <a:xfrm>
            <a:off x="0" y="1267995"/>
            <a:ext cx="12192000" cy="0"/>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35"/>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4000"/>
              <a:buFont typeface="Century Gothic"/>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4" name="Google Shape;114;p3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5"/>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7" name="Shape 117"/>
        <p:cNvGrpSpPr/>
        <p:nvPr/>
      </p:nvGrpSpPr>
      <p:grpSpPr>
        <a:xfrm>
          <a:off x="0" y="0"/>
          <a:ext cx="0" cy="0"/>
          <a:chOff x="0" y="0"/>
          <a:chExt cx="0" cy="0"/>
        </a:xfrm>
      </p:grpSpPr>
      <p:sp>
        <p:nvSpPr>
          <p:cNvPr id="118" name="Google Shape;118;p36"/>
          <p:cNvSpPr txBox="1"/>
          <p:nvPr>
            <p:ph type="title"/>
          </p:nvPr>
        </p:nvSpPr>
        <p:spPr>
          <a:xfrm>
            <a:off x="331695" y="94758"/>
            <a:ext cx="11528612" cy="109211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3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0" name="Google Shape;120;p3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1" name="Google Shape;121;p3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2" name="Google Shape;122;p3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3" name="Google Shape;123;p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6"/>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37"/>
          <p:cNvSpPr txBox="1"/>
          <p:nvPr>
            <p:ph type="title"/>
          </p:nvPr>
        </p:nvSpPr>
        <p:spPr>
          <a:xfrm>
            <a:off x="331695" y="94758"/>
            <a:ext cx="11528612" cy="109211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3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7"/>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3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8"/>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p3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000"/>
              <a:buFont typeface="Century Gothic"/>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3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8" name="Google Shape;138;p3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9" name="Google Shape;139;p3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9"/>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p4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000"/>
              <a:buFont typeface="Century Gothic"/>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40"/>
          <p:cNvSpPr/>
          <p:nvPr>
            <p:ph idx="2" type="pic"/>
          </p:nvPr>
        </p:nvSpPr>
        <p:spPr>
          <a:xfrm>
            <a:off x="2389717" y="612775"/>
            <a:ext cx="7315200" cy="4114800"/>
          </a:xfrm>
          <a:prstGeom prst="rect">
            <a:avLst/>
          </a:prstGeom>
          <a:noFill/>
          <a:ln>
            <a:noFill/>
          </a:ln>
        </p:spPr>
      </p:sp>
      <p:sp>
        <p:nvSpPr>
          <p:cNvPr id="145" name="Google Shape;145;p4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6" name="Google Shape;146;p4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0"/>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p41"/>
          <p:cNvSpPr txBox="1"/>
          <p:nvPr>
            <p:ph type="title"/>
          </p:nvPr>
        </p:nvSpPr>
        <p:spPr>
          <a:xfrm>
            <a:off x="331695" y="94758"/>
            <a:ext cx="11528612" cy="109211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41"/>
          <p:cNvSpPr txBox="1"/>
          <p:nvPr>
            <p:ph idx="1" type="body"/>
          </p:nvPr>
        </p:nvSpPr>
        <p:spPr>
          <a:xfrm rot="5400000">
            <a:off x="3715752" y="-1740484"/>
            <a:ext cx="4760496"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 name="Google Shape;152;p4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1"/>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p42"/>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42"/>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8" name="Google Shape;158;p4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2"/>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61" name="Shape 161"/>
        <p:cNvGrpSpPr/>
        <p:nvPr/>
      </p:nvGrpSpPr>
      <p:grpSpPr>
        <a:xfrm>
          <a:off x="0" y="0"/>
          <a:ext cx="0" cy="0"/>
          <a:chOff x="0" y="0"/>
          <a:chExt cx="0" cy="0"/>
        </a:xfrm>
      </p:grpSpPr>
      <p:sp>
        <p:nvSpPr>
          <p:cNvPr id="162" name="Google Shape;162;p43"/>
          <p:cNvSpPr txBox="1"/>
          <p:nvPr>
            <p:ph type="title"/>
          </p:nvPr>
        </p:nvSpPr>
        <p:spPr>
          <a:xfrm>
            <a:off x="381000" y="464025"/>
            <a:ext cx="11430000" cy="7169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43"/>
          <p:cNvSpPr txBox="1"/>
          <p:nvPr>
            <p:ph idx="1" type="body"/>
          </p:nvPr>
        </p:nvSpPr>
        <p:spPr>
          <a:xfrm>
            <a:off x="381000" y="1414156"/>
            <a:ext cx="11430000" cy="459085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p:spTree>
      <p:nvGrpSpPr>
        <p:cNvPr id="164" name="Shape 164"/>
        <p:cNvGrpSpPr/>
        <p:nvPr/>
      </p:nvGrpSpPr>
      <p:grpSpPr>
        <a:xfrm>
          <a:off x="0" y="0"/>
          <a:ext cx="0" cy="0"/>
          <a:chOff x="0" y="0"/>
          <a:chExt cx="0" cy="0"/>
        </a:xfrm>
      </p:grpSpPr>
      <p:sp>
        <p:nvSpPr>
          <p:cNvPr id="165" name="Google Shape;165;p44"/>
          <p:cNvSpPr txBox="1"/>
          <p:nvPr>
            <p:ph type="title"/>
          </p:nvPr>
        </p:nvSpPr>
        <p:spPr>
          <a:xfrm>
            <a:off x="381000" y="432027"/>
            <a:ext cx="11430000" cy="78421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66" name="Google Shape;166;p44"/>
          <p:cNvCxnSpPr/>
          <p:nvPr/>
        </p:nvCxnSpPr>
        <p:spPr>
          <a:xfrm>
            <a:off x="381000" y="1240151"/>
            <a:ext cx="11430000" cy="0"/>
          </a:xfrm>
          <a:prstGeom prst="straightConnector1">
            <a:avLst/>
          </a:prstGeom>
          <a:noFill/>
          <a:ln cap="flat" cmpd="sng" w="31750">
            <a:solidFill>
              <a:srgbClr val="3B64AD"/>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22"/>
          <p:cNvSpPr txBox="1"/>
          <p:nvPr>
            <p:ph type="title"/>
          </p:nvPr>
        </p:nvSpPr>
        <p:spPr>
          <a:xfrm>
            <a:off x="331695" y="94758"/>
            <a:ext cx="11528612" cy="1092119"/>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000"/>
              <a:buFont typeface="Century Gothic"/>
              <a:buNone/>
              <a:defRPr b="0" i="0" sz="40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2"/>
          <p:cNvSpPr txBox="1"/>
          <p:nvPr>
            <p:ph idx="1" type="body"/>
          </p:nvPr>
        </p:nvSpPr>
        <p:spPr>
          <a:xfrm>
            <a:off x="609600" y="1365668"/>
            <a:ext cx="10972800" cy="4760496"/>
          </a:xfrm>
          <a:prstGeom prst="rect">
            <a:avLst/>
          </a:prstGeom>
          <a:noFill/>
          <a:ln>
            <a:noFill/>
          </a:ln>
        </p:spPr>
        <p:txBody>
          <a:bodyPr anchorCtr="0" anchor="t" bIns="45700" lIns="91425" spcFirstLastPara="1" rIns="91425" wrap="square" tIns="45700">
            <a:norm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89" name="Google Shape;89;p22"/>
          <p:cNvCxnSpPr/>
          <p:nvPr/>
        </p:nvCxnSpPr>
        <p:spPr>
          <a:xfrm rot="10800000">
            <a:off x="0" y="1276272"/>
            <a:ext cx="12192635" cy="0"/>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72" name="Google Shape;172;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0"/>
          <p:cNvSpPr txBox="1"/>
          <p:nvPr>
            <p:ph type="title"/>
          </p:nvPr>
        </p:nvSpPr>
        <p:spPr>
          <a:xfrm>
            <a:off x="1" y="118204"/>
            <a:ext cx="12191999" cy="1104954"/>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Century Gothic"/>
              <a:buNone/>
            </a:pPr>
            <a:r>
              <a:rPr lang="en-US"/>
              <a:t>The function of a bS21, a small ribosomal subunit protein </a:t>
            </a:r>
            <a:endParaRPr/>
          </a:p>
        </p:txBody>
      </p:sp>
      <p:grpSp>
        <p:nvGrpSpPr>
          <p:cNvPr id="316" name="Google Shape;316;p10"/>
          <p:cNvGrpSpPr/>
          <p:nvPr/>
        </p:nvGrpSpPr>
        <p:grpSpPr>
          <a:xfrm>
            <a:off x="7685825" y="1567849"/>
            <a:ext cx="4458887" cy="4881829"/>
            <a:chOff x="162863" y="1567849"/>
            <a:chExt cx="4458887" cy="4881829"/>
          </a:xfrm>
        </p:grpSpPr>
        <p:pic>
          <p:nvPicPr>
            <p:cNvPr id="317" name="Google Shape;317;p10"/>
            <p:cNvPicPr preferRelativeResize="0"/>
            <p:nvPr/>
          </p:nvPicPr>
          <p:blipFill rotWithShape="1">
            <a:blip r:embed="rId3">
              <a:alphaModFix/>
            </a:blip>
            <a:srcRect b="0" l="17667" r="10000" t="3994"/>
            <a:stretch/>
          </p:blipFill>
          <p:spPr>
            <a:xfrm>
              <a:off x="162863" y="1567849"/>
              <a:ext cx="3307080" cy="4389386"/>
            </a:xfrm>
            <a:prstGeom prst="rect">
              <a:avLst/>
            </a:prstGeom>
            <a:noFill/>
            <a:ln>
              <a:noFill/>
            </a:ln>
          </p:spPr>
        </p:pic>
        <p:sp>
          <p:nvSpPr>
            <p:cNvPr id="318" name="Google Shape;318;p10"/>
            <p:cNvSpPr txBox="1"/>
            <p:nvPr/>
          </p:nvSpPr>
          <p:spPr>
            <a:xfrm>
              <a:off x="2318135" y="4991659"/>
              <a:ext cx="2303615" cy="10618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B050"/>
                </a:buClr>
                <a:buSzPts val="1400"/>
                <a:buFont typeface="Arial"/>
                <a:buChar char="•"/>
              </a:pPr>
              <a:r>
                <a:rPr b="1" lang="en-US" sz="1400">
                  <a:solidFill>
                    <a:srgbClr val="00B050"/>
                  </a:solidFill>
                  <a:latin typeface="Arial"/>
                  <a:ea typeface="Arial"/>
                  <a:cs typeface="Arial"/>
                  <a:sym typeface="Arial"/>
                </a:rPr>
                <a:t>P-site tRNA ASL </a:t>
              </a:r>
              <a:endParaRPr/>
            </a:p>
            <a:p>
              <a:pPr indent="-285750" lvl="0" marL="285750" marR="0" rtl="0" algn="l">
                <a:lnSpc>
                  <a:spcPct val="150000"/>
                </a:lnSpc>
                <a:spcBef>
                  <a:spcPts val="0"/>
                </a:spcBef>
                <a:spcAft>
                  <a:spcPts val="0"/>
                </a:spcAft>
                <a:buClr>
                  <a:srgbClr val="C00000"/>
                </a:buClr>
                <a:buSzPts val="1400"/>
                <a:buFont typeface="Arial"/>
                <a:buChar char="•"/>
              </a:pPr>
              <a:r>
                <a:rPr b="1" lang="en-US" sz="1400">
                  <a:solidFill>
                    <a:srgbClr val="C00000"/>
                  </a:solidFill>
                  <a:latin typeface="Arial"/>
                  <a:ea typeface="Arial"/>
                  <a:cs typeface="Arial"/>
                  <a:sym typeface="Arial"/>
                </a:rPr>
                <a:t>mRNA (P-site codon)</a:t>
              </a:r>
              <a:endParaRPr/>
            </a:p>
            <a:p>
              <a:pPr indent="-285750" lvl="0" marL="285750" marR="0" rtl="0" algn="l">
                <a:lnSpc>
                  <a:spcPct val="150000"/>
                </a:lnSpc>
                <a:spcBef>
                  <a:spcPts val="0"/>
                </a:spcBef>
                <a:spcAft>
                  <a:spcPts val="0"/>
                </a:spcAft>
                <a:buClr>
                  <a:srgbClr val="0070C0"/>
                </a:buClr>
                <a:buSzPts val="1400"/>
                <a:buFont typeface="Arial"/>
                <a:buChar char="•"/>
              </a:pPr>
              <a:r>
                <a:rPr b="1" lang="en-US" sz="1400">
                  <a:solidFill>
                    <a:srgbClr val="0070C0"/>
                  </a:solidFill>
                  <a:latin typeface="Arial"/>
                  <a:ea typeface="Arial"/>
                  <a:cs typeface="Arial"/>
                  <a:sym typeface="Arial"/>
                </a:rPr>
                <a:t>bS21</a:t>
              </a:r>
              <a:endParaRPr/>
            </a:p>
          </p:txBody>
        </p:sp>
        <p:sp>
          <p:nvSpPr>
            <p:cNvPr id="319" name="Google Shape;319;p10"/>
            <p:cNvSpPr txBox="1"/>
            <p:nvPr/>
          </p:nvSpPr>
          <p:spPr>
            <a:xfrm>
              <a:off x="3058473" y="2324492"/>
              <a:ext cx="13802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mRNA channel</a:t>
              </a:r>
              <a:endParaRPr/>
            </a:p>
          </p:txBody>
        </p:sp>
        <p:cxnSp>
          <p:nvCxnSpPr>
            <p:cNvPr id="320" name="Google Shape;320;p10"/>
            <p:cNvCxnSpPr/>
            <p:nvPr/>
          </p:nvCxnSpPr>
          <p:spPr>
            <a:xfrm flipH="1">
              <a:off x="2558865" y="2632269"/>
              <a:ext cx="684348" cy="546207"/>
            </a:xfrm>
            <a:prstGeom prst="straightConnector1">
              <a:avLst/>
            </a:prstGeom>
            <a:noFill/>
            <a:ln cap="flat" cmpd="sng" w="9525">
              <a:solidFill>
                <a:schemeClr val="dk1"/>
              </a:solidFill>
              <a:prstDash val="solid"/>
              <a:round/>
              <a:headEnd len="sm" w="sm" type="none"/>
              <a:tailEnd len="sm" w="sm" type="none"/>
            </a:ln>
          </p:spPr>
        </p:cxnSp>
        <p:sp>
          <p:nvSpPr>
            <p:cNvPr id="321" name="Google Shape;321;p10"/>
            <p:cNvSpPr txBox="1"/>
            <p:nvPr/>
          </p:nvSpPr>
          <p:spPr>
            <a:xfrm>
              <a:off x="2687118" y="6080346"/>
              <a:ext cx="19346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Dr. Steven Gregory</a:t>
              </a:r>
              <a:endParaRPr/>
            </a:p>
          </p:txBody>
        </p:sp>
      </p:grpSp>
      <p:sp>
        <p:nvSpPr>
          <p:cNvPr id="322" name="Google Shape;322;p10"/>
          <p:cNvSpPr txBox="1"/>
          <p:nvPr/>
        </p:nvSpPr>
        <p:spPr>
          <a:xfrm>
            <a:off x="10670690" y="4433741"/>
            <a:ext cx="120173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PDB 4V50</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Berk et al., 2006</a:t>
            </a:r>
            <a:endParaRPr/>
          </a:p>
        </p:txBody>
      </p:sp>
      <p:sp>
        <p:nvSpPr>
          <p:cNvPr id="323" name="Google Shape;323;p10"/>
          <p:cNvSpPr txBox="1"/>
          <p:nvPr>
            <p:ph idx="1" type="body"/>
          </p:nvPr>
        </p:nvSpPr>
        <p:spPr>
          <a:xfrm>
            <a:off x="144378" y="1567849"/>
            <a:ext cx="8144216" cy="5112899"/>
          </a:xfrm>
          <a:prstGeom prst="rect">
            <a:avLst/>
          </a:prstGeom>
          <a:noFill/>
          <a:ln>
            <a:noFill/>
          </a:ln>
        </p:spPr>
        <p:txBody>
          <a:bodyPr anchorCtr="0" anchor="t" bIns="45700" lIns="91425" spcFirstLastPara="1" rIns="91425" wrap="square" tIns="45700">
            <a:normAutofit/>
          </a:bodyPr>
          <a:lstStyle/>
          <a:p>
            <a:pPr indent="0" lvl="1" marL="11113" rtl="0" algn="l">
              <a:lnSpc>
                <a:spcPct val="150000"/>
              </a:lnSpc>
              <a:spcBef>
                <a:spcPts val="0"/>
              </a:spcBef>
              <a:spcAft>
                <a:spcPts val="0"/>
              </a:spcAft>
              <a:buClr>
                <a:schemeClr val="dk1"/>
              </a:buClr>
              <a:buSzPts val="2400"/>
              <a:buNone/>
            </a:pPr>
            <a:r>
              <a:rPr lang="en-US"/>
              <a:t>Involved in translation initiation</a:t>
            </a:r>
            <a:endParaRPr/>
          </a:p>
          <a:p>
            <a:pPr indent="0" lvl="1" marL="11113" rtl="0" algn="l">
              <a:lnSpc>
                <a:spcPct val="150000"/>
              </a:lnSpc>
              <a:spcBef>
                <a:spcPts val="480"/>
              </a:spcBef>
              <a:spcAft>
                <a:spcPts val="0"/>
              </a:spcAft>
              <a:buClr>
                <a:schemeClr val="dk1"/>
              </a:buClr>
              <a:buSzPts val="2400"/>
              <a:buNone/>
            </a:pPr>
            <a:r>
              <a:rPr lang="en-US"/>
              <a:t>Non-essential</a:t>
            </a:r>
            <a:endParaRPr/>
          </a:p>
          <a:p>
            <a:pPr indent="0" lvl="1" marL="11113" rtl="0" algn="l">
              <a:lnSpc>
                <a:spcPct val="150000"/>
              </a:lnSpc>
              <a:spcBef>
                <a:spcPts val="480"/>
              </a:spcBef>
              <a:spcAft>
                <a:spcPts val="0"/>
              </a:spcAft>
              <a:buClr>
                <a:schemeClr val="dk1"/>
              </a:buClr>
              <a:buSzPts val="2400"/>
              <a:buNone/>
            </a:pPr>
            <a:r>
              <a:rPr lang="en-US"/>
              <a:t>Implicated in control of specific processes</a:t>
            </a:r>
            <a:endParaRPr/>
          </a:p>
          <a:p>
            <a:pPr indent="0" lvl="2" marL="411163" rtl="0" algn="l">
              <a:lnSpc>
                <a:spcPct val="150000"/>
              </a:lnSpc>
              <a:spcBef>
                <a:spcPts val="200"/>
              </a:spcBef>
              <a:spcAft>
                <a:spcPts val="0"/>
              </a:spcAft>
              <a:buClr>
                <a:schemeClr val="dk1"/>
              </a:buClr>
              <a:buSzPts val="2000"/>
              <a:buNone/>
            </a:pPr>
            <a:r>
              <a:rPr lang="en-US"/>
              <a:t>biofilm</a:t>
            </a:r>
            <a:endParaRPr/>
          </a:p>
          <a:p>
            <a:pPr indent="0" lvl="2" marL="411163" rtl="0" algn="l">
              <a:lnSpc>
                <a:spcPct val="150000"/>
              </a:lnSpc>
              <a:spcBef>
                <a:spcPts val="200"/>
              </a:spcBef>
              <a:spcAft>
                <a:spcPts val="0"/>
              </a:spcAft>
              <a:buClr>
                <a:schemeClr val="dk1"/>
              </a:buClr>
              <a:buSzPts val="2000"/>
              <a:buNone/>
            </a:pPr>
            <a:r>
              <a:rPr lang="en-US"/>
              <a:t>motility</a:t>
            </a:r>
            <a:endParaRPr/>
          </a:p>
          <a:p>
            <a:pPr indent="0" lvl="2" marL="411163" rtl="0" algn="l">
              <a:lnSpc>
                <a:spcPct val="150000"/>
              </a:lnSpc>
              <a:spcBef>
                <a:spcPts val="200"/>
              </a:spcBef>
              <a:spcAft>
                <a:spcPts val="0"/>
              </a:spcAft>
              <a:buClr>
                <a:schemeClr val="dk1"/>
              </a:buClr>
              <a:buSzPts val="2000"/>
              <a:buNone/>
            </a:pPr>
            <a:r>
              <a:rPr lang="en-US"/>
              <a:t>acid stress resistance</a:t>
            </a:r>
            <a:endParaRPr/>
          </a:p>
          <a:p>
            <a:pPr indent="0" lvl="2" marL="411163" rtl="0" algn="l">
              <a:lnSpc>
                <a:spcPct val="150000"/>
              </a:lnSpc>
              <a:spcBef>
                <a:spcPts val="200"/>
              </a:spcBef>
              <a:spcAft>
                <a:spcPts val="0"/>
              </a:spcAft>
              <a:buClr>
                <a:schemeClr val="dk1"/>
              </a:buClr>
              <a:buSzPts val="2000"/>
              <a:buNone/>
            </a:pPr>
            <a:r>
              <a:rPr lang="en-US"/>
              <a:t>antibiotic resistance</a:t>
            </a:r>
            <a:endParaRPr/>
          </a:p>
          <a:p>
            <a:pPr indent="0" lvl="2" marL="411163" rtl="0" algn="l">
              <a:lnSpc>
                <a:spcPct val="150000"/>
              </a:lnSpc>
              <a:spcBef>
                <a:spcPts val="200"/>
              </a:spcBef>
              <a:spcAft>
                <a:spcPts val="0"/>
              </a:spcAft>
              <a:buClr>
                <a:schemeClr val="dk1"/>
              </a:buClr>
              <a:buSzPts val="2000"/>
              <a:buNone/>
            </a:pPr>
            <a:r>
              <a:rPr lang="en-US"/>
              <a:t>virulence</a:t>
            </a:r>
            <a:endParaRPr/>
          </a:p>
          <a:p>
            <a:pPr indent="0" lvl="1" marL="11113" rtl="0" algn="l">
              <a:lnSpc>
                <a:spcPct val="150000"/>
              </a:lnSpc>
              <a:spcBef>
                <a:spcPts val="480"/>
              </a:spcBef>
              <a:spcAft>
                <a:spcPts val="0"/>
              </a:spcAft>
              <a:buClr>
                <a:schemeClr val="dk1"/>
              </a:buClr>
              <a:buSzPts val="2400"/>
              <a:buNone/>
            </a:pPr>
            <a:r>
              <a:rPr lang="en-US"/>
              <a:t>Encoded by phage</a:t>
            </a:r>
            <a:endParaRPr/>
          </a:p>
          <a:p>
            <a:pPr indent="0" lvl="1" marL="11113" rtl="0" algn="l">
              <a:lnSpc>
                <a:spcPct val="150000"/>
              </a:lnSpc>
              <a:spcBef>
                <a:spcPts val="480"/>
              </a:spcBef>
              <a:spcAft>
                <a:spcPts val="0"/>
              </a:spcAft>
              <a:buClr>
                <a:schemeClr val="dk1"/>
              </a:buClr>
              <a:buSzPts val="2400"/>
              <a:buNone/>
            </a:pPr>
            <a:r>
              <a:t/>
            </a:r>
            <a:endParaRPr/>
          </a:p>
          <a:p>
            <a:pPr indent="0" lvl="1" marL="11113" rtl="0" algn="l">
              <a:lnSpc>
                <a:spcPct val="150000"/>
              </a:lnSpc>
              <a:spcBef>
                <a:spcPts val="480"/>
              </a:spcBef>
              <a:spcAft>
                <a:spcPts val="0"/>
              </a:spcAft>
              <a:buClr>
                <a:schemeClr val="dk1"/>
              </a:buClr>
              <a:buSzPts val="2400"/>
              <a:buNone/>
            </a:pPr>
            <a:r>
              <a:t/>
            </a:r>
            <a:endParaRPr/>
          </a:p>
          <a:p>
            <a:pPr indent="0" lvl="0" marL="0" rtl="0" algn="l">
              <a:lnSpc>
                <a:spcPct val="150000"/>
              </a:lnSpc>
              <a:spcBef>
                <a:spcPts val="560"/>
              </a:spcBef>
              <a:spcAft>
                <a:spcPts val="0"/>
              </a:spcAft>
              <a:buClr>
                <a:schemeClr val="dk1"/>
              </a:buClr>
              <a:buSzPts val="2800"/>
              <a:buNone/>
            </a:pPr>
            <a:r>
              <a:t/>
            </a:r>
            <a:endParaRPr/>
          </a:p>
          <a:p>
            <a:pPr indent="0" lvl="0" marL="0" rtl="0" algn="l">
              <a:lnSpc>
                <a:spcPct val="150000"/>
              </a:lnSpc>
              <a:spcBef>
                <a:spcPts val="560"/>
              </a:spcBef>
              <a:spcAft>
                <a:spcPts val="0"/>
              </a:spcAft>
              <a:buClr>
                <a:schemeClr val="dk1"/>
              </a:buClr>
              <a:buSzPts val="2800"/>
              <a:buNone/>
            </a:pPr>
            <a:r>
              <a:t/>
            </a:r>
            <a:endParaRPr/>
          </a:p>
          <a:p>
            <a:pPr indent="0" lvl="0" marL="0" rtl="0" algn="l">
              <a:lnSpc>
                <a:spcPct val="150000"/>
              </a:lnSpc>
              <a:spcBef>
                <a:spcPts val="560"/>
              </a:spcBef>
              <a:spcAft>
                <a:spcPts val="0"/>
              </a:spcAft>
              <a:buClr>
                <a:schemeClr val="dk1"/>
              </a:buClr>
              <a:buSzPts val="2800"/>
              <a:buNone/>
            </a:pPr>
            <a:r>
              <a:t/>
            </a:r>
            <a:endParaRPr/>
          </a:p>
          <a:p>
            <a:pPr indent="0" lvl="0" marL="0" rtl="0" algn="l">
              <a:lnSpc>
                <a:spcPct val="150000"/>
              </a:lnSpc>
              <a:spcBef>
                <a:spcPts val="56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1"/>
          <p:cNvSpPr txBox="1"/>
          <p:nvPr>
            <p:ph type="title"/>
          </p:nvPr>
        </p:nvSpPr>
        <p:spPr>
          <a:xfrm>
            <a:off x="1" y="118204"/>
            <a:ext cx="12081163" cy="110495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Century Gothic"/>
              <a:buNone/>
            </a:pPr>
            <a:r>
              <a:rPr lang="en-US"/>
              <a:t>Ribosomes and growth rates</a:t>
            </a:r>
            <a:endParaRPr/>
          </a:p>
        </p:txBody>
      </p:sp>
      <p:sp>
        <p:nvSpPr>
          <p:cNvPr id="329" name="Google Shape;329;p11"/>
          <p:cNvSpPr txBox="1"/>
          <p:nvPr>
            <p:ph idx="1" type="body"/>
          </p:nvPr>
        </p:nvSpPr>
        <p:spPr>
          <a:xfrm>
            <a:off x="-1" y="1377543"/>
            <a:ext cx="12081161" cy="47604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Need ribosomes to grow – essential for cell survival</a:t>
            </a:r>
            <a:endParaRPr/>
          </a:p>
          <a:p>
            <a:pPr indent="-342900" lvl="0" marL="342900" rtl="0" algn="l">
              <a:spcBef>
                <a:spcPts val="560"/>
              </a:spcBef>
              <a:spcAft>
                <a:spcPts val="0"/>
              </a:spcAft>
              <a:buClr>
                <a:schemeClr val="dk1"/>
              </a:buClr>
              <a:buSzPts val="2800"/>
              <a:buChar char="•"/>
            </a:pPr>
            <a:r>
              <a:rPr lang="en-US"/>
              <a:t>Observation: cells with less bS21 grow slower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2"/>
          <p:cNvSpPr txBox="1"/>
          <p:nvPr/>
        </p:nvSpPr>
        <p:spPr>
          <a:xfrm>
            <a:off x="872088" y="1557188"/>
            <a:ext cx="11143128" cy="507831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i="1" lang="en-US" sz="2800">
                <a:solidFill>
                  <a:schemeClr val="dk1"/>
                </a:solidFill>
                <a:latin typeface="Century Gothic"/>
                <a:ea typeface="Century Gothic"/>
                <a:cs typeface="Century Gothic"/>
                <a:sym typeface="Century Gothic"/>
              </a:rPr>
              <a:t>In vitro </a:t>
            </a:r>
            <a:r>
              <a:rPr lang="en-US" sz="2800">
                <a:solidFill>
                  <a:schemeClr val="dk1"/>
                </a:solidFill>
                <a:latin typeface="Century Gothic"/>
                <a:ea typeface="Century Gothic"/>
                <a:cs typeface="Century Gothic"/>
                <a:sym typeface="Century Gothic"/>
              </a:rPr>
              <a:t>growth of LVS pF and LVS </a:t>
            </a:r>
            <a:r>
              <a:rPr i="1" lang="en-US" sz="2800">
                <a:solidFill>
                  <a:schemeClr val="dk1"/>
                </a:solidFill>
                <a:latin typeface="Century Gothic"/>
                <a:ea typeface="Century Gothic"/>
                <a:cs typeface="Century Gothic"/>
                <a:sym typeface="Century Gothic"/>
              </a:rPr>
              <a:t>∆rpsU2</a:t>
            </a:r>
            <a:endParaRPr/>
          </a:p>
          <a:p>
            <a:pPr indent="-457200" lvl="1" marL="914400" marR="0" rtl="0" algn="l">
              <a:spcBef>
                <a:spcPts val="0"/>
              </a:spcBef>
              <a:spcAft>
                <a:spcPts val="0"/>
              </a:spcAft>
              <a:buClr>
                <a:schemeClr val="dk1"/>
              </a:buClr>
              <a:buSzPts val="2400"/>
              <a:buFont typeface="Arial"/>
              <a:buChar char="•"/>
            </a:pPr>
            <a:r>
              <a:rPr b="0" i="1" lang="en-US" sz="2400" u="none" cap="none" strike="noStrike">
                <a:solidFill>
                  <a:schemeClr val="dk1"/>
                </a:solidFill>
                <a:latin typeface="Century Gothic"/>
                <a:ea typeface="Century Gothic"/>
                <a:cs typeface="Century Gothic"/>
                <a:sym typeface="Century Gothic"/>
              </a:rPr>
              <a:t>in vitro</a:t>
            </a:r>
            <a:r>
              <a:rPr b="0" i="0" lang="en-US" sz="2400" u="none" cap="none" strike="noStrike">
                <a:solidFill>
                  <a:schemeClr val="dk1"/>
                </a:solidFill>
                <a:latin typeface="Century Gothic"/>
                <a:ea typeface="Century Gothic"/>
                <a:cs typeface="Century Gothic"/>
                <a:sym typeface="Century Gothic"/>
              </a:rPr>
              <a:t>: in a test tube</a:t>
            </a:r>
            <a:endParaRPr/>
          </a:p>
          <a:p>
            <a:pPr indent="-457200" lvl="1" marL="9144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entury Gothic"/>
                <a:ea typeface="Century Gothic"/>
                <a:cs typeface="Century Gothic"/>
                <a:sym typeface="Century Gothic"/>
              </a:rPr>
              <a:t>LVS: normal </a:t>
            </a:r>
            <a:r>
              <a:rPr b="0" i="1" lang="en-US" sz="2400" u="none" cap="none" strike="noStrike">
                <a:solidFill>
                  <a:schemeClr val="dk1"/>
                </a:solidFill>
                <a:latin typeface="Century Gothic"/>
                <a:ea typeface="Century Gothic"/>
                <a:cs typeface="Century Gothic"/>
                <a:sym typeface="Century Gothic"/>
              </a:rPr>
              <a:t>Francisella tularensis </a:t>
            </a:r>
            <a:r>
              <a:rPr b="0" i="0" lang="en-US" sz="2400" u="none" cap="none" strike="noStrike">
                <a:solidFill>
                  <a:schemeClr val="dk1"/>
                </a:solidFill>
                <a:latin typeface="Century Gothic"/>
                <a:ea typeface="Century Gothic"/>
                <a:cs typeface="Century Gothic"/>
                <a:sym typeface="Century Gothic"/>
              </a:rPr>
              <a:t>live vaccine strain cells</a:t>
            </a:r>
            <a:endParaRPr/>
          </a:p>
          <a:p>
            <a:pPr indent="-457200" lvl="1" marL="9144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entury Gothic"/>
                <a:ea typeface="Century Gothic"/>
                <a:cs typeface="Century Gothic"/>
                <a:sym typeface="Century Gothic"/>
              </a:rPr>
              <a:t>∆</a:t>
            </a:r>
            <a:r>
              <a:rPr b="0" i="1" lang="en-US" sz="2400" u="none" cap="none" strike="noStrike">
                <a:solidFill>
                  <a:schemeClr val="dk1"/>
                </a:solidFill>
                <a:latin typeface="Century Gothic"/>
                <a:ea typeface="Century Gothic"/>
                <a:cs typeface="Century Gothic"/>
                <a:sym typeface="Century Gothic"/>
              </a:rPr>
              <a:t>rpsU2</a:t>
            </a:r>
            <a:r>
              <a:rPr b="0" i="0" lang="en-US" sz="2400" u="none" cap="none" strike="noStrike">
                <a:solidFill>
                  <a:schemeClr val="dk1"/>
                </a:solidFill>
                <a:latin typeface="Century Gothic"/>
                <a:ea typeface="Century Gothic"/>
                <a:cs typeface="Century Gothic"/>
                <a:sym typeface="Century Gothic"/>
              </a:rPr>
              <a:t> : LVS cells without bS21-2</a:t>
            </a:r>
            <a:endParaRPr/>
          </a:p>
          <a:p>
            <a:pPr indent="-279400" lvl="0" marL="457200" marR="0" rtl="0" algn="l">
              <a:spcBef>
                <a:spcPts val="0"/>
              </a:spcBef>
              <a:spcAft>
                <a:spcPts val="0"/>
              </a:spcAft>
              <a:buClr>
                <a:schemeClr val="dk1"/>
              </a:buClr>
              <a:buSzPts val="2800"/>
              <a:buFont typeface="Arial"/>
              <a:buNone/>
            </a:pPr>
            <a:r>
              <a:t/>
            </a:r>
            <a:endParaRPr i="1" sz="2800">
              <a:solidFill>
                <a:schemeClr val="dk1"/>
              </a:solidFill>
              <a:latin typeface="Century Gothic"/>
              <a:ea typeface="Century Gothic"/>
              <a:cs typeface="Century Gothic"/>
              <a:sym typeface="Century Gothic"/>
            </a:endParaRPr>
          </a:p>
          <a:p>
            <a:pPr indent="-279400" lvl="0" marL="457200" marR="0" rtl="0" algn="l">
              <a:spcBef>
                <a:spcPts val="0"/>
              </a:spcBef>
              <a:spcAft>
                <a:spcPts val="0"/>
              </a:spcAft>
              <a:buClr>
                <a:schemeClr val="dk1"/>
              </a:buClr>
              <a:buSzPts val="2800"/>
              <a:buFont typeface="Arial"/>
              <a:buNone/>
            </a:pPr>
            <a:r>
              <a:t/>
            </a:r>
            <a:endParaRPr i="1" sz="2800">
              <a:solidFill>
                <a:schemeClr val="dk1"/>
              </a:solidFill>
              <a:latin typeface="Century Gothic"/>
              <a:ea typeface="Century Gothic"/>
              <a:cs typeface="Century Gothic"/>
              <a:sym typeface="Century Gothic"/>
            </a:endParaRPr>
          </a:p>
          <a:p>
            <a:pPr indent="-279400" lvl="0" marL="457200" marR="0" rtl="0" algn="l">
              <a:spcBef>
                <a:spcPts val="0"/>
              </a:spcBef>
              <a:spcAft>
                <a:spcPts val="0"/>
              </a:spcAft>
              <a:buClr>
                <a:schemeClr val="dk1"/>
              </a:buClr>
              <a:buSzPts val="2800"/>
              <a:buFont typeface="Arial"/>
              <a:buNone/>
            </a:pPr>
            <a:r>
              <a:t/>
            </a:r>
            <a:endParaRPr i="1" sz="2800">
              <a:solidFill>
                <a:schemeClr val="dk1"/>
              </a:solidFill>
              <a:latin typeface="Century Gothic"/>
              <a:ea typeface="Century Gothic"/>
              <a:cs typeface="Century Gothic"/>
              <a:sym typeface="Century Gothic"/>
            </a:endParaRPr>
          </a:p>
          <a:p>
            <a:pPr indent="-279400" lvl="0" marL="457200" marR="0" rtl="0" algn="l">
              <a:spcBef>
                <a:spcPts val="0"/>
              </a:spcBef>
              <a:spcAft>
                <a:spcPts val="0"/>
              </a:spcAft>
              <a:buClr>
                <a:schemeClr val="dk1"/>
              </a:buClr>
              <a:buSzPts val="2800"/>
              <a:buFont typeface="Arial"/>
              <a:buNone/>
            </a:pPr>
            <a:r>
              <a:t/>
            </a:r>
            <a:endParaRPr i="1"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i="1" sz="2800">
              <a:solidFill>
                <a:schemeClr val="dk1"/>
              </a:solidFill>
              <a:latin typeface="Century Gothic"/>
              <a:ea typeface="Century Gothic"/>
              <a:cs typeface="Century Gothic"/>
              <a:sym typeface="Century Gothic"/>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There is a </a:t>
            </a:r>
            <a:r>
              <a:rPr lang="en-US" sz="2800" u="sng">
                <a:solidFill>
                  <a:schemeClr val="dk1"/>
                </a:solidFill>
                <a:latin typeface="Century Gothic"/>
                <a:ea typeface="Century Gothic"/>
                <a:cs typeface="Century Gothic"/>
                <a:sym typeface="Century Gothic"/>
              </a:rPr>
              <a:t>growth defect </a:t>
            </a:r>
            <a:r>
              <a:rPr lang="en-US" sz="2800">
                <a:solidFill>
                  <a:schemeClr val="dk1"/>
                </a:solidFill>
                <a:latin typeface="Century Gothic"/>
                <a:ea typeface="Century Gothic"/>
                <a:cs typeface="Century Gothic"/>
                <a:sym typeface="Century Gothic"/>
              </a:rPr>
              <a:t>in cells missing one homolog of bS21</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The growth defect is </a:t>
            </a:r>
            <a:r>
              <a:rPr b="1" lang="en-US" sz="2800">
                <a:solidFill>
                  <a:schemeClr val="dk1"/>
                </a:solidFill>
                <a:latin typeface="Century Gothic"/>
                <a:ea typeface="Century Gothic"/>
                <a:cs typeface="Century Gothic"/>
                <a:sym typeface="Century Gothic"/>
              </a:rPr>
              <a:t>worse</a:t>
            </a:r>
            <a:r>
              <a:rPr lang="en-US" sz="2800">
                <a:solidFill>
                  <a:schemeClr val="dk1"/>
                </a:solidFill>
                <a:latin typeface="Century Gothic"/>
                <a:ea typeface="Century Gothic"/>
                <a:cs typeface="Century Gothic"/>
                <a:sym typeface="Century Gothic"/>
              </a:rPr>
              <a:t> when more bS21 is deleted (</a:t>
            </a:r>
            <a:r>
              <a:rPr i="1" lang="en-US" sz="2800">
                <a:solidFill>
                  <a:schemeClr val="dk1"/>
                </a:solidFill>
                <a:latin typeface="Century Gothic"/>
                <a:ea typeface="Century Gothic"/>
                <a:cs typeface="Century Gothic"/>
                <a:sym typeface="Century Gothic"/>
              </a:rPr>
              <a:t>∆rpsU1 ∆rpsU2</a:t>
            </a:r>
            <a:r>
              <a:rPr lang="en-US" sz="2800">
                <a:solidFill>
                  <a:schemeClr val="dk1"/>
                </a:solidFill>
                <a:latin typeface="Century Gothic"/>
                <a:ea typeface="Century Gothic"/>
                <a:cs typeface="Century Gothic"/>
                <a:sym typeface="Century Gothic"/>
              </a:rPr>
              <a:t>)</a:t>
            </a:r>
            <a:endParaRPr/>
          </a:p>
        </p:txBody>
      </p:sp>
      <p:sp>
        <p:nvSpPr>
          <p:cNvPr id="336" name="Google Shape;336;p12"/>
          <p:cNvSpPr txBox="1"/>
          <p:nvPr>
            <p:ph type="title"/>
          </p:nvPr>
        </p:nvSpPr>
        <p:spPr>
          <a:xfrm>
            <a:off x="1" y="118204"/>
            <a:ext cx="12081163" cy="110495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Century Gothic"/>
              <a:buNone/>
            </a:pPr>
            <a:r>
              <a:rPr lang="en-US"/>
              <a:t>Reduction in bS21 leads to slower growth</a:t>
            </a:r>
            <a:endParaRPr/>
          </a:p>
        </p:txBody>
      </p:sp>
      <p:graphicFrame>
        <p:nvGraphicFramePr>
          <p:cNvPr id="337" name="Google Shape;337;p12"/>
          <p:cNvGraphicFramePr/>
          <p:nvPr/>
        </p:nvGraphicFramePr>
        <p:xfrm>
          <a:off x="1705498" y="3346682"/>
          <a:ext cx="3000000" cy="3000000"/>
        </p:xfrm>
        <a:graphic>
          <a:graphicData uri="http://schemas.openxmlformats.org/drawingml/2006/table">
            <a:tbl>
              <a:tblPr bandRow="1" firstRow="1">
                <a:noFill/>
                <a:tableStyleId>{9D7D1664-219E-4621-ABC0-403E73F8AE3D}</a:tableStyleId>
              </a:tblPr>
              <a:tblGrid>
                <a:gridCol w="2753100"/>
                <a:gridCol w="4102175"/>
              </a:tblGrid>
              <a:tr h="576950">
                <a:tc>
                  <a:txBody>
                    <a:bodyPr/>
                    <a:lstStyle/>
                    <a:p>
                      <a:pPr indent="0" lvl="0" marL="0" marR="0" rtl="0" algn="l">
                        <a:spcBef>
                          <a:spcPts val="0"/>
                        </a:spcBef>
                        <a:spcAft>
                          <a:spcPts val="0"/>
                        </a:spcAft>
                        <a:buNone/>
                      </a:pPr>
                      <a:r>
                        <a:rPr lang="en-US" sz="2400" u="none" cap="none" strike="noStrike"/>
                        <a:t>Strain</a:t>
                      </a:r>
                      <a:endParaRPr/>
                    </a:p>
                  </a:txBody>
                  <a:tcPr marT="45725" marB="45725" marR="91450" marL="91450"/>
                </a:tc>
                <a:tc>
                  <a:txBody>
                    <a:bodyPr/>
                    <a:lstStyle/>
                    <a:p>
                      <a:pPr indent="0" lvl="0" marL="0" marR="0" rtl="0" algn="l">
                        <a:spcBef>
                          <a:spcPts val="0"/>
                        </a:spcBef>
                        <a:spcAft>
                          <a:spcPts val="0"/>
                        </a:spcAft>
                        <a:buNone/>
                      </a:pPr>
                      <a:r>
                        <a:rPr lang="en-US" sz="2400"/>
                        <a:t>Doubling Time (min)</a:t>
                      </a:r>
                      <a:endParaRPr/>
                    </a:p>
                  </a:txBody>
                  <a:tcPr marT="45725" marB="45725" marR="91450" marL="91450"/>
                </a:tc>
              </a:tr>
              <a:tr h="576950">
                <a:tc>
                  <a:txBody>
                    <a:bodyPr/>
                    <a:lstStyle/>
                    <a:p>
                      <a:pPr indent="0" lvl="0" marL="0" marR="0" rtl="0" algn="l">
                        <a:spcBef>
                          <a:spcPts val="0"/>
                        </a:spcBef>
                        <a:spcAft>
                          <a:spcPts val="0"/>
                        </a:spcAft>
                        <a:buNone/>
                      </a:pPr>
                      <a:r>
                        <a:rPr lang="en-US" sz="2400"/>
                        <a:t>LVS pF</a:t>
                      </a:r>
                      <a:endParaRPr/>
                    </a:p>
                  </a:txBody>
                  <a:tcPr marT="45725" marB="45725" marR="91450" marL="91450"/>
                </a:tc>
                <a:tc>
                  <a:txBody>
                    <a:bodyPr/>
                    <a:lstStyle/>
                    <a:p>
                      <a:pPr indent="0" lvl="0" marL="0" marR="0" rtl="0" algn="l">
                        <a:spcBef>
                          <a:spcPts val="0"/>
                        </a:spcBef>
                        <a:spcAft>
                          <a:spcPts val="0"/>
                        </a:spcAft>
                        <a:buNone/>
                      </a:pPr>
                      <a:r>
                        <a:rPr lang="en-US" sz="2400"/>
                        <a:t>135.1 +/- 4.7</a:t>
                      </a:r>
                      <a:endParaRPr/>
                    </a:p>
                  </a:txBody>
                  <a:tcPr marT="45725" marB="45725" marR="91450" marL="91450"/>
                </a:tc>
              </a:tr>
              <a:tr h="576950">
                <a:tc>
                  <a:txBody>
                    <a:bodyPr/>
                    <a:lstStyle/>
                    <a:p>
                      <a:pPr indent="0" lvl="0" marL="0" marR="0" rtl="0" algn="l">
                        <a:spcBef>
                          <a:spcPts val="0"/>
                        </a:spcBef>
                        <a:spcAft>
                          <a:spcPts val="0"/>
                        </a:spcAft>
                        <a:buNone/>
                      </a:pPr>
                      <a:r>
                        <a:rPr lang="en-US" sz="2400"/>
                        <a:t>LVS </a:t>
                      </a:r>
                      <a:r>
                        <a:rPr i="1" lang="en-US" sz="2400"/>
                        <a:t>∆rpsU2</a:t>
                      </a:r>
                      <a:endParaRPr sz="2400"/>
                    </a:p>
                  </a:txBody>
                  <a:tcPr marT="45725" marB="45725" marR="91450" marL="91450"/>
                </a:tc>
                <a:tc>
                  <a:txBody>
                    <a:bodyPr/>
                    <a:lstStyle/>
                    <a:p>
                      <a:pPr indent="0" lvl="0" marL="0" marR="0" rtl="0" algn="l">
                        <a:spcBef>
                          <a:spcPts val="0"/>
                        </a:spcBef>
                        <a:spcAft>
                          <a:spcPts val="0"/>
                        </a:spcAft>
                        <a:buNone/>
                      </a:pPr>
                      <a:r>
                        <a:rPr lang="en-US" sz="2400"/>
                        <a:t>172.8 +/- 4.5</a:t>
                      </a:r>
                      <a:endParaRPr/>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3"/>
          <p:cNvSpPr txBox="1"/>
          <p:nvPr>
            <p:ph type="title"/>
          </p:nvPr>
        </p:nvSpPr>
        <p:spPr>
          <a:xfrm>
            <a:off x="1" y="118204"/>
            <a:ext cx="12081163" cy="110495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Century Gothic"/>
              <a:buNone/>
            </a:pPr>
            <a:r>
              <a:rPr lang="en-US"/>
              <a:t>LVS vs LVS ∆rpsU2 vs LVS ∆rpsU1∆rpsU2</a:t>
            </a:r>
            <a:endParaRPr i="1"/>
          </a:p>
        </p:txBody>
      </p:sp>
      <p:grpSp>
        <p:nvGrpSpPr>
          <p:cNvPr id="344" name="Google Shape;344;p13"/>
          <p:cNvGrpSpPr/>
          <p:nvPr/>
        </p:nvGrpSpPr>
        <p:grpSpPr>
          <a:xfrm>
            <a:off x="195356" y="2526481"/>
            <a:ext cx="1181434" cy="836294"/>
            <a:chOff x="5051905" y="2510640"/>
            <a:chExt cx="855722" cy="607249"/>
          </a:xfrm>
        </p:grpSpPr>
        <p:sp>
          <p:nvSpPr>
            <p:cNvPr id="345" name="Google Shape;345;p13"/>
            <p:cNvSpPr/>
            <p:nvPr/>
          </p:nvSpPr>
          <p:spPr>
            <a:xfrm>
              <a:off x="5051905" y="2510640"/>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3"/>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3"/>
            <p:cNvSpPr/>
            <p:nvPr/>
          </p:nvSpPr>
          <p:spPr>
            <a:xfrm rot="-502087">
              <a:off x="5188155" y="2860054"/>
              <a:ext cx="311655" cy="128261"/>
            </a:xfrm>
            <a:prstGeom prst="ellipse">
              <a:avLst/>
            </a:prstGeom>
            <a:solidFill>
              <a:srgbClr val="FF0000"/>
            </a:solidFill>
            <a:ln cap="flat" cmpd="sng" w="952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48" name="Google Shape;348;p13"/>
          <p:cNvGrpSpPr/>
          <p:nvPr/>
        </p:nvGrpSpPr>
        <p:grpSpPr>
          <a:xfrm>
            <a:off x="1879595" y="4199071"/>
            <a:ext cx="1181434" cy="836294"/>
            <a:chOff x="5051905" y="2510640"/>
            <a:chExt cx="855722" cy="607249"/>
          </a:xfrm>
        </p:grpSpPr>
        <p:sp>
          <p:nvSpPr>
            <p:cNvPr id="349" name="Google Shape;349;p13"/>
            <p:cNvSpPr/>
            <p:nvPr/>
          </p:nvSpPr>
          <p:spPr>
            <a:xfrm>
              <a:off x="5051905" y="2510640"/>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3"/>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3"/>
            <p:cNvSpPr/>
            <p:nvPr/>
          </p:nvSpPr>
          <p:spPr>
            <a:xfrm rot="-502087">
              <a:off x="5188155" y="2860054"/>
              <a:ext cx="311655" cy="128261"/>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52" name="Google Shape;352;p13"/>
          <p:cNvGrpSpPr/>
          <p:nvPr/>
        </p:nvGrpSpPr>
        <p:grpSpPr>
          <a:xfrm>
            <a:off x="215810" y="3510853"/>
            <a:ext cx="1181434" cy="836296"/>
            <a:chOff x="5051905" y="2510639"/>
            <a:chExt cx="855722" cy="607250"/>
          </a:xfrm>
        </p:grpSpPr>
        <p:sp>
          <p:nvSpPr>
            <p:cNvPr id="353" name="Google Shape;353;p13"/>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3"/>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3"/>
            <p:cNvSpPr/>
            <p:nvPr/>
          </p:nvSpPr>
          <p:spPr>
            <a:xfrm rot="-502087">
              <a:off x="5188155" y="2860054"/>
              <a:ext cx="311655" cy="128261"/>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56" name="Google Shape;356;p13"/>
          <p:cNvGrpSpPr/>
          <p:nvPr/>
        </p:nvGrpSpPr>
        <p:grpSpPr>
          <a:xfrm>
            <a:off x="1880018" y="2667395"/>
            <a:ext cx="1181434" cy="836296"/>
            <a:chOff x="5051905" y="2510639"/>
            <a:chExt cx="855722" cy="607250"/>
          </a:xfrm>
        </p:grpSpPr>
        <p:sp>
          <p:nvSpPr>
            <p:cNvPr id="357" name="Google Shape;357;p13"/>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3"/>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59" name="Google Shape;359;p13"/>
          <p:cNvSpPr txBox="1"/>
          <p:nvPr/>
        </p:nvSpPr>
        <p:spPr>
          <a:xfrm>
            <a:off x="749711" y="1546086"/>
            <a:ext cx="133196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LVS cells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“Wild type” </a:t>
            </a:r>
            <a:endParaRPr/>
          </a:p>
        </p:txBody>
      </p:sp>
      <p:sp>
        <p:nvSpPr>
          <p:cNvPr id="360" name="Google Shape;360;p13"/>
          <p:cNvSpPr txBox="1"/>
          <p:nvPr/>
        </p:nvSpPr>
        <p:spPr>
          <a:xfrm>
            <a:off x="359691" y="5228268"/>
            <a:ext cx="280762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Ribosomes with bS21-1 or bS21-2, or bS21-3, or maybe no bS21</a:t>
            </a:r>
            <a:endParaRPr/>
          </a:p>
        </p:txBody>
      </p:sp>
      <p:grpSp>
        <p:nvGrpSpPr>
          <p:cNvPr id="361" name="Google Shape;361;p13"/>
          <p:cNvGrpSpPr/>
          <p:nvPr/>
        </p:nvGrpSpPr>
        <p:grpSpPr>
          <a:xfrm>
            <a:off x="5850828" y="3780924"/>
            <a:ext cx="1181434" cy="836294"/>
            <a:chOff x="5051905" y="2510640"/>
            <a:chExt cx="855722" cy="607249"/>
          </a:xfrm>
        </p:grpSpPr>
        <p:sp>
          <p:nvSpPr>
            <p:cNvPr id="362" name="Google Shape;362;p13"/>
            <p:cNvSpPr/>
            <p:nvPr/>
          </p:nvSpPr>
          <p:spPr>
            <a:xfrm>
              <a:off x="5051905" y="2510640"/>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3"/>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3"/>
            <p:cNvSpPr/>
            <p:nvPr/>
          </p:nvSpPr>
          <p:spPr>
            <a:xfrm rot="-502087">
              <a:off x="5188155" y="2860054"/>
              <a:ext cx="311655" cy="128261"/>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65" name="Google Shape;365;p13"/>
          <p:cNvGrpSpPr/>
          <p:nvPr/>
        </p:nvGrpSpPr>
        <p:grpSpPr>
          <a:xfrm>
            <a:off x="4187043" y="3092706"/>
            <a:ext cx="1181434" cy="836296"/>
            <a:chOff x="5051905" y="2510639"/>
            <a:chExt cx="855722" cy="607250"/>
          </a:xfrm>
        </p:grpSpPr>
        <p:sp>
          <p:nvSpPr>
            <p:cNvPr id="366" name="Google Shape;366;p13"/>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13"/>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13"/>
            <p:cNvSpPr/>
            <p:nvPr/>
          </p:nvSpPr>
          <p:spPr>
            <a:xfrm rot="-502087">
              <a:off x="5188155" y="2860054"/>
              <a:ext cx="311655" cy="128261"/>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69" name="Google Shape;369;p13"/>
          <p:cNvGrpSpPr/>
          <p:nvPr/>
        </p:nvGrpSpPr>
        <p:grpSpPr>
          <a:xfrm>
            <a:off x="5851251" y="2249248"/>
            <a:ext cx="1181434" cy="836296"/>
            <a:chOff x="5051905" y="2510639"/>
            <a:chExt cx="855722" cy="607250"/>
          </a:xfrm>
        </p:grpSpPr>
        <p:sp>
          <p:nvSpPr>
            <p:cNvPr id="370" name="Google Shape;370;p13"/>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13"/>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2" name="Google Shape;372;p13"/>
          <p:cNvSpPr txBox="1"/>
          <p:nvPr/>
        </p:nvSpPr>
        <p:spPr>
          <a:xfrm>
            <a:off x="4590294" y="1511600"/>
            <a:ext cx="1701300"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LVS ∆</a:t>
            </a:r>
            <a:r>
              <a:rPr i="1" lang="en-US" sz="1800">
                <a:solidFill>
                  <a:schemeClr val="dk1"/>
                </a:solidFill>
                <a:latin typeface="Calibri"/>
                <a:ea typeface="Calibri"/>
                <a:cs typeface="Calibri"/>
                <a:sym typeface="Calibri"/>
              </a:rPr>
              <a:t>rpsU2</a:t>
            </a:r>
            <a:r>
              <a:rPr lang="en-US" sz="1800">
                <a:solidFill>
                  <a:schemeClr val="dk1"/>
                </a:solidFill>
                <a:latin typeface="Calibri"/>
                <a:ea typeface="Calibri"/>
                <a:cs typeface="Calibri"/>
                <a:sym typeface="Calibri"/>
              </a:rPr>
              <a:t> cells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No bS21-2</a:t>
            </a:r>
            <a:endParaRPr/>
          </a:p>
        </p:txBody>
      </p:sp>
      <p:sp>
        <p:nvSpPr>
          <p:cNvPr id="373" name="Google Shape;373;p13"/>
          <p:cNvSpPr txBox="1"/>
          <p:nvPr/>
        </p:nvSpPr>
        <p:spPr>
          <a:xfrm>
            <a:off x="4449829" y="5269080"/>
            <a:ext cx="247696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Ribosomes with bS21-1 or bS21-3 or maybe no bS21</a:t>
            </a:r>
            <a:endParaRPr/>
          </a:p>
        </p:txBody>
      </p:sp>
      <p:sp>
        <p:nvSpPr>
          <p:cNvPr id="374" name="Google Shape;374;p13"/>
          <p:cNvSpPr txBox="1"/>
          <p:nvPr/>
        </p:nvSpPr>
        <p:spPr>
          <a:xfrm>
            <a:off x="8447331" y="1413037"/>
            <a:ext cx="2381421"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LVS ∆</a:t>
            </a:r>
            <a:r>
              <a:rPr i="1" lang="en-US" sz="1800">
                <a:solidFill>
                  <a:schemeClr val="dk1"/>
                </a:solidFill>
                <a:latin typeface="Calibri"/>
                <a:ea typeface="Calibri"/>
                <a:cs typeface="Calibri"/>
                <a:sym typeface="Calibri"/>
              </a:rPr>
              <a:t>rpsU1</a:t>
            </a:r>
            <a:r>
              <a:rPr lang="en-US" sz="1800">
                <a:solidFill>
                  <a:schemeClr val="dk1"/>
                </a:solidFill>
                <a:latin typeface="Calibri"/>
                <a:ea typeface="Calibri"/>
                <a:cs typeface="Calibri"/>
                <a:sym typeface="Calibri"/>
              </a:rPr>
              <a:t>∆</a:t>
            </a:r>
            <a:r>
              <a:rPr i="1" lang="en-US" sz="1800">
                <a:solidFill>
                  <a:schemeClr val="dk1"/>
                </a:solidFill>
                <a:latin typeface="Calibri"/>
                <a:ea typeface="Calibri"/>
                <a:cs typeface="Calibri"/>
                <a:sym typeface="Calibri"/>
              </a:rPr>
              <a:t>rpsU2</a:t>
            </a:r>
            <a:r>
              <a:rPr lang="en-US" sz="1800">
                <a:solidFill>
                  <a:schemeClr val="dk1"/>
                </a:solidFill>
                <a:latin typeface="Calibri"/>
                <a:ea typeface="Calibri"/>
                <a:cs typeface="Calibri"/>
                <a:sym typeface="Calibri"/>
              </a:rPr>
              <a:t> cells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No bS21-1 or bS21-2</a:t>
            </a:r>
            <a:endParaRPr/>
          </a:p>
        </p:txBody>
      </p:sp>
      <p:grpSp>
        <p:nvGrpSpPr>
          <p:cNvPr id="375" name="Google Shape;375;p13"/>
          <p:cNvGrpSpPr/>
          <p:nvPr/>
        </p:nvGrpSpPr>
        <p:grpSpPr>
          <a:xfrm>
            <a:off x="9609208" y="4199071"/>
            <a:ext cx="1181434" cy="836294"/>
            <a:chOff x="5051905" y="2510640"/>
            <a:chExt cx="855722" cy="607249"/>
          </a:xfrm>
        </p:grpSpPr>
        <p:sp>
          <p:nvSpPr>
            <p:cNvPr id="376" name="Google Shape;376;p13"/>
            <p:cNvSpPr/>
            <p:nvPr/>
          </p:nvSpPr>
          <p:spPr>
            <a:xfrm>
              <a:off x="5051905" y="2510640"/>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13"/>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13"/>
            <p:cNvSpPr/>
            <p:nvPr/>
          </p:nvSpPr>
          <p:spPr>
            <a:xfrm rot="-502087">
              <a:off x="5188155" y="2860054"/>
              <a:ext cx="311655" cy="128261"/>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79" name="Google Shape;379;p13"/>
          <p:cNvGrpSpPr/>
          <p:nvPr/>
        </p:nvGrpSpPr>
        <p:grpSpPr>
          <a:xfrm>
            <a:off x="9609631" y="2667395"/>
            <a:ext cx="1181434" cy="836296"/>
            <a:chOff x="5051905" y="2510639"/>
            <a:chExt cx="855722" cy="607250"/>
          </a:xfrm>
        </p:grpSpPr>
        <p:sp>
          <p:nvSpPr>
            <p:cNvPr id="380" name="Google Shape;380;p13"/>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13"/>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82" name="Google Shape;382;p13"/>
          <p:cNvSpPr txBox="1"/>
          <p:nvPr/>
        </p:nvSpPr>
        <p:spPr>
          <a:xfrm>
            <a:off x="8555485" y="5323944"/>
            <a:ext cx="24769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Ribosomes with bS21-3 or maybe no bS21</a:t>
            </a:r>
            <a:endParaRPr/>
          </a:p>
        </p:txBody>
      </p:sp>
      <p:sp>
        <p:nvSpPr>
          <p:cNvPr id="383" name="Google Shape;383;p13"/>
          <p:cNvSpPr txBox="1"/>
          <p:nvPr/>
        </p:nvSpPr>
        <p:spPr>
          <a:xfrm>
            <a:off x="171068" y="6335822"/>
            <a:ext cx="93730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Doubling time: ~135 minutes			~173 min				&gt;173 min</a:t>
            </a:r>
            <a:endParaRPr/>
          </a:p>
        </p:txBody>
      </p:sp>
      <p:cxnSp>
        <p:nvCxnSpPr>
          <p:cNvPr id="384" name="Google Shape;384;p13"/>
          <p:cNvCxnSpPr/>
          <p:nvPr/>
        </p:nvCxnSpPr>
        <p:spPr>
          <a:xfrm>
            <a:off x="3511296" y="1546086"/>
            <a:ext cx="0" cy="4605512"/>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385" name="Google Shape;385;p13"/>
          <p:cNvCxnSpPr/>
          <p:nvPr/>
        </p:nvCxnSpPr>
        <p:spPr>
          <a:xfrm>
            <a:off x="7854696" y="1491222"/>
            <a:ext cx="0" cy="4605512"/>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4"/>
          <p:cNvSpPr txBox="1"/>
          <p:nvPr>
            <p:ph type="title"/>
          </p:nvPr>
        </p:nvSpPr>
        <p:spPr>
          <a:xfrm>
            <a:off x="1" y="118204"/>
            <a:ext cx="12081163" cy="110495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Century Gothic"/>
              <a:buNone/>
            </a:pPr>
            <a:r>
              <a:rPr lang="en-US"/>
              <a:t>LVS vs LVS ∆rpsU2 vs LVS ∆rpsU1∆rpsU2</a:t>
            </a:r>
            <a:endParaRPr i="1"/>
          </a:p>
        </p:txBody>
      </p:sp>
      <p:grpSp>
        <p:nvGrpSpPr>
          <p:cNvPr id="392" name="Google Shape;392;p14"/>
          <p:cNvGrpSpPr/>
          <p:nvPr/>
        </p:nvGrpSpPr>
        <p:grpSpPr>
          <a:xfrm>
            <a:off x="195356" y="2526481"/>
            <a:ext cx="1181434" cy="836294"/>
            <a:chOff x="5051905" y="2510640"/>
            <a:chExt cx="855722" cy="607249"/>
          </a:xfrm>
        </p:grpSpPr>
        <p:sp>
          <p:nvSpPr>
            <p:cNvPr id="393" name="Google Shape;393;p14"/>
            <p:cNvSpPr/>
            <p:nvPr/>
          </p:nvSpPr>
          <p:spPr>
            <a:xfrm>
              <a:off x="5051905" y="2510640"/>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14"/>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14"/>
            <p:cNvSpPr/>
            <p:nvPr/>
          </p:nvSpPr>
          <p:spPr>
            <a:xfrm rot="-502087">
              <a:off x="5188155" y="2860054"/>
              <a:ext cx="311655" cy="128261"/>
            </a:xfrm>
            <a:prstGeom prst="ellipse">
              <a:avLst/>
            </a:prstGeom>
            <a:solidFill>
              <a:srgbClr val="FF0000"/>
            </a:solidFill>
            <a:ln cap="flat" cmpd="sng" w="952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96" name="Google Shape;396;p14"/>
          <p:cNvGrpSpPr/>
          <p:nvPr/>
        </p:nvGrpSpPr>
        <p:grpSpPr>
          <a:xfrm>
            <a:off x="1879595" y="4199071"/>
            <a:ext cx="1181434" cy="836294"/>
            <a:chOff x="5051905" y="2510640"/>
            <a:chExt cx="855722" cy="607249"/>
          </a:xfrm>
        </p:grpSpPr>
        <p:sp>
          <p:nvSpPr>
            <p:cNvPr id="397" name="Google Shape;397;p14"/>
            <p:cNvSpPr/>
            <p:nvPr/>
          </p:nvSpPr>
          <p:spPr>
            <a:xfrm>
              <a:off x="5051905" y="2510640"/>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4"/>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14"/>
            <p:cNvSpPr/>
            <p:nvPr/>
          </p:nvSpPr>
          <p:spPr>
            <a:xfrm rot="-502087">
              <a:off x="5188155" y="2860054"/>
              <a:ext cx="311655" cy="128261"/>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00" name="Google Shape;400;p14"/>
          <p:cNvGrpSpPr/>
          <p:nvPr/>
        </p:nvGrpSpPr>
        <p:grpSpPr>
          <a:xfrm>
            <a:off x="215810" y="3510853"/>
            <a:ext cx="1181434" cy="836296"/>
            <a:chOff x="5051905" y="2510639"/>
            <a:chExt cx="855722" cy="607250"/>
          </a:xfrm>
        </p:grpSpPr>
        <p:sp>
          <p:nvSpPr>
            <p:cNvPr id="401" name="Google Shape;401;p14"/>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14"/>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14"/>
            <p:cNvSpPr/>
            <p:nvPr/>
          </p:nvSpPr>
          <p:spPr>
            <a:xfrm rot="-502087">
              <a:off x="5188155" y="2860054"/>
              <a:ext cx="311655" cy="128261"/>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04" name="Google Shape;404;p14"/>
          <p:cNvGrpSpPr/>
          <p:nvPr/>
        </p:nvGrpSpPr>
        <p:grpSpPr>
          <a:xfrm>
            <a:off x="1880018" y="2667395"/>
            <a:ext cx="1181434" cy="836296"/>
            <a:chOff x="5051905" y="2510639"/>
            <a:chExt cx="855722" cy="607250"/>
          </a:xfrm>
        </p:grpSpPr>
        <p:sp>
          <p:nvSpPr>
            <p:cNvPr id="405" name="Google Shape;405;p14"/>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14"/>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07" name="Google Shape;407;p14"/>
          <p:cNvSpPr txBox="1"/>
          <p:nvPr/>
        </p:nvSpPr>
        <p:spPr>
          <a:xfrm>
            <a:off x="749711" y="1546086"/>
            <a:ext cx="133196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LVS cells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“Wild type” </a:t>
            </a:r>
            <a:endParaRPr/>
          </a:p>
        </p:txBody>
      </p:sp>
      <p:sp>
        <p:nvSpPr>
          <p:cNvPr id="408" name="Google Shape;408;p14"/>
          <p:cNvSpPr txBox="1"/>
          <p:nvPr/>
        </p:nvSpPr>
        <p:spPr>
          <a:xfrm>
            <a:off x="359691" y="5228268"/>
            <a:ext cx="280762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Ribosomes with bS21-1 or bS21-2, or bS21-3, or maybe no bS21</a:t>
            </a:r>
            <a:endParaRPr/>
          </a:p>
        </p:txBody>
      </p:sp>
      <p:grpSp>
        <p:nvGrpSpPr>
          <p:cNvPr id="409" name="Google Shape;409;p14"/>
          <p:cNvGrpSpPr/>
          <p:nvPr/>
        </p:nvGrpSpPr>
        <p:grpSpPr>
          <a:xfrm>
            <a:off x="5850828" y="3780924"/>
            <a:ext cx="1181434" cy="836294"/>
            <a:chOff x="5051905" y="2510640"/>
            <a:chExt cx="855722" cy="607249"/>
          </a:xfrm>
        </p:grpSpPr>
        <p:sp>
          <p:nvSpPr>
            <p:cNvPr id="410" name="Google Shape;410;p14"/>
            <p:cNvSpPr/>
            <p:nvPr/>
          </p:nvSpPr>
          <p:spPr>
            <a:xfrm>
              <a:off x="5051905" y="2510640"/>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14"/>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14"/>
            <p:cNvSpPr/>
            <p:nvPr/>
          </p:nvSpPr>
          <p:spPr>
            <a:xfrm rot="-502087">
              <a:off x="5188155" y="2860054"/>
              <a:ext cx="311655" cy="128261"/>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13" name="Google Shape;413;p14"/>
          <p:cNvGrpSpPr/>
          <p:nvPr/>
        </p:nvGrpSpPr>
        <p:grpSpPr>
          <a:xfrm>
            <a:off x="4187043" y="3092706"/>
            <a:ext cx="1181434" cy="836296"/>
            <a:chOff x="5051905" y="2510639"/>
            <a:chExt cx="855722" cy="607250"/>
          </a:xfrm>
        </p:grpSpPr>
        <p:sp>
          <p:nvSpPr>
            <p:cNvPr id="414" name="Google Shape;414;p14"/>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14"/>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14"/>
            <p:cNvSpPr/>
            <p:nvPr/>
          </p:nvSpPr>
          <p:spPr>
            <a:xfrm rot="-502087">
              <a:off x="5188155" y="2860054"/>
              <a:ext cx="311655" cy="128261"/>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17" name="Google Shape;417;p14"/>
          <p:cNvGrpSpPr/>
          <p:nvPr/>
        </p:nvGrpSpPr>
        <p:grpSpPr>
          <a:xfrm>
            <a:off x="5851251" y="2249248"/>
            <a:ext cx="1181434" cy="836296"/>
            <a:chOff x="5051905" y="2510639"/>
            <a:chExt cx="855722" cy="607250"/>
          </a:xfrm>
        </p:grpSpPr>
        <p:sp>
          <p:nvSpPr>
            <p:cNvPr id="418" name="Google Shape;418;p14"/>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14"/>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20" name="Google Shape;420;p14"/>
          <p:cNvSpPr txBox="1"/>
          <p:nvPr/>
        </p:nvSpPr>
        <p:spPr>
          <a:xfrm>
            <a:off x="4590294" y="1511600"/>
            <a:ext cx="1701300"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LVS ∆</a:t>
            </a:r>
            <a:r>
              <a:rPr i="1" lang="en-US" sz="1800">
                <a:solidFill>
                  <a:schemeClr val="dk1"/>
                </a:solidFill>
                <a:latin typeface="Calibri"/>
                <a:ea typeface="Calibri"/>
                <a:cs typeface="Calibri"/>
                <a:sym typeface="Calibri"/>
              </a:rPr>
              <a:t>rpsU2</a:t>
            </a:r>
            <a:r>
              <a:rPr lang="en-US" sz="1800">
                <a:solidFill>
                  <a:schemeClr val="dk1"/>
                </a:solidFill>
                <a:latin typeface="Calibri"/>
                <a:ea typeface="Calibri"/>
                <a:cs typeface="Calibri"/>
                <a:sym typeface="Calibri"/>
              </a:rPr>
              <a:t> cells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No bS21-2</a:t>
            </a:r>
            <a:endParaRPr/>
          </a:p>
        </p:txBody>
      </p:sp>
      <p:sp>
        <p:nvSpPr>
          <p:cNvPr id="421" name="Google Shape;421;p14"/>
          <p:cNvSpPr txBox="1"/>
          <p:nvPr/>
        </p:nvSpPr>
        <p:spPr>
          <a:xfrm>
            <a:off x="4449829" y="5269080"/>
            <a:ext cx="247696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Ribosomes with bS21-1 or bS21-3 or maybe no bS21</a:t>
            </a:r>
            <a:endParaRPr/>
          </a:p>
        </p:txBody>
      </p:sp>
      <p:sp>
        <p:nvSpPr>
          <p:cNvPr id="422" name="Google Shape;422;p14"/>
          <p:cNvSpPr txBox="1"/>
          <p:nvPr/>
        </p:nvSpPr>
        <p:spPr>
          <a:xfrm>
            <a:off x="8447331" y="1413037"/>
            <a:ext cx="2381421"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LVS ∆</a:t>
            </a:r>
            <a:r>
              <a:rPr i="1" lang="en-US" sz="1800">
                <a:solidFill>
                  <a:schemeClr val="dk1"/>
                </a:solidFill>
                <a:latin typeface="Calibri"/>
                <a:ea typeface="Calibri"/>
                <a:cs typeface="Calibri"/>
                <a:sym typeface="Calibri"/>
              </a:rPr>
              <a:t>rpsU1</a:t>
            </a:r>
            <a:r>
              <a:rPr lang="en-US" sz="1800">
                <a:solidFill>
                  <a:schemeClr val="dk1"/>
                </a:solidFill>
                <a:latin typeface="Calibri"/>
                <a:ea typeface="Calibri"/>
                <a:cs typeface="Calibri"/>
                <a:sym typeface="Calibri"/>
              </a:rPr>
              <a:t>∆</a:t>
            </a:r>
            <a:r>
              <a:rPr i="1" lang="en-US" sz="1800">
                <a:solidFill>
                  <a:schemeClr val="dk1"/>
                </a:solidFill>
                <a:latin typeface="Calibri"/>
                <a:ea typeface="Calibri"/>
                <a:cs typeface="Calibri"/>
                <a:sym typeface="Calibri"/>
              </a:rPr>
              <a:t>rpsU2</a:t>
            </a:r>
            <a:r>
              <a:rPr lang="en-US" sz="1800">
                <a:solidFill>
                  <a:schemeClr val="dk1"/>
                </a:solidFill>
                <a:latin typeface="Calibri"/>
                <a:ea typeface="Calibri"/>
                <a:cs typeface="Calibri"/>
                <a:sym typeface="Calibri"/>
              </a:rPr>
              <a:t> cells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No bS21-1 or bS21-2</a:t>
            </a:r>
            <a:endParaRPr/>
          </a:p>
        </p:txBody>
      </p:sp>
      <p:grpSp>
        <p:nvGrpSpPr>
          <p:cNvPr id="423" name="Google Shape;423;p14"/>
          <p:cNvGrpSpPr/>
          <p:nvPr/>
        </p:nvGrpSpPr>
        <p:grpSpPr>
          <a:xfrm>
            <a:off x="9609208" y="4199071"/>
            <a:ext cx="1181434" cy="836294"/>
            <a:chOff x="5051905" y="2510640"/>
            <a:chExt cx="855722" cy="607249"/>
          </a:xfrm>
        </p:grpSpPr>
        <p:sp>
          <p:nvSpPr>
            <p:cNvPr id="424" name="Google Shape;424;p14"/>
            <p:cNvSpPr/>
            <p:nvPr/>
          </p:nvSpPr>
          <p:spPr>
            <a:xfrm>
              <a:off x="5051905" y="2510640"/>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14"/>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14"/>
            <p:cNvSpPr/>
            <p:nvPr/>
          </p:nvSpPr>
          <p:spPr>
            <a:xfrm rot="-502087">
              <a:off x="5188155" y="2860054"/>
              <a:ext cx="311655" cy="128261"/>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27" name="Google Shape;427;p14"/>
          <p:cNvGrpSpPr/>
          <p:nvPr/>
        </p:nvGrpSpPr>
        <p:grpSpPr>
          <a:xfrm>
            <a:off x="9609631" y="2667395"/>
            <a:ext cx="1181434" cy="836296"/>
            <a:chOff x="5051905" y="2510639"/>
            <a:chExt cx="855722" cy="607250"/>
          </a:xfrm>
        </p:grpSpPr>
        <p:sp>
          <p:nvSpPr>
            <p:cNvPr id="428" name="Google Shape;428;p14"/>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14"/>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30" name="Google Shape;430;p14"/>
          <p:cNvSpPr txBox="1"/>
          <p:nvPr/>
        </p:nvSpPr>
        <p:spPr>
          <a:xfrm>
            <a:off x="8555485" y="5323944"/>
            <a:ext cx="247696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Ribosomes with bS21-3 or maybe no bS21</a:t>
            </a:r>
            <a:endParaRPr/>
          </a:p>
        </p:txBody>
      </p:sp>
      <p:sp>
        <p:nvSpPr>
          <p:cNvPr id="431" name="Google Shape;431;p14"/>
          <p:cNvSpPr txBox="1"/>
          <p:nvPr/>
        </p:nvSpPr>
        <p:spPr>
          <a:xfrm>
            <a:off x="171068" y="6335822"/>
            <a:ext cx="84610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Less bS21- fewer </a:t>
            </a:r>
            <a:r>
              <a:rPr b="1" lang="en-US" sz="1800">
                <a:solidFill>
                  <a:schemeClr val="dk1"/>
                </a:solidFill>
                <a:latin typeface="Calibri"/>
                <a:ea typeface="Calibri"/>
                <a:cs typeface="Calibri"/>
                <a:sym typeface="Calibri"/>
              </a:rPr>
              <a:t>options</a:t>
            </a:r>
            <a:r>
              <a:rPr lang="en-US" sz="1800">
                <a:solidFill>
                  <a:schemeClr val="dk1"/>
                </a:solidFill>
                <a:latin typeface="Calibri"/>
                <a:ea typeface="Calibri"/>
                <a:cs typeface="Calibri"/>
                <a:sym typeface="Calibri"/>
              </a:rPr>
              <a:t> for ribosomes, but no reason to have fewer ribosomes overall! </a:t>
            </a:r>
            <a:endParaRPr/>
          </a:p>
        </p:txBody>
      </p:sp>
      <p:cxnSp>
        <p:nvCxnSpPr>
          <p:cNvPr id="432" name="Google Shape;432;p14"/>
          <p:cNvCxnSpPr/>
          <p:nvPr/>
        </p:nvCxnSpPr>
        <p:spPr>
          <a:xfrm>
            <a:off x="3511296" y="1546086"/>
            <a:ext cx="0" cy="4605512"/>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433" name="Google Shape;433;p14"/>
          <p:cNvCxnSpPr/>
          <p:nvPr/>
        </p:nvCxnSpPr>
        <p:spPr>
          <a:xfrm>
            <a:off x="7854696" y="1491222"/>
            <a:ext cx="0" cy="4605512"/>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grpSp>
        <p:nvGrpSpPr>
          <p:cNvPr id="434" name="Google Shape;434;p14"/>
          <p:cNvGrpSpPr/>
          <p:nvPr/>
        </p:nvGrpSpPr>
        <p:grpSpPr>
          <a:xfrm>
            <a:off x="4026366" y="4231761"/>
            <a:ext cx="1181434" cy="836296"/>
            <a:chOff x="5051905" y="2510639"/>
            <a:chExt cx="855722" cy="607250"/>
          </a:xfrm>
        </p:grpSpPr>
        <p:sp>
          <p:nvSpPr>
            <p:cNvPr id="435" name="Google Shape;435;p14"/>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14"/>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14"/>
            <p:cNvSpPr/>
            <p:nvPr/>
          </p:nvSpPr>
          <p:spPr>
            <a:xfrm rot="-502087">
              <a:off x="5188155" y="2860054"/>
              <a:ext cx="311655" cy="128261"/>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38" name="Google Shape;438;p14"/>
          <p:cNvGrpSpPr/>
          <p:nvPr/>
        </p:nvGrpSpPr>
        <p:grpSpPr>
          <a:xfrm>
            <a:off x="8185196" y="4099808"/>
            <a:ext cx="1181434" cy="836294"/>
            <a:chOff x="5051905" y="2510640"/>
            <a:chExt cx="855722" cy="607249"/>
          </a:xfrm>
        </p:grpSpPr>
        <p:sp>
          <p:nvSpPr>
            <p:cNvPr id="439" name="Google Shape;439;p14"/>
            <p:cNvSpPr/>
            <p:nvPr/>
          </p:nvSpPr>
          <p:spPr>
            <a:xfrm>
              <a:off x="5051905" y="2510640"/>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14"/>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14"/>
            <p:cNvSpPr/>
            <p:nvPr/>
          </p:nvSpPr>
          <p:spPr>
            <a:xfrm rot="-502087">
              <a:off x="5188155" y="2860054"/>
              <a:ext cx="311655" cy="128261"/>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42" name="Google Shape;442;p14"/>
          <p:cNvGrpSpPr/>
          <p:nvPr/>
        </p:nvGrpSpPr>
        <p:grpSpPr>
          <a:xfrm>
            <a:off x="8185619" y="2568132"/>
            <a:ext cx="1181434" cy="836296"/>
            <a:chOff x="5051905" y="2510639"/>
            <a:chExt cx="855722" cy="607250"/>
          </a:xfrm>
        </p:grpSpPr>
        <p:sp>
          <p:nvSpPr>
            <p:cNvPr id="443" name="Google Shape;443;p14"/>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14"/>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15"/>
          <p:cNvSpPr txBox="1"/>
          <p:nvPr>
            <p:ph type="title"/>
          </p:nvPr>
        </p:nvSpPr>
        <p:spPr>
          <a:xfrm>
            <a:off x="1" y="118204"/>
            <a:ext cx="12081163" cy="110495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000"/>
              <a:buFont typeface="Century Gothic"/>
              <a:buNone/>
            </a:pPr>
            <a:r>
              <a:rPr lang="en-US"/>
              <a:t>30S Subunit Assembly Map</a:t>
            </a:r>
            <a:endParaRPr/>
          </a:p>
        </p:txBody>
      </p:sp>
      <p:sp>
        <p:nvSpPr>
          <p:cNvPr id="451" name="Google Shape;451;p15"/>
          <p:cNvSpPr/>
          <p:nvPr/>
        </p:nvSpPr>
        <p:spPr>
          <a:xfrm>
            <a:off x="969089" y="1900518"/>
            <a:ext cx="2187388" cy="233082"/>
          </a:xfrm>
          <a:prstGeom prst="rect">
            <a:avLst/>
          </a:prstGeom>
          <a:solidFill>
            <a:srgbClr val="0054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15"/>
          <p:cNvSpPr/>
          <p:nvPr/>
        </p:nvSpPr>
        <p:spPr>
          <a:xfrm>
            <a:off x="3165441" y="1900518"/>
            <a:ext cx="2187388" cy="23308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15"/>
          <p:cNvSpPr/>
          <p:nvPr/>
        </p:nvSpPr>
        <p:spPr>
          <a:xfrm>
            <a:off x="5361793" y="1900518"/>
            <a:ext cx="2187388" cy="23308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15"/>
          <p:cNvSpPr txBox="1"/>
          <p:nvPr/>
        </p:nvSpPr>
        <p:spPr>
          <a:xfrm>
            <a:off x="1300783" y="1531187"/>
            <a:ext cx="109998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5' Domain</a:t>
            </a:r>
            <a:endParaRPr/>
          </a:p>
        </p:txBody>
      </p:sp>
      <p:sp>
        <p:nvSpPr>
          <p:cNvPr id="455" name="Google Shape;455;p15"/>
          <p:cNvSpPr txBox="1"/>
          <p:nvPr/>
        </p:nvSpPr>
        <p:spPr>
          <a:xfrm>
            <a:off x="3335772" y="1531187"/>
            <a:ext cx="160813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Central Domain</a:t>
            </a:r>
            <a:endParaRPr/>
          </a:p>
        </p:txBody>
      </p:sp>
      <p:sp>
        <p:nvSpPr>
          <p:cNvPr id="456" name="Google Shape;456;p15"/>
          <p:cNvSpPr txBox="1"/>
          <p:nvPr/>
        </p:nvSpPr>
        <p:spPr>
          <a:xfrm>
            <a:off x="5677736" y="1531187"/>
            <a:ext cx="109998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3' Domain</a:t>
            </a:r>
            <a:endParaRPr/>
          </a:p>
        </p:txBody>
      </p:sp>
      <p:sp>
        <p:nvSpPr>
          <p:cNvPr id="457" name="Google Shape;457;p15"/>
          <p:cNvSpPr txBox="1"/>
          <p:nvPr/>
        </p:nvSpPr>
        <p:spPr>
          <a:xfrm>
            <a:off x="977616" y="2547179"/>
            <a:ext cx="662361"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uS17</a:t>
            </a:r>
            <a:endParaRPr/>
          </a:p>
        </p:txBody>
      </p:sp>
      <p:sp>
        <p:nvSpPr>
          <p:cNvPr id="458" name="Google Shape;458;p15"/>
          <p:cNvSpPr txBox="1"/>
          <p:nvPr/>
        </p:nvSpPr>
        <p:spPr>
          <a:xfrm>
            <a:off x="1739617" y="2547179"/>
            <a:ext cx="662361"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bS20</a:t>
            </a:r>
            <a:endParaRPr/>
          </a:p>
        </p:txBody>
      </p:sp>
      <p:sp>
        <p:nvSpPr>
          <p:cNvPr id="459" name="Google Shape;459;p15"/>
          <p:cNvSpPr txBox="1"/>
          <p:nvPr/>
        </p:nvSpPr>
        <p:spPr>
          <a:xfrm>
            <a:off x="2501618" y="2547179"/>
            <a:ext cx="548548"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uS4</a:t>
            </a:r>
            <a:endParaRPr/>
          </a:p>
        </p:txBody>
      </p:sp>
      <p:sp>
        <p:nvSpPr>
          <p:cNvPr id="460" name="Google Shape;460;p15"/>
          <p:cNvSpPr txBox="1"/>
          <p:nvPr/>
        </p:nvSpPr>
        <p:spPr>
          <a:xfrm>
            <a:off x="3629538" y="2547179"/>
            <a:ext cx="548548"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uS8</a:t>
            </a:r>
            <a:endParaRPr/>
          </a:p>
        </p:txBody>
      </p:sp>
      <p:sp>
        <p:nvSpPr>
          <p:cNvPr id="461" name="Google Shape;461;p15"/>
          <p:cNvSpPr txBox="1"/>
          <p:nvPr/>
        </p:nvSpPr>
        <p:spPr>
          <a:xfrm>
            <a:off x="4395979" y="2547179"/>
            <a:ext cx="662361"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uS15</a:t>
            </a:r>
            <a:endParaRPr/>
          </a:p>
        </p:txBody>
      </p:sp>
      <p:sp>
        <p:nvSpPr>
          <p:cNvPr id="462" name="Google Shape;462;p15"/>
          <p:cNvSpPr txBox="1"/>
          <p:nvPr/>
        </p:nvSpPr>
        <p:spPr>
          <a:xfrm>
            <a:off x="6133932" y="2547179"/>
            <a:ext cx="548548"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uS7</a:t>
            </a:r>
            <a:endParaRPr/>
          </a:p>
        </p:txBody>
      </p:sp>
      <p:sp>
        <p:nvSpPr>
          <p:cNvPr id="463" name="Google Shape;463;p15"/>
          <p:cNvSpPr txBox="1"/>
          <p:nvPr/>
        </p:nvSpPr>
        <p:spPr>
          <a:xfrm>
            <a:off x="2042891" y="3510493"/>
            <a:ext cx="662361"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bS16</a:t>
            </a:r>
            <a:endParaRPr/>
          </a:p>
        </p:txBody>
      </p:sp>
      <p:sp>
        <p:nvSpPr>
          <p:cNvPr id="464" name="Google Shape;464;p15"/>
          <p:cNvSpPr txBox="1"/>
          <p:nvPr/>
        </p:nvSpPr>
        <p:spPr>
          <a:xfrm>
            <a:off x="2366056" y="4806659"/>
            <a:ext cx="548548"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uS5</a:t>
            </a:r>
            <a:endParaRPr/>
          </a:p>
        </p:txBody>
      </p:sp>
      <p:sp>
        <p:nvSpPr>
          <p:cNvPr id="465" name="Google Shape;465;p15"/>
          <p:cNvSpPr txBox="1"/>
          <p:nvPr/>
        </p:nvSpPr>
        <p:spPr>
          <a:xfrm>
            <a:off x="1241309" y="4806659"/>
            <a:ext cx="662361"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uS12</a:t>
            </a:r>
            <a:endParaRPr/>
          </a:p>
        </p:txBody>
      </p:sp>
      <p:sp>
        <p:nvSpPr>
          <p:cNvPr id="466" name="Google Shape;466;p15"/>
          <p:cNvSpPr txBox="1"/>
          <p:nvPr/>
        </p:nvSpPr>
        <p:spPr>
          <a:xfrm>
            <a:off x="3172080" y="4306900"/>
            <a:ext cx="662361"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uS11</a:t>
            </a:r>
            <a:endParaRPr/>
          </a:p>
        </p:txBody>
      </p:sp>
      <p:sp>
        <p:nvSpPr>
          <p:cNvPr id="467" name="Google Shape;467;p15"/>
          <p:cNvSpPr txBox="1"/>
          <p:nvPr/>
        </p:nvSpPr>
        <p:spPr>
          <a:xfrm>
            <a:off x="4520151" y="4432053"/>
            <a:ext cx="662361"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bS21</a:t>
            </a:r>
            <a:endParaRPr/>
          </a:p>
        </p:txBody>
      </p:sp>
      <p:sp>
        <p:nvSpPr>
          <p:cNvPr id="468" name="Google Shape;468;p15"/>
          <p:cNvSpPr txBox="1"/>
          <p:nvPr/>
        </p:nvSpPr>
        <p:spPr>
          <a:xfrm>
            <a:off x="5489949" y="3510493"/>
            <a:ext cx="548548"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uS9</a:t>
            </a:r>
            <a:endParaRPr/>
          </a:p>
        </p:txBody>
      </p:sp>
      <p:sp>
        <p:nvSpPr>
          <p:cNvPr id="469" name="Google Shape;469;p15"/>
          <p:cNvSpPr txBox="1"/>
          <p:nvPr/>
        </p:nvSpPr>
        <p:spPr>
          <a:xfrm>
            <a:off x="6176886" y="3510493"/>
            <a:ext cx="662361"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uS13</a:t>
            </a:r>
            <a:endParaRPr/>
          </a:p>
        </p:txBody>
      </p:sp>
      <p:sp>
        <p:nvSpPr>
          <p:cNvPr id="470" name="Google Shape;470;p15"/>
          <p:cNvSpPr txBox="1"/>
          <p:nvPr/>
        </p:nvSpPr>
        <p:spPr>
          <a:xfrm>
            <a:off x="6997197" y="3510493"/>
            <a:ext cx="662361"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uS19</a:t>
            </a:r>
            <a:endParaRPr/>
          </a:p>
        </p:txBody>
      </p:sp>
      <p:sp>
        <p:nvSpPr>
          <p:cNvPr id="471" name="Google Shape;471;p15"/>
          <p:cNvSpPr txBox="1"/>
          <p:nvPr/>
        </p:nvSpPr>
        <p:spPr>
          <a:xfrm>
            <a:off x="5435290" y="4432053"/>
            <a:ext cx="662361"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uS10</a:t>
            </a:r>
            <a:endParaRPr/>
          </a:p>
        </p:txBody>
      </p:sp>
      <p:sp>
        <p:nvSpPr>
          <p:cNvPr id="472" name="Google Shape;472;p15"/>
          <p:cNvSpPr txBox="1"/>
          <p:nvPr/>
        </p:nvSpPr>
        <p:spPr>
          <a:xfrm>
            <a:off x="6851267" y="4432053"/>
            <a:ext cx="662361"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uS14</a:t>
            </a:r>
            <a:endParaRPr/>
          </a:p>
        </p:txBody>
      </p:sp>
      <p:sp>
        <p:nvSpPr>
          <p:cNvPr id="473" name="Google Shape;473;p15"/>
          <p:cNvSpPr txBox="1"/>
          <p:nvPr/>
        </p:nvSpPr>
        <p:spPr>
          <a:xfrm>
            <a:off x="5623327" y="5362059"/>
            <a:ext cx="548548"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uS3</a:t>
            </a:r>
            <a:endParaRPr/>
          </a:p>
        </p:txBody>
      </p:sp>
      <p:sp>
        <p:nvSpPr>
          <p:cNvPr id="474" name="Google Shape;474;p15"/>
          <p:cNvSpPr txBox="1"/>
          <p:nvPr/>
        </p:nvSpPr>
        <p:spPr>
          <a:xfrm>
            <a:off x="6595767" y="5561990"/>
            <a:ext cx="548548"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uS2</a:t>
            </a:r>
            <a:endParaRPr/>
          </a:p>
        </p:txBody>
      </p:sp>
      <p:cxnSp>
        <p:nvCxnSpPr>
          <p:cNvPr id="475" name="Google Shape;475;p15"/>
          <p:cNvCxnSpPr/>
          <p:nvPr/>
        </p:nvCxnSpPr>
        <p:spPr>
          <a:xfrm>
            <a:off x="1300782" y="2121659"/>
            <a:ext cx="1" cy="413578"/>
          </a:xfrm>
          <a:prstGeom prst="straightConnector1">
            <a:avLst/>
          </a:prstGeom>
          <a:noFill/>
          <a:ln cap="flat" cmpd="sng" w="19050">
            <a:solidFill>
              <a:schemeClr val="dk1"/>
            </a:solidFill>
            <a:prstDash val="solid"/>
            <a:round/>
            <a:headEnd len="sm" w="sm" type="none"/>
            <a:tailEnd len="med" w="med" type="triangle"/>
          </a:ln>
        </p:spPr>
      </p:cxnSp>
      <p:cxnSp>
        <p:nvCxnSpPr>
          <p:cNvPr id="476" name="Google Shape;476;p15"/>
          <p:cNvCxnSpPr/>
          <p:nvPr/>
        </p:nvCxnSpPr>
        <p:spPr>
          <a:xfrm>
            <a:off x="2062783" y="2121659"/>
            <a:ext cx="1" cy="413578"/>
          </a:xfrm>
          <a:prstGeom prst="straightConnector1">
            <a:avLst/>
          </a:prstGeom>
          <a:noFill/>
          <a:ln cap="flat" cmpd="sng" w="19050">
            <a:solidFill>
              <a:schemeClr val="dk1"/>
            </a:solidFill>
            <a:prstDash val="solid"/>
            <a:round/>
            <a:headEnd len="sm" w="sm" type="none"/>
            <a:tailEnd len="med" w="med" type="triangle"/>
          </a:ln>
        </p:spPr>
      </p:cxnSp>
      <p:cxnSp>
        <p:nvCxnSpPr>
          <p:cNvPr id="477" name="Google Shape;477;p15"/>
          <p:cNvCxnSpPr/>
          <p:nvPr/>
        </p:nvCxnSpPr>
        <p:spPr>
          <a:xfrm>
            <a:off x="2755021" y="2121659"/>
            <a:ext cx="1" cy="413578"/>
          </a:xfrm>
          <a:prstGeom prst="straightConnector1">
            <a:avLst/>
          </a:prstGeom>
          <a:noFill/>
          <a:ln cap="flat" cmpd="sng" w="19050">
            <a:solidFill>
              <a:schemeClr val="dk1"/>
            </a:solidFill>
            <a:prstDash val="solid"/>
            <a:round/>
            <a:headEnd len="sm" w="sm" type="none"/>
            <a:tailEnd len="med" w="med" type="triangle"/>
          </a:ln>
        </p:spPr>
      </p:cxnSp>
      <p:cxnSp>
        <p:nvCxnSpPr>
          <p:cNvPr id="478" name="Google Shape;478;p15"/>
          <p:cNvCxnSpPr/>
          <p:nvPr/>
        </p:nvCxnSpPr>
        <p:spPr>
          <a:xfrm>
            <a:off x="3803032" y="2121659"/>
            <a:ext cx="1" cy="413578"/>
          </a:xfrm>
          <a:prstGeom prst="straightConnector1">
            <a:avLst/>
          </a:prstGeom>
          <a:noFill/>
          <a:ln cap="flat" cmpd="sng" w="19050">
            <a:solidFill>
              <a:schemeClr val="dk1"/>
            </a:solidFill>
            <a:prstDash val="solid"/>
            <a:round/>
            <a:headEnd len="sm" w="sm" type="none"/>
            <a:tailEnd len="med" w="med" type="triangle"/>
          </a:ln>
        </p:spPr>
      </p:cxnSp>
      <p:cxnSp>
        <p:nvCxnSpPr>
          <p:cNvPr id="479" name="Google Shape;479;p15"/>
          <p:cNvCxnSpPr/>
          <p:nvPr/>
        </p:nvCxnSpPr>
        <p:spPr>
          <a:xfrm>
            <a:off x="4675662" y="2121659"/>
            <a:ext cx="1" cy="413578"/>
          </a:xfrm>
          <a:prstGeom prst="straightConnector1">
            <a:avLst/>
          </a:prstGeom>
          <a:noFill/>
          <a:ln cap="flat" cmpd="sng" w="19050">
            <a:solidFill>
              <a:schemeClr val="dk1"/>
            </a:solidFill>
            <a:prstDash val="solid"/>
            <a:round/>
            <a:headEnd len="sm" w="sm" type="none"/>
            <a:tailEnd len="med" w="med" type="triangle"/>
          </a:ln>
        </p:spPr>
      </p:cxnSp>
      <p:cxnSp>
        <p:nvCxnSpPr>
          <p:cNvPr id="480" name="Google Shape;480;p15"/>
          <p:cNvCxnSpPr/>
          <p:nvPr/>
        </p:nvCxnSpPr>
        <p:spPr>
          <a:xfrm>
            <a:off x="6368134" y="2121659"/>
            <a:ext cx="1" cy="413578"/>
          </a:xfrm>
          <a:prstGeom prst="straightConnector1">
            <a:avLst/>
          </a:prstGeom>
          <a:noFill/>
          <a:ln cap="flat" cmpd="sng" w="19050">
            <a:solidFill>
              <a:schemeClr val="dk1"/>
            </a:solidFill>
            <a:prstDash val="solid"/>
            <a:round/>
            <a:headEnd len="sm" w="sm" type="none"/>
            <a:tailEnd len="med" w="med" type="triangle"/>
          </a:ln>
        </p:spPr>
      </p:cxnSp>
      <p:cxnSp>
        <p:nvCxnSpPr>
          <p:cNvPr id="481" name="Google Shape;481;p15"/>
          <p:cNvCxnSpPr/>
          <p:nvPr/>
        </p:nvCxnSpPr>
        <p:spPr>
          <a:xfrm>
            <a:off x="2062782" y="2912793"/>
            <a:ext cx="169286" cy="595021"/>
          </a:xfrm>
          <a:prstGeom prst="straightConnector1">
            <a:avLst/>
          </a:prstGeom>
          <a:noFill/>
          <a:ln cap="flat" cmpd="sng" w="19050">
            <a:solidFill>
              <a:schemeClr val="dk1"/>
            </a:solidFill>
            <a:prstDash val="solid"/>
            <a:round/>
            <a:headEnd len="sm" w="sm" type="none"/>
            <a:tailEnd len="med" w="med" type="triangle"/>
          </a:ln>
        </p:spPr>
      </p:cxnSp>
      <p:cxnSp>
        <p:nvCxnSpPr>
          <p:cNvPr id="482" name="Google Shape;482;p15"/>
          <p:cNvCxnSpPr>
            <a:stCxn id="459" idx="2"/>
          </p:cNvCxnSpPr>
          <p:nvPr/>
        </p:nvCxnSpPr>
        <p:spPr>
          <a:xfrm flipH="1">
            <a:off x="2490292" y="2885733"/>
            <a:ext cx="285600" cy="622200"/>
          </a:xfrm>
          <a:prstGeom prst="straightConnector1">
            <a:avLst/>
          </a:prstGeom>
          <a:noFill/>
          <a:ln cap="flat" cmpd="sng" w="19050">
            <a:solidFill>
              <a:schemeClr val="dk1"/>
            </a:solidFill>
            <a:prstDash val="solid"/>
            <a:round/>
            <a:headEnd len="sm" w="sm" type="none"/>
            <a:tailEnd len="med" w="med" type="triangle"/>
          </a:ln>
        </p:spPr>
      </p:cxnSp>
      <p:cxnSp>
        <p:nvCxnSpPr>
          <p:cNvPr id="483" name="Google Shape;483;p15"/>
          <p:cNvCxnSpPr>
            <a:stCxn id="463" idx="2"/>
          </p:cNvCxnSpPr>
          <p:nvPr/>
        </p:nvCxnSpPr>
        <p:spPr>
          <a:xfrm>
            <a:off x="2374072" y="3849047"/>
            <a:ext cx="134100" cy="957600"/>
          </a:xfrm>
          <a:prstGeom prst="straightConnector1">
            <a:avLst/>
          </a:prstGeom>
          <a:noFill/>
          <a:ln cap="flat" cmpd="sng" w="19050">
            <a:solidFill>
              <a:schemeClr val="dk1"/>
            </a:solidFill>
            <a:prstDash val="solid"/>
            <a:round/>
            <a:headEnd len="sm" w="sm" type="none"/>
            <a:tailEnd len="med" w="med" type="triangle"/>
          </a:ln>
        </p:spPr>
      </p:cxnSp>
      <p:cxnSp>
        <p:nvCxnSpPr>
          <p:cNvPr id="484" name="Google Shape;484;p15"/>
          <p:cNvCxnSpPr/>
          <p:nvPr/>
        </p:nvCxnSpPr>
        <p:spPr>
          <a:xfrm flipH="1">
            <a:off x="1679858" y="3878318"/>
            <a:ext cx="481595" cy="928341"/>
          </a:xfrm>
          <a:prstGeom prst="straightConnector1">
            <a:avLst/>
          </a:prstGeom>
          <a:noFill/>
          <a:ln cap="flat" cmpd="sng" w="19050">
            <a:solidFill>
              <a:schemeClr val="dk1"/>
            </a:solidFill>
            <a:prstDash val="solid"/>
            <a:round/>
            <a:headEnd len="sm" w="sm" type="none"/>
            <a:tailEnd len="med" w="med" type="triangle"/>
          </a:ln>
        </p:spPr>
      </p:cxnSp>
      <p:cxnSp>
        <p:nvCxnSpPr>
          <p:cNvPr id="485" name="Google Shape;485;p15"/>
          <p:cNvCxnSpPr>
            <a:stCxn id="457" idx="2"/>
            <a:endCxn id="465" idx="0"/>
          </p:cNvCxnSpPr>
          <p:nvPr/>
        </p:nvCxnSpPr>
        <p:spPr>
          <a:xfrm>
            <a:off x="1308797" y="2885733"/>
            <a:ext cx="263700" cy="1920900"/>
          </a:xfrm>
          <a:prstGeom prst="straightConnector1">
            <a:avLst/>
          </a:prstGeom>
          <a:noFill/>
          <a:ln cap="flat" cmpd="sng" w="19050">
            <a:solidFill>
              <a:schemeClr val="dk1"/>
            </a:solidFill>
            <a:prstDash val="solid"/>
            <a:round/>
            <a:headEnd len="sm" w="sm" type="none"/>
            <a:tailEnd len="med" w="med" type="triangle"/>
          </a:ln>
        </p:spPr>
      </p:cxnSp>
      <p:cxnSp>
        <p:nvCxnSpPr>
          <p:cNvPr id="486" name="Google Shape;486;p15"/>
          <p:cNvCxnSpPr/>
          <p:nvPr/>
        </p:nvCxnSpPr>
        <p:spPr>
          <a:xfrm flipH="1">
            <a:off x="1781535" y="2916511"/>
            <a:ext cx="2009450" cy="1892827"/>
          </a:xfrm>
          <a:prstGeom prst="straightConnector1">
            <a:avLst/>
          </a:prstGeom>
          <a:noFill/>
          <a:ln cap="flat" cmpd="sng" w="19050">
            <a:solidFill>
              <a:schemeClr val="dk1"/>
            </a:solidFill>
            <a:prstDash val="solid"/>
            <a:round/>
            <a:headEnd len="sm" w="sm" type="none"/>
            <a:tailEnd len="med" w="med" type="triangle"/>
          </a:ln>
        </p:spPr>
      </p:cxnSp>
      <p:cxnSp>
        <p:nvCxnSpPr>
          <p:cNvPr id="487" name="Google Shape;487;p15"/>
          <p:cNvCxnSpPr>
            <a:endCxn id="464" idx="0"/>
          </p:cNvCxnSpPr>
          <p:nvPr/>
        </p:nvCxnSpPr>
        <p:spPr>
          <a:xfrm flipH="1">
            <a:off x="2640330" y="2916659"/>
            <a:ext cx="1254000" cy="1890000"/>
          </a:xfrm>
          <a:prstGeom prst="straightConnector1">
            <a:avLst/>
          </a:prstGeom>
          <a:noFill/>
          <a:ln cap="flat" cmpd="sng" w="19050">
            <a:solidFill>
              <a:schemeClr val="dk1"/>
            </a:solidFill>
            <a:prstDash val="solid"/>
            <a:round/>
            <a:headEnd len="sm" w="sm" type="none"/>
            <a:tailEnd len="med" w="med" type="triangle"/>
          </a:ln>
        </p:spPr>
      </p:cxnSp>
      <p:cxnSp>
        <p:nvCxnSpPr>
          <p:cNvPr id="488" name="Google Shape;488;p15"/>
          <p:cNvCxnSpPr/>
          <p:nvPr/>
        </p:nvCxnSpPr>
        <p:spPr>
          <a:xfrm flipH="1">
            <a:off x="4344915" y="2908748"/>
            <a:ext cx="278990" cy="601744"/>
          </a:xfrm>
          <a:prstGeom prst="straightConnector1">
            <a:avLst/>
          </a:prstGeom>
          <a:noFill/>
          <a:ln cap="flat" cmpd="sng" w="19050">
            <a:solidFill>
              <a:schemeClr val="dk1"/>
            </a:solidFill>
            <a:prstDash val="solid"/>
            <a:round/>
            <a:headEnd len="sm" w="sm" type="none"/>
            <a:tailEnd len="med" w="med" type="triangle"/>
          </a:ln>
        </p:spPr>
      </p:cxnSp>
      <p:cxnSp>
        <p:nvCxnSpPr>
          <p:cNvPr id="489" name="Google Shape;489;p15"/>
          <p:cNvCxnSpPr/>
          <p:nvPr/>
        </p:nvCxnSpPr>
        <p:spPr>
          <a:xfrm flipH="1">
            <a:off x="3790251" y="3878318"/>
            <a:ext cx="353429" cy="430089"/>
          </a:xfrm>
          <a:prstGeom prst="straightConnector1">
            <a:avLst/>
          </a:prstGeom>
          <a:noFill/>
          <a:ln cap="flat" cmpd="sng" w="19050">
            <a:solidFill>
              <a:schemeClr val="dk1"/>
            </a:solidFill>
            <a:prstDash val="solid"/>
            <a:round/>
            <a:headEnd len="sm" w="sm" type="none"/>
            <a:tailEnd len="med" w="med" type="triangle"/>
          </a:ln>
        </p:spPr>
      </p:cxnSp>
      <p:cxnSp>
        <p:nvCxnSpPr>
          <p:cNvPr id="490" name="Google Shape;490;p15"/>
          <p:cNvCxnSpPr/>
          <p:nvPr/>
        </p:nvCxnSpPr>
        <p:spPr>
          <a:xfrm>
            <a:off x="4512116" y="3879825"/>
            <a:ext cx="157321" cy="557041"/>
          </a:xfrm>
          <a:prstGeom prst="straightConnector1">
            <a:avLst/>
          </a:prstGeom>
          <a:noFill/>
          <a:ln cap="flat" cmpd="sng" w="19050">
            <a:solidFill>
              <a:schemeClr val="dk1"/>
            </a:solidFill>
            <a:prstDash val="solid"/>
            <a:round/>
            <a:headEnd len="sm" w="sm" type="none"/>
            <a:tailEnd len="med" w="med" type="triangle"/>
          </a:ln>
        </p:spPr>
      </p:cxnSp>
      <p:cxnSp>
        <p:nvCxnSpPr>
          <p:cNvPr id="491" name="Google Shape;491;p15"/>
          <p:cNvCxnSpPr>
            <a:stCxn id="464" idx="3"/>
            <a:endCxn id="467" idx="1"/>
          </p:cNvCxnSpPr>
          <p:nvPr/>
        </p:nvCxnSpPr>
        <p:spPr>
          <a:xfrm flipH="1" rot="10800000">
            <a:off x="2914604" y="4601236"/>
            <a:ext cx="1605600" cy="374700"/>
          </a:xfrm>
          <a:prstGeom prst="straightConnector1">
            <a:avLst/>
          </a:prstGeom>
          <a:noFill/>
          <a:ln cap="flat" cmpd="sng" w="19050">
            <a:solidFill>
              <a:schemeClr val="dk1"/>
            </a:solidFill>
            <a:prstDash val="solid"/>
            <a:round/>
            <a:headEnd len="sm" w="sm" type="none"/>
            <a:tailEnd len="med" w="med" type="triangle"/>
          </a:ln>
        </p:spPr>
      </p:cxnSp>
      <p:cxnSp>
        <p:nvCxnSpPr>
          <p:cNvPr id="492" name="Google Shape;492;p15"/>
          <p:cNvCxnSpPr>
            <a:endCxn id="468" idx="0"/>
          </p:cNvCxnSpPr>
          <p:nvPr/>
        </p:nvCxnSpPr>
        <p:spPr>
          <a:xfrm flipH="1">
            <a:off x="5764223" y="2917393"/>
            <a:ext cx="476700" cy="593100"/>
          </a:xfrm>
          <a:prstGeom prst="straightConnector1">
            <a:avLst/>
          </a:prstGeom>
          <a:noFill/>
          <a:ln cap="flat" cmpd="sng" w="19050">
            <a:solidFill>
              <a:schemeClr val="dk1"/>
            </a:solidFill>
            <a:prstDash val="solid"/>
            <a:round/>
            <a:headEnd len="sm" w="sm" type="none"/>
            <a:tailEnd len="med" w="med" type="triangle"/>
          </a:ln>
        </p:spPr>
      </p:cxnSp>
      <p:cxnSp>
        <p:nvCxnSpPr>
          <p:cNvPr id="493" name="Google Shape;493;p15"/>
          <p:cNvCxnSpPr>
            <a:endCxn id="469" idx="0"/>
          </p:cNvCxnSpPr>
          <p:nvPr/>
        </p:nvCxnSpPr>
        <p:spPr>
          <a:xfrm>
            <a:off x="6398567" y="2918893"/>
            <a:ext cx="109500" cy="591600"/>
          </a:xfrm>
          <a:prstGeom prst="straightConnector1">
            <a:avLst/>
          </a:prstGeom>
          <a:noFill/>
          <a:ln cap="flat" cmpd="sng" w="19050">
            <a:solidFill>
              <a:schemeClr val="dk1"/>
            </a:solidFill>
            <a:prstDash val="solid"/>
            <a:round/>
            <a:headEnd len="sm" w="sm" type="none"/>
            <a:tailEnd len="med" w="med" type="triangle"/>
          </a:ln>
        </p:spPr>
      </p:cxnSp>
      <p:cxnSp>
        <p:nvCxnSpPr>
          <p:cNvPr id="494" name="Google Shape;494;p15"/>
          <p:cNvCxnSpPr/>
          <p:nvPr/>
        </p:nvCxnSpPr>
        <p:spPr>
          <a:xfrm>
            <a:off x="6617040" y="2918077"/>
            <a:ext cx="541445" cy="579825"/>
          </a:xfrm>
          <a:prstGeom prst="straightConnector1">
            <a:avLst/>
          </a:prstGeom>
          <a:noFill/>
          <a:ln cap="flat" cmpd="sng" w="19050">
            <a:solidFill>
              <a:schemeClr val="dk1"/>
            </a:solidFill>
            <a:prstDash val="solid"/>
            <a:round/>
            <a:headEnd len="sm" w="sm" type="none"/>
            <a:tailEnd len="med" w="med" type="triangle"/>
          </a:ln>
        </p:spPr>
      </p:cxnSp>
      <p:cxnSp>
        <p:nvCxnSpPr>
          <p:cNvPr id="495" name="Google Shape;495;p15"/>
          <p:cNvCxnSpPr>
            <a:endCxn id="473" idx="1"/>
          </p:cNvCxnSpPr>
          <p:nvPr/>
        </p:nvCxnSpPr>
        <p:spPr>
          <a:xfrm>
            <a:off x="2895427" y="5111336"/>
            <a:ext cx="2727900" cy="420000"/>
          </a:xfrm>
          <a:prstGeom prst="straightConnector1">
            <a:avLst/>
          </a:prstGeom>
          <a:noFill/>
          <a:ln cap="flat" cmpd="sng" w="19050">
            <a:solidFill>
              <a:schemeClr val="dk1"/>
            </a:solidFill>
            <a:prstDash val="solid"/>
            <a:round/>
            <a:headEnd len="sm" w="sm" type="none"/>
            <a:tailEnd len="med" w="med" type="triangle"/>
          </a:ln>
        </p:spPr>
      </p:cxnSp>
      <p:cxnSp>
        <p:nvCxnSpPr>
          <p:cNvPr id="496" name="Google Shape;496;p15"/>
          <p:cNvCxnSpPr/>
          <p:nvPr/>
        </p:nvCxnSpPr>
        <p:spPr>
          <a:xfrm>
            <a:off x="5766176" y="3878317"/>
            <a:ext cx="1" cy="548640"/>
          </a:xfrm>
          <a:prstGeom prst="straightConnector1">
            <a:avLst/>
          </a:prstGeom>
          <a:noFill/>
          <a:ln cap="flat" cmpd="sng" w="19050">
            <a:solidFill>
              <a:schemeClr val="dk1"/>
            </a:solidFill>
            <a:prstDash val="solid"/>
            <a:round/>
            <a:headEnd len="sm" w="sm" type="none"/>
            <a:tailEnd len="med" w="med" type="triangle"/>
          </a:ln>
        </p:spPr>
      </p:cxnSp>
      <p:cxnSp>
        <p:nvCxnSpPr>
          <p:cNvPr id="497" name="Google Shape;497;p15"/>
          <p:cNvCxnSpPr/>
          <p:nvPr/>
        </p:nvCxnSpPr>
        <p:spPr>
          <a:xfrm>
            <a:off x="5955963" y="3884374"/>
            <a:ext cx="936465" cy="543577"/>
          </a:xfrm>
          <a:prstGeom prst="straightConnector1">
            <a:avLst/>
          </a:prstGeom>
          <a:noFill/>
          <a:ln cap="flat" cmpd="sng" w="19050">
            <a:solidFill>
              <a:schemeClr val="dk1"/>
            </a:solidFill>
            <a:prstDash val="solid"/>
            <a:round/>
            <a:headEnd len="sm" w="sm" type="none"/>
            <a:tailEnd len="med" w="med" type="triangle"/>
          </a:ln>
        </p:spPr>
      </p:cxnSp>
      <p:cxnSp>
        <p:nvCxnSpPr>
          <p:cNvPr id="498" name="Google Shape;498;p15"/>
          <p:cNvCxnSpPr/>
          <p:nvPr/>
        </p:nvCxnSpPr>
        <p:spPr>
          <a:xfrm>
            <a:off x="7234083" y="3878317"/>
            <a:ext cx="1" cy="548640"/>
          </a:xfrm>
          <a:prstGeom prst="straightConnector1">
            <a:avLst/>
          </a:prstGeom>
          <a:noFill/>
          <a:ln cap="flat" cmpd="sng" w="19050">
            <a:solidFill>
              <a:schemeClr val="dk1"/>
            </a:solidFill>
            <a:prstDash val="solid"/>
            <a:round/>
            <a:headEnd len="sm" w="sm" type="none"/>
            <a:tailEnd len="med" w="med" type="triangle"/>
          </a:ln>
        </p:spPr>
      </p:cxnSp>
      <p:cxnSp>
        <p:nvCxnSpPr>
          <p:cNvPr id="499" name="Google Shape;499;p15"/>
          <p:cNvCxnSpPr>
            <a:endCxn id="472" idx="1"/>
          </p:cNvCxnSpPr>
          <p:nvPr/>
        </p:nvCxnSpPr>
        <p:spPr>
          <a:xfrm flipH="1" rot="10800000">
            <a:off x="6086267" y="4601330"/>
            <a:ext cx="765000" cy="15300"/>
          </a:xfrm>
          <a:prstGeom prst="straightConnector1">
            <a:avLst/>
          </a:prstGeom>
          <a:noFill/>
          <a:ln cap="flat" cmpd="sng" w="19050">
            <a:solidFill>
              <a:schemeClr val="dk1"/>
            </a:solidFill>
            <a:prstDash val="solid"/>
            <a:round/>
            <a:headEnd len="med" w="med" type="triangle"/>
            <a:tailEnd len="med" w="med" type="triangle"/>
          </a:ln>
        </p:spPr>
      </p:cxnSp>
      <p:cxnSp>
        <p:nvCxnSpPr>
          <p:cNvPr id="500" name="Google Shape;500;p15"/>
          <p:cNvCxnSpPr>
            <a:stCxn id="473" idx="3"/>
            <a:endCxn id="474" idx="1"/>
          </p:cNvCxnSpPr>
          <p:nvPr/>
        </p:nvCxnSpPr>
        <p:spPr>
          <a:xfrm>
            <a:off x="6171875" y="5531336"/>
            <a:ext cx="423900" cy="199800"/>
          </a:xfrm>
          <a:prstGeom prst="straightConnector1">
            <a:avLst/>
          </a:prstGeom>
          <a:noFill/>
          <a:ln cap="flat" cmpd="sng" w="19050">
            <a:solidFill>
              <a:schemeClr val="dk1"/>
            </a:solidFill>
            <a:prstDash val="solid"/>
            <a:round/>
            <a:headEnd len="sm" w="sm" type="none"/>
            <a:tailEnd len="med" w="med" type="triangle"/>
          </a:ln>
        </p:spPr>
      </p:cxnSp>
      <p:cxnSp>
        <p:nvCxnSpPr>
          <p:cNvPr id="501" name="Google Shape;501;p15"/>
          <p:cNvCxnSpPr/>
          <p:nvPr/>
        </p:nvCxnSpPr>
        <p:spPr>
          <a:xfrm>
            <a:off x="5766172" y="4808102"/>
            <a:ext cx="1" cy="548640"/>
          </a:xfrm>
          <a:prstGeom prst="straightConnector1">
            <a:avLst/>
          </a:prstGeom>
          <a:noFill/>
          <a:ln cap="flat" cmpd="sng" w="19050">
            <a:solidFill>
              <a:schemeClr val="dk1"/>
            </a:solidFill>
            <a:prstDash val="solid"/>
            <a:round/>
            <a:headEnd len="sm" w="sm" type="none"/>
            <a:tailEnd len="med" w="med" type="triangle"/>
          </a:ln>
        </p:spPr>
      </p:cxnSp>
      <p:sp>
        <p:nvSpPr>
          <p:cNvPr id="502" name="Google Shape;502;p15"/>
          <p:cNvSpPr txBox="1"/>
          <p:nvPr/>
        </p:nvSpPr>
        <p:spPr>
          <a:xfrm>
            <a:off x="2698381" y="6239436"/>
            <a:ext cx="313900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30S subunit assembly map (Nomura)</a:t>
            </a:r>
            <a:endParaRPr/>
          </a:p>
        </p:txBody>
      </p:sp>
      <p:sp>
        <p:nvSpPr>
          <p:cNvPr id="503" name="Google Shape;503;p15"/>
          <p:cNvSpPr txBox="1"/>
          <p:nvPr/>
        </p:nvSpPr>
        <p:spPr>
          <a:xfrm>
            <a:off x="126406" y="2635625"/>
            <a:ext cx="40427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1ᴼ</a:t>
            </a:r>
            <a:endParaRPr/>
          </a:p>
        </p:txBody>
      </p:sp>
      <p:sp>
        <p:nvSpPr>
          <p:cNvPr id="504" name="Google Shape;504;p15"/>
          <p:cNvSpPr txBox="1"/>
          <p:nvPr/>
        </p:nvSpPr>
        <p:spPr>
          <a:xfrm>
            <a:off x="126406" y="3666566"/>
            <a:ext cx="40427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2ᴼ</a:t>
            </a:r>
            <a:endParaRPr/>
          </a:p>
        </p:txBody>
      </p:sp>
      <p:sp>
        <p:nvSpPr>
          <p:cNvPr id="505" name="Google Shape;505;p15"/>
          <p:cNvSpPr txBox="1"/>
          <p:nvPr/>
        </p:nvSpPr>
        <p:spPr>
          <a:xfrm>
            <a:off x="126406" y="4876801"/>
            <a:ext cx="40427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3ᴼ</a:t>
            </a:r>
            <a:endParaRPr/>
          </a:p>
        </p:txBody>
      </p:sp>
      <p:sp>
        <p:nvSpPr>
          <p:cNvPr id="506" name="Google Shape;506;p15"/>
          <p:cNvSpPr/>
          <p:nvPr/>
        </p:nvSpPr>
        <p:spPr>
          <a:xfrm>
            <a:off x="664289" y="2421669"/>
            <a:ext cx="183116" cy="671151"/>
          </a:xfrm>
          <a:prstGeom prst="leftBracket">
            <a:avLst>
              <a:gd fmla="val 8333" name="adj"/>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15"/>
          <p:cNvSpPr/>
          <p:nvPr/>
        </p:nvSpPr>
        <p:spPr>
          <a:xfrm>
            <a:off x="664289" y="3287053"/>
            <a:ext cx="188258" cy="691490"/>
          </a:xfrm>
          <a:prstGeom prst="leftBracket">
            <a:avLst>
              <a:gd fmla="val 8333" name="adj"/>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15"/>
          <p:cNvSpPr/>
          <p:nvPr/>
        </p:nvSpPr>
        <p:spPr>
          <a:xfrm>
            <a:off x="663366" y="4135114"/>
            <a:ext cx="169786" cy="1661410"/>
          </a:xfrm>
          <a:prstGeom prst="leftBracket">
            <a:avLst>
              <a:gd fmla="val 8333" name="adj"/>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509" name="Google Shape;509;p15"/>
          <p:cNvCxnSpPr/>
          <p:nvPr/>
        </p:nvCxnSpPr>
        <p:spPr>
          <a:xfrm rot="5400000">
            <a:off x="2122546" y="4782732"/>
            <a:ext cx="1" cy="457200"/>
          </a:xfrm>
          <a:prstGeom prst="straightConnector1">
            <a:avLst/>
          </a:prstGeom>
          <a:noFill/>
          <a:ln cap="flat" cmpd="sng" w="19050">
            <a:solidFill>
              <a:schemeClr val="dk1"/>
            </a:solidFill>
            <a:prstDash val="solid"/>
            <a:round/>
            <a:headEnd len="sm" w="sm" type="none"/>
            <a:tailEnd len="med" w="med" type="triangle"/>
          </a:ln>
        </p:spPr>
      </p:cxnSp>
      <p:sp>
        <p:nvSpPr>
          <p:cNvPr id="510" name="Google Shape;510;p15"/>
          <p:cNvSpPr txBox="1"/>
          <p:nvPr/>
        </p:nvSpPr>
        <p:spPr>
          <a:xfrm>
            <a:off x="4132015" y="3510493"/>
            <a:ext cx="548548"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bS6</a:t>
            </a:r>
            <a:endParaRPr/>
          </a:p>
        </p:txBody>
      </p:sp>
      <p:sp>
        <p:nvSpPr>
          <p:cNvPr id="511" name="Google Shape;511;p15"/>
          <p:cNvSpPr txBox="1"/>
          <p:nvPr/>
        </p:nvSpPr>
        <p:spPr>
          <a:xfrm>
            <a:off x="4719108" y="3507814"/>
            <a:ext cx="662361" cy="338554"/>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bS18</a:t>
            </a:r>
            <a:endParaRPr/>
          </a:p>
        </p:txBody>
      </p:sp>
      <p:cxnSp>
        <p:nvCxnSpPr>
          <p:cNvPr id="512" name="Google Shape;512;p15"/>
          <p:cNvCxnSpPr/>
          <p:nvPr/>
        </p:nvCxnSpPr>
        <p:spPr>
          <a:xfrm flipH="1">
            <a:off x="4931934" y="3885578"/>
            <a:ext cx="157321" cy="557041"/>
          </a:xfrm>
          <a:prstGeom prst="straightConnector1">
            <a:avLst/>
          </a:prstGeom>
          <a:noFill/>
          <a:ln cap="flat" cmpd="sng" w="19050">
            <a:solidFill>
              <a:schemeClr val="dk1"/>
            </a:solidFill>
            <a:prstDash val="solid"/>
            <a:round/>
            <a:headEnd len="sm" w="sm" type="none"/>
            <a:tailEnd len="med" w="med" type="triangle"/>
          </a:ln>
        </p:spPr>
      </p:cxnSp>
      <p:cxnSp>
        <p:nvCxnSpPr>
          <p:cNvPr id="513" name="Google Shape;513;p15"/>
          <p:cNvCxnSpPr/>
          <p:nvPr/>
        </p:nvCxnSpPr>
        <p:spPr>
          <a:xfrm>
            <a:off x="4807401" y="2915084"/>
            <a:ext cx="278990" cy="601744"/>
          </a:xfrm>
          <a:prstGeom prst="straightConnector1">
            <a:avLst/>
          </a:prstGeom>
          <a:noFill/>
          <a:ln cap="flat" cmpd="sng" w="19050">
            <a:solidFill>
              <a:schemeClr val="dk1"/>
            </a:solidFill>
            <a:prstDash val="solid"/>
            <a:round/>
            <a:headEnd len="sm" w="sm" type="none"/>
            <a:tailEnd len="med" w="med" type="triangle"/>
          </a:ln>
        </p:spPr>
      </p:cxnSp>
      <p:sp>
        <p:nvSpPr>
          <p:cNvPr id="514" name="Google Shape;514;p15"/>
          <p:cNvSpPr/>
          <p:nvPr/>
        </p:nvSpPr>
        <p:spPr>
          <a:xfrm>
            <a:off x="4197455" y="4055325"/>
            <a:ext cx="1220813" cy="1106179"/>
          </a:xfrm>
          <a:prstGeom prst="donut">
            <a:avLst>
              <a:gd fmla="val 10000" name="adj"/>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15"/>
          <p:cNvSpPr txBox="1"/>
          <p:nvPr/>
        </p:nvSpPr>
        <p:spPr>
          <a:xfrm>
            <a:off x="8102091" y="2494470"/>
            <a:ext cx="41440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Cells don’t need bS21 to make ribosomes!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16"/>
          <p:cNvSpPr txBox="1"/>
          <p:nvPr>
            <p:ph type="title"/>
          </p:nvPr>
        </p:nvSpPr>
        <p:spPr>
          <a:xfrm>
            <a:off x="1" y="118204"/>
            <a:ext cx="12081163" cy="1104954"/>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Century Gothic"/>
              <a:buNone/>
            </a:pPr>
            <a:r>
              <a:rPr lang="en-US"/>
              <a:t>Cells lacking bS21-1 and bS21-2 have smaller colonies compared to wild-type cells</a:t>
            </a:r>
            <a:endParaRPr/>
          </a:p>
        </p:txBody>
      </p:sp>
      <p:pic>
        <p:nvPicPr>
          <p:cNvPr id="522" name="Google Shape;522;p16"/>
          <p:cNvPicPr preferRelativeResize="0"/>
          <p:nvPr/>
        </p:nvPicPr>
        <p:blipFill rotWithShape="1">
          <a:blip r:embed="rId3">
            <a:alphaModFix/>
          </a:blip>
          <a:srcRect b="8973" l="10743" r="0" t="0"/>
          <a:stretch/>
        </p:blipFill>
        <p:spPr>
          <a:xfrm>
            <a:off x="1623133" y="1330145"/>
            <a:ext cx="8945733" cy="5075134"/>
          </a:xfrm>
          <a:prstGeom prst="rect">
            <a:avLst/>
          </a:prstGeom>
          <a:noFill/>
          <a:ln>
            <a:noFill/>
          </a:ln>
        </p:spPr>
      </p:pic>
      <p:sp>
        <p:nvSpPr>
          <p:cNvPr id="523" name="Google Shape;523;p16"/>
          <p:cNvSpPr txBox="1"/>
          <p:nvPr/>
        </p:nvSpPr>
        <p:spPr>
          <a:xfrm>
            <a:off x="2643915" y="6060725"/>
            <a:ext cx="64311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Calibri"/>
                <a:ea typeface="Calibri"/>
                <a:cs typeface="Calibri"/>
                <a:sym typeface="Calibri"/>
              </a:rPr>
              <a:t>ΔrspU1 ΔrpsU2 </a:t>
            </a:r>
            <a:r>
              <a:rPr lang="en-US" sz="2400">
                <a:solidFill>
                  <a:schemeClr val="dk1"/>
                </a:solidFill>
                <a:latin typeface="Calibri"/>
                <a:ea typeface="Calibri"/>
                <a:cs typeface="Calibri"/>
                <a:sym typeface="Calibri"/>
              </a:rPr>
              <a:t>pF			         LVS pf</a:t>
            </a:r>
            <a:endParaRPr i="1" sz="2400">
              <a:solidFill>
                <a:schemeClr val="dk1"/>
              </a:solidFill>
              <a:latin typeface="Calibri"/>
              <a:ea typeface="Calibri"/>
              <a:cs typeface="Calibri"/>
              <a:sym typeface="Calibri"/>
            </a:endParaRPr>
          </a:p>
        </p:txBody>
      </p:sp>
      <p:sp>
        <p:nvSpPr>
          <p:cNvPr id="524" name="Google Shape;524;p16"/>
          <p:cNvSpPr txBox="1"/>
          <p:nvPr/>
        </p:nvSpPr>
        <p:spPr>
          <a:xfrm>
            <a:off x="1132478" y="1323041"/>
            <a:ext cx="9813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2.5</a:t>
            </a:r>
            <a:endParaRPr/>
          </a:p>
        </p:txBody>
      </p:sp>
      <p:sp>
        <p:nvSpPr>
          <p:cNvPr id="525" name="Google Shape;525;p16"/>
          <p:cNvSpPr txBox="1"/>
          <p:nvPr/>
        </p:nvSpPr>
        <p:spPr>
          <a:xfrm rot="-5400000">
            <a:off x="-1630615" y="3377725"/>
            <a:ext cx="417092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Diameter of Colonies (mm)</a:t>
            </a:r>
            <a:endParaRPr/>
          </a:p>
        </p:txBody>
      </p:sp>
      <p:sp>
        <p:nvSpPr>
          <p:cNvPr id="526" name="Google Shape;526;p16"/>
          <p:cNvSpPr txBox="1"/>
          <p:nvPr/>
        </p:nvSpPr>
        <p:spPr>
          <a:xfrm>
            <a:off x="2038504" y="6464140"/>
            <a:ext cx="81149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Strains</a:t>
            </a:r>
            <a:endParaRPr sz="1800">
              <a:solidFill>
                <a:schemeClr val="dk1"/>
              </a:solidFill>
              <a:latin typeface="Calibri"/>
              <a:ea typeface="Calibri"/>
              <a:cs typeface="Calibri"/>
              <a:sym typeface="Calibri"/>
            </a:endParaRPr>
          </a:p>
        </p:txBody>
      </p:sp>
      <p:sp>
        <p:nvSpPr>
          <p:cNvPr id="527" name="Google Shape;527;p16"/>
          <p:cNvSpPr txBox="1"/>
          <p:nvPr/>
        </p:nvSpPr>
        <p:spPr>
          <a:xfrm>
            <a:off x="1275528" y="2155376"/>
            <a:ext cx="9813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2</a:t>
            </a:r>
            <a:endParaRPr/>
          </a:p>
        </p:txBody>
      </p:sp>
      <p:sp>
        <p:nvSpPr>
          <p:cNvPr id="528" name="Google Shape;528;p16"/>
          <p:cNvSpPr txBox="1"/>
          <p:nvPr/>
        </p:nvSpPr>
        <p:spPr>
          <a:xfrm>
            <a:off x="1135173" y="3088303"/>
            <a:ext cx="9813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1.5</a:t>
            </a:r>
            <a:endParaRPr/>
          </a:p>
        </p:txBody>
      </p:sp>
      <p:sp>
        <p:nvSpPr>
          <p:cNvPr id="529" name="Google Shape;529;p16"/>
          <p:cNvSpPr txBox="1"/>
          <p:nvPr/>
        </p:nvSpPr>
        <p:spPr>
          <a:xfrm>
            <a:off x="1275527" y="3953462"/>
            <a:ext cx="9813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1</a:t>
            </a:r>
            <a:endParaRPr/>
          </a:p>
        </p:txBody>
      </p:sp>
      <p:sp>
        <p:nvSpPr>
          <p:cNvPr id="530" name="Google Shape;530;p16"/>
          <p:cNvSpPr txBox="1"/>
          <p:nvPr/>
        </p:nvSpPr>
        <p:spPr>
          <a:xfrm>
            <a:off x="1152052" y="4853565"/>
            <a:ext cx="9813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0.5</a:t>
            </a:r>
            <a:endParaRPr/>
          </a:p>
        </p:txBody>
      </p:sp>
      <p:sp>
        <p:nvSpPr>
          <p:cNvPr id="531" name="Google Shape;531;p16"/>
          <p:cNvSpPr txBox="1"/>
          <p:nvPr/>
        </p:nvSpPr>
        <p:spPr>
          <a:xfrm>
            <a:off x="1315002" y="5692633"/>
            <a:ext cx="9813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7"/>
          <p:cNvSpPr txBox="1"/>
          <p:nvPr>
            <p:ph type="title"/>
          </p:nvPr>
        </p:nvSpPr>
        <p:spPr>
          <a:xfrm>
            <a:off x="1" y="118204"/>
            <a:ext cx="12081163" cy="1104954"/>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11111"/>
              <a:buFont typeface="Century Gothic"/>
              <a:buNone/>
            </a:pPr>
            <a:r>
              <a:rPr lang="en-US"/>
              <a:t>The preliminary hits from the growth suppressor screen restore growth in cells with less bS21 </a:t>
            </a:r>
            <a:endParaRPr/>
          </a:p>
        </p:txBody>
      </p:sp>
      <p:pic>
        <p:nvPicPr>
          <p:cNvPr id="538" name="Google Shape;538;p17"/>
          <p:cNvPicPr preferRelativeResize="0"/>
          <p:nvPr/>
        </p:nvPicPr>
        <p:blipFill rotWithShape="1">
          <a:blip r:embed="rId3">
            <a:alphaModFix/>
          </a:blip>
          <a:srcRect b="0" l="0" r="0" t="0"/>
          <a:stretch/>
        </p:blipFill>
        <p:spPr>
          <a:xfrm>
            <a:off x="1820584" y="1343890"/>
            <a:ext cx="8086137" cy="4349907"/>
          </a:xfrm>
          <a:prstGeom prst="rect">
            <a:avLst/>
          </a:prstGeom>
          <a:noFill/>
          <a:ln>
            <a:noFill/>
          </a:ln>
        </p:spPr>
      </p:pic>
      <p:cxnSp>
        <p:nvCxnSpPr>
          <p:cNvPr id="539" name="Google Shape;539;p17"/>
          <p:cNvCxnSpPr/>
          <p:nvPr/>
        </p:nvCxnSpPr>
        <p:spPr>
          <a:xfrm flipH="1">
            <a:off x="7477081" y="1430555"/>
            <a:ext cx="1145894" cy="1794076"/>
          </a:xfrm>
          <a:prstGeom prst="straightConnector1">
            <a:avLst/>
          </a:prstGeom>
          <a:noFill/>
          <a:ln cap="flat" cmpd="sng" w="38100">
            <a:solidFill>
              <a:schemeClr val="accent1"/>
            </a:solidFill>
            <a:prstDash val="solid"/>
            <a:round/>
            <a:headEnd len="sm" w="sm" type="none"/>
            <a:tailEnd len="med" w="med" type="triangle"/>
          </a:ln>
          <a:effectLst>
            <a:outerShdw blurRad="40000" rotWithShape="0" dir="5400000" dist="23000">
              <a:srgbClr val="000000">
                <a:alpha val="34901"/>
              </a:srgbClr>
            </a:outerShdw>
          </a:effectLst>
        </p:spPr>
      </p:cxnSp>
      <p:sp>
        <p:nvSpPr>
          <p:cNvPr id="540" name="Google Shape;540;p17"/>
          <p:cNvSpPr txBox="1"/>
          <p:nvPr/>
        </p:nvSpPr>
        <p:spPr>
          <a:xfrm rot="-5400000">
            <a:off x="-688393" y="3318788"/>
            <a:ext cx="401541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Diameter of Colonies (mm)</a:t>
            </a:r>
            <a:endParaRPr/>
          </a:p>
        </p:txBody>
      </p:sp>
      <p:sp>
        <p:nvSpPr>
          <p:cNvPr id="541" name="Google Shape;541;p17"/>
          <p:cNvSpPr txBox="1"/>
          <p:nvPr/>
        </p:nvSpPr>
        <p:spPr>
          <a:xfrm>
            <a:off x="1820585" y="5693797"/>
            <a:ext cx="858740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     LVS pF        E2-21         E2-30           E2-27          E2-38         E2-29        </a:t>
            </a:r>
            <a:r>
              <a:rPr i="1" lang="en-US" sz="2000">
                <a:solidFill>
                  <a:schemeClr val="dk1"/>
                </a:solidFill>
                <a:latin typeface="Calibri"/>
                <a:ea typeface="Calibri"/>
                <a:cs typeface="Calibri"/>
                <a:sym typeface="Calibri"/>
              </a:rPr>
              <a:t>ΔrpsU1 </a:t>
            </a:r>
            <a:endParaRPr/>
          </a:p>
          <a:p>
            <a:pPr indent="0" lvl="0" marL="0" marR="0" rtl="0" algn="l">
              <a:spcBef>
                <a:spcPts val="0"/>
              </a:spcBef>
              <a:spcAft>
                <a:spcPts val="0"/>
              </a:spcAft>
              <a:buNone/>
            </a:pPr>
            <a:r>
              <a:rPr i="1" lang="en-US" sz="2000">
                <a:solidFill>
                  <a:schemeClr val="dk1"/>
                </a:solidFill>
                <a:latin typeface="Calibri"/>
                <a:ea typeface="Calibri"/>
                <a:cs typeface="Calibri"/>
                <a:sym typeface="Calibri"/>
              </a:rPr>
              <a:t>						                           ΔrpsU2 </a:t>
            </a:r>
            <a:r>
              <a:rPr lang="en-US" sz="2000">
                <a:solidFill>
                  <a:schemeClr val="dk1"/>
                </a:solidFill>
                <a:latin typeface="Calibri"/>
                <a:ea typeface="Calibri"/>
                <a:cs typeface="Calibri"/>
                <a:sym typeface="Calibri"/>
              </a:rPr>
              <a:t>pF</a:t>
            </a:r>
            <a:endParaRPr i="1" sz="2000">
              <a:solidFill>
                <a:schemeClr val="dk1"/>
              </a:solidFill>
              <a:latin typeface="Calibri"/>
              <a:ea typeface="Calibri"/>
              <a:cs typeface="Calibri"/>
              <a:sym typeface="Calibri"/>
            </a:endParaRPr>
          </a:p>
        </p:txBody>
      </p:sp>
      <p:sp>
        <p:nvSpPr>
          <p:cNvPr id="542" name="Google Shape;542;p17"/>
          <p:cNvSpPr txBox="1"/>
          <p:nvPr/>
        </p:nvSpPr>
        <p:spPr>
          <a:xfrm>
            <a:off x="2383693" y="6401683"/>
            <a:ext cx="697820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Strains</a:t>
            </a:r>
            <a:endParaRPr sz="1600">
              <a:solidFill>
                <a:schemeClr val="dk1"/>
              </a:solidFill>
              <a:latin typeface="Calibri"/>
              <a:ea typeface="Calibri"/>
              <a:cs typeface="Calibri"/>
              <a:sym typeface="Calibri"/>
            </a:endParaRPr>
          </a:p>
        </p:txBody>
      </p:sp>
      <p:sp>
        <p:nvSpPr>
          <p:cNvPr id="543" name="Google Shape;543;p17"/>
          <p:cNvSpPr txBox="1"/>
          <p:nvPr/>
        </p:nvSpPr>
        <p:spPr>
          <a:xfrm>
            <a:off x="5315384" y="6047740"/>
            <a:ext cx="1597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ΔrpsU1 ΔrpsU2</a:t>
            </a:r>
            <a:endParaRPr sz="1800">
              <a:solidFill>
                <a:schemeClr val="dk1"/>
              </a:solidFill>
              <a:latin typeface="Calibri"/>
              <a:ea typeface="Calibri"/>
              <a:cs typeface="Calibri"/>
              <a:sym typeface="Calibri"/>
            </a:endParaRPr>
          </a:p>
        </p:txBody>
      </p:sp>
      <p:cxnSp>
        <p:nvCxnSpPr>
          <p:cNvPr id="544" name="Google Shape;544;p17"/>
          <p:cNvCxnSpPr/>
          <p:nvPr/>
        </p:nvCxnSpPr>
        <p:spPr>
          <a:xfrm>
            <a:off x="3374136" y="6144768"/>
            <a:ext cx="5184648" cy="0"/>
          </a:xfrm>
          <a:prstGeom prst="straightConnector1">
            <a:avLst/>
          </a:prstGeom>
          <a:noFill/>
          <a:ln cap="flat" cmpd="sng" w="25400">
            <a:solidFill>
              <a:schemeClr val="dk1"/>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8"/>
          <p:cNvSpPr txBox="1"/>
          <p:nvPr>
            <p:ph type="title"/>
          </p:nvPr>
        </p:nvSpPr>
        <p:spPr>
          <a:xfrm>
            <a:off x="1" y="118204"/>
            <a:ext cx="12081163" cy="110495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Century Gothic"/>
              <a:buNone/>
            </a:pPr>
            <a:r>
              <a:rPr lang="en-US"/>
              <a:t>Next steps</a:t>
            </a:r>
            <a:endParaRPr/>
          </a:p>
        </p:txBody>
      </p:sp>
      <p:sp>
        <p:nvSpPr>
          <p:cNvPr id="550" name="Google Shape;550;p18"/>
          <p:cNvSpPr txBox="1"/>
          <p:nvPr>
            <p:ph idx="1" type="body"/>
          </p:nvPr>
        </p:nvSpPr>
        <p:spPr>
          <a:xfrm>
            <a:off x="-1" y="1377543"/>
            <a:ext cx="12081161" cy="47604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KMR will find isolates that are LVS ∆rpsU1∆rpsU2 with extra DNA (plasmid) that grow faster</a:t>
            </a:r>
            <a:endParaRPr/>
          </a:p>
          <a:p>
            <a:pPr indent="-342900" lvl="0" marL="342900" rtl="0" algn="l">
              <a:spcBef>
                <a:spcPts val="560"/>
              </a:spcBef>
              <a:spcAft>
                <a:spcPts val="0"/>
              </a:spcAft>
              <a:buClr>
                <a:schemeClr val="dk1"/>
              </a:buClr>
              <a:buSzPts val="2800"/>
              <a:buChar char="•"/>
            </a:pPr>
            <a:r>
              <a:rPr lang="en-US"/>
              <a:t>George will isolate extra DNA</a:t>
            </a:r>
            <a:endParaRPr/>
          </a:p>
          <a:p>
            <a:pPr indent="-342900" lvl="0" marL="342900" rtl="0" algn="l">
              <a:spcBef>
                <a:spcPts val="560"/>
              </a:spcBef>
              <a:spcAft>
                <a:spcPts val="0"/>
              </a:spcAft>
              <a:buClr>
                <a:schemeClr val="dk1"/>
              </a:buClr>
              <a:buSzPts val="2800"/>
              <a:buChar char="•"/>
            </a:pPr>
            <a:r>
              <a:rPr lang="en-US"/>
              <a:t>George will sequence / analyze extra DNA</a:t>
            </a:r>
            <a:endParaRPr/>
          </a:p>
          <a:p>
            <a:pPr indent="-342900" lvl="0" marL="342900" rtl="0" algn="l">
              <a:spcBef>
                <a:spcPts val="560"/>
              </a:spcBef>
              <a:spcAft>
                <a:spcPts val="0"/>
              </a:spcAft>
              <a:buClr>
                <a:schemeClr val="dk1"/>
              </a:buClr>
              <a:buSzPts val="2800"/>
              <a:buChar char="•"/>
            </a:pPr>
            <a:r>
              <a:rPr lang="en-US"/>
              <a:t>George will determine if that DNA allows LVS ∆rpsU1∆rpsU2 to grow faster</a:t>
            </a:r>
            <a:endParaRPr/>
          </a:p>
          <a:p>
            <a:pPr indent="-342900" lvl="0" marL="342900" rtl="0" algn="l">
              <a:spcBef>
                <a:spcPts val="560"/>
              </a:spcBef>
              <a:spcAft>
                <a:spcPts val="0"/>
              </a:spcAft>
              <a:buClr>
                <a:schemeClr val="dk1"/>
              </a:buClr>
              <a:buSzPts val="2800"/>
              <a:buChar char="•"/>
            </a:pPr>
            <a:r>
              <a:rPr lang="en-US"/>
              <a:t>Think about why that extra DNA (which genes?) allows cells to grow faster</a:t>
            </a:r>
            <a:endParaRPr/>
          </a:p>
          <a:p>
            <a:pPr indent="-165100" lvl="0" marL="342900" rtl="0" algn="l">
              <a:spcBef>
                <a:spcPts val="56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
          <p:cNvPicPr preferRelativeResize="0"/>
          <p:nvPr/>
        </p:nvPicPr>
        <p:blipFill rotWithShape="1">
          <a:blip r:embed="rId3">
            <a:alphaModFix/>
          </a:blip>
          <a:srcRect b="3987" l="0" r="67857" t="0"/>
          <a:stretch/>
        </p:blipFill>
        <p:spPr>
          <a:xfrm>
            <a:off x="4152900" y="1451866"/>
            <a:ext cx="3886200" cy="5406134"/>
          </a:xfrm>
          <a:prstGeom prst="rect">
            <a:avLst/>
          </a:prstGeom>
          <a:noFill/>
          <a:ln>
            <a:noFill/>
          </a:ln>
        </p:spPr>
      </p:pic>
      <p:sp>
        <p:nvSpPr>
          <p:cNvPr id="179" name="Google Shape;179;p2"/>
          <p:cNvSpPr/>
          <p:nvPr/>
        </p:nvSpPr>
        <p:spPr>
          <a:xfrm>
            <a:off x="4045879" y="1416424"/>
            <a:ext cx="623455" cy="544157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
        <p:nvSpPr>
          <p:cNvPr id="180" name="Google Shape;180;p2"/>
          <p:cNvSpPr txBox="1"/>
          <p:nvPr/>
        </p:nvSpPr>
        <p:spPr>
          <a:xfrm>
            <a:off x="7229158" y="2788024"/>
            <a:ext cx="25080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dk1"/>
                </a:solidFill>
                <a:latin typeface="Calibri"/>
                <a:ea typeface="Calibri"/>
                <a:cs typeface="Calibri"/>
                <a:sym typeface="Calibri"/>
              </a:rPr>
              <a:t>Transcribe</a:t>
            </a:r>
            <a:r>
              <a:rPr b="0" i="0" lang="en-US" sz="1800" u="none" cap="none" strike="noStrike">
                <a:solidFill>
                  <a:schemeClr val="dk1"/>
                </a:solidFill>
                <a:latin typeface="Calibri"/>
                <a:ea typeface="Calibri"/>
                <a:cs typeface="Calibri"/>
                <a:sym typeface="Calibri"/>
              </a:rPr>
              <a:t> DNA into RNA</a:t>
            </a:r>
            <a:endParaRPr/>
          </a:p>
        </p:txBody>
      </p:sp>
      <p:sp>
        <p:nvSpPr>
          <p:cNvPr id="181" name="Google Shape;181;p2"/>
          <p:cNvSpPr txBox="1"/>
          <p:nvPr/>
        </p:nvSpPr>
        <p:spPr>
          <a:xfrm>
            <a:off x="7224675" y="5150224"/>
            <a:ext cx="26511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rPr>
              <a:t>Translate</a:t>
            </a:r>
            <a:r>
              <a:rPr lang="en-US" sz="1800">
                <a:solidFill>
                  <a:schemeClr val="dk1"/>
                </a:solidFill>
                <a:latin typeface="Calibri"/>
                <a:ea typeface="Calibri"/>
                <a:cs typeface="Calibri"/>
                <a:sym typeface="Calibri"/>
              </a:rPr>
              <a:t> RNA into protein</a:t>
            </a:r>
            <a:endParaRPr/>
          </a:p>
        </p:txBody>
      </p:sp>
      <p:sp>
        <p:nvSpPr>
          <p:cNvPr id="182" name="Google Shape;18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EA3"/>
              </a:buClr>
              <a:buSzPts val="4400"/>
              <a:buFont typeface="Calibri"/>
              <a:buNone/>
            </a:pPr>
            <a:r>
              <a:rPr lang="en-US">
                <a:solidFill>
                  <a:srgbClr val="007EA3"/>
                </a:solidFill>
              </a:rPr>
              <a:t>Central Dogma</a:t>
            </a:r>
            <a:endParaRPr/>
          </a:p>
        </p:txBody>
      </p:sp>
      <p:sp>
        <p:nvSpPr>
          <p:cNvPr id="183" name="Google Shape;183;p2"/>
          <p:cNvSpPr txBox="1"/>
          <p:nvPr>
            <p:ph idx="1" type="body"/>
          </p:nvPr>
        </p:nvSpPr>
        <p:spPr>
          <a:xfrm>
            <a:off x="838200" y="1825625"/>
            <a:ext cx="3664226"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How information flows in biological systems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DNA replication</a:t>
            </a:r>
            <a:endParaRPr/>
          </a:p>
        </p:txBody>
      </p:sp>
      <p:pic>
        <p:nvPicPr>
          <p:cNvPr id="189" name="Google Shape;189;p3"/>
          <p:cNvPicPr preferRelativeResize="0"/>
          <p:nvPr>
            <p:ph idx="1" type="body"/>
          </p:nvPr>
        </p:nvPicPr>
        <p:blipFill rotWithShape="1">
          <a:blip r:embed="rId3">
            <a:alphaModFix/>
          </a:blip>
          <a:srcRect b="0" l="0" r="0" t="0"/>
          <a:stretch/>
        </p:blipFill>
        <p:spPr>
          <a:xfrm>
            <a:off x="2171700" y="1463248"/>
            <a:ext cx="6711043" cy="5029627"/>
          </a:xfrm>
          <a:prstGeom prst="rect">
            <a:avLst/>
          </a:prstGeom>
          <a:noFill/>
          <a:ln>
            <a:noFill/>
          </a:ln>
        </p:spPr>
      </p:pic>
      <p:sp>
        <p:nvSpPr>
          <p:cNvPr id="190" name="Google Shape;190;p3"/>
          <p:cNvSpPr txBox="1"/>
          <p:nvPr/>
        </p:nvSpPr>
        <p:spPr>
          <a:xfrm>
            <a:off x="5943601" y="6396335"/>
            <a:ext cx="30185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https://youtu.be/4jtmOZaIvS0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Transcription: DNA is converted into RNA by RNA polymerase</a:t>
            </a:r>
            <a:endParaRPr/>
          </a:p>
        </p:txBody>
      </p:sp>
      <p:pic>
        <p:nvPicPr>
          <p:cNvPr descr="1i6h-composite.gif" id="197" name="Google Shape;197;p4"/>
          <p:cNvPicPr preferRelativeResize="0"/>
          <p:nvPr/>
        </p:nvPicPr>
        <p:blipFill rotWithShape="1">
          <a:blip r:embed="rId3">
            <a:alphaModFix/>
          </a:blip>
          <a:srcRect b="0" l="0" r="9579" t="0"/>
          <a:stretch/>
        </p:blipFill>
        <p:spPr>
          <a:xfrm rot="5400000">
            <a:off x="4097867" y="423334"/>
            <a:ext cx="3996267" cy="6502400"/>
          </a:xfrm>
          <a:prstGeom prst="rect">
            <a:avLst/>
          </a:prstGeom>
          <a:noFill/>
          <a:ln>
            <a:noFill/>
          </a:ln>
        </p:spPr>
      </p:pic>
      <p:sp>
        <p:nvSpPr>
          <p:cNvPr id="198" name="Google Shape;198;p4"/>
          <p:cNvSpPr txBox="1"/>
          <p:nvPr/>
        </p:nvSpPr>
        <p:spPr>
          <a:xfrm>
            <a:off x="4512392" y="1903885"/>
            <a:ext cx="17322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mRNA transcript</a:t>
            </a:r>
            <a:endParaRPr/>
          </a:p>
        </p:txBody>
      </p:sp>
      <p:sp>
        <p:nvSpPr>
          <p:cNvPr id="199" name="Google Shape;199;p4"/>
          <p:cNvSpPr txBox="1"/>
          <p:nvPr/>
        </p:nvSpPr>
        <p:spPr>
          <a:xfrm>
            <a:off x="2195056" y="3492099"/>
            <a:ext cx="15096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DNA template</a:t>
            </a:r>
            <a:endParaRPr/>
          </a:p>
        </p:txBody>
      </p:sp>
      <p:sp>
        <p:nvSpPr>
          <p:cNvPr id="200" name="Google Shape;200;p4"/>
          <p:cNvSpPr txBox="1"/>
          <p:nvPr/>
        </p:nvSpPr>
        <p:spPr>
          <a:xfrm>
            <a:off x="7550318" y="2942685"/>
            <a:ext cx="17286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RNA Polymerase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
          <p:cNvSpPr txBox="1"/>
          <p:nvPr>
            <p:ph type="title"/>
          </p:nvPr>
        </p:nvSpPr>
        <p:spPr>
          <a:xfrm>
            <a:off x="381000" y="11290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EA3"/>
              </a:buClr>
              <a:buSzPts val="4400"/>
              <a:buFont typeface="Calibri"/>
              <a:buNone/>
            </a:pPr>
            <a:r>
              <a:rPr lang="en-US">
                <a:solidFill>
                  <a:srgbClr val="007EA3"/>
                </a:solidFill>
              </a:rPr>
              <a:t>The Mechanism of Protein Synthesis</a:t>
            </a:r>
            <a:endParaRPr/>
          </a:p>
        </p:txBody>
      </p:sp>
      <p:sp>
        <p:nvSpPr>
          <p:cNvPr id="206" name="Google Shape;206;p5"/>
          <p:cNvSpPr txBox="1"/>
          <p:nvPr>
            <p:ph idx="1" type="body"/>
          </p:nvPr>
        </p:nvSpPr>
        <p:spPr>
          <a:xfrm>
            <a:off x="609600" y="1438463"/>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Ribosome: </a:t>
            </a:r>
            <a:r>
              <a:rPr lang="en-US"/>
              <a:t>site of protein synthesis</a:t>
            </a:r>
            <a:endParaRPr/>
          </a:p>
          <a:p>
            <a:pPr indent="-228600" lvl="1" marL="685800" rtl="0" algn="l">
              <a:lnSpc>
                <a:spcPct val="90000"/>
              </a:lnSpc>
              <a:spcBef>
                <a:spcPts val="500"/>
              </a:spcBef>
              <a:spcAft>
                <a:spcPts val="0"/>
              </a:spcAft>
              <a:buClr>
                <a:schemeClr val="dk1"/>
              </a:buClr>
              <a:buSzPts val="2400"/>
              <a:buChar char="•"/>
            </a:pPr>
            <a:r>
              <a:rPr lang="en-US"/>
              <a:t>thousands of ribosomes per cell</a:t>
            </a:r>
            <a:endParaRPr/>
          </a:p>
          <a:p>
            <a:pPr indent="-228600" lvl="1" marL="685800" rtl="0" algn="l">
              <a:lnSpc>
                <a:spcPct val="90000"/>
              </a:lnSpc>
              <a:spcBef>
                <a:spcPts val="500"/>
              </a:spcBef>
              <a:spcAft>
                <a:spcPts val="0"/>
              </a:spcAft>
              <a:buClr>
                <a:schemeClr val="dk1"/>
              </a:buClr>
              <a:buSzPts val="2400"/>
              <a:buChar char="•"/>
            </a:pPr>
            <a:r>
              <a:rPr lang="en-US"/>
              <a:t>composed of two subunits (30S and 50S in prokaryotes) to form 70S ribosome</a:t>
            </a:r>
            <a:endParaRPr/>
          </a:p>
          <a:p>
            <a:pPr indent="-228600" lvl="2" marL="1143000" rtl="0" algn="l">
              <a:lnSpc>
                <a:spcPct val="90000"/>
              </a:lnSpc>
              <a:spcBef>
                <a:spcPts val="500"/>
              </a:spcBef>
              <a:spcAft>
                <a:spcPts val="0"/>
              </a:spcAft>
              <a:buClr>
                <a:schemeClr val="dk1"/>
              </a:buClr>
              <a:buSzPts val="2000"/>
              <a:buChar char="•"/>
            </a:pPr>
            <a:r>
              <a:rPr lang="en-US"/>
              <a:t>S = Svedberg units</a:t>
            </a:r>
            <a:endParaRPr/>
          </a:p>
          <a:p>
            <a:pPr indent="-228600" lvl="2" marL="1143000" rtl="0" algn="l">
              <a:lnSpc>
                <a:spcPct val="90000"/>
              </a:lnSpc>
              <a:spcBef>
                <a:spcPts val="500"/>
              </a:spcBef>
              <a:spcAft>
                <a:spcPts val="0"/>
              </a:spcAft>
              <a:buClr>
                <a:schemeClr val="dk1"/>
              </a:buClr>
              <a:buSzPts val="2000"/>
              <a:buChar char="•"/>
            </a:pPr>
            <a:r>
              <a:rPr lang="en-US"/>
              <a:t>30S contains 16S r</a:t>
            </a:r>
            <a:r>
              <a:rPr lang="en-US" sz="100"/>
              <a:t> </a:t>
            </a:r>
            <a:r>
              <a:rPr lang="en-US"/>
              <a:t>R</a:t>
            </a:r>
            <a:r>
              <a:rPr lang="en-US" sz="100"/>
              <a:t> </a:t>
            </a:r>
            <a:r>
              <a:rPr lang="en-US"/>
              <a:t>N</a:t>
            </a:r>
            <a:r>
              <a:rPr lang="en-US" sz="100"/>
              <a:t> </a:t>
            </a:r>
            <a:r>
              <a:rPr lang="en-US"/>
              <a:t>A + 21 proteins</a:t>
            </a:r>
            <a:endParaRPr/>
          </a:p>
          <a:p>
            <a:pPr indent="-228600" lvl="2" marL="1143000" rtl="0" algn="l">
              <a:lnSpc>
                <a:spcPct val="90000"/>
              </a:lnSpc>
              <a:spcBef>
                <a:spcPts val="500"/>
              </a:spcBef>
              <a:spcAft>
                <a:spcPts val="0"/>
              </a:spcAft>
              <a:buClr>
                <a:schemeClr val="dk1"/>
              </a:buClr>
              <a:buSzPts val="2000"/>
              <a:buChar char="•"/>
            </a:pPr>
            <a:r>
              <a:rPr lang="en-US"/>
              <a:t>50S contains 5S + 23S r</a:t>
            </a:r>
            <a:r>
              <a:rPr lang="en-US" sz="100"/>
              <a:t> </a:t>
            </a:r>
            <a:r>
              <a:rPr lang="en-US"/>
              <a:t>R</a:t>
            </a:r>
            <a:r>
              <a:rPr lang="en-US" sz="100"/>
              <a:t> </a:t>
            </a:r>
            <a:r>
              <a:rPr lang="en-US"/>
              <a:t>N</a:t>
            </a:r>
            <a:r>
              <a:rPr lang="en-US" sz="100"/>
              <a:t> </a:t>
            </a:r>
            <a:r>
              <a:rPr lang="en-US"/>
              <a:t>A + 31 proteins</a:t>
            </a:r>
            <a:endParaRPr/>
          </a:p>
          <a:p>
            <a:pPr indent="-228600" lvl="0" marL="228600" rtl="0" algn="l">
              <a:lnSpc>
                <a:spcPct val="90000"/>
              </a:lnSpc>
              <a:spcBef>
                <a:spcPts val="1000"/>
              </a:spcBef>
              <a:spcAft>
                <a:spcPts val="0"/>
              </a:spcAft>
              <a:buClr>
                <a:schemeClr val="dk1"/>
              </a:buClr>
              <a:buSzPts val="2800"/>
              <a:buChar char="•"/>
            </a:pPr>
            <a:r>
              <a:rPr lang="en-US" u="sng"/>
              <a:t>combination of rRNA and protein</a:t>
            </a:r>
            <a:endParaRPr/>
          </a:p>
          <a:p>
            <a:pPr indent="-228600" lvl="0" marL="228600" rtl="0" algn="l">
              <a:lnSpc>
                <a:spcPct val="90000"/>
              </a:lnSpc>
              <a:spcBef>
                <a:spcPts val="1000"/>
              </a:spcBef>
              <a:spcAft>
                <a:spcPts val="0"/>
              </a:spcAft>
              <a:buClr>
                <a:schemeClr val="dk1"/>
              </a:buClr>
              <a:buSzPts val="2800"/>
              <a:buChar char="•"/>
            </a:pPr>
            <a:r>
              <a:rPr lang="en-US"/>
              <a:t>Bacterial ribosomes:</a:t>
            </a:r>
            <a:endParaRPr/>
          </a:p>
          <a:p>
            <a:pPr indent="0" lvl="1" marL="457200" rtl="0" algn="l">
              <a:lnSpc>
                <a:spcPct val="90000"/>
              </a:lnSpc>
              <a:spcBef>
                <a:spcPts val="500"/>
              </a:spcBef>
              <a:spcAft>
                <a:spcPts val="0"/>
              </a:spcAft>
              <a:buClr>
                <a:schemeClr val="dk1"/>
              </a:buClr>
              <a:buSzPts val="2400"/>
              <a:buNone/>
            </a:pPr>
            <a:r>
              <a:rPr lang="en-US"/>
              <a:t>~50 ribosomal proteins</a:t>
            </a:r>
            <a:endParaRPr/>
          </a:p>
          <a:p>
            <a:pPr indent="0" lvl="1" marL="457200" rtl="0" algn="l">
              <a:lnSpc>
                <a:spcPct val="90000"/>
              </a:lnSpc>
              <a:spcBef>
                <a:spcPts val="500"/>
              </a:spcBef>
              <a:spcAft>
                <a:spcPts val="0"/>
              </a:spcAft>
              <a:buClr>
                <a:schemeClr val="dk1"/>
              </a:buClr>
              <a:buSzPts val="2400"/>
              <a:buNone/>
            </a:pPr>
            <a:r>
              <a:rPr lang="en-US"/>
              <a:t>3 ribosomal RNAs</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207" name="Google Shape;207;p5"/>
          <p:cNvPicPr preferRelativeResize="0"/>
          <p:nvPr/>
        </p:nvPicPr>
        <p:blipFill rotWithShape="1">
          <a:blip r:embed="rId3">
            <a:alphaModFix/>
          </a:blip>
          <a:srcRect b="0" l="0" r="0" t="0"/>
          <a:stretch/>
        </p:blipFill>
        <p:spPr>
          <a:xfrm>
            <a:off x="7056664" y="3218935"/>
            <a:ext cx="5036482" cy="331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6"/>
          <p:cNvSpPr txBox="1"/>
          <p:nvPr>
            <p:ph type="title"/>
          </p:nvPr>
        </p:nvSpPr>
        <p:spPr>
          <a:xfrm>
            <a:off x="208926" y="162029"/>
            <a:ext cx="11894842" cy="101968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Century Gothic"/>
              <a:buNone/>
            </a:pPr>
            <a:r>
              <a:rPr lang="en-US"/>
              <a:t>Ribosomes make protein</a:t>
            </a:r>
            <a:endParaRPr/>
          </a:p>
        </p:txBody>
      </p:sp>
      <p:sp>
        <p:nvSpPr>
          <p:cNvPr id="214" name="Google Shape;214;p6"/>
          <p:cNvSpPr/>
          <p:nvPr/>
        </p:nvSpPr>
        <p:spPr>
          <a:xfrm>
            <a:off x="5698661" y="2202646"/>
            <a:ext cx="1714142" cy="1121283"/>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50S</a:t>
            </a:r>
            <a:endParaRPr/>
          </a:p>
        </p:txBody>
      </p:sp>
      <p:sp>
        <p:nvSpPr>
          <p:cNvPr id="215" name="Google Shape;215;p6"/>
          <p:cNvSpPr/>
          <p:nvPr/>
        </p:nvSpPr>
        <p:spPr>
          <a:xfrm>
            <a:off x="5850460" y="2927494"/>
            <a:ext cx="1409320" cy="631712"/>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30S</a:t>
            </a:r>
            <a:endParaRPr/>
          </a:p>
        </p:txBody>
      </p:sp>
      <p:grpSp>
        <p:nvGrpSpPr>
          <p:cNvPr id="216" name="Google Shape;216;p6"/>
          <p:cNvGrpSpPr/>
          <p:nvPr/>
        </p:nvGrpSpPr>
        <p:grpSpPr>
          <a:xfrm>
            <a:off x="5138508" y="2153497"/>
            <a:ext cx="956614" cy="429888"/>
            <a:chOff x="2998208" y="3538328"/>
            <a:chExt cx="389067" cy="166531"/>
          </a:xfrm>
        </p:grpSpPr>
        <p:sp>
          <p:nvSpPr>
            <p:cNvPr id="217" name="Google Shape;217;p6"/>
            <p:cNvSpPr/>
            <p:nvPr/>
          </p:nvSpPr>
          <p:spPr>
            <a:xfrm>
              <a:off x="2998208" y="3566523"/>
              <a:ext cx="88977" cy="83736"/>
            </a:xfrm>
            <a:prstGeom prst="ellipse">
              <a:avLst/>
            </a:prstGeom>
            <a:solidFill>
              <a:srgbClr val="7030A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8" name="Google Shape;218;p6"/>
            <p:cNvSpPr/>
            <p:nvPr/>
          </p:nvSpPr>
          <p:spPr>
            <a:xfrm>
              <a:off x="3058367" y="3547692"/>
              <a:ext cx="88977" cy="83736"/>
            </a:xfrm>
            <a:prstGeom prst="ellipse">
              <a:avLst/>
            </a:prstGeom>
            <a:solidFill>
              <a:srgbClr val="7030A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9" name="Google Shape;219;p6"/>
            <p:cNvSpPr/>
            <p:nvPr/>
          </p:nvSpPr>
          <p:spPr>
            <a:xfrm>
              <a:off x="3127896" y="3538328"/>
              <a:ext cx="88977" cy="83736"/>
            </a:xfrm>
            <a:prstGeom prst="ellipse">
              <a:avLst/>
            </a:prstGeom>
            <a:solidFill>
              <a:srgbClr val="7030A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0" name="Google Shape;220;p6"/>
            <p:cNvSpPr/>
            <p:nvPr/>
          </p:nvSpPr>
          <p:spPr>
            <a:xfrm>
              <a:off x="3188965" y="3547692"/>
              <a:ext cx="88977" cy="83736"/>
            </a:xfrm>
            <a:prstGeom prst="ellipse">
              <a:avLst/>
            </a:prstGeom>
            <a:solidFill>
              <a:srgbClr val="7030A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1" name="Google Shape;221;p6"/>
            <p:cNvSpPr/>
            <p:nvPr/>
          </p:nvSpPr>
          <p:spPr>
            <a:xfrm>
              <a:off x="3245000" y="3575545"/>
              <a:ext cx="88977" cy="83736"/>
            </a:xfrm>
            <a:prstGeom prst="ellipse">
              <a:avLst/>
            </a:prstGeom>
            <a:solidFill>
              <a:srgbClr val="7030A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2" name="Google Shape;222;p6"/>
            <p:cNvSpPr/>
            <p:nvPr/>
          </p:nvSpPr>
          <p:spPr>
            <a:xfrm>
              <a:off x="3298298" y="3621123"/>
              <a:ext cx="88977" cy="83736"/>
            </a:xfrm>
            <a:prstGeom prst="ellipse">
              <a:avLst/>
            </a:prstGeom>
            <a:solidFill>
              <a:srgbClr val="7030A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223" name="Google Shape;223;p6"/>
          <p:cNvPicPr preferRelativeResize="0"/>
          <p:nvPr/>
        </p:nvPicPr>
        <p:blipFill rotWithShape="1">
          <a:blip r:embed="rId3">
            <a:alphaModFix/>
          </a:blip>
          <a:srcRect b="0" l="0" r="0" t="4370"/>
          <a:stretch/>
        </p:blipFill>
        <p:spPr>
          <a:xfrm rot="-5400000">
            <a:off x="499951" y="2364852"/>
            <a:ext cx="3229160" cy="3088035"/>
          </a:xfrm>
          <a:prstGeom prst="rect">
            <a:avLst/>
          </a:prstGeom>
          <a:noFill/>
          <a:ln>
            <a:noFill/>
          </a:ln>
        </p:spPr>
      </p:pic>
      <p:sp>
        <p:nvSpPr>
          <p:cNvPr id="224" name="Google Shape;224;p6"/>
          <p:cNvSpPr txBox="1"/>
          <p:nvPr/>
        </p:nvSpPr>
        <p:spPr>
          <a:xfrm>
            <a:off x="1003219" y="1389238"/>
            <a:ext cx="194636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entury Gothic"/>
              <a:buNone/>
            </a:pPr>
            <a:r>
              <a:rPr b="1" i="1" lang="en-US" sz="1800" u="none" cap="none" strike="noStrike">
                <a:solidFill>
                  <a:srgbClr val="000000"/>
                </a:solidFill>
                <a:latin typeface="Century Gothic"/>
                <a:ea typeface="Century Gothic"/>
                <a:cs typeface="Century Gothic"/>
                <a:sym typeface="Century Gothic"/>
              </a:rPr>
              <a:t>E. coli </a:t>
            </a:r>
            <a:r>
              <a:rPr b="1" i="0" lang="en-US" sz="1800" u="none" cap="none" strike="noStrike">
                <a:solidFill>
                  <a:srgbClr val="000000"/>
                </a:solidFill>
                <a:latin typeface="Century Gothic"/>
                <a:ea typeface="Century Gothic"/>
                <a:cs typeface="Century Gothic"/>
                <a:sym typeface="Century Gothic"/>
              </a:rPr>
              <a:t>ribosome</a:t>
            </a:r>
            <a:endParaRPr b="0"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3 rRNAs</a:t>
            </a:r>
            <a:endParaRPr/>
          </a:p>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49 proteins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entury Gothic"/>
              <a:ea typeface="Century Gothic"/>
              <a:cs typeface="Century Gothic"/>
              <a:sym typeface="Century Gothic"/>
            </a:endParaRPr>
          </a:p>
        </p:txBody>
      </p:sp>
      <p:sp>
        <p:nvSpPr>
          <p:cNvPr id="225" name="Google Shape;225;p6"/>
          <p:cNvSpPr txBox="1"/>
          <p:nvPr/>
        </p:nvSpPr>
        <p:spPr>
          <a:xfrm>
            <a:off x="287826" y="5206841"/>
            <a:ext cx="120173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PDB 4V50</a:t>
            </a:r>
            <a:endParaRPr/>
          </a:p>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Berk et al., 2006</a:t>
            </a:r>
            <a:endParaRPr/>
          </a:p>
        </p:txBody>
      </p:sp>
      <p:sp>
        <p:nvSpPr>
          <p:cNvPr id="226" name="Google Shape;226;p6"/>
          <p:cNvSpPr/>
          <p:nvPr/>
        </p:nvSpPr>
        <p:spPr>
          <a:xfrm>
            <a:off x="4827096" y="2928885"/>
            <a:ext cx="3886200" cy="587729"/>
          </a:xfrm>
          <a:custGeom>
            <a:rect b="b" l="l" r="r" t="t"/>
            <a:pathLst>
              <a:path extrusionOk="0" h="587729" w="3886200">
                <a:moveTo>
                  <a:pt x="0" y="58816"/>
                </a:moveTo>
                <a:cubicBezTo>
                  <a:pt x="144018" y="205120"/>
                  <a:pt x="291740" y="351953"/>
                  <a:pt x="585216" y="342280"/>
                </a:cubicBezTo>
                <a:cubicBezTo>
                  <a:pt x="878692" y="332607"/>
                  <a:pt x="1147953" y="-18654"/>
                  <a:pt x="1760855" y="777"/>
                </a:cubicBezTo>
                <a:cubicBezTo>
                  <a:pt x="2373757" y="20208"/>
                  <a:pt x="2731008" y="423052"/>
                  <a:pt x="3081528" y="516016"/>
                </a:cubicBezTo>
                <a:cubicBezTo>
                  <a:pt x="3432048" y="608980"/>
                  <a:pt x="3756660" y="596788"/>
                  <a:pt x="3886200" y="561736"/>
                </a:cubicBezTo>
              </a:path>
            </a:pathLst>
          </a:custGeom>
          <a:noFill/>
          <a:ln cap="flat" cmpd="sng" w="381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7"/>
          <p:cNvSpPr txBox="1"/>
          <p:nvPr>
            <p:ph type="title"/>
          </p:nvPr>
        </p:nvSpPr>
        <p:spPr>
          <a:xfrm>
            <a:off x="208926" y="162029"/>
            <a:ext cx="11894842" cy="101968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Century Gothic"/>
              <a:buNone/>
            </a:pPr>
            <a:r>
              <a:rPr lang="en-US"/>
              <a:t>Ribosomes can be heterogenous</a:t>
            </a:r>
            <a:endParaRPr/>
          </a:p>
        </p:txBody>
      </p:sp>
      <p:sp>
        <p:nvSpPr>
          <p:cNvPr id="233" name="Google Shape;233;p7"/>
          <p:cNvSpPr/>
          <p:nvPr/>
        </p:nvSpPr>
        <p:spPr>
          <a:xfrm>
            <a:off x="9089133" y="3478149"/>
            <a:ext cx="1714142" cy="1121283"/>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50S</a:t>
            </a:r>
            <a:endParaRPr/>
          </a:p>
        </p:txBody>
      </p:sp>
      <p:sp>
        <p:nvSpPr>
          <p:cNvPr id="234" name="Google Shape;234;p7"/>
          <p:cNvSpPr/>
          <p:nvPr/>
        </p:nvSpPr>
        <p:spPr>
          <a:xfrm>
            <a:off x="9240932" y="4202997"/>
            <a:ext cx="1409320" cy="631712"/>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30S</a:t>
            </a:r>
            <a:endParaRPr/>
          </a:p>
        </p:txBody>
      </p:sp>
      <p:grpSp>
        <p:nvGrpSpPr>
          <p:cNvPr id="235" name="Google Shape;235;p7"/>
          <p:cNvGrpSpPr/>
          <p:nvPr/>
        </p:nvGrpSpPr>
        <p:grpSpPr>
          <a:xfrm>
            <a:off x="8528980" y="3429000"/>
            <a:ext cx="956614" cy="429888"/>
            <a:chOff x="2998208" y="3538328"/>
            <a:chExt cx="389067" cy="166531"/>
          </a:xfrm>
        </p:grpSpPr>
        <p:sp>
          <p:nvSpPr>
            <p:cNvPr id="236" name="Google Shape;236;p7"/>
            <p:cNvSpPr/>
            <p:nvPr/>
          </p:nvSpPr>
          <p:spPr>
            <a:xfrm>
              <a:off x="2998208" y="3566523"/>
              <a:ext cx="88977" cy="83736"/>
            </a:xfrm>
            <a:prstGeom prst="ellipse">
              <a:avLst/>
            </a:prstGeom>
            <a:solidFill>
              <a:srgbClr val="7030A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7" name="Google Shape;237;p7"/>
            <p:cNvSpPr/>
            <p:nvPr/>
          </p:nvSpPr>
          <p:spPr>
            <a:xfrm>
              <a:off x="3058367" y="3547692"/>
              <a:ext cx="88977" cy="83736"/>
            </a:xfrm>
            <a:prstGeom prst="ellipse">
              <a:avLst/>
            </a:prstGeom>
            <a:solidFill>
              <a:srgbClr val="7030A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8" name="Google Shape;238;p7"/>
            <p:cNvSpPr/>
            <p:nvPr/>
          </p:nvSpPr>
          <p:spPr>
            <a:xfrm>
              <a:off x="3127896" y="3538328"/>
              <a:ext cx="88977" cy="83736"/>
            </a:xfrm>
            <a:prstGeom prst="ellipse">
              <a:avLst/>
            </a:prstGeom>
            <a:solidFill>
              <a:srgbClr val="7030A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9" name="Google Shape;239;p7"/>
            <p:cNvSpPr/>
            <p:nvPr/>
          </p:nvSpPr>
          <p:spPr>
            <a:xfrm>
              <a:off x="3188965" y="3547692"/>
              <a:ext cx="88977" cy="83736"/>
            </a:xfrm>
            <a:prstGeom prst="ellipse">
              <a:avLst/>
            </a:prstGeom>
            <a:solidFill>
              <a:srgbClr val="7030A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0" name="Google Shape;240;p7"/>
            <p:cNvSpPr/>
            <p:nvPr/>
          </p:nvSpPr>
          <p:spPr>
            <a:xfrm>
              <a:off x="3245000" y="3575545"/>
              <a:ext cx="88977" cy="83736"/>
            </a:xfrm>
            <a:prstGeom prst="ellipse">
              <a:avLst/>
            </a:prstGeom>
            <a:solidFill>
              <a:srgbClr val="7030A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1" name="Google Shape;241;p7"/>
            <p:cNvSpPr/>
            <p:nvPr/>
          </p:nvSpPr>
          <p:spPr>
            <a:xfrm>
              <a:off x="3298298" y="3621123"/>
              <a:ext cx="88977" cy="83736"/>
            </a:xfrm>
            <a:prstGeom prst="ellipse">
              <a:avLst/>
            </a:prstGeom>
            <a:solidFill>
              <a:srgbClr val="7030A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242" name="Google Shape;242;p7"/>
          <p:cNvSpPr txBox="1"/>
          <p:nvPr/>
        </p:nvSpPr>
        <p:spPr>
          <a:xfrm>
            <a:off x="439644" y="5750576"/>
            <a:ext cx="1131271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entury Gothic"/>
              <a:buNone/>
            </a:pPr>
            <a:r>
              <a:rPr b="1" i="0" lang="en-US" sz="2800" u="none" cap="none" strike="noStrike">
                <a:solidFill>
                  <a:srgbClr val="000000"/>
                </a:solidFill>
                <a:latin typeface="Century Gothic"/>
                <a:ea typeface="Century Gothic"/>
                <a:cs typeface="Century Gothic"/>
                <a:sym typeface="Century Gothic"/>
              </a:rPr>
              <a:t>How do changes in ribosome composition influence translation?</a:t>
            </a:r>
            <a:endParaRPr/>
          </a:p>
        </p:txBody>
      </p:sp>
      <p:pic>
        <p:nvPicPr>
          <p:cNvPr id="243" name="Google Shape;243;p7"/>
          <p:cNvPicPr preferRelativeResize="0"/>
          <p:nvPr/>
        </p:nvPicPr>
        <p:blipFill rotWithShape="1">
          <a:blip r:embed="rId3">
            <a:alphaModFix/>
          </a:blip>
          <a:srcRect b="0" l="0" r="0" t="4370"/>
          <a:stretch/>
        </p:blipFill>
        <p:spPr>
          <a:xfrm rot="-5400000">
            <a:off x="499951" y="2364852"/>
            <a:ext cx="3229160" cy="3088035"/>
          </a:xfrm>
          <a:prstGeom prst="rect">
            <a:avLst/>
          </a:prstGeom>
          <a:noFill/>
          <a:ln>
            <a:noFill/>
          </a:ln>
        </p:spPr>
      </p:pic>
      <p:sp>
        <p:nvSpPr>
          <p:cNvPr id="244" name="Google Shape;244;p7"/>
          <p:cNvSpPr txBox="1"/>
          <p:nvPr/>
        </p:nvSpPr>
        <p:spPr>
          <a:xfrm>
            <a:off x="1003219" y="1389238"/>
            <a:ext cx="194636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entury Gothic"/>
              <a:buNone/>
            </a:pPr>
            <a:r>
              <a:rPr b="1" i="1" lang="en-US" sz="1800" u="none" cap="none" strike="noStrike">
                <a:solidFill>
                  <a:srgbClr val="000000"/>
                </a:solidFill>
                <a:latin typeface="Century Gothic"/>
                <a:ea typeface="Century Gothic"/>
                <a:cs typeface="Century Gothic"/>
                <a:sym typeface="Century Gothic"/>
              </a:rPr>
              <a:t>E. coli </a:t>
            </a:r>
            <a:r>
              <a:rPr b="1" i="0" lang="en-US" sz="1800" u="none" cap="none" strike="noStrike">
                <a:solidFill>
                  <a:srgbClr val="000000"/>
                </a:solidFill>
                <a:latin typeface="Century Gothic"/>
                <a:ea typeface="Century Gothic"/>
                <a:cs typeface="Century Gothic"/>
                <a:sym typeface="Century Gothic"/>
              </a:rPr>
              <a:t>ribosome</a:t>
            </a:r>
            <a:endParaRPr b="0"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3 rRNAs</a:t>
            </a:r>
            <a:endParaRPr/>
          </a:p>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49 proteins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entury Gothic"/>
              <a:ea typeface="Century Gothic"/>
              <a:cs typeface="Century Gothic"/>
              <a:sym typeface="Century Gothic"/>
            </a:endParaRPr>
          </a:p>
        </p:txBody>
      </p:sp>
      <p:sp>
        <p:nvSpPr>
          <p:cNvPr id="245" name="Google Shape;245;p7"/>
          <p:cNvSpPr txBox="1"/>
          <p:nvPr/>
        </p:nvSpPr>
        <p:spPr>
          <a:xfrm>
            <a:off x="287826" y="5206841"/>
            <a:ext cx="120173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PDB 4V50</a:t>
            </a:r>
            <a:endParaRPr/>
          </a:p>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Berk et al., 2006</a:t>
            </a:r>
            <a:endParaRPr/>
          </a:p>
        </p:txBody>
      </p:sp>
      <p:sp>
        <p:nvSpPr>
          <p:cNvPr id="246" name="Google Shape;246;p7"/>
          <p:cNvSpPr txBox="1"/>
          <p:nvPr/>
        </p:nvSpPr>
        <p:spPr>
          <a:xfrm>
            <a:off x="4040790" y="1841047"/>
            <a:ext cx="4110421" cy="21852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entury Gothic"/>
              <a:buNone/>
            </a:pPr>
            <a:r>
              <a:rPr b="1" i="0" lang="en-US" sz="2400" u="none" cap="none" strike="noStrike">
                <a:solidFill>
                  <a:srgbClr val="000000"/>
                </a:solidFill>
                <a:latin typeface="Century Gothic"/>
                <a:ea typeface="Century Gothic"/>
                <a:cs typeface="Century Gothic"/>
                <a:sym typeface="Century Gothic"/>
              </a:rPr>
              <a:t>Sources of heterogeneity</a:t>
            </a:r>
            <a:endParaRPr/>
          </a:p>
          <a:p>
            <a:pPr indent="-342900" lvl="0" marL="342900" marR="0" rtl="0" algn="l">
              <a:lnSpc>
                <a:spcPct val="100000"/>
              </a:lnSpc>
              <a:spcBef>
                <a:spcPts val="1200"/>
              </a:spcBef>
              <a:spcAft>
                <a:spcPts val="0"/>
              </a:spcAft>
              <a:buClr>
                <a:srgbClr val="000000"/>
              </a:buClr>
              <a:buSzPts val="1800"/>
              <a:buFont typeface="Century Gothic"/>
              <a:buAutoNum type="arabicPeriod"/>
            </a:pPr>
            <a:r>
              <a:rPr b="0" i="0" lang="en-US" sz="1800" u="none" cap="none" strike="noStrike">
                <a:solidFill>
                  <a:srgbClr val="000000"/>
                </a:solidFill>
                <a:latin typeface="Century Gothic"/>
                <a:ea typeface="Century Gothic"/>
                <a:cs typeface="Century Gothic"/>
                <a:sym typeface="Century Gothic"/>
              </a:rPr>
              <a:t>Multiple rRNA operons</a:t>
            </a:r>
            <a:endParaRPr/>
          </a:p>
          <a:p>
            <a:pPr indent="-342900" lvl="0" marL="342900" marR="0" rtl="0" algn="l">
              <a:lnSpc>
                <a:spcPct val="100000"/>
              </a:lnSpc>
              <a:spcBef>
                <a:spcPts val="1200"/>
              </a:spcBef>
              <a:spcAft>
                <a:spcPts val="0"/>
              </a:spcAft>
              <a:buClr>
                <a:srgbClr val="000000"/>
              </a:buClr>
              <a:buSzPts val="1800"/>
              <a:buFont typeface="Century Gothic"/>
              <a:buAutoNum type="arabicPeriod"/>
            </a:pPr>
            <a:r>
              <a:rPr b="0" i="0" lang="en-US" sz="1800" u="none" cap="none" strike="noStrike">
                <a:solidFill>
                  <a:srgbClr val="000000"/>
                </a:solidFill>
                <a:latin typeface="Century Gothic"/>
                <a:ea typeface="Century Gothic"/>
                <a:cs typeface="Century Gothic"/>
                <a:sym typeface="Century Gothic"/>
              </a:rPr>
              <a:t>rRNA modifications</a:t>
            </a:r>
            <a:endParaRPr/>
          </a:p>
          <a:p>
            <a:pPr indent="-342900" lvl="0" marL="342900" marR="0" rtl="0" algn="l">
              <a:lnSpc>
                <a:spcPct val="100000"/>
              </a:lnSpc>
              <a:spcBef>
                <a:spcPts val="1200"/>
              </a:spcBef>
              <a:spcAft>
                <a:spcPts val="0"/>
              </a:spcAft>
              <a:buClr>
                <a:srgbClr val="000000"/>
              </a:buClr>
              <a:buSzPts val="1800"/>
              <a:buFont typeface="Century Gothic"/>
              <a:buAutoNum type="arabicPeriod"/>
            </a:pPr>
            <a:r>
              <a:rPr b="0" i="0" lang="en-US" sz="1800" u="none" cap="none" strike="noStrike">
                <a:solidFill>
                  <a:srgbClr val="000000"/>
                </a:solidFill>
                <a:latin typeface="Century Gothic"/>
                <a:ea typeface="Century Gothic"/>
                <a:cs typeface="Century Gothic"/>
                <a:sym typeface="Century Gothic"/>
              </a:rPr>
              <a:t>Ribosomal protein modifications</a:t>
            </a:r>
            <a:endParaRPr/>
          </a:p>
          <a:p>
            <a:pPr indent="-342900" lvl="0" marL="342900" marR="0" rtl="0" algn="l">
              <a:lnSpc>
                <a:spcPct val="100000"/>
              </a:lnSpc>
              <a:spcBef>
                <a:spcPts val="1200"/>
              </a:spcBef>
              <a:spcAft>
                <a:spcPts val="0"/>
              </a:spcAft>
              <a:buClr>
                <a:srgbClr val="000000"/>
              </a:buClr>
              <a:buSzPts val="1800"/>
              <a:buFont typeface="Century Gothic"/>
              <a:buAutoNum type="arabicPeriod"/>
            </a:pPr>
            <a:r>
              <a:rPr b="1" i="0" lang="en-US" sz="1800" u="none" cap="none" strike="noStrike">
                <a:solidFill>
                  <a:srgbClr val="000000"/>
                </a:solidFill>
                <a:latin typeface="Century Gothic"/>
                <a:ea typeface="Century Gothic"/>
                <a:cs typeface="Century Gothic"/>
                <a:sym typeface="Century Gothic"/>
              </a:rPr>
              <a:t>Multiple ribosomal proteins</a:t>
            </a:r>
            <a:endParaRPr/>
          </a:p>
        </p:txBody>
      </p:sp>
      <p:sp>
        <p:nvSpPr>
          <p:cNvPr id="247" name="Google Shape;247;p7"/>
          <p:cNvSpPr/>
          <p:nvPr/>
        </p:nvSpPr>
        <p:spPr>
          <a:xfrm>
            <a:off x="8217568" y="4204388"/>
            <a:ext cx="3886200" cy="587729"/>
          </a:xfrm>
          <a:custGeom>
            <a:rect b="b" l="l" r="r" t="t"/>
            <a:pathLst>
              <a:path extrusionOk="0" h="587729" w="3886200">
                <a:moveTo>
                  <a:pt x="0" y="58816"/>
                </a:moveTo>
                <a:cubicBezTo>
                  <a:pt x="144018" y="205120"/>
                  <a:pt x="291740" y="351953"/>
                  <a:pt x="585216" y="342280"/>
                </a:cubicBezTo>
                <a:cubicBezTo>
                  <a:pt x="878692" y="332607"/>
                  <a:pt x="1147953" y="-18654"/>
                  <a:pt x="1760855" y="777"/>
                </a:cubicBezTo>
                <a:cubicBezTo>
                  <a:pt x="2373757" y="20208"/>
                  <a:pt x="2731008" y="423052"/>
                  <a:pt x="3081528" y="516016"/>
                </a:cubicBezTo>
                <a:cubicBezTo>
                  <a:pt x="3432048" y="608980"/>
                  <a:pt x="3756660" y="596788"/>
                  <a:pt x="3886200" y="561736"/>
                </a:cubicBezTo>
              </a:path>
            </a:pathLst>
          </a:custGeom>
          <a:noFill/>
          <a:ln cap="flat" cmpd="sng" w="381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8"/>
          <p:cNvSpPr txBox="1"/>
          <p:nvPr>
            <p:ph type="title"/>
          </p:nvPr>
        </p:nvSpPr>
        <p:spPr>
          <a:xfrm>
            <a:off x="331695" y="94758"/>
            <a:ext cx="11528612" cy="109211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000"/>
              <a:buFont typeface="Century Gothic"/>
              <a:buNone/>
            </a:pPr>
            <a:r>
              <a:rPr i="1" lang="en-US"/>
              <a:t>Francisella tularensis</a:t>
            </a:r>
            <a:endParaRPr i="1"/>
          </a:p>
        </p:txBody>
      </p:sp>
      <p:sp>
        <p:nvSpPr>
          <p:cNvPr id="254" name="Google Shape;254;p8"/>
          <p:cNvSpPr txBox="1"/>
          <p:nvPr>
            <p:ph idx="1" type="body"/>
          </p:nvPr>
        </p:nvSpPr>
        <p:spPr>
          <a:xfrm>
            <a:off x="331694" y="1600199"/>
            <a:ext cx="7070591"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Causes tularemia</a:t>
            </a:r>
            <a:endParaRPr/>
          </a:p>
          <a:p>
            <a:pPr indent="-342900" lvl="0" marL="342900" rtl="0" algn="l">
              <a:spcBef>
                <a:spcPts val="2960"/>
              </a:spcBef>
              <a:spcAft>
                <a:spcPts val="0"/>
              </a:spcAft>
              <a:buClr>
                <a:schemeClr val="dk1"/>
              </a:buClr>
              <a:buSzPts val="2800"/>
              <a:buChar char="•"/>
            </a:pPr>
            <a:r>
              <a:rPr lang="en-US"/>
              <a:t>Highly infectious, potential bioweapon</a:t>
            </a:r>
            <a:endParaRPr/>
          </a:p>
          <a:p>
            <a:pPr indent="-342900" lvl="0" marL="342900" rtl="0" algn="l">
              <a:spcBef>
                <a:spcPts val="2960"/>
              </a:spcBef>
              <a:spcAft>
                <a:spcPts val="0"/>
              </a:spcAft>
              <a:buClr>
                <a:schemeClr val="dk1"/>
              </a:buClr>
              <a:buSzPts val="2800"/>
              <a:buChar char="•"/>
            </a:pPr>
            <a:r>
              <a:rPr i="1" lang="en-US"/>
              <a:t>F. tularensis </a:t>
            </a:r>
            <a:r>
              <a:rPr lang="en-US"/>
              <a:t>subsp. </a:t>
            </a:r>
            <a:r>
              <a:rPr i="1" lang="en-US"/>
              <a:t>holarctica </a:t>
            </a:r>
            <a:r>
              <a:rPr lang="en-US"/>
              <a:t>LVS</a:t>
            </a:r>
            <a:endParaRPr/>
          </a:p>
          <a:p>
            <a:pPr indent="-342900" lvl="0" marL="342900" rtl="0" algn="l">
              <a:spcBef>
                <a:spcPts val="2960"/>
              </a:spcBef>
              <a:spcAft>
                <a:spcPts val="0"/>
              </a:spcAft>
              <a:buClr>
                <a:schemeClr val="dk1"/>
              </a:buClr>
              <a:buSzPts val="2800"/>
              <a:buChar char="•"/>
            </a:pPr>
            <a:r>
              <a:rPr lang="en-US"/>
              <a:t>Facultative intracellular pathogen</a:t>
            </a:r>
            <a:endParaRPr/>
          </a:p>
          <a:p>
            <a:pPr indent="-342900" lvl="0" marL="342900" rtl="0" algn="l">
              <a:spcBef>
                <a:spcPts val="2960"/>
              </a:spcBef>
              <a:spcAft>
                <a:spcPts val="0"/>
              </a:spcAft>
              <a:buClr>
                <a:schemeClr val="dk1"/>
              </a:buClr>
              <a:buSzPts val="2800"/>
              <a:buChar char="•"/>
            </a:pPr>
            <a:r>
              <a:rPr lang="en-US"/>
              <a:t>Slow grower</a:t>
            </a:r>
            <a:endParaRPr/>
          </a:p>
        </p:txBody>
      </p:sp>
      <p:pic>
        <p:nvPicPr>
          <p:cNvPr id="255" name="Google Shape;255;p8"/>
          <p:cNvPicPr preferRelativeResize="0"/>
          <p:nvPr>
            <p:ph idx="2" type="body"/>
          </p:nvPr>
        </p:nvPicPr>
        <p:blipFill rotWithShape="1">
          <a:blip r:embed="rId3">
            <a:alphaModFix/>
          </a:blip>
          <a:srcRect b="0" l="4133" r="4131" t="0"/>
          <a:stretch/>
        </p:blipFill>
        <p:spPr>
          <a:xfrm>
            <a:off x="7639738" y="1347217"/>
            <a:ext cx="4220567" cy="4729871"/>
          </a:xfrm>
          <a:prstGeom prst="rect">
            <a:avLst/>
          </a:prstGeom>
          <a:noFill/>
          <a:ln>
            <a:noFill/>
          </a:ln>
        </p:spPr>
      </p:pic>
      <p:sp>
        <p:nvSpPr>
          <p:cNvPr id="256" name="Google Shape;256;p8"/>
          <p:cNvSpPr txBox="1"/>
          <p:nvPr/>
        </p:nvSpPr>
        <p:spPr>
          <a:xfrm>
            <a:off x="9575742" y="6032305"/>
            <a:ext cx="233269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Century Gothic"/>
              <a:buNone/>
            </a:pPr>
            <a:r>
              <a:rPr b="0" i="0" lang="en-US" sz="1400" u="none" cap="none" strike="noStrike">
                <a:solidFill>
                  <a:srgbClr val="000000"/>
                </a:solidFill>
                <a:latin typeface="Century Gothic"/>
                <a:ea typeface="Century Gothic"/>
                <a:cs typeface="Century Gothic"/>
                <a:sym typeface="Century Gothic"/>
              </a:rPr>
              <a:t>Fischer, PNAS cover 2006</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9"/>
          <p:cNvSpPr txBox="1"/>
          <p:nvPr>
            <p:ph type="title"/>
          </p:nvPr>
        </p:nvSpPr>
        <p:spPr>
          <a:xfrm>
            <a:off x="1" y="118204"/>
            <a:ext cx="12081163" cy="1104954"/>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00000"/>
              <a:buFont typeface="Century Gothic"/>
              <a:buNone/>
            </a:pPr>
            <a:r>
              <a:rPr lang="en-US"/>
              <a:t>Multiples bS21 homologs suggest heterogenous ribosome populations in </a:t>
            </a:r>
            <a:r>
              <a:rPr i="1" lang="en-US"/>
              <a:t>Francisella tularensis </a:t>
            </a:r>
            <a:endParaRPr/>
          </a:p>
        </p:txBody>
      </p:sp>
      <p:grpSp>
        <p:nvGrpSpPr>
          <p:cNvPr id="263" name="Google Shape;263;p9"/>
          <p:cNvGrpSpPr/>
          <p:nvPr/>
        </p:nvGrpSpPr>
        <p:grpSpPr>
          <a:xfrm>
            <a:off x="1247525" y="4906221"/>
            <a:ext cx="1758050" cy="414612"/>
            <a:chOff x="7425086" y="5569807"/>
            <a:chExt cx="1084733" cy="241057"/>
          </a:xfrm>
        </p:grpSpPr>
        <p:sp>
          <p:nvSpPr>
            <p:cNvPr id="264" name="Google Shape;264;p9"/>
            <p:cNvSpPr/>
            <p:nvPr/>
          </p:nvSpPr>
          <p:spPr>
            <a:xfrm>
              <a:off x="7622191" y="5604953"/>
              <a:ext cx="585017" cy="205909"/>
            </a:xfrm>
            <a:prstGeom prst="rect">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alibri"/>
                <a:ea typeface="Calibri"/>
                <a:cs typeface="Calibri"/>
                <a:sym typeface="Calibri"/>
              </a:endParaRPr>
            </a:p>
          </p:txBody>
        </p:sp>
        <p:sp>
          <p:nvSpPr>
            <p:cNvPr id="265" name="Google Shape;265;p9"/>
            <p:cNvSpPr txBox="1"/>
            <p:nvPr/>
          </p:nvSpPr>
          <p:spPr>
            <a:xfrm>
              <a:off x="7646030" y="5569807"/>
              <a:ext cx="534640" cy="2292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200">
                  <a:solidFill>
                    <a:schemeClr val="dk1"/>
                  </a:solidFill>
                  <a:latin typeface="Century Gothic"/>
                  <a:ea typeface="Century Gothic"/>
                  <a:cs typeface="Century Gothic"/>
                  <a:sym typeface="Century Gothic"/>
                </a:rPr>
                <a:t>rpsU3</a:t>
              </a:r>
              <a:endParaRPr/>
            </a:p>
          </p:txBody>
        </p:sp>
        <p:cxnSp>
          <p:nvCxnSpPr>
            <p:cNvPr id="266" name="Google Shape;266;p9"/>
            <p:cNvCxnSpPr/>
            <p:nvPr/>
          </p:nvCxnSpPr>
          <p:spPr>
            <a:xfrm>
              <a:off x="7425086" y="5810863"/>
              <a:ext cx="1084733" cy="1"/>
            </a:xfrm>
            <a:prstGeom prst="straightConnector1">
              <a:avLst/>
            </a:prstGeom>
            <a:noFill/>
            <a:ln cap="flat" cmpd="sng" w="57150">
              <a:solidFill>
                <a:schemeClr val="dk1"/>
              </a:solidFill>
              <a:prstDash val="solid"/>
              <a:round/>
              <a:headEnd len="sm" w="sm" type="none"/>
              <a:tailEnd len="sm" w="sm" type="none"/>
            </a:ln>
          </p:spPr>
        </p:cxnSp>
      </p:grpSp>
      <p:grpSp>
        <p:nvGrpSpPr>
          <p:cNvPr id="267" name="Google Shape;267;p9"/>
          <p:cNvGrpSpPr/>
          <p:nvPr/>
        </p:nvGrpSpPr>
        <p:grpSpPr>
          <a:xfrm>
            <a:off x="1386497" y="1957137"/>
            <a:ext cx="2936568" cy="409498"/>
            <a:chOff x="88488" y="5508064"/>
            <a:chExt cx="2433484" cy="302800"/>
          </a:xfrm>
        </p:grpSpPr>
        <p:sp>
          <p:nvSpPr>
            <p:cNvPr id="268" name="Google Shape;268;p9"/>
            <p:cNvSpPr/>
            <p:nvPr/>
          </p:nvSpPr>
          <p:spPr>
            <a:xfrm>
              <a:off x="339211" y="5574890"/>
              <a:ext cx="1209368" cy="23597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alibri"/>
                <a:ea typeface="Calibri"/>
                <a:cs typeface="Calibri"/>
                <a:sym typeface="Calibri"/>
              </a:endParaRPr>
            </a:p>
          </p:txBody>
        </p:sp>
        <p:sp>
          <p:nvSpPr>
            <p:cNvPr id="269" name="Google Shape;269;p9"/>
            <p:cNvSpPr/>
            <p:nvPr/>
          </p:nvSpPr>
          <p:spPr>
            <a:xfrm>
              <a:off x="1597742" y="5574890"/>
              <a:ext cx="835395" cy="235974"/>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alibri"/>
                <a:ea typeface="Calibri"/>
                <a:cs typeface="Calibri"/>
                <a:sym typeface="Calibri"/>
              </a:endParaRPr>
            </a:p>
          </p:txBody>
        </p:sp>
        <p:sp>
          <p:nvSpPr>
            <p:cNvPr id="270" name="Google Shape;270;p9"/>
            <p:cNvSpPr txBox="1"/>
            <p:nvPr/>
          </p:nvSpPr>
          <p:spPr>
            <a:xfrm>
              <a:off x="1663398" y="5519341"/>
              <a:ext cx="718056" cy="2915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200">
                  <a:solidFill>
                    <a:schemeClr val="dk1"/>
                  </a:solidFill>
                  <a:latin typeface="Century Gothic"/>
                  <a:ea typeface="Century Gothic"/>
                  <a:cs typeface="Century Gothic"/>
                  <a:sym typeface="Century Gothic"/>
                </a:rPr>
                <a:t>rpsU1</a:t>
              </a:r>
              <a:endParaRPr/>
            </a:p>
          </p:txBody>
        </p:sp>
        <p:sp>
          <p:nvSpPr>
            <p:cNvPr id="271" name="Google Shape;271;p9"/>
            <p:cNvSpPr txBox="1"/>
            <p:nvPr/>
          </p:nvSpPr>
          <p:spPr>
            <a:xfrm>
              <a:off x="552432" y="5508064"/>
              <a:ext cx="698117" cy="2915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200">
                  <a:solidFill>
                    <a:schemeClr val="dk1"/>
                  </a:solidFill>
                  <a:latin typeface="Century Gothic"/>
                  <a:ea typeface="Century Gothic"/>
                  <a:cs typeface="Century Gothic"/>
                  <a:sym typeface="Century Gothic"/>
                </a:rPr>
                <a:t>cspC</a:t>
              </a:r>
              <a:endParaRPr i="1" sz="2200">
                <a:solidFill>
                  <a:schemeClr val="dk1"/>
                </a:solidFill>
                <a:latin typeface="Century Gothic"/>
                <a:ea typeface="Century Gothic"/>
                <a:cs typeface="Century Gothic"/>
                <a:sym typeface="Century Gothic"/>
              </a:endParaRPr>
            </a:p>
          </p:txBody>
        </p:sp>
        <p:cxnSp>
          <p:nvCxnSpPr>
            <p:cNvPr id="272" name="Google Shape;272;p9"/>
            <p:cNvCxnSpPr/>
            <p:nvPr/>
          </p:nvCxnSpPr>
          <p:spPr>
            <a:xfrm>
              <a:off x="88488" y="5810864"/>
              <a:ext cx="2433484" cy="0"/>
            </a:xfrm>
            <a:prstGeom prst="straightConnector1">
              <a:avLst/>
            </a:prstGeom>
            <a:noFill/>
            <a:ln cap="flat" cmpd="sng" w="57150">
              <a:solidFill>
                <a:schemeClr val="dk1"/>
              </a:solidFill>
              <a:prstDash val="solid"/>
              <a:round/>
              <a:headEnd len="sm" w="sm" type="none"/>
              <a:tailEnd len="sm" w="sm" type="none"/>
            </a:ln>
          </p:spPr>
        </p:cxnSp>
      </p:grpSp>
      <p:grpSp>
        <p:nvGrpSpPr>
          <p:cNvPr id="273" name="Google Shape;273;p9"/>
          <p:cNvGrpSpPr/>
          <p:nvPr/>
        </p:nvGrpSpPr>
        <p:grpSpPr>
          <a:xfrm>
            <a:off x="1247526" y="3311351"/>
            <a:ext cx="6271992" cy="428803"/>
            <a:chOff x="375074" y="3675587"/>
            <a:chExt cx="7597803" cy="549128"/>
          </a:xfrm>
        </p:grpSpPr>
        <p:grpSp>
          <p:nvGrpSpPr>
            <p:cNvPr id="274" name="Google Shape;274;p9"/>
            <p:cNvGrpSpPr/>
            <p:nvPr/>
          </p:nvGrpSpPr>
          <p:grpSpPr>
            <a:xfrm>
              <a:off x="682215" y="3675587"/>
              <a:ext cx="6863619" cy="527506"/>
              <a:chOff x="2873471" y="5821692"/>
              <a:chExt cx="3972892" cy="280603"/>
            </a:xfrm>
          </p:grpSpPr>
          <p:sp>
            <p:nvSpPr>
              <p:cNvPr id="275" name="Google Shape;275;p9"/>
              <p:cNvSpPr/>
              <p:nvPr/>
            </p:nvSpPr>
            <p:spPr>
              <a:xfrm>
                <a:off x="4335968" y="5854290"/>
                <a:ext cx="1209368" cy="23597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alibri"/>
                  <a:ea typeface="Calibri"/>
                  <a:cs typeface="Calibri"/>
                  <a:sym typeface="Calibri"/>
                </a:endParaRPr>
              </a:p>
            </p:txBody>
          </p:sp>
          <p:sp>
            <p:nvSpPr>
              <p:cNvPr id="276" name="Google Shape;276;p9"/>
              <p:cNvSpPr/>
              <p:nvPr/>
            </p:nvSpPr>
            <p:spPr>
              <a:xfrm>
                <a:off x="2886174" y="5854289"/>
                <a:ext cx="608685" cy="235974"/>
              </a:xfrm>
              <a:prstGeom prst="rect">
                <a:avLst/>
              </a:prstGeom>
              <a:solidFill>
                <a:srgbClr val="FF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alibri"/>
                  <a:ea typeface="Calibri"/>
                  <a:cs typeface="Calibri"/>
                  <a:sym typeface="Calibri"/>
                </a:endParaRPr>
              </a:p>
            </p:txBody>
          </p:sp>
          <p:sp>
            <p:nvSpPr>
              <p:cNvPr id="277" name="Google Shape;277;p9"/>
              <p:cNvSpPr/>
              <p:nvPr/>
            </p:nvSpPr>
            <p:spPr>
              <a:xfrm>
                <a:off x="5636995" y="5854290"/>
                <a:ext cx="1209368" cy="23597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alibri"/>
                  <a:ea typeface="Calibri"/>
                  <a:cs typeface="Calibri"/>
                  <a:sym typeface="Calibri"/>
                </a:endParaRPr>
              </a:p>
            </p:txBody>
          </p:sp>
          <p:sp>
            <p:nvSpPr>
              <p:cNvPr id="278" name="Google Shape;278;p9"/>
              <p:cNvSpPr txBox="1"/>
              <p:nvPr/>
            </p:nvSpPr>
            <p:spPr>
              <a:xfrm>
                <a:off x="4572301" y="5821692"/>
                <a:ext cx="649762" cy="268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200">
                    <a:solidFill>
                      <a:schemeClr val="dk1"/>
                    </a:solidFill>
                    <a:latin typeface="Century Gothic"/>
                    <a:ea typeface="Century Gothic"/>
                    <a:cs typeface="Century Gothic"/>
                    <a:sym typeface="Century Gothic"/>
                  </a:rPr>
                  <a:t>dnaG</a:t>
                </a:r>
                <a:endParaRPr i="1" sz="2200">
                  <a:solidFill>
                    <a:schemeClr val="dk1"/>
                  </a:solidFill>
                  <a:latin typeface="Century Gothic"/>
                  <a:ea typeface="Century Gothic"/>
                  <a:cs typeface="Century Gothic"/>
                  <a:sym typeface="Century Gothic"/>
                </a:endParaRPr>
              </a:p>
            </p:txBody>
          </p:sp>
          <p:sp>
            <p:nvSpPr>
              <p:cNvPr id="279" name="Google Shape;279;p9"/>
              <p:cNvSpPr txBox="1"/>
              <p:nvPr/>
            </p:nvSpPr>
            <p:spPr>
              <a:xfrm>
                <a:off x="5931980" y="5827655"/>
                <a:ext cx="563296" cy="268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200">
                    <a:solidFill>
                      <a:schemeClr val="dk1"/>
                    </a:solidFill>
                    <a:latin typeface="Century Gothic"/>
                    <a:ea typeface="Century Gothic"/>
                    <a:cs typeface="Century Gothic"/>
                    <a:sym typeface="Century Gothic"/>
                  </a:rPr>
                  <a:t>rpoD</a:t>
                </a:r>
                <a:endParaRPr i="1" sz="2200">
                  <a:solidFill>
                    <a:schemeClr val="dk1"/>
                  </a:solidFill>
                  <a:latin typeface="Century Gothic"/>
                  <a:ea typeface="Century Gothic"/>
                  <a:cs typeface="Century Gothic"/>
                  <a:sym typeface="Century Gothic"/>
                </a:endParaRPr>
              </a:p>
            </p:txBody>
          </p:sp>
          <p:sp>
            <p:nvSpPr>
              <p:cNvPr id="280" name="Google Shape;280;p9"/>
              <p:cNvSpPr/>
              <p:nvPr/>
            </p:nvSpPr>
            <p:spPr>
              <a:xfrm>
                <a:off x="3559285" y="5854289"/>
                <a:ext cx="702823" cy="23597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alibri"/>
                  <a:ea typeface="Calibri"/>
                  <a:cs typeface="Calibri"/>
                  <a:sym typeface="Calibri"/>
                </a:endParaRPr>
              </a:p>
            </p:txBody>
          </p:sp>
          <p:sp>
            <p:nvSpPr>
              <p:cNvPr id="281" name="Google Shape;281;p9"/>
              <p:cNvSpPr txBox="1"/>
              <p:nvPr/>
            </p:nvSpPr>
            <p:spPr>
              <a:xfrm>
                <a:off x="3609726" y="5827657"/>
                <a:ext cx="577004" cy="268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200">
                    <a:solidFill>
                      <a:schemeClr val="dk1"/>
                    </a:solidFill>
                    <a:latin typeface="Century Gothic"/>
                    <a:ea typeface="Century Gothic"/>
                    <a:cs typeface="Century Gothic"/>
                    <a:sym typeface="Century Gothic"/>
                  </a:rPr>
                  <a:t>yqeY</a:t>
                </a:r>
                <a:endParaRPr i="1" sz="2200">
                  <a:solidFill>
                    <a:schemeClr val="dk1"/>
                  </a:solidFill>
                  <a:latin typeface="Century Gothic"/>
                  <a:ea typeface="Century Gothic"/>
                  <a:cs typeface="Century Gothic"/>
                  <a:sym typeface="Century Gothic"/>
                </a:endParaRPr>
              </a:p>
            </p:txBody>
          </p:sp>
          <p:sp>
            <p:nvSpPr>
              <p:cNvPr id="282" name="Google Shape;282;p9"/>
              <p:cNvSpPr txBox="1"/>
              <p:nvPr/>
            </p:nvSpPr>
            <p:spPr>
              <a:xfrm>
                <a:off x="2873471" y="5833740"/>
                <a:ext cx="607584" cy="268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200">
                    <a:solidFill>
                      <a:schemeClr val="dk1"/>
                    </a:solidFill>
                    <a:latin typeface="Century Gothic"/>
                    <a:ea typeface="Century Gothic"/>
                    <a:cs typeface="Century Gothic"/>
                    <a:sym typeface="Century Gothic"/>
                  </a:rPr>
                  <a:t>rpsU2</a:t>
                </a:r>
                <a:endParaRPr/>
              </a:p>
            </p:txBody>
          </p:sp>
        </p:grpSp>
        <p:cxnSp>
          <p:nvCxnSpPr>
            <p:cNvPr id="283" name="Google Shape;283;p9"/>
            <p:cNvCxnSpPr/>
            <p:nvPr/>
          </p:nvCxnSpPr>
          <p:spPr>
            <a:xfrm flipH="1" rot="10800000">
              <a:off x="375074" y="4180502"/>
              <a:ext cx="7597803" cy="44213"/>
            </a:xfrm>
            <a:prstGeom prst="straightConnector1">
              <a:avLst/>
            </a:prstGeom>
            <a:noFill/>
            <a:ln cap="flat" cmpd="sng" w="57150">
              <a:solidFill>
                <a:schemeClr val="dk1"/>
              </a:solidFill>
              <a:prstDash val="solid"/>
              <a:round/>
              <a:headEnd len="sm" w="sm" type="none"/>
              <a:tailEnd len="sm" w="sm" type="none"/>
            </a:ln>
          </p:spPr>
        </p:cxnSp>
      </p:grpSp>
      <p:grpSp>
        <p:nvGrpSpPr>
          <p:cNvPr id="284" name="Google Shape;284;p9"/>
          <p:cNvGrpSpPr/>
          <p:nvPr/>
        </p:nvGrpSpPr>
        <p:grpSpPr>
          <a:xfrm>
            <a:off x="9877817" y="2941056"/>
            <a:ext cx="1181434" cy="836294"/>
            <a:chOff x="5051905" y="2510640"/>
            <a:chExt cx="855722" cy="607249"/>
          </a:xfrm>
        </p:grpSpPr>
        <p:sp>
          <p:nvSpPr>
            <p:cNvPr id="285" name="Google Shape;285;p9"/>
            <p:cNvSpPr/>
            <p:nvPr/>
          </p:nvSpPr>
          <p:spPr>
            <a:xfrm>
              <a:off x="5051905" y="2510640"/>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9"/>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9"/>
            <p:cNvSpPr/>
            <p:nvPr/>
          </p:nvSpPr>
          <p:spPr>
            <a:xfrm rot="-502087">
              <a:off x="5188155" y="2860054"/>
              <a:ext cx="311655" cy="128261"/>
            </a:xfrm>
            <a:prstGeom prst="ellipse">
              <a:avLst/>
            </a:prstGeom>
            <a:solidFill>
              <a:srgbClr val="FF0000"/>
            </a:solidFill>
            <a:ln cap="flat" cmpd="sng" w="952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8" name="Google Shape;288;p9"/>
          <p:cNvGrpSpPr/>
          <p:nvPr/>
        </p:nvGrpSpPr>
        <p:grpSpPr>
          <a:xfrm>
            <a:off x="9877817" y="1585798"/>
            <a:ext cx="1181434" cy="836294"/>
            <a:chOff x="5051905" y="2510640"/>
            <a:chExt cx="855722" cy="607249"/>
          </a:xfrm>
        </p:grpSpPr>
        <p:sp>
          <p:nvSpPr>
            <p:cNvPr id="289" name="Google Shape;289;p9"/>
            <p:cNvSpPr/>
            <p:nvPr/>
          </p:nvSpPr>
          <p:spPr>
            <a:xfrm>
              <a:off x="5051905" y="2510640"/>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9"/>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9"/>
            <p:cNvSpPr/>
            <p:nvPr/>
          </p:nvSpPr>
          <p:spPr>
            <a:xfrm rot="-502087">
              <a:off x="5188155" y="2860054"/>
              <a:ext cx="311655" cy="128261"/>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92" name="Google Shape;292;p9"/>
          <p:cNvGrpSpPr/>
          <p:nvPr/>
        </p:nvGrpSpPr>
        <p:grpSpPr>
          <a:xfrm>
            <a:off x="9877817" y="4620808"/>
            <a:ext cx="1181434" cy="836296"/>
            <a:chOff x="5051905" y="2510639"/>
            <a:chExt cx="855722" cy="607250"/>
          </a:xfrm>
        </p:grpSpPr>
        <p:sp>
          <p:nvSpPr>
            <p:cNvPr id="293" name="Google Shape;293;p9"/>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9"/>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9"/>
            <p:cNvSpPr/>
            <p:nvPr/>
          </p:nvSpPr>
          <p:spPr>
            <a:xfrm rot="-502087">
              <a:off x="5188155" y="2860054"/>
              <a:ext cx="311655" cy="128261"/>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96" name="Google Shape;296;p9"/>
          <p:cNvGrpSpPr/>
          <p:nvPr/>
        </p:nvGrpSpPr>
        <p:grpSpPr>
          <a:xfrm>
            <a:off x="1455809" y="1618302"/>
            <a:ext cx="527368" cy="757425"/>
            <a:chOff x="5299447" y="2480912"/>
            <a:chExt cx="796553" cy="447345"/>
          </a:xfrm>
        </p:grpSpPr>
        <p:cxnSp>
          <p:nvCxnSpPr>
            <p:cNvPr id="297" name="Google Shape;297;p9"/>
            <p:cNvCxnSpPr/>
            <p:nvPr/>
          </p:nvCxnSpPr>
          <p:spPr>
            <a:xfrm>
              <a:off x="5299447" y="2480912"/>
              <a:ext cx="0" cy="447345"/>
            </a:xfrm>
            <a:prstGeom prst="straightConnector1">
              <a:avLst/>
            </a:prstGeom>
            <a:noFill/>
            <a:ln cap="flat" cmpd="sng" w="12700">
              <a:solidFill>
                <a:schemeClr val="dk1"/>
              </a:solidFill>
              <a:prstDash val="solid"/>
              <a:round/>
              <a:headEnd len="sm" w="sm" type="none"/>
              <a:tailEnd len="sm" w="sm" type="none"/>
            </a:ln>
          </p:spPr>
        </p:cxnSp>
        <p:cxnSp>
          <p:nvCxnSpPr>
            <p:cNvPr id="298" name="Google Shape;298;p9"/>
            <p:cNvCxnSpPr/>
            <p:nvPr/>
          </p:nvCxnSpPr>
          <p:spPr>
            <a:xfrm>
              <a:off x="5299447" y="2480912"/>
              <a:ext cx="796553" cy="0"/>
            </a:xfrm>
            <a:prstGeom prst="straightConnector1">
              <a:avLst/>
            </a:prstGeom>
            <a:noFill/>
            <a:ln cap="flat" cmpd="sng" w="9525">
              <a:solidFill>
                <a:schemeClr val="dk1"/>
              </a:solidFill>
              <a:prstDash val="solid"/>
              <a:round/>
              <a:headEnd len="sm" w="sm" type="none"/>
              <a:tailEnd len="med" w="med" type="triangle"/>
            </a:ln>
          </p:spPr>
        </p:cxnSp>
      </p:grpSp>
      <p:grpSp>
        <p:nvGrpSpPr>
          <p:cNvPr id="299" name="Google Shape;299;p9"/>
          <p:cNvGrpSpPr/>
          <p:nvPr/>
        </p:nvGrpSpPr>
        <p:grpSpPr>
          <a:xfrm>
            <a:off x="1306351" y="3017658"/>
            <a:ext cx="527368" cy="757425"/>
            <a:chOff x="5299447" y="2480912"/>
            <a:chExt cx="796553" cy="447345"/>
          </a:xfrm>
        </p:grpSpPr>
        <p:cxnSp>
          <p:nvCxnSpPr>
            <p:cNvPr id="300" name="Google Shape;300;p9"/>
            <p:cNvCxnSpPr/>
            <p:nvPr/>
          </p:nvCxnSpPr>
          <p:spPr>
            <a:xfrm>
              <a:off x="5299447" y="2480912"/>
              <a:ext cx="0" cy="447345"/>
            </a:xfrm>
            <a:prstGeom prst="straightConnector1">
              <a:avLst/>
            </a:prstGeom>
            <a:noFill/>
            <a:ln cap="flat" cmpd="sng" w="12700">
              <a:solidFill>
                <a:schemeClr val="dk1"/>
              </a:solidFill>
              <a:prstDash val="solid"/>
              <a:round/>
              <a:headEnd len="sm" w="sm" type="none"/>
              <a:tailEnd len="sm" w="sm" type="none"/>
            </a:ln>
          </p:spPr>
        </p:cxnSp>
        <p:cxnSp>
          <p:nvCxnSpPr>
            <p:cNvPr id="301" name="Google Shape;301;p9"/>
            <p:cNvCxnSpPr/>
            <p:nvPr/>
          </p:nvCxnSpPr>
          <p:spPr>
            <a:xfrm>
              <a:off x="5299447" y="2480912"/>
              <a:ext cx="796553" cy="0"/>
            </a:xfrm>
            <a:prstGeom prst="straightConnector1">
              <a:avLst/>
            </a:prstGeom>
            <a:noFill/>
            <a:ln cap="flat" cmpd="sng" w="9525">
              <a:solidFill>
                <a:schemeClr val="dk1"/>
              </a:solidFill>
              <a:prstDash val="solid"/>
              <a:round/>
              <a:headEnd len="sm" w="sm" type="none"/>
              <a:tailEnd len="med" w="med" type="triangle"/>
            </a:ln>
          </p:spPr>
        </p:cxnSp>
      </p:grpSp>
      <p:grpSp>
        <p:nvGrpSpPr>
          <p:cNvPr id="302" name="Google Shape;302;p9"/>
          <p:cNvGrpSpPr/>
          <p:nvPr/>
        </p:nvGrpSpPr>
        <p:grpSpPr>
          <a:xfrm>
            <a:off x="1306111" y="4583781"/>
            <a:ext cx="527368" cy="757425"/>
            <a:chOff x="5299447" y="2480912"/>
            <a:chExt cx="796553" cy="447345"/>
          </a:xfrm>
        </p:grpSpPr>
        <p:cxnSp>
          <p:nvCxnSpPr>
            <p:cNvPr id="303" name="Google Shape;303;p9"/>
            <p:cNvCxnSpPr/>
            <p:nvPr/>
          </p:nvCxnSpPr>
          <p:spPr>
            <a:xfrm>
              <a:off x="5299447" y="2480912"/>
              <a:ext cx="0" cy="447345"/>
            </a:xfrm>
            <a:prstGeom prst="straightConnector1">
              <a:avLst/>
            </a:prstGeom>
            <a:noFill/>
            <a:ln cap="flat" cmpd="sng" w="12700">
              <a:solidFill>
                <a:schemeClr val="dk1"/>
              </a:solidFill>
              <a:prstDash val="solid"/>
              <a:round/>
              <a:headEnd len="sm" w="sm" type="none"/>
              <a:tailEnd len="sm" w="sm" type="none"/>
            </a:ln>
          </p:spPr>
        </p:cxnSp>
        <p:cxnSp>
          <p:nvCxnSpPr>
            <p:cNvPr id="304" name="Google Shape;304;p9"/>
            <p:cNvCxnSpPr/>
            <p:nvPr/>
          </p:nvCxnSpPr>
          <p:spPr>
            <a:xfrm>
              <a:off x="5299447" y="2480912"/>
              <a:ext cx="796553" cy="0"/>
            </a:xfrm>
            <a:prstGeom prst="straightConnector1">
              <a:avLst/>
            </a:prstGeom>
            <a:noFill/>
            <a:ln cap="flat" cmpd="sng" w="9525">
              <a:solidFill>
                <a:schemeClr val="dk1"/>
              </a:solidFill>
              <a:prstDash val="solid"/>
              <a:round/>
              <a:headEnd len="sm" w="sm" type="none"/>
              <a:tailEnd len="med" w="med" type="triangle"/>
            </a:ln>
          </p:spPr>
        </p:cxnSp>
      </p:grpSp>
      <p:grpSp>
        <p:nvGrpSpPr>
          <p:cNvPr id="305" name="Google Shape;305;p9"/>
          <p:cNvGrpSpPr/>
          <p:nvPr/>
        </p:nvGrpSpPr>
        <p:grpSpPr>
          <a:xfrm>
            <a:off x="9877817" y="5765623"/>
            <a:ext cx="1181434" cy="836296"/>
            <a:chOff x="5051905" y="2510639"/>
            <a:chExt cx="855722" cy="607250"/>
          </a:xfrm>
        </p:grpSpPr>
        <p:sp>
          <p:nvSpPr>
            <p:cNvPr id="306" name="Google Shape;306;p9"/>
            <p:cNvSpPr/>
            <p:nvPr/>
          </p:nvSpPr>
          <p:spPr>
            <a:xfrm>
              <a:off x="5051905" y="2510639"/>
              <a:ext cx="855722" cy="501930"/>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9"/>
            <p:cNvSpPr/>
            <p:nvPr/>
          </p:nvSpPr>
          <p:spPr>
            <a:xfrm>
              <a:off x="5127684" y="2835110"/>
              <a:ext cx="703551" cy="282779"/>
            </a:xfrm>
            <a:prstGeom prst="ellipse">
              <a:avLst/>
            </a:prstGeom>
            <a:solidFill>
              <a:srgbClr val="DDF5E3"/>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08" name="Google Shape;308;p9"/>
          <p:cNvSpPr txBox="1"/>
          <p:nvPr/>
        </p:nvSpPr>
        <p:spPr>
          <a:xfrm>
            <a:off x="4599500" y="2031060"/>
            <a:ext cx="14965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Makes bS21-1</a:t>
            </a:r>
            <a:endParaRPr/>
          </a:p>
        </p:txBody>
      </p:sp>
      <p:sp>
        <p:nvSpPr>
          <p:cNvPr id="309" name="Google Shape;309;p9"/>
          <p:cNvSpPr txBox="1"/>
          <p:nvPr/>
        </p:nvSpPr>
        <p:spPr>
          <a:xfrm>
            <a:off x="7537634" y="3359203"/>
            <a:ext cx="14965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Makes bS21-2</a:t>
            </a:r>
            <a:endParaRPr/>
          </a:p>
        </p:txBody>
      </p:sp>
      <p:sp>
        <p:nvSpPr>
          <p:cNvPr id="310" name="Google Shape;310;p9"/>
          <p:cNvSpPr txBox="1"/>
          <p:nvPr/>
        </p:nvSpPr>
        <p:spPr>
          <a:xfrm>
            <a:off x="4896026" y="4918671"/>
            <a:ext cx="14965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Makes bS21-3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001_CMB352">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2023-10-12T13:57:54Z</dcterms:created>
  <dc:creator>Kathryn Ramsey</dc:creator>
</cp:coreProperties>
</file>