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"/>
  </p:notes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1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E3EFE0-C786-BF48-8936-DC6B3D5EDDAD}" v="1" dt="2023-07-16T23:00:32.8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9882"/>
    <p:restoredTop sz="94679"/>
  </p:normalViewPr>
  <p:slideViewPr>
    <p:cSldViewPr snapToGrid="0">
      <p:cViewPr>
        <p:scale>
          <a:sx n="37" d="100"/>
          <a:sy n="37" d="100"/>
        </p:scale>
        <p:origin x="-21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4D441-7A20-7F44-A675-C1415B7B23E1}" type="datetimeFigureOut">
              <a:rPr lang="en-US" smtClean="0"/>
              <a:t>7/16/23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620BCE-7FCA-6043-91E5-25D230D650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049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620BCE-7FCA-6043-91E5-25D230D650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28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667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91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334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334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33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676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6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152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90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206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340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BF4EB-BE15-AC4A-83D1-3D8FBB272248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E1D5B-FDE0-4649-8389-6654BD21E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293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84D82F9A-78FE-D447-51CA-15142E9DF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119" y="368097"/>
            <a:ext cx="43260962" cy="4844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lIns="460977" tIns="502920" rIns="460977" bIns="228600">
            <a:spAutoFit/>
          </a:bodyPr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7000" b="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Cloning a plasmid to assess </a:t>
            </a:r>
            <a:r>
              <a:rPr lang="en-US" sz="7000" b="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in vitro</a:t>
            </a:r>
            <a:r>
              <a:rPr lang="en-US" sz="7000" b="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control of gene expression by a ribosomal protein homolog</a:t>
            </a:r>
          </a:p>
          <a:p>
            <a:pPr algn="ctr">
              <a:defRPr/>
            </a:pPr>
            <a:endParaRPr lang="en-US" altLang="en-US" sz="2000" b="0" dirty="0">
              <a:solidFill>
                <a:schemeClr val="tx1"/>
              </a:solidFill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500" u="sng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Sara Negash</a:t>
            </a:r>
            <a:r>
              <a:rPr lang="en-US" sz="4500" baseline="30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n-US" sz="45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Benjamin Moore</a:t>
            </a:r>
            <a:r>
              <a:rPr lang="en-US" sz="4500" b="0" baseline="30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45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Hannah Trautmann</a:t>
            </a:r>
            <a:r>
              <a:rPr lang="en-US" sz="4500" b="0" baseline="30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45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Kathryn M. Ramsey</a:t>
            </a:r>
            <a:r>
              <a:rPr lang="en-US" sz="4500" b="0" baseline="30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2,3</a:t>
            </a:r>
            <a:endParaRPr lang="en-US" sz="4500" b="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n-US" altLang="en-US" sz="2000" b="0" baseline="30000" dirty="0">
              <a:solidFill>
                <a:schemeClr val="tx1"/>
              </a:solidFill>
            </a:endParaRPr>
          </a:p>
          <a:p>
            <a:pPr marL="0" lvl="1" indent="0" algn="ctr">
              <a:defRPr/>
            </a:pPr>
            <a:endParaRPr lang="en-US" altLang="en-US" sz="1000" b="0" baseline="30000" dirty="0">
              <a:solidFill>
                <a:schemeClr val="tx1"/>
              </a:solidFill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baseline="30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n-US" sz="28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Kinesiology, University of Rhode Island </a:t>
            </a:r>
            <a:endParaRPr lang="en-US" sz="2800" b="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baseline="30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28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Cell and Molecular Biology, University of Rhode Island</a:t>
            </a:r>
            <a:endParaRPr lang="en-US" sz="2800" b="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baseline="30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en-US" sz="28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Biomedical and Pharmaceutical Sciences, University of Rhode Island</a:t>
            </a:r>
            <a:endParaRPr lang="en-US" sz="2800" b="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University of Rhode Island - Wikipedia">
            <a:extLst>
              <a:ext uri="{FF2B5EF4-FFF2-40B4-BE49-F238E27FC236}">
                <a16:creationId xmlns:a16="http://schemas.microsoft.com/office/drawing/2014/main" id="{72A364AE-3AA4-1030-21A4-022BC9BE2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3" y="612746"/>
            <a:ext cx="1878012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B041FC07-A502-2211-9A02-761ED1A039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4" y="2879927"/>
            <a:ext cx="4271962" cy="19256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</p:pic>
      <p:sp>
        <p:nvSpPr>
          <p:cNvPr id="8" name="Rectangle 230" descr="30%">
            <a:extLst>
              <a:ext uri="{FF2B5EF4-FFF2-40B4-BE49-F238E27FC236}">
                <a16:creationId xmlns:a16="http://schemas.microsoft.com/office/drawing/2014/main" id="{EF68F1E6-65BB-A2BA-8A4B-3F521F8CB2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5337358"/>
            <a:ext cx="13309600" cy="777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4000" dirty="0">
                <a:solidFill>
                  <a:schemeClr val="tx1"/>
                </a:solidFill>
              </a:rPr>
              <a:t>Introduction</a:t>
            </a:r>
          </a:p>
        </p:txBody>
      </p:sp>
      <p:sp>
        <p:nvSpPr>
          <p:cNvPr id="14" name="TextBox 36">
            <a:extLst>
              <a:ext uri="{FF2B5EF4-FFF2-40B4-BE49-F238E27FC236}">
                <a16:creationId xmlns:a16="http://schemas.microsoft.com/office/drawing/2014/main" id="{BC794AC1-474B-FFEC-1EDD-9EAE160A9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921" y="6163324"/>
            <a:ext cx="128778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3000" b="1" i="1" dirty="0" err="1">
                <a:solidFill>
                  <a:schemeClr val="tx1"/>
                </a:solidFill>
              </a:rPr>
              <a:t>Francisella</a:t>
            </a:r>
            <a:r>
              <a:rPr lang="en-US" altLang="en-US" sz="3000" b="1" i="1" dirty="0">
                <a:solidFill>
                  <a:schemeClr val="tx1"/>
                </a:solidFill>
              </a:rPr>
              <a:t> </a:t>
            </a:r>
            <a:r>
              <a:rPr lang="en-US" altLang="en-US" sz="3000" b="1" i="1" dirty="0" err="1">
                <a:solidFill>
                  <a:schemeClr val="tx1"/>
                </a:solidFill>
              </a:rPr>
              <a:t>tularensis</a:t>
            </a:r>
            <a:r>
              <a:rPr lang="en-US" altLang="en-US" sz="3000" b="1" dirty="0">
                <a:solidFill>
                  <a:schemeClr val="tx1"/>
                </a:solidFill>
              </a:rPr>
              <a:t> is a bacterial pathogen that causes tularemia and is considered a potential bioweapon</a:t>
            </a:r>
          </a:p>
        </p:txBody>
      </p:sp>
      <p:pic>
        <p:nvPicPr>
          <p:cNvPr id="16" name="Picture 2" descr="Francisella tularensis - Wikipedia">
            <a:extLst>
              <a:ext uri="{FF2B5EF4-FFF2-40B4-BE49-F238E27FC236}">
                <a16:creationId xmlns:a16="http://schemas.microsoft.com/office/drawing/2014/main" id="{3860824A-75FE-4291-8CA5-D212A9CD8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005" y="7217327"/>
            <a:ext cx="3884839" cy="4068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7">
            <a:extLst>
              <a:ext uri="{FF2B5EF4-FFF2-40B4-BE49-F238E27FC236}">
                <a16:creationId xmlns:a16="http://schemas.microsoft.com/office/drawing/2014/main" id="{222227B7-F8A3-5102-CF87-CBEAB1EF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5323863"/>
            <a:ext cx="13304838" cy="16969721"/>
          </a:xfrm>
          <a:prstGeom prst="rect">
            <a:avLst/>
          </a:prstGeom>
          <a:noFill/>
          <a:ln w="31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4685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257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3829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401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/>
          </a:p>
        </p:txBody>
      </p:sp>
      <p:sp>
        <p:nvSpPr>
          <p:cNvPr id="19" name="TextBox 72">
            <a:extLst>
              <a:ext uri="{FF2B5EF4-FFF2-40B4-BE49-F238E27FC236}">
                <a16:creationId xmlns:a16="http://schemas.microsoft.com/office/drawing/2014/main" id="{E13167C5-8637-E64C-6CD0-BDEDB1F86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0927" y="11388246"/>
            <a:ext cx="64277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Figure 1. </a:t>
            </a:r>
            <a:r>
              <a:rPr lang="en-US" sz="2000" i="1" dirty="0" err="1">
                <a:cs typeface="Times New Roman" panose="02020603050405020304" pitchFamily="18" charset="0"/>
              </a:rPr>
              <a:t>Francisella</a:t>
            </a:r>
            <a:r>
              <a:rPr lang="en-US" sz="2000" dirty="0">
                <a:cs typeface="Times New Roman" panose="02020603050405020304" pitchFamily="18" charset="0"/>
              </a:rPr>
              <a:t> cells being engulfed by Macrophage cell. Fischer, PNAS cover, 2006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5DC2D4B-3A5A-39F7-9494-2F214D09B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363" y="12998737"/>
            <a:ext cx="219456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B050"/>
                </a:solidFill>
              </a:rPr>
              <a:t>P-site tRNA ASL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C00000"/>
                </a:solidFill>
              </a:rPr>
              <a:t>mRNA (P-site codon)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70C0"/>
                </a:solidFill>
              </a:rPr>
              <a:t>bS21</a:t>
            </a:r>
          </a:p>
        </p:txBody>
      </p:sp>
      <p:pic>
        <p:nvPicPr>
          <p:cNvPr id="22" name="Picture 4" descr="https://lh6.googleusercontent.com/t7yhIa-ggUz1nwAO33GKuCy1TuPiXVjfWRaw7c12CSPRSAkne7-twptjjf7e5o91Yj2K7t5ieL4bIZBoovaSZKybRDQpPiC5jjTx0fS6BNvH2iVVvUrP5zAAybdiqMKMBN2mD5k">
            <a:extLst>
              <a:ext uri="{FF2B5EF4-FFF2-40B4-BE49-F238E27FC236}">
                <a16:creationId xmlns:a16="http://schemas.microsoft.com/office/drawing/2014/main" id="{F1D4D19B-A3D0-E2BB-4492-5B68E8934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697" y="12754809"/>
            <a:ext cx="4778242" cy="4778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82">
            <a:extLst>
              <a:ext uri="{FF2B5EF4-FFF2-40B4-BE49-F238E27FC236}">
                <a16:creationId xmlns:a16="http://schemas.microsoft.com/office/drawing/2014/main" id="{FB1E616C-3F2A-4C01-5FC6-FCFAD363FC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401" y="17161952"/>
            <a:ext cx="65516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0" dirty="0">
                <a:solidFill>
                  <a:schemeClr val="tx1"/>
                </a:solidFill>
              </a:rPr>
              <a:t>Figure 2. bS21 30s subunit in </a:t>
            </a:r>
            <a:r>
              <a:rPr lang="en-US" altLang="en-US" sz="2000" b="0" dirty="0" err="1">
                <a:solidFill>
                  <a:schemeClr val="tx1"/>
                </a:solidFill>
              </a:rPr>
              <a:t>Ecoli</a:t>
            </a:r>
            <a:r>
              <a:rPr lang="en-US" altLang="en-US" sz="2000" b="0" dirty="0">
                <a:solidFill>
                  <a:schemeClr val="tx1"/>
                </a:solidFill>
              </a:rPr>
              <a:t>.  </a:t>
            </a:r>
            <a:r>
              <a:rPr lang="en-US" altLang="en-US" sz="2000" b="0" dirty="0" err="1">
                <a:solidFill>
                  <a:schemeClr val="tx1"/>
                </a:solidFill>
              </a:rPr>
              <a:t>pdb</a:t>
            </a:r>
            <a:r>
              <a:rPr lang="en-US" altLang="en-US" sz="2000" b="0" dirty="0">
                <a:solidFill>
                  <a:schemeClr val="tx1"/>
                </a:solidFill>
              </a:rPr>
              <a:t> entry 2i2p; figure made by Dr. Steven Gregory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D4FF89-857F-73E6-6466-D8D0E51078C3}"/>
              </a:ext>
            </a:extLst>
          </p:cNvPr>
          <p:cNvSpPr txBox="1"/>
          <p:nvPr/>
        </p:nvSpPr>
        <p:spPr>
          <a:xfrm>
            <a:off x="7528917" y="12900990"/>
            <a:ext cx="557516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One of the three distinct homologs of bS21 encoded by </a:t>
            </a:r>
            <a:r>
              <a:rPr lang="en-US" sz="3000" i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F. </a:t>
            </a:r>
            <a:r>
              <a:rPr lang="en-US" sz="3000" i="1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tularensis</a:t>
            </a:r>
            <a:r>
              <a:rPr lang="en-US" sz="30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, bS21-2, is important for governing production of key virulence genes. </a:t>
            </a:r>
          </a:p>
          <a:p>
            <a:endParaRPr lang="en-US" sz="3000" dirty="0">
              <a:solidFill>
                <a:srgbClr val="000000"/>
              </a:solidFill>
            </a:endParaRPr>
          </a:p>
          <a:p>
            <a:r>
              <a:rPr lang="en-US" sz="3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bS21-2 impacts the abundance of type VI secretion system proteins including gene </a:t>
            </a:r>
            <a:r>
              <a:rPr lang="en-US" sz="32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pdpA</a:t>
            </a:r>
            <a:endParaRPr lang="en-US" sz="3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92839D8-41EA-7E12-54FE-C122D9021756}"/>
              </a:ext>
            </a:extLst>
          </p:cNvPr>
          <p:cNvSpPr txBox="1"/>
          <p:nvPr/>
        </p:nvSpPr>
        <p:spPr>
          <a:xfrm>
            <a:off x="2973187" y="12169311"/>
            <a:ext cx="884367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cs typeface="Arial" panose="020B0604020202020204" pitchFamily="34" charset="0"/>
              </a:rPr>
              <a:t>bS21 homolog encoded by F. </a:t>
            </a:r>
            <a:r>
              <a:rPr lang="en-US" sz="3500" b="1" dirty="0" err="1">
                <a:cs typeface="Arial" panose="020B0604020202020204" pitchFamily="34" charset="0"/>
              </a:rPr>
              <a:t>tularensis</a:t>
            </a:r>
            <a:endParaRPr lang="en-US" sz="3500" b="1" dirty="0"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3708645-7C53-41F9-0373-90B419D4B664}"/>
              </a:ext>
            </a:extLst>
          </p:cNvPr>
          <p:cNvSpPr txBox="1"/>
          <p:nvPr/>
        </p:nvSpPr>
        <p:spPr>
          <a:xfrm>
            <a:off x="4379160" y="17868430"/>
            <a:ext cx="504638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b="1" dirty="0">
                <a:cs typeface="Arial" panose="020B0604020202020204" pitchFamily="34" charset="0"/>
              </a:rPr>
              <a:t>Translation of </a:t>
            </a:r>
            <a:r>
              <a:rPr lang="en-US" sz="3500" b="1" dirty="0" err="1">
                <a:cs typeface="Arial" panose="020B0604020202020204" pitchFamily="34" charset="0"/>
              </a:rPr>
              <a:t>pdpA</a:t>
            </a:r>
            <a:r>
              <a:rPr lang="en-US" sz="3500" b="1" dirty="0">
                <a:cs typeface="Arial" panose="020B0604020202020204" pitchFamily="34" charset="0"/>
              </a:rPr>
              <a:t> 5’UTR</a:t>
            </a:r>
          </a:p>
        </p:txBody>
      </p:sp>
      <p:pic>
        <p:nvPicPr>
          <p:cNvPr id="27" name="Content Placeholder 5">
            <a:extLst>
              <a:ext uri="{FF2B5EF4-FFF2-40B4-BE49-F238E27FC236}">
                <a16:creationId xmlns:a16="http://schemas.microsoft.com/office/drawing/2014/main" id="{A9136C65-6DCB-BBA7-8D1F-341F385F7D6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3224" r="26127" b="30108"/>
          <a:stretch/>
        </p:blipFill>
        <p:spPr>
          <a:xfrm>
            <a:off x="581179" y="18010357"/>
            <a:ext cx="2203296" cy="3462117"/>
          </a:xfrm>
          <a:prstGeom prst="rect">
            <a:avLst/>
          </a:prstGeom>
        </p:spPr>
      </p:pic>
      <p:pic>
        <p:nvPicPr>
          <p:cNvPr id="28" name="Content Placeholder 5">
            <a:extLst>
              <a:ext uri="{FF2B5EF4-FFF2-40B4-BE49-F238E27FC236}">
                <a16:creationId xmlns:a16="http://schemas.microsoft.com/office/drawing/2014/main" id="{A66642C9-AF1B-4ED6-7A0C-F9CD96F1ECD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5965" b="30108"/>
          <a:stretch/>
        </p:blipFill>
        <p:spPr>
          <a:xfrm>
            <a:off x="2630639" y="18010357"/>
            <a:ext cx="1497482" cy="3462117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46BDDE3-C5F0-297E-4372-684ED3FC8DA6}"/>
              </a:ext>
            </a:extLst>
          </p:cNvPr>
          <p:cNvSpPr txBox="1"/>
          <p:nvPr/>
        </p:nvSpPr>
        <p:spPr>
          <a:xfrm>
            <a:off x="4904008" y="18560372"/>
            <a:ext cx="796428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cs typeface="Arial" panose="020B0604020202020204" pitchFamily="34" charset="0"/>
              </a:rPr>
              <a:t>Levels of Translation for the 5’ UTR Sequence of </a:t>
            </a:r>
            <a:r>
              <a:rPr lang="en-US" sz="2800" dirty="0" err="1">
                <a:cs typeface="Arial" panose="020B0604020202020204" pitchFamily="34" charset="0"/>
              </a:rPr>
              <a:t>pdpA</a:t>
            </a:r>
            <a:r>
              <a:rPr lang="en-US" sz="2800" dirty="0">
                <a:cs typeface="Arial" panose="020B0604020202020204" pitchFamily="34" charset="0"/>
              </a:rPr>
              <a:t> are Affected by the Presence or Absence of bS21-2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cs typeface="Arial" panose="020B0604020202020204" pitchFamily="34" charset="0"/>
              </a:rPr>
              <a:t>Changes in levels of translation disappear when the Shine-</a:t>
            </a:r>
            <a:r>
              <a:rPr lang="en-US" sz="2800" dirty="0" err="1">
                <a:cs typeface="Arial" panose="020B0604020202020204" pitchFamily="34" charset="0"/>
              </a:rPr>
              <a:t>Delgarno</a:t>
            </a:r>
            <a:r>
              <a:rPr lang="en-US" sz="2800" dirty="0">
                <a:cs typeface="Arial" panose="020B0604020202020204" pitchFamily="34" charset="0"/>
              </a:rPr>
              <a:t> sequence of </a:t>
            </a:r>
            <a:r>
              <a:rPr lang="en-US" sz="2800" dirty="0" err="1">
                <a:cs typeface="Arial" panose="020B0604020202020204" pitchFamily="34" charset="0"/>
              </a:rPr>
              <a:t>pdpA</a:t>
            </a:r>
            <a:r>
              <a:rPr lang="en-US" sz="2800" dirty="0">
                <a:cs typeface="Arial" panose="020B0604020202020204" pitchFamily="34" charset="0"/>
              </a:rPr>
              <a:t> is modified</a:t>
            </a:r>
          </a:p>
        </p:txBody>
      </p:sp>
      <p:pic>
        <p:nvPicPr>
          <p:cNvPr id="32" name="Content Placeholder 5">
            <a:extLst>
              <a:ext uri="{FF2B5EF4-FFF2-40B4-BE49-F238E27FC236}">
                <a16:creationId xmlns:a16="http://schemas.microsoft.com/office/drawing/2014/main" id="{C2B92231-CE3D-0204-52BA-0C380F342B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125" t="68559" r="19326" b="24633"/>
          <a:stretch/>
        </p:blipFill>
        <p:spPr>
          <a:xfrm>
            <a:off x="5364681" y="21069412"/>
            <a:ext cx="7100887" cy="337231"/>
          </a:xfrm>
          <a:prstGeom prst="rect">
            <a:avLst/>
          </a:prstGeom>
        </p:spPr>
      </p:pic>
      <p:pic>
        <p:nvPicPr>
          <p:cNvPr id="33" name="Content Placeholder 5">
            <a:extLst>
              <a:ext uri="{FF2B5EF4-FFF2-40B4-BE49-F238E27FC236}">
                <a16:creationId xmlns:a16="http://schemas.microsoft.com/office/drawing/2014/main" id="{7CDD3AAA-A558-A341-7C36-08222AE8783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125" t="87157" r="19326" b="8637"/>
          <a:stretch/>
        </p:blipFill>
        <p:spPr>
          <a:xfrm>
            <a:off x="5222817" y="21588610"/>
            <a:ext cx="7100887" cy="20833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D2F48C3-B98F-5850-6BCF-5E5F0523E9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4990084" y="21181091"/>
            <a:ext cx="168508" cy="13691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6139883-0D6A-BC29-6BF3-651AA00E9A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64682" y="21546096"/>
            <a:ext cx="167215" cy="200658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14CEBE30-CF07-6689-A4B7-C085CB5B62F6}"/>
              </a:ext>
            </a:extLst>
          </p:cNvPr>
          <p:cNvSpPr txBox="1"/>
          <p:nvPr/>
        </p:nvSpPr>
        <p:spPr>
          <a:xfrm>
            <a:off x="428358" y="21227946"/>
            <a:ext cx="4355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/>
              <a:t>Figure 3. </a:t>
            </a:r>
            <a:r>
              <a:rPr lang="en-US" altLang="en-US" sz="1800" b="0" dirty="0">
                <a:solidFill>
                  <a:schemeClr val="tx1"/>
                </a:solidFill>
              </a:rPr>
              <a:t>Research and figure done by Dr. Hannah </a:t>
            </a:r>
            <a:r>
              <a:rPr lang="en-US" altLang="en-US" sz="1800" b="0" dirty="0" err="1">
                <a:solidFill>
                  <a:schemeClr val="tx1"/>
                </a:solidFill>
              </a:rPr>
              <a:t>Trautmann</a:t>
            </a:r>
            <a:r>
              <a:rPr lang="en-US" altLang="en-US" sz="1800" b="0" dirty="0">
                <a:solidFill>
                  <a:schemeClr val="tx1"/>
                </a:solidFill>
              </a:rPr>
              <a:t> measuring levels of translation of </a:t>
            </a:r>
            <a:r>
              <a:rPr lang="en-US" altLang="en-US" sz="1800" b="0" dirty="0" err="1">
                <a:solidFill>
                  <a:schemeClr val="tx1"/>
                </a:solidFill>
              </a:rPr>
              <a:t>pdpA</a:t>
            </a:r>
            <a:r>
              <a:rPr lang="en-US" altLang="en-US" sz="1800" b="0" dirty="0">
                <a:solidFill>
                  <a:schemeClr val="tx1"/>
                </a:solidFill>
              </a:rPr>
              <a:t> 5’ UTR</a:t>
            </a:r>
            <a:endParaRPr lang="en-US" dirty="0"/>
          </a:p>
        </p:txBody>
      </p:sp>
      <p:sp>
        <p:nvSpPr>
          <p:cNvPr id="40" name="Rectangle 230" descr="30%">
            <a:extLst>
              <a:ext uri="{FF2B5EF4-FFF2-40B4-BE49-F238E27FC236}">
                <a16:creationId xmlns:a16="http://schemas.microsoft.com/office/drawing/2014/main" id="{29A05C35-6D12-06C3-479A-3DB65E562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007" y="22375504"/>
            <a:ext cx="13308012" cy="15144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4000" dirty="0">
                <a:solidFill>
                  <a:schemeClr val="tx1"/>
                </a:solidFill>
              </a:rPr>
              <a:t>Goal</a:t>
            </a:r>
          </a:p>
        </p:txBody>
      </p:sp>
      <p:sp>
        <p:nvSpPr>
          <p:cNvPr id="41" name="Rectangle 230" descr="30%">
            <a:extLst>
              <a:ext uri="{FF2B5EF4-FFF2-40B4-BE49-F238E27FC236}">
                <a16:creationId xmlns:a16="http://schemas.microsoft.com/office/drawing/2014/main" id="{6E3A7E1F-C6AB-EF42-0055-38EA79553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64100" y="25547638"/>
            <a:ext cx="13300075" cy="777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4000" dirty="0">
                <a:solidFill>
                  <a:schemeClr val="tx1"/>
                </a:solidFill>
              </a:rPr>
              <a:t>Acknowledgements</a:t>
            </a:r>
          </a:p>
        </p:txBody>
      </p:sp>
      <p:sp>
        <p:nvSpPr>
          <p:cNvPr id="42" name="Rectangle 230" descr="30%">
            <a:extLst>
              <a:ext uri="{FF2B5EF4-FFF2-40B4-BE49-F238E27FC236}">
                <a16:creationId xmlns:a16="http://schemas.microsoft.com/office/drawing/2014/main" id="{5F9B6A29-015F-9489-04B7-8CB58F87D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59338" y="28127325"/>
            <a:ext cx="13288962" cy="728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4000" dirty="0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43" name="Text Box 95">
            <a:extLst>
              <a:ext uri="{FF2B5EF4-FFF2-40B4-BE49-F238E27FC236}">
                <a16:creationId xmlns:a16="http://schemas.microsoft.com/office/drawing/2014/main" id="{D5C9C1E2-89EF-0932-603F-660EF9E4F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67275" y="26325513"/>
            <a:ext cx="13295313" cy="194722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lIns="502920" tIns="49794" rIns="502920" bIns="49794">
            <a:spAutoFit/>
          </a:bodyPr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000" b="0" dirty="0">
                <a:solidFill>
                  <a:schemeClr val="tx1"/>
                </a:solidFill>
                <a:latin typeface="+mn-lt"/>
              </a:rPr>
              <a:t>We thank Dr. Kathryn Ramsey and the members of the Ramsey lab for their support on this project as well as Dr. Steven Gregory and the Gregory lab. </a:t>
            </a:r>
          </a:p>
          <a:p>
            <a:pPr algn="just"/>
            <a:endParaRPr lang="en-US" altLang="en-US" sz="2000" b="0" dirty="0">
              <a:solidFill>
                <a:schemeClr val="tx1"/>
              </a:solidFill>
              <a:latin typeface="+mn-lt"/>
            </a:endParaRPr>
          </a:p>
          <a:p>
            <a:pPr algn="just"/>
            <a:r>
              <a:rPr lang="en-US" altLang="en-US" sz="2000" b="0" dirty="0">
                <a:solidFill>
                  <a:schemeClr val="tx1"/>
                </a:solidFill>
                <a:latin typeface="+mn-lt"/>
              </a:rPr>
              <a:t>Research reported in this release was supported in part by the Institutional Development Award (</a:t>
            </a:r>
            <a:r>
              <a:rPr lang="en-US" altLang="en-US" sz="2000" b="0" dirty="0" err="1">
                <a:solidFill>
                  <a:schemeClr val="tx1"/>
                </a:solidFill>
                <a:latin typeface="+mn-lt"/>
              </a:rPr>
              <a:t>IDeA</a:t>
            </a:r>
            <a:r>
              <a:rPr lang="en-US" altLang="en-US" sz="2000" b="0" dirty="0">
                <a:solidFill>
                  <a:schemeClr val="tx1"/>
                </a:solidFill>
                <a:latin typeface="+mn-lt"/>
              </a:rPr>
              <a:t>) Network for Biomedical Research Excellence from the National Institute of General Medical Sciences of the National Institutes of Health under grant number P20GM103430.</a:t>
            </a:r>
          </a:p>
        </p:txBody>
      </p:sp>
      <p:sp>
        <p:nvSpPr>
          <p:cNvPr id="44" name="Rectangle 230" descr="30%">
            <a:extLst>
              <a:ext uri="{FF2B5EF4-FFF2-40B4-BE49-F238E27FC236}">
                <a16:creationId xmlns:a16="http://schemas.microsoft.com/office/drawing/2014/main" id="{E15022AF-FA0B-1694-E401-6C0275276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96118" y="20396677"/>
            <a:ext cx="13335000" cy="777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4000" dirty="0">
                <a:solidFill>
                  <a:schemeClr val="tx1"/>
                </a:solidFill>
              </a:rPr>
              <a:t>Next Steps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936094-154D-F5E1-6E12-C0955CCD42AD}"/>
              </a:ext>
            </a:extLst>
          </p:cNvPr>
          <p:cNvSpPr txBox="1"/>
          <p:nvPr/>
        </p:nvSpPr>
        <p:spPr>
          <a:xfrm>
            <a:off x="30303263" y="21178610"/>
            <a:ext cx="13327855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Use this plasmid as a template to modify the Shine </a:t>
            </a:r>
            <a:r>
              <a:rPr lang="en-US" sz="3200" u="none" strike="noStrike" dirty="0" err="1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Delgarno</a:t>
            </a:r>
            <a:r>
              <a:rPr lang="en-US" sz="32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 sequence in the </a:t>
            </a:r>
            <a:r>
              <a:rPr lang="en-US" sz="3200" u="none" strike="noStrike" dirty="0" err="1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pdpA</a:t>
            </a:r>
            <a:r>
              <a:rPr lang="en-US" sz="32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 5’UTR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Test translation efficiency using an in vitro assay </a:t>
            </a:r>
            <a:endParaRPr lang="en-US" sz="3200" u="none" strike="noStrike" dirty="0">
              <a:solidFill>
                <a:srgbClr val="000000"/>
              </a:solidFill>
              <a:effectLst/>
              <a:cs typeface="Times New Roman" panose="02020603050405020304" pitchFamily="18" charset="0"/>
            </a:endParaRPr>
          </a:p>
        </p:txBody>
      </p:sp>
      <p:pic>
        <p:nvPicPr>
          <p:cNvPr id="49" name="Picture 48" descr="A picture containing text, circle, diagram, font&#10;&#10;Description automatically generated">
            <a:extLst>
              <a:ext uri="{FF2B5EF4-FFF2-40B4-BE49-F238E27FC236}">
                <a16:creationId xmlns:a16="http://schemas.microsoft.com/office/drawing/2014/main" id="{887299E7-8AA9-077B-0A46-8310456345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82050" y="24273295"/>
            <a:ext cx="4370679" cy="3553731"/>
          </a:xfrm>
          <a:prstGeom prst="rect">
            <a:avLst/>
          </a:prstGeom>
        </p:spPr>
      </p:pic>
      <p:sp>
        <p:nvSpPr>
          <p:cNvPr id="50" name="Rectangle 7">
            <a:extLst>
              <a:ext uri="{FF2B5EF4-FFF2-40B4-BE49-F238E27FC236}">
                <a16:creationId xmlns:a16="http://schemas.microsoft.com/office/drawing/2014/main" id="{36C9ED50-396C-3C29-7672-0CDADA78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23945915"/>
            <a:ext cx="13295313" cy="8038970"/>
          </a:xfrm>
          <a:prstGeom prst="rect">
            <a:avLst/>
          </a:prstGeom>
          <a:noFill/>
          <a:ln w="31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defTabSz="908050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4685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257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3829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40163" indent="-182563" defTabSz="90805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400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7E89C4E-48AE-7879-6F21-C602CD18CA74}"/>
              </a:ext>
            </a:extLst>
          </p:cNvPr>
          <p:cNvSpPr txBox="1"/>
          <p:nvPr/>
        </p:nvSpPr>
        <p:spPr>
          <a:xfrm>
            <a:off x="428358" y="30744419"/>
            <a:ext cx="132953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Goal</a:t>
            </a:r>
            <a:r>
              <a:rPr lang="en-US" sz="3200" b="1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: </a:t>
            </a:r>
            <a:r>
              <a:rPr lang="en-US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S</a:t>
            </a:r>
            <a:r>
              <a:rPr lang="en-US" sz="32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uccessfully cloning a plasmid that will allow us to easily modify and switch out the 5’ UTR sequences for genes we want to study including </a:t>
            </a:r>
            <a:r>
              <a:rPr lang="en-US" sz="3200" u="none" strike="noStrike" dirty="0" err="1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pdpA</a:t>
            </a:r>
            <a:r>
              <a:rPr lang="en-US" sz="32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.</a:t>
            </a:r>
          </a:p>
          <a:p>
            <a:pPr algn="l" rtl="0">
              <a:spcBef>
                <a:spcPts val="0"/>
              </a:spcBef>
              <a:spcAft>
                <a:spcPts val="0"/>
              </a:spcAft>
            </a:pPr>
            <a:endParaRPr lang="en-US" sz="3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575E6A24-E075-288F-9B20-5862DDF7A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4" y="27790694"/>
            <a:ext cx="12873838" cy="272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020033A1-93E4-6858-6CFE-2553716F9477}"/>
              </a:ext>
            </a:extLst>
          </p:cNvPr>
          <p:cNvCxnSpPr/>
          <p:nvPr/>
        </p:nvCxnSpPr>
        <p:spPr>
          <a:xfrm>
            <a:off x="1951243" y="27388137"/>
            <a:ext cx="0" cy="33452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73C3F7D0-93D5-4308-DA0C-192D78C92056}"/>
              </a:ext>
            </a:extLst>
          </p:cNvPr>
          <p:cNvSpPr txBox="1"/>
          <p:nvPr/>
        </p:nvSpPr>
        <p:spPr>
          <a:xfrm>
            <a:off x="1532716" y="26810099"/>
            <a:ext cx="15031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Not1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FFCE1AB-0148-B180-D7F1-353FB3723805}"/>
              </a:ext>
            </a:extLst>
          </p:cNvPr>
          <p:cNvSpPr txBox="1"/>
          <p:nvPr/>
        </p:nvSpPr>
        <p:spPr>
          <a:xfrm>
            <a:off x="327024" y="24091945"/>
            <a:ext cx="964168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effectLst/>
                <a:cs typeface="Arial" panose="020B0604020202020204" pitchFamily="34" charset="0"/>
              </a:rPr>
              <a:t>Template used is PKR189(dual reporter plasmid that contains genes for the luminescent proteins ( </a:t>
            </a:r>
            <a:r>
              <a:rPr lang="en-US" sz="3200" b="1" dirty="0" err="1">
                <a:effectLst/>
                <a:cs typeface="Arial" panose="020B0604020202020204" pitchFamily="34" charset="0"/>
              </a:rPr>
              <a:t>nLuc</a:t>
            </a:r>
            <a:r>
              <a:rPr lang="en-US" sz="3200" b="1" dirty="0">
                <a:effectLst/>
                <a:cs typeface="Arial" panose="020B0604020202020204" pitchFamily="34" charset="0"/>
              </a:rPr>
              <a:t> and </a:t>
            </a:r>
            <a:r>
              <a:rPr lang="en-US" sz="3200" b="1" dirty="0" err="1">
                <a:effectLst/>
                <a:cs typeface="Arial" panose="020B0604020202020204" pitchFamily="34" charset="0"/>
              </a:rPr>
              <a:t>lanyfp</a:t>
            </a:r>
            <a:r>
              <a:rPr lang="en-US" sz="3200" b="1" dirty="0">
                <a:effectLst/>
                <a:cs typeface="Arial" panose="020B0604020202020204" pitchFamily="34" charset="0"/>
              </a:rPr>
              <a:t>.)</a:t>
            </a:r>
          </a:p>
          <a:p>
            <a:endParaRPr lang="en-US" sz="2400" dirty="0">
              <a:effectLst/>
            </a:endParaRPr>
          </a:p>
          <a:p>
            <a:endParaRPr lang="en-US" dirty="0"/>
          </a:p>
        </p:txBody>
      </p:sp>
      <p:sp>
        <p:nvSpPr>
          <p:cNvPr id="58" name="Rectangle 230" descr="30%">
            <a:extLst>
              <a:ext uri="{FF2B5EF4-FFF2-40B4-BE49-F238E27FC236}">
                <a16:creationId xmlns:a16="http://schemas.microsoft.com/office/drawing/2014/main" id="{3E41C2FA-B3AC-3541-2D23-0CA429C7F6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23795" y="5337358"/>
            <a:ext cx="14737029" cy="8259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4000" dirty="0">
                <a:solidFill>
                  <a:schemeClr val="tx1"/>
                </a:solidFill>
              </a:rPr>
              <a:t>Methods and Materials </a:t>
            </a:r>
          </a:p>
        </p:txBody>
      </p:sp>
      <p:sp>
        <p:nvSpPr>
          <p:cNvPr id="59" name="Rectangle 230" descr="30%">
            <a:extLst>
              <a:ext uri="{FF2B5EF4-FFF2-40B4-BE49-F238E27FC236}">
                <a16:creationId xmlns:a16="http://schemas.microsoft.com/office/drawing/2014/main" id="{E7CB8F90-4C2E-9464-7D1D-FD398BC18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23794" y="16384077"/>
            <a:ext cx="14216965" cy="8259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4000" dirty="0">
                <a:solidFill>
                  <a:schemeClr val="tx1"/>
                </a:solidFill>
              </a:rPr>
              <a:t>Results </a:t>
            </a:r>
          </a:p>
        </p:txBody>
      </p:sp>
      <p:sp>
        <p:nvSpPr>
          <p:cNvPr id="60" name="Rectangle 230" descr="30%">
            <a:extLst>
              <a:ext uri="{FF2B5EF4-FFF2-40B4-BE49-F238E27FC236}">
                <a16:creationId xmlns:a16="http://schemas.microsoft.com/office/drawing/2014/main" id="{4C0DE557-1159-CDBE-A32F-FEB8399592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40288" y="5354656"/>
            <a:ext cx="13308012" cy="7913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 lIns="92195" tIns="46098" rIns="92195" bIns="46098" anchor="ctr"/>
          <a:lstStyle>
            <a:lvl1pPr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98538"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endParaRPr lang="en-US" altLang="en-US" sz="4000" dirty="0">
              <a:solidFill>
                <a:schemeClr val="tx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2FF0AA3-4F74-9049-F411-DD5AC04B44A2}"/>
              </a:ext>
            </a:extLst>
          </p:cNvPr>
          <p:cNvSpPr txBox="1"/>
          <p:nvPr/>
        </p:nvSpPr>
        <p:spPr>
          <a:xfrm>
            <a:off x="14587538" y="6267758"/>
            <a:ext cx="147370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3600" dirty="0"/>
              <a:t>Intermediate plasmid  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3600" u="none" strike="noStrike" dirty="0">
              <a:solidFill>
                <a:srgbClr val="000000"/>
              </a:solidFill>
              <a:effectLst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6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Run restriction enzyme digest with Hpa1 and Not1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6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Perform gel purification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6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Perform ligation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600" u="none" strike="noStrike" dirty="0"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Transform plasmid into XL1-Blue cells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cs typeface="Times New Roman" panose="02020603050405020304" pitchFamily="18" charset="0"/>
              </a:rPr>
              <a:t>Miniprep plasmid and send for sequencing </a:t>
            </a:r>
          </a:p>
          <a:p>
            <a:endParaRPr lang="en-US" sz="36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9D3556E-E469-1E76-48F7-25CCEF06FA84}"/>
              </a:ext>
            </a:extLst>
          </p:cNvPr>
          <p:cNvSpPr txBox="1"/>
          <p:nvPr/>
        </p:nvSpPr>
        <p:spPr>
          <a:xfrm>
            <a:off x="35450585" y="91791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359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URF Poster 2023" id="{E83AE6F7-D6EA-3E44-9F49-3CF6D7AF4F28}" vid="{EFB3F543-4F71-C44C-A8A2-0564A1D877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403</Words>
  <Application>Microsoft Macintosh PowerPoint</Application>
  <PresentationFormat>Custom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Negash</dc:creator>
  <cp:lastModifiedBy>Sara Negash</cp:lastModifiedBy>
  <cp:revision>3</cp:revision>
  <dcterms:created xsi:type="dcterms:W3CDTF">2023-07-16T21:13:27Z</dcterms:created>
  <dcterms:modified xsi:type="dcterms:W3CDTF">2023-07-16T23:01:30Z</dcterms:modified>
</cp:coreProperties>
</file>