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687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57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07737-B5E6-D340-863E-24FB70A03B66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9BB97-F5E0-5244-B0DD-DA2ECBE1B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-first step is to insert a Not1 cut site in between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pdPa</a:t>
            </a:r>
            <a:r>
              <a:rPr lang="en-US" dirty="0">
                <a:effectLst/>
                <a:latin typeface="Helvetica Neue" panose="02000503000000020004" pitchFamily="2" charset="0"/>
              </a:rPr>
              <a:t> 5’utr and the gene for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nLuc</a:t>
            </a:r>
            <a:r>
              <a:rPr lang="en-US" dirty="0">
                <a:effectLst/>
                <a:latin typeface="Helvetica Neue" panose="02000503000000020004" pitchFamily="2" charset="0"/>
              </a:rPr>
              <a:t> which will allow us to easily modify and switch out the 5’ seq.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NOT1 and HPA1 are </a:t>
            </a:r>
            <a:r>
              <a:rPr lang="en-US">
                <a:effectLst/>
                <a:latin typeface="Helvetica Neue" panose="02000503000000020004" pitchFamily="2" charset="0"/>
              </a:rPr>
              <a:t>restriction enzymes </a:t>
            </a:r>
            <a:r>
              <a:rPr lang="en-US" dirty="0">
                <a:effectLst/>
                <a:latin typeface="Helvetica Neue" panose="02000503000000020004" pitchFamily="2" charset="0"/>
              </a:rPr>
              <a:t>that cut DNA 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-template were using with is PKR189(dual reporter plasmid that contains genes for the luminescent proteins(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nLuc</a:t>
            </a:r>
            <a:r>
              <a:rPr lang="en-US" dirty="0">
                <a:effectLst/>
                <a:latin typeface="Helvetica Neue" panose="02000503000000020004" pitchFamily="2" charset="0"/>
              </a:rPr>
              <a:t> and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lanyfp</a:t>
            </a:r>
            <a:r>
              <a:rPr lang="en-US" dirty="0">
                <a:effectLst/>
                <a:latin typeface="Helvetica Neue" panose="02000503000000020004" pitchFamily="2" charset="0"/>
              </a:rPr>
              <a:t>.)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HPA1 and NOT1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PdpA</a:t>
            </a: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Gene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francisella</a:t>
            </a:r>
            <a:r>
              <a:rPr lang="en-US" dirty="0">
                <a:effectLst/>
                <a:latin typeface="Helvetica Neue" panose="02000503000000020004" pitchFamily="2" charset="0"/>
              </a:rPr>
              <a:t> - associated w infections properties of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francicella</a:t>
            </a: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BS21 has an effect on regulating the translation of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PdpA</a:t>
            </a:r>
            <a:r>
              <a:rPr lang="en-US" dirty="0">
                <a:effectLst/>
                <a:latin typeface="Helvetica Neue" panose="02000503000000020004" pitchFamily="2" charset="0"/>
              </a:rPr>
              <a:t> gene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Design of intermediate plasmid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WHAT. Goals: introduce a cut sight for NOT 1. (Enzyme) between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nLuc</a:t>
            </a:r>
            <a:r>
              <a:rPr lang="en-US" dirty="0">
                <a:effectLst/>
                <a:latin typeface="Helvetica Neue" panose="02000503000000020004" pitchFamily="2" charset="0"/>
              </a:rPr>
              <a:t> and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pdPA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WHY.  - allows us to easily modify and swap out the region of DNA containing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pdPA</a:t>
            </a:r>
            <a:r>
              <a:rPr lang="en-US" dirty="0">
                <a:effectLst/>
                <a:latin typeface="Helvetica Neue" panose="02000503000000020004" pitchFamily="2" charset="0"/>
              </a:rPr>
              <a:t> and tul4(gene on other side- genes we are interested in studying/measuring)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4A77A-85EB-EC4C-8D60-FD3521909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err="1"/>
              <a:t>pcr</a:t>
            </a:r>
            <a:r>
              <a:rPr lang="en-US" dirty="0"/>
              <a:t> with new reagents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9BB97-F5E0-5244-B0DD-DA2ECBE1B4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PCR amplification was successful for gDNA with primer sets KROL148/KROL149 and KROL15/KROL16 and there was no amplification in the negative control lane. This shows that there should be no gDNA contamination in the reagents we are using.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were still bands in the negative control lanes for the primer sets we are investigating for contamination (KROL628/KROL672 and KROL673/KROL350) which means that there is still plasmid contamination in the primer stocks we are using or in the reagents.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9BB97-F5E0-5244-B0DD-DA2ECBE1B4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Plasmid w primers and then just primers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Reactions 1-5 with the plasmid template present were successful in amplifying the expected DNA fragment, so we know that these primer sets worked. Reactions 6-8 had distinct bands, so there is most likely contamination present in primer stocks for KROL628, KROL672, and KROL673. Reaction 9 had a faint band, so there is likely contamination in KROL350. Reaction 10 had a very faint band, so it is possible that these primers are amplifying residual plasmid DNA present somewhere, either in the primer stocks or in the Master Mix.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9BB97-F5E0-5244-B0DD-DA2ECBE1B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Reactions 1-4 had distinct bands, so there is most likely contamination present in primer stocks for KROL628, KROL672, KROL673, and KROL350. Reaction 5 did not have a band this time, so it seems like there is no issue with residual DNA in the water or reagents.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9BB97-F5E0-5244-B0DD-DA2ECBE1B4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1C3E-32C4-F264-26C4-29671D753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9BB64-4152-BE91-446D-C458BCD26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3278-10C5-E9DC-9E9C-00EE581E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5DB7E-1998-205B-578C-9384E64F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EC54-7306-FCB9-F0BA-A948D9A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127D-51CF-FE94-C8F9-93C7666D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92C2A-2C09-A382-5329-392E40D15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6CF50-C0EC-256D-76AC-CB0CB4C2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6A14-3AB7-94D8-3693-AC50796C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32C5-4405-20A6-1143-060D5A6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9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03AA5-ACAF-A256-B063-6E12247EA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18658-6773-D875-AAD0-B879D4AAF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F1DB3-C372-4575-6B65-88354D1B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A2718-2EC7-404D-ABE8-99EE5CF3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DCFC-4402-7B70-14E0-4A1870C3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6E60-B125-B226-1F33-14FDFE7D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6059-E6D7-FF6D-DA43-0A6C3B21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56F8B-F448-DCA2-844B-89F1FB7B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66D49-03EF-0B58-E377-D52B8665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50878-18F3-58A5-225E-8DAE865D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8FC4-A921-8FAA-B539-98787883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81F3E-F4BC-6D68-549C-7AA90FE64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54F6E-A75E-CF24-F1FB-4FE5816F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FDBC0-772C-10D7-CC16-293EC1B3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84B3C-9A6D-D5B7-15C4-C7FF7D38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1EAC-CEC0-0F5A-D0B2-A185E5C3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7D944-2305-BDD2-D01E-618743DBB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DC283-FC2F-8420-3D84-B263284C8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8A363-DA26-6E96-6553-2CF3C91D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AE47-0E50-D348-8147-F420047C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64AC1-00B8-F9FC-9293-D1D4E71A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BC72-151A-9DF7-0EC6-D21752C9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4E7B1-C759-C266-7740-D9499DCE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7E121-6916-95CC-F100-BB7FF33E6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C04B2-B0D8-F17D-45CF-F9A7227F1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7A476-47F1-4671-2147-C6A92A0FF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E8B2B-641F-C4E7-4935-C7A06826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EBEFF-D48D-2954-CC39-7BE752E1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50B73-5A5E-5D1E-505B-C79B83DB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84E1-0A69-A869-F060-106F7600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04CD1-1B81-6197-9C11-A7D8814B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56F53-B226-5CDD-7893-E6016AF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DC335-4158-CC8D-435C-998BBE79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9412F-C5F1-197C-D4CB-F9C79B7F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CC744-4102-412D-3853-019CC3AE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22404-D1B3-3503-C0AF-6650988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8FCD-C5D8-9417-2F68-0648DCE5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82AA-4776-7396-2C73-2E99E32B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28C70-5815-F914-D9D8-C6BF1AC2E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BEA56-53DD-D1D8-205C-30FD04D0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9CE1-83B3-ED81-08DB-CB8A4BB5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64E9-684B-EEC2-850E-B5463E8B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4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00E4-D218-4AA2-3D71-C2C2FDAB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4BBC9-80A3-DA63-04F4-ABA376ADC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028E-4628-2DFE-E076-9FDD9789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060D4-FE14-D77F-1FDF-8D652165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827B3-B3D1-B3C8-36C4-CB696586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CAE11-4D66-DE4F-0DCA-FFA437C5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507C0-4D16-5F88-805E-DBD033BA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F72D2-A049-29BE-EA32-303F50DE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6213-778A-C02F-0FC3-998080FDF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38D0-393F-6447-8FA4-E60956C3509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A8452-7708-44B6-1CD1-7D2BD410E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C36B7-684A-CD9B-4A19-5C11BE993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B437-B1D9-8547-BEB5-7B61D6A8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3.googleusercontent.com/bEgXLSdtFfGbJNy2sqwzECaCjaS0HtYSGppN-yKa6jGW7NxboUoFkKIN2q3yhbmQRv9l2GMrkFNixrUoaz8Arq3MhcOTO8nFxERva2p0ek0KPH20oTepXMPjJwNvt4N9D5NJ7ZhaMgYNT88400yzo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5.googleusercontent.com/VCGd5H9-wSz2SvrLHMZ2lTGVyvro4eExcwNAq5VcrnEZl-f1fRszEJB6ABvmdktRjtt5rOIdd78OQWeG8MzOy-yUniVvlBJOJnOMclqYXDmXLwEOuYrucKDNJEgxglBFgL8VhEyNaqmhYZ2vzneyL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4.googleusercontent.com/1d4LlEhDDkdb5MVzJeLvdv3lreg1vL3C5pbgWjGUsTCcSLkzvJZSG8jDEEPg_M-fdFRBCgs1p1iYmBVKo2ysqa0w5Qv_oUc_S9W2jrTfzCLdBvEP3RkhIVw0GXEUDSZP6_znJlfCYfOnJdlcm2VOf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3FAB7F-2BDC-7E67-C3BE-37EA6DE06D2F}"/>
              </a:ext>
            </a:extLst>
          </p:cNvPr>
          <p:cNvSpPr txBox="1"/>
          <p:nvPr/>
        </p:nvSpPr>
        <p:spPr>
          <a:xfrm>
            <a:off x="590549" y="5402651"/>
            <a:ext cx="11031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uccessfully cloning a plasmid that will allow us to easily modify and switch out the 5’ UTR sequences for genes we want to study including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pdpA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step: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a Not1 cut site in between the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pdpA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5’UTR and the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nLuc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reporter gene.</a:t>
            </a:r>
            <a:endParaRPr lang="en-US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197A24-0245-2A16-DDA3-1DFE3B5F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262"/>
            <a:ext cx="12192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9D031-FFDF-AA57-CE69-ED166FF94F33}"/>
              </a:ext>
            </a:extLst>
          </p:cNvPr>
          <p:cNvSpPr txBox="1"/>
          <p:nvPr/>
        </p:nvSpPr>
        <p:spPr>
          <a:xfrm>
            <a:off x="3048000" y="35872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 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B3B00F-0F72-A2CC-5B6E-17EC9474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62103"/>
            <a:ext cx="3729659" cy="70054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Cloning Project</a:t>
            </a:r>
          </a:p>
        </p:txBody>
      </p:sp>
      <p:pic>
        <p:nvPicPr>
          <p:cNvPr id="6" name="Picture 5" descr="A picture containing text, circle, diagram, font&#10;&#10;Description automatically generated">
            <a:extLst>
              <a:ext uri="{FF2B5EF4-FFF2-40B4-BE49-F238E27FC236}">
                <a16:creationId xmlns:a16="http://schemas.microsoft.com/office/drawing/2014/main" id="{C7DEC47A-BA54-E5A4-87AD-82477C814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099" y="0"/>
            <a:ext cx="3318386" cy="26981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536617-47B5-98AE-6EE7-3E13C2146001}"/>
              </a:ext>
            </a:extLst>
          </p:cNvPr>
          <p:cNvCxnSpPr/>
          <p:nvPr/>
        </p:nvCxnSpPr>
        <p:spPr>
          <a:xfrm>
            <a:off x="1543050" y="2057400"/>
            <a:ext cx="0" cy="3345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1264B8-BEFD-8755-16C8-336ACA3AB2FD}"/>
              </a:ext>
            </a:extLst>
          </p:cNvPr>
          <p:cNvSpPr txBox="1"/>
          <p:nvPr/>
        </p:nvSpPr>
        <p:spPr>
          <a:xfrm>
            <a:off x="1239378" y="157786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Not1</a:t>
            </a:r>
          </a:p>
        </p:txBody>
      </p:sp>
    </p:spTree>
    <p:extLst>
      <p:ext uri="{BB962C8B-B14F-4D97-AF65-F5344CB8AC3E}">
        <p14:creationId xmlns:p14="http://schemas.microsoft.com/office/powerpoint/2010/main" val="12663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CA13-B3D4-3279-0033-D88A334D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73" y="321713"/>
            <a:ext cx="3400160" cy="1325563"/>
          </a:xfrm>
        </p:spPr>
        <p:txBody>
          <a:bodyPr/>
          <a:lstStyle/>
          <a:p>
            <a:r>
              <a:rPr lang="en-US" dirty="0"/>
              <a:t>Lab Updates </a:t>
            </a:r>
            <a:br>
              <a:rPr lang="en-US" dirty="0"/>
            </a:br>
            <a:r>
              <a:rPr lang="en-US" dirty="0"/>
              <a:t>June 26,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7BFC9-7F39-4AEC-27CE-741DA73C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08" y="5532436"/>
            <a:ext cx="10661822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Question: </a:t>
            </a:r>
            <a:r>
              <a:rPr lang="en-US" sz="1200" dirty="0"/>
              <a:t>Can we successfully identify the source of contamination in our PCR? </a:t>
            </a:r>
          </a:p>
          <a:p>
            <a:pPr marL="0" indent="0">
              <a:buNone/>
            </a:pPr>
            <a:r>
              <a:rPr lang="en-US" sz="1200" b="1" dirty="0"/>
              <a:t>Results: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still bands in the negative control lanes, so it seems that using fresh nuclease-free water and reagents is not addressing the source of the contamination.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/>
              <a:t>Future Plans: </a:t>
            </a:r>
            <a:r>
              <a:rPr lang="en-US" sz="1200" dirty="0"/>
              <a:t>Rerun PCR to test for gDNA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1659F-2127-B748-B5C3-2F3EDB9986C2}"/>
              </a:ext>
            </a:extLst>
          </p:cNvPr>
          <p:cNvSpPr txBox="1"/>
          <p:nvPr/>
        </p:nvSpPr>
        <p:spPr>
          <a:xfrm flipH="1">
            <a:off x="5078864" y="707496"/>
            <a:ext cx="73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Ladder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E76BF-EE2C-D631-467A-F2602EBBF3AA}"/>
              </a:ext>
            </a:extLst>
          </p:cNvPr>
          <p:cNvSpPr txBox="1"/>
          <p:nvPr/>
        </p:nvSpPr>
        <p:spPr>
          <a:xfrm>
            <a:off x="6075111" y="478498"/>
            <a:ext cx="103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nLuc</a:t>
            </a:r>
            <a:r>
              <a:rPr lang="en-US" sz="1200" dirty="0"/>
              <a:t> Fragment </a:t>
            </a:r>
          </a:p>
          <a:p>
            <a:r>
              <a:rPr lang="en-US" sz="1200" dirty="0"/>
              <a:t>(543 bp)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45264-5731-9BB9-D1BA-6E6FA489C832}"/>
              </a:ext>
            </a:extLst>
          </p:cNvPr>
          <p:cNvSpPr txBox="1"/>
          <p:nvPr/>
        </p:nvSpPr>
        <p:spPr>
          <a:xfrm>
            <a:off x="4682975" y="3716368"/>
            <a:ext cx="437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67DB7-24EE-C2F8-E26F-4A6144CACF4B}"/>
              </a:ext>
            </a:extLst>
          </p:cNvPr>
          <p:cNvSpPr txBox="1"/>
          <p:nvPr/>
        </p:nvSpPr>
        <p:spPr>
          <a:xfrm>
            <a:off x="4666643" y="3137469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B140D-F3FD-FFAD-D3DC-BB793CB21DA4}"/>
              </a:ext>
            </a:extLst>
          </p:cNvPr>
          <p:cNvSpPr txBox="1"/>
          <p:nvPr/>
        </p:nvSpPr>
        <p:spPr>
          <a:xfrm>
            <a:off x="4666643" y="3325356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2B644-EE65-232E-BFB9-4D5BAF9BC69F}"/>
              </a:ext>
            </a:extLst>
          </p:cNvPr>
          <p:cNvSpPr txBox="1"/>
          <p:nvPr/>
        </p:nvSpPr>
        <p:spPr>
          <a:xfrm>
            <a:off x="4666643" y="3540724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73432-A456-844F-9FDF-49FAA7B17E65}"/>
              </a:ext>
            </a:extLst>
          </p:cNvPr>
          <p:cNvSpPr txBox="1"/>
          <p:nvPr/>
        </p:nvSpPr>
        <p:spPr>
          <a:xfrm>
            <a:off x="4666643" y="3968880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7F2A7-5BDF-62F2-1CAB-6547BD246718}"/>
              </a:ext>
            </a:extLst>
          </p:cNvPr>
          <p:cNvSpPr txBox="1"/>
          <p:nvPr/>
        </p:nvSpPr>
        <p:spPr>
          <a:xfrm>
            <a:off x="4666643" y="4291290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42E3A-B87E-813A-897F-6EDDCC27CF0D}"/>
              </a:ext>
            </a:extLst>
          </p:cNvPr>
          <p:cNvSpPr txBox="1"/>
          <p:nvPr/>
        </p:nvSpPr>
        <p:spPr>
          <a:xfrm>
            <a:off x="4671579" y="4624402"/>
            <a:ext cx="449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C58FB-0257-B59C-EF95-3CCA08F16F4D}"/>
              </a:ext>
            </a:extLst>
          </p:cNvPr>
          <p:cNvSpPr txBox="1"/>
          <p:nvPr/>
        </p:nvSpPr>
        <p:spPr>
          <a:xfrm>
            <a:off x="7029054" y="472911"/>
            <a:ext cx="81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pdPa</a:t>
            </a:r>
            <a:r>
              <a:rPr lang="en-US" sz="1200" dirty="0"/>
              <a:t>/</a:t>
            </a:r>
            <a:r>
              <a:rPr lang="en-US" sz="1200" dirty="0" err="1"/>
              <a:t>tul</a:t>
            </a:r>
            <a:r>
              <a:rPr lang="en-US" sz="1200" dirty="0"/>
              <a:t> 4 UTR</a:t>
            </a:r>
          </a:p>
          <a:p>
            <a:r>
              <a:rPr lang="en-US" sz="1200" dirty="0"/>
              <a:t>(179 bp)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7FB0A7-E409-554E-3207-5CB68F97616D}"/>
              </a:ext>
            </a:extLst>
          </p:cNvPr>
          <p:cNvSpPr txBox="1"/>
          <p:nvPr/>
        </p:nvSpPr>
        <p:spPr>
          <a:xfrm>
            <a:off x="8779298" y="734456"/>
            <a:ext cx="109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Neg. control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3D7B0-A49B-EAD4-D915-71EAEB3578E6}"/>
              </a:ext>
            </a:extLst>
          </p:cNvPr>
          <p:cNvSpPr txBox="1"/>
          <p:nvPr/>
        </p:nvSpPr>
        <p:spPr>
          <a:xfrm>
            <a:off x="9873315" y="754352"/>
            <a:ext cx="111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Neg. Control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9FA1C8-A7F1-75D5-3E2D-66041DB43355}"/>
              </a:ext>
            </a:extLst>
          </p:cNvPr>
          <p:cNvSpPr txBox="1"/>
          <p:nvPr/>
        </p:nvSpPr>
        <p:spPr>
          <a:xfrm>
            <a:off x="7833510" y="734455"/>
            <a:ext cx="855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LVS gDNA 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0D1CD93-9BB0-8448-05AB-D5776D0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864" y="14600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 descr="A picture containing screenshot, design, monochrome&#10;&#10;Description automatically generated with medium confidence">
            <a:extLst>
              <a:ext uri="{FF2B5EF4-FFF2-40B4-BE49-F238E27FC236}">
                <a16:creationId xmlns:a16="http://schemas.microsoft.com/office/drawing/2014/main" id="{46780881-DDD8-B0D1-E906-B5D25F2E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64" y="1460007"/>
            <a:ext cx="59436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35F4C5-B333-E8DF-FFE7-92A5E8C3BDCE}"/>
              </a:ext>
            </a:extLst>
          </p:cNvPr>
          <p:cNvSpPr txBox="1"/>
          <p:nvPr/>
        </p:nvSpPr>
        <p:spPr>
          <a:xfrm>
            <a:off x="4583115" y="2590179"/>
            <a:ext cx="537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74003-737F-4AFB-BEEA-4F1908B20C41}"/>
              </a:ext>
            </a:extLst>
          </p:cNvPr>
          <p:cNvSpPr txBox="1"/>
          <p:nvPr/>
        </p:nvSpPr>
        <p:spPr>
          <a:xfrm>
            <a:off x="4647407" y="296605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946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CA13-B3D4-3279-0033-D88A334D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8" y="310917"/>
            <a:ext cx="3390900" cy="1325563"/>
          </a:xfrm>
        </p:spPr>
        <p:txBody>
          <a:bodyPr/>
          <a:lstStyle/>
          <a:p>
            <a:r>
              <a:rPr lang="en-US" dirty="0"/>
              <a:t>Lab Updates </a:t>
            </a:r>
            <a:br>
              <a:rPr lang="en-US" dirty="0"/>
            </a:br>
            <a:r>
              <a:rPr lang="en-US" dirty="0"/>
              <a:t>June 26,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7BFC9-7F39-4AEC-27CE-741DA73C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08" y="5532436"/>
            <a:ext cx="10661822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1" dirty="0">
                <a:cs typeface="Times New Roman" panose="02020603050405020304" pitchFamily="18" charset="0"/>
              </a:rPr>
              <a:t>Question: </a:t>
            </a:r>
            <a:r>
              <a:rPr lang="en-US" sz="1100" dirty="0">
                <a:cs typeface="Times New Roman" panose="02020603050405020304" pitchFamily="18" charset="0"/>
              </a:rPr>
              <a:t>Can we successfully identify the source </a:t>
            </a:r>
            <a:r>
              <a:rPr lang="en-US" sz="1200" dirty="0">
                <a:cs typeface="Times New Roman" panose="02020603050405020304" pitchFamily="18" charset="0"/>
              </a:rPr>
              <a:t>of contamination in our PCR? </a:t>
            </a:r>
          </a:p>
          <a:p>
            <a:pPr marL="0" indent="0">
              <a:buNone/>
            </a:pPr>
            <a:r>
              <a:rPr lang="en-US" sz="1200" b="1" dirty="0">
                <a:cs typeface="Times New Roman" panose="02020603050405020304" pitchFamily="18" charset="0"/>
              </a:rPr>
              <a:t>Results: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PCR amplification was successful for gDNA with primer sets KROL148/KROL149 and KROL15/KROL16 and there was no amplification in the negative control lane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were still bands in the negative control lanes for the primer sets we are investigating for contamination (KROL628/KROL672 and KROL673/KROL350) which means that there is still plasmid contamination in the primer stocks we are using or in the reagents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Future steps: </a:t>
            </a:r>
            <a:r>
              <a:rPr 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Test primer stocks for contamination. </a:t>
            </a:r>
            <a:endParaRPr lang="en-US" sz="12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1659F-2127-B748-B5C3-2F3EDB9986C2}"/>
              </a:ext>
            </a:extLst>
          </p:cNvPr>
          <p:cNvSpPr txBox="1"/>
          <p:nvPr/>
        </p:nvSpPr>
        <p:spPr>
          <a:xfrm flipH="1">
            <a:off x="5310084" y="735071"/>
            <a:ext cx="73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Ladder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45264-5731-9BB9-D1BA-6E6FA489C832}"/>
              </a:ext>
            </a:extLst>
          </p:cNvPr>
          <p:cNvSpPr txBox="1"/>
          <p:nvPr/>
        </p:nvSpPr>
        <p:spPr>
          <a:xfrm>
            <a:off x="4682975" y="3716368"/>
            <a:ext cx="437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67DB7-24EE-C2F8-E26F-4A6144CACF4B}"/>
              </a:ext>
            </a:extLst>
          </p:cNvPr>
          <p:cNvSpPr txBox="1"/>
          <p:nvPr/>
        </p:nvSpPr>
        <p:spPr>
          <a:xfrm>
            <a:off x="4666643" y="3137469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B140D-F3FD-FFAD-D3DC-BB793CB21DA4}"/>
              </a:ext>
            </a:extLst>
          </p:cNvPr>
          <p:cNvSpPr txBox="1"/>
          <p:nvPr/>
        </p:nvSpPr>
        <p:spPr>
          <a:xfrm>
            <a:off x="4666643" y="3325356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2B644-EE65-232E-BFB9-4D5BAF9BC69F}"/>
              </a:ext>
            </a:extLst>
          </p:cNvPr>
          <p:cNvSpPr txBox="1"/>
          <p:nvPr/>
        </p:nvSpPr>
        <p:spPr>
          <a:xfrm>
            <a:off x="4666643" y="3540724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73432-A456-844F-9FDF-49FAA7B17E65}"/>
              </a:ext>
            </a:extLst>
          </p:cNvPr>
          <p:cNvSpPr txBox="1"/>
          <p:nvPr/>
        </p:nvSpPr>
        <p:spPr>
          <a:xfrm>
            <a:off x="4682975" y="3860384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7F2A7-5BDF-62F2-1CAB-6547BD246718}"/>
              </a:ext>
            </a:extLst>
          </p:cNvPr>
          <p:cNvSpPr txBox="1"/>
          <p:nvPr/>
        </p:nvSpPr>
        <p:spPr>
          <a:xfrm>
            <a:off x="4682975" y="4082563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42E3A-B87E-813A-897F-6EDDCC27CF0D}"/>
              </a:ext>
            </a:extLst>
          </p:cNvPr>
          <p:cNvSpPr txBox="1"/>
          <p:nvPr/>
        </p:nvSpPr>
        <p:spPr>
          <a:xfrm>
            <a:off x="4687911" y="4323092"/>
            <a:ext cx="449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C58FB-0257-B59C-EF95-3CCA08F16F4D}"/>
              </a:ext>
            </a:extLst>
          </p:cNvPr>
          <p:cNvSpPr txBox="1"/>
          <p:nvPr/>
        </p:nvSpPr>
        <p:spPr>
          <a:xfrm>
            <a:off x="7156753" y="659329"/>
            <a:ext cx="818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LVS gDNA with KROL 15 and 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9FA1C8-A7F1-75D5-3E2D-66041DB43355}"/>
              </a:ext>
            </a:extLst>
          </p:cNvPr>
          <p:cNvSpPr txBox="1"/>
          <p:nvPr/>
        </p:nvSpPr>
        <p:spPr>
          <a:xfrm>
            <a:off x="6149627" y="522379"/>
            <a:ext cx="855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LVS gDNA with KROL 148 and 149 </a:t>
            </a:r>
          </a:p>
          <a:p>
            <a:endParaRPr lang="en-US" sz="1200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0D1CD93-9BB0-8448-05AB-D5776D0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864" y="14600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5F4C5-B333-E8DF-FFE7-92A5E8C3BDCE}"/>
              </a:ext>
            </a:extLst>
          </p:cNvPr>
          <p:cNvSpPr txBox="1"/>
          <p:nvPr/>
        </p:nvSpPr>
        <p:spPr>
          <a:xfrm>
            <a:off x="4583115" y="2590179"/>
            <a:ext cx="537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74003-737F-4AFB-BEEA-4F1908B20C41}"/>
              </a:ext>
            </a:extLst>
          </p:cNvPr>
          <p:cNvSpPr txBox="1"/>
          <p:nvPr/>
        </p:nvSpPr>
        <p:spPr>
          <a:xfrm>
            <a:off x="4647407" y="296605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1000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3E7CFAC-8FC5-9F3A-97F8-066D86BA3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945" y="13268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8031BD1-557A-81B6-EC96-B849637E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45" y="1326866"/>
            <a:ext cx="59436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290139-70AB-C533-C120-C885C917F2CE}"/>
              </a:ext>
            </a:extLst>
          </p:cNvPr>
          <p:cNvSpPr txBox="1"/>
          <p:nvPr/>
        </p:nvSpPr>
        <p:spPr>
          <a:xfrm>
            <a:off x="8207739" y="817945"/>
            <a:ext cx="797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KROL 148 and 149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571A34-D84F-DF15-B27D-849FAC200C23}"/>
              </a:ext>
            </a:extLst>
          </p:cNvPr>
          <p:cNvSpPr txBox="1"/>
          <p:nvPr/>
        </p:nvSpPr>
        <p:spPr>
          <a:xfrm>
            <a:off x="9147295" y="771512"/>
            <a:ext cx="797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KROL 628 and 672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1443B7-4F32-5375-8013-26A8EE8FDFB1}"/>
              </a:ext>
            </a:extLst>
          </p:cNvPr>
          <p:cNvSpPr txBox="1"/>
          <p:nvPr/>
        </p:nvSpPr>
        <p:spPr>
          <a:xfrm>
            <a:off x="10174070" y="727824"/>
            <a:ext cx="7973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KROL 673 and KROL 350 </a:t>
            </a:r>
          </a:p>
        </p:txBody>
      </p:sp>
    </p:spTree>
    <p:extLst>
      <p:ext uri="{BB962C8B-B14F-4D97-AF65-F5344CB8AC3E}">
        <p14:creationId xmlns:p14="http://schemas.microsoft.com/office/powerpoint/2010/main" val="363292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CF518C15-BFA4-2F38-D331-B8A778A2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13" descr="A picture containing black, black and white, monochrome&#10;&#10;Description automatically generated">
            <a:extLst>
              <a:ext uri="{FF2B5EF4-FFF2-40B4-BE49-F238E27FC236}">
                <a16:creationId xmlns:a16="http://schemas.microsoft.com/office/drawing/2014/main" id="{21C00F91-8D16-F5B0-645F-97FA1B07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5" y="2250727"/>
            <a:ext cx="9387298" cy="29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D7FAB4-F9E4-0E2E-AB38-992EB3C04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70" y="5389561"/>
            <a:ext cx="10661822" cy="13255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100" b="1" dirty="0"/>
              <a:t>Question: </a:t>
            </a:r>
            <a:r>
              <a:rPr lang="en-US" sz="1100" dirty="0"/>
              <a:t>Can we successfully identify the source of contamination in our PCR? </a:t>
            </a:r>
          </a:p>
          <a:p>
            <a:pPr marL="0" marR="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en-US" sz="1100" dirty="0"/>
          </a:p>
          <a:p>
            <a:pPr marL="0" marR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 dirty="0"/>
              <a:t>Results: 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Reactions 1-5 with the plasmid template present were successful in amplifying the expected DNA fragment, so we know that these primer sets worked. Reactions 6-8 had distinct bands, so there is most likely contamination present in primer stocks for KROL628, KROL672, and KROL673. Reaction 9 had a faint band, so there is likely contamination in KROL350. Reaction 10 had a very faint band, so it is possible that these primers are amplifying residual plasmid DNA present somewhere, either in the primer stocks or in the Master Mix.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00" b="1" dirty="0"/>
              <a:t>Future Plans: </a:t>
            </a:r>
            <a:r>
              <a:rPr lang="en-US" sz="1100" dirty="0"/>
              <a:t>Ordered new primers. Rerun PCR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34B85B-CF0A-69D2-109B-5220B622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286544"/>
            <a:ext cx="3390900" cy="1325563"/>
          </a:xfrm>
        </p:spPr>
        <p:txBody>
          <a:bodyPr/>
          <a:lstStyle/>
          <a:p>
            <a:r>
              <a:rPr lang="en-US" dirty="0"/>
              <a:t>Lab Updates </a:t>
            </a:r>
            <a:br>
              <a:rPr lang="en-US" dirty="0"/>
            </a:br>
            <a:r>
              <a:rPr lang="en-US" dirty="0"/>
              <a:t>June 26,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E7CDB-73E7-6258-A34A-5DD94BA74539}"/>
              </a:ext>
            </a:extLst>
          </p:cNvPr>
          <p:cNvSpPr txBox="1"/>
          <p:nvPr/>
        </p:nvSpPr>
        <p:spPr>
          <a:xfrm>
            <a:off x="440635" y="4083545"/>
            <a:ext cx="437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E6E497-34FA-C301-098B-5FCC7277D8DB}"/>
              </a:ext>
            </a:extLst>
          </p:cNvPr>
          <p:cNvSpPr txBox="1"/>
          <p:nvPr/>
        </p:nvSpPr>
        <p:spPr>
          <a:xfrm>
            <a:off x="424303" y="3618453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FB6C6B-E232-1648-4039-22B77B27C33C}"/>
              </a:ext>
            </a:extLst>
          </p:cNvPr>
          <p:cNvSpPr txBox="1"/>
          <p:nvPr/>
        </p:nvSpPr>
        <p:spPr>
          <a:xfrm>
            <a:off x="424303" y="3767591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6C2463-9A45-55F9-3999-23C8F37858DE}"/>
              </a:ext>
            </a:extLst>
          </p:cNvPr>
          <p:cNvSpPr txBox="1"/>
          <p:nvPr/>
        </p:nvSpPr>
        <p:spPr>
          <a:xfrm>
            <a:off x="424303" y="3938414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58126-2683-C72B-3955-0FBDE4389E58}"/>
              </a:ext>
            </a:extLst>
          </p:cNvPr>
          <p:cNvSpPr txBox="1"/>
          <p:nvPr/>
        </p:nvSpPr>
        <p:spPr>
          <a:xfrm>
            <a:off x="424303" y="4236772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D078A8-42B5-DE02-7A85-F1932ACB6D25}"/>
              </a:ext>
            </a:extLst>
          </p:cNvPr>
          <p:cNvSpPr txBox="1"/>
          <p:nvPr/>
        </p:nvSpPr>
        <p:spPr>
          <a:xfrm>
            <a:off x="424303" y="4459732"/>
            <a:ext cx="45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2C8FBA-C853-5E3E-766A-1579A1110759}"/>
              </a:ext>
            </a:extLst>
          </p:cNvPr>
          <p:cNvSpPr txBox="1"/>
          <p:nvPr/>
        </p:nvSpPr>
        <p:spPr>
          <a:xfrm>
            <a:off x="429239" y="4637186"/>
            <a:ext cx="449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68F79-96D6-8FCA-C32D-8DB03326F116}"/>
              </a:ext>
            </a:extLst>
          </p:cNvPr>
          <p:cNvSpPr txBox="1"/>
          <p:nvPr/>
        </p:nvSpPr>
        <p:spPr>
          <a:xfrm>
            <a:off x="340775" y="3258545"/>
            <a:ext cx="537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2B24D-FC61-2DC0-EB48-ECFA66CF7657}"/>
              </a:ext>
            </a:extLst>
          </p:cNvPr>
          <p:cNvSpPr txBox="1"/>
          <p:nvPr/>
        </p:nvSpPr>
        <p:spPr>
          <a:xfrm>
            <a:off x="405067" y="346596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40CA5-29EC-53E3-27A2-C13B7088ECF9}"/>
              </a:ext>
            </a:extLst>
          </p:cNvPr>
          <p:cNvSpPr txBox="1"/>
          <p:nvPr/>
        </p:nvSpPr>
        <p:spPr>
          <a:xfrm flipH="1">
            <a:off x="838199" y="1846937"/>
            <a:ext cx="73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Ladder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75FC33-4C37-DA9A-212A-6BEF6017D212}"/>
              </a:ext>
            </a:extLst>
          </p:cNvPr>
          <p:cNvSpPr txBox="1"/>
          <p:nvPr/>
        </p:nvSpPr>
        <p:spPr>
          <a:xfrm flipH="1">
            <a:off x="6009956" y="1765969"/>
            <a:ext cx="82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KROL672, KROL519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C6A7AE-1077-3AE4-C99F-CDF46008359E}"/>
              </a:ext>
            </a:extLst>
          </p:cNvPr>
          <p:cNvSpPr txBox="1"/>
          <p:nvPr/>
        </p:nvSpPr>
        <p:spPr>
          <a:xfrm flipH="1">
            <a:off x="5373126" y="1771269"/>
            <a:ext cx="874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KROL628, KROL518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CCF35-C26B-6F02-EE82-14CE741B15DC}"/>
              </a:ext>
            </a:extLst>
          </p:cNvPr>
          <p:cNvSpPr txBox="1"/>
          <p:nvPr/>
        </p:nvSpPr>
        <p:spPr>
          <a:xfrm flipH="1">
            <a:off x="6630558" y="1784677"/>
            <a:ext cx="87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KROL673, KROL467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74ADF-AE67-2760-5210-3716E59AECB0}"/>
              </a:ext>
            </a:extLst>
          </p:cNvPr>
          <p:cNvSpPr txBox="1"/>
          <p:nvPr/>
        </p:nvSpPr>
        <p:spPr>
          <a:xfrm flipH="1">
            <a:off x="7245279" y="1765969"/>
            <a:ext cx="82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KROL350, KROL349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B147E1-AAD1-C74A-CF02-C6FD233348D1}"/>
              </a:ext>
            </a:extLst>
          </p:cNvPr>
          <p:cNvSpPr txBox="1"/>
          <p:nvPr/>
        </p:nvSpPr>
        <p:spPr>
          <a:xfrm flipH="1">
            <a:off x="7887990" y="1767168"/>
            <a:ext cx="87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KROL518, KROL519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BE3A4F-F043-94DC-45C4-5034D01ED818}"/>
              </a:ext>
            </a:extLst>
          </p:cNvPr>
          <p:cNvSpPr txBox="1"/>
          <p:nvPr/>
        </p:nvSpPr>
        <p:spPr>
          <a:xfrm>
            <a:off x="9530180" y="1678021"/>
            <a:ext cx="104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LVS gDNA</a:t>
            </a:r>
            <a:r>
              <a:rPr lang="en-US" sz="1000" dirty="0">
                <a:effectLst/>
              </a:rPr>
              <a:t> with </a:t>
            </a: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KROL15, KROL16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2B7849-BE18-E255-5A04-E43F7C009B7F}"/>
              </a:ext>
            </a:extLst>
          </p:cNvPr>
          <p:cNvSpPr txBox="1"/>
          <p:nvPr/>
        </p:nvSpPr>
        <p:spPr>
          <a:xfrm flipH="1">
            <a:off x="2032356" y="1601077"/>
            <a:ext cx="82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pKR189 with KROL628, KROL518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8DC61D-1F2D-5D29-F0BA-740FBF30A2A8}"/>
              </a:ext>
            </a:extLst>
          </p:cNvPr>
          <p:cNvSpPr txBox="1"/>
          <p:nvPr/>
        </p:nvSpPr>
        <p:spPr>
          <a:xfrm flipH="1">
            <a:off x="2703723" y="1606426"/>
            <a:ext cx="82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pKR189 with KROL672, KROL519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294C8B-7F79-D4AD-7E72-FCA7AE344B19}"/>
              </a:ext>
            </a:extLst>
          </p:cNvPr>
          <p:cNvSpPr txBox="1"/>
          <p:nvPr/>
        </p:nvSpPr>
        <p:spPr>
          <a:xfrm flipH="1">
            <a:off x="3285967" y="1580027"/>
            <a:ext cx="79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pKR189 with  KROL673, KROL467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58EB7E-A9DB-1E28-21C3-B0F976907C03}"/>
              </a:ext>
            </a:extLst>
          </p:cNvPr>
          <p:cNvSpPr txBox="1"/>
          <p:nvPr/>
        </p:nvSpPr>
        <p:spPr>
          <a:xfrm flipH="1">
            <a:off x="3886057" y="1562998"/>
            <a:ext cx="82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pKR189 with KROL350, KROL349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01F9EB-7385-50D7-6431-5452D9A43A2E}"/>
              </a:ext>
            </a:extLst>
          </p:cNvPr>
          <p:cNvSpPr txBox="1"/>
          <p:nvPr/>
        </p:nvSpPr>
        <p:spPr>
          <a:xfrm flipH="1">
            <a:off x="4512500" y="1571588"/>
            <a:ext cx="80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pKR189 with KROL518, KROL519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950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lack and white, jack, monochrome&#10;&#10;Description automatically generated">
            <a:extLst>
              <a:ext uri="{FF2B5EF4-FFF2-40B4-BE49-F238E27FC236}">
                <a16:creationId xmlns:a16="http://schemas.microsoft.com/office/drawing/2014/main" id="{EC04034D-156C-B3B0-8FF9-DA371137D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450" y="1693101"/>
            <a:ext cx="7038975" cy="34717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E48FD-7A9D-4392-6965-2155C84E757C}"/>
              </a:ext>
            </a:extLst>
          </p:cNvPr>
          <p:cNvSpPr txBox="1"/>
          <p:nvPr/>
        </p:nvSpPr>
        <p:spPr>
          <a:xfrm>
            <a:off x="1860093" y="3867927"/>
            <a:ext cx="583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556D9-65F2-3249-E85E-2A764D8DEFEC}"/>
              </a:ext>
            </a:extLst>
          </p:cNvPr>
          <p:cNvSpPr txBox="1"/>
          <p:nvPr/>
        </p:nvSpPr>
        <p:spPr>
          <a:xfrm>
            <a:off x="1874160" y="3273305"/>
            <a:ext cx="48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83557-D600-75A6-94DE-BD3B67770C6A}"/>
              </a:ext>
            </a:extLst>
          </p:cNvPr>
          <p:cNvSpPr txBox="1"/>
          <p:nvPr/>
        </p:nvSpPr>
        <p:spPr>
          <a:xfrm>
            <a:off x="1858930" y="3452936"/>
            <a:ext cx="45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D9D28-CEFD-B35E-42BC-A5B3C5F40CC4}"/>
              </a:ext>
            </a:extLst>
          </p:cNvPr>
          <p:cNvSpPr txBox="1"/>
          <p:nvPr/>
        </p:nvSpPr>
        <p:spPr>
          <a:xfrm>
            <a:off x="1840899" y="3637487"/>
            <a:ext cx="44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1A5FD-6912-F797-AEF9-1A0C763EA7AC}"/>
              </a:ext>
            </a:extLst>
          </p:cNvPr>
          <p:cNvSpPr txBox="1"/>
          <p:nvPr/>
        </p:nvSpPr>
        <p:spPr>
          <a:xfrm>
            <a:off x="1844640" y="4110221"/>
            <a:ext cx="58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ABB76-D7E5-BB14-75FD-7EBD57B19F85}"/>
              </a:ext>
            </a:extLst>
          </p:cNvPr>
          <p:cNvSpPr txBox="1"/>
          <p:nvPr/>
        </p:nvSpPr>
        <p:spPr>
          <a:xfrm>
            <a:off x="1858930" y="4340661"/>
            <a:ext cx="58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B283D-94B9-6369-2407-05AAF7DB17D9}"/>
              </a:ext>
            </a:extLst>
          </p:cNvPr>
          <p:cNvSpPr txBox="1"/>
          <p:nvPr/>
        </p:nvSpPr>
        <p:spPr>
          <a:xfrm>
            <a:off x="1840899" y="4571100"/>
            <a:ext cx="62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940F3-2EDD-5A6D-A7C8-5230E9BF1A26}"/>
              </a:ext>
            </a:extLst>
          </p:cNvPr>
          <p:cNvSpPr txBox="1"/>
          <p:nvPr/>
        </p:nvSpPr>
        <p:spPr>
          <a:xfrm>
            <a:off x="1830757" y="3129821"/>
            <a:ext cx="51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09E0D-AF23-D072-20DF-A6959FECAD82}"/>
              </a:ext>
            </a:extLst>
          </p:cNvPr>
          <p:cNvSpPr txBox="1"/>
          <p:nvPr/>
        </p:nvSpPr>
        <p:spPr>
          <a:xfrm>
            <a:off x="1840899" y="2912061"/>
            <a:ext cx="537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82D2D-8A03-BA1D-83D4-1D8F72714D71}"/>
              </a:ext>
            </a:extLst>
          </p:cNvPr>
          <p:cNvSpPr txBox="1"/>
          <p:nvPr/>
        </p:nvSpPr>
        <p:spPr>
          <a:xfrm flipH="1">
            <a:off x="4409756" y="1281459"/>
            <a:ext cx="82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KROL672, KROL519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39A42-809B-F9EA-3FD0-05CF2050FEE8}"/>
              </a:ext>
            </a:extLst>
          </p:cNvPr>
          <p:cNvSpPr txBox="1"/>
          <p:nvPr/>
        </p:nvSpPr>
        <p:spPr>
          <a:xfrm flipH="1">
            <a:off x="3772926" y="1286759"/>
            <a:ext cx="874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KROL628, KROL518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2AC57-BC3E-CEA5-8357-7ED207094FDD}"/>
              </a:ext>
            </a:extLst>
          </p:cNvPr>
          <p:cNvSpPr txBox="1"/>
          <p:nvPr/>
        </p:nvSpPr>
        <p:spPr>
          <a:xfrm flipH="1">
            <a:off x="5030358" y="1300167"/>
            <a:ext cx="87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KROL673, KROL467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61E413-5B16-0F15-AF6A-C0AC642D9853}"/>
              </a:ext>
            </a:extLst>
          </p:cNvPr>
          <p:cNvSpPr txBox="1"/>
          <p:nvPr/>
        </p:nvSpPr>
        <p:spPr>
          <a:xfrm flipH="1">
            <a:off x="5645079" y="1281459"/>
            <a:ext cx="82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KROL350, KROL349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C683F-2402-E3F9-7AFA-5D3526B2D418}"/>
              </a:ext>
            </a:extLst>
          </p:cNvPr>
          <p:cNvSpPr txBox="1"/>
          <p:nvPr/>
        </p:nvSpPr>
        <p:spPr>
          <a:xfrm flipH="1">
            <a:off x="6287790" y="1282658"/>
            <a:ext cx="87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KROL518, KROL519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9BEB0-E312-77F2-930D-AB4B93301192}"/>
              </a:ext>
            </a:extLst>
          </p:cNvPr>
          <p:cNvSpPr txBox="1"/>
          <p:nvPr/>
        </p:nvSpPr>
        <p:spPr>
          <a:xfrm>
            <a:off x="7804361" y="1151790"/>
            <a:ext cx="104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LVS gDNA</a:t>
            </a:r>
            <a:r>
              <a:rPr lang="en-US" sz="1000" dirty="0">
                <a:effectLst/>
              </a:rPr>
              <a:t> with </a:t>
            </a: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KROL15, KROL16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4A1708A-FEDB-7FE5-EB17-EBC4947C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05" y="134559"/>
            <a:ext cx="3371850" cy="1362075"/>
          </a:xfrm>
        </p:spPr>
        <p:txBody>
          <a:bodyPr/>
          <a:lstStyle/>
          <a:p>
            <a:r>
              <a:rPr lang="en-US" dirty="0"/>
              <a:t>Lab Updates </a:t>
            </a:r>
            <a:br>
              <a:rPr lang="en-US" dirty="0"/>
            </a:br>
            <a:r>
              <a:rPr lang="en-US" dirty="0"/>
              <a:t>June 26, 2023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B6F832-FB7E-9354-56FC-1EF66B2D8667}"/>
              </a:ext>
            </a:extLst>
          </p:cNvPr>
          <p:cNvSpPr txBox="1">
            <a:spLocks/>
          </p:cNvSpPr>
          <p:nvPr/>
        </p:nvSpPr>
        <p:spPr>
          <a:xfrm>
            <a:off x="136847" y="5274273"/>
            <a:ext cx="10661822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/>
              <a:t>Question: </a:t>
            </a:r>
            <a:r>
              <a:rPr lang="en-US" sz="1100" dirty="0"/>
              <a:t>Can we successfully identify the source of contamination in our PCR? 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Results: 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Reactions 1-4 had distinct bands, so there is most likely contamination present in primer stocks for KROL628, KROL672, KROL673, and KROL350. Reaction 5 did not have a band this time, so it seems like there is no issue with residual DNA in the water or reagents.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Future Plans: </a:t>
            </a:r>
            <a:r>
              <a:rPr lang="en-US" sz="1100" dirty="0"/>
              <a:t>Ordered new primers. Rerun PCR</a:t>
            </a:r>
          </a:p>
        </p:txBody>
      </p:sp>
    </p:spTree>
    <p:extLst>
      <p:ext uri="{BB962C8B-B14F-4D97-AF65-F5344CB8AC3E}">
        <p14:creationId xmlns:p14="http://schemas.microsoft.com/office/powerpoint/2010/main" val="252059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1000</Words>
  <Application>Microsoft Macintosh PowerPoint</Application>
  <PresentationFormat>Widescreen</PresentationFormat>
  <Paragraphs>121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Times New Roman</vt:lpstr>
      <vt:lpstr>Office Theme</vt:lpstr>
      <vt:lpstr>Cloning Project</vt:lpstr>
      <vt:lpstr>Lab Updates  June 26, 2023</vt:lpstr>
      <vt:lpstr>Lab Updates  June 26, 2023</vt:lpstr>
      <vt:lpstr>Lab Updates  June 26, 2023</vt:lpstr>
      <vt:lpstr>Lab Updates  June 26,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Updates  June 26, 2023</dc:title>
  <dc:creator>Sara Negash</dc:creator>
  <cp:lastModifiedBy>Sara Negash</cp:lastModifiedBy>
  <cp:revision>3</cp:revision>
  <dcterms:created xsi:type="dcterms:W3CDTF">2023-06-26T13:21:29Z</dcterms:created>
  <dcterms:modified xsi:type="dcterms:W3CDTF">2023-06-26T17:36:19Z</dcterms:modified>
</cp:coreProperties>
</file>