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7" r:id="rId3"/>
    <p:sldId id="278" r:id="rId4"/>
    <p:sldId id="276" r:id="rId5"/>
    <p:sldId id="260" r:id="rId6"/>
    <p:sldId id="264" r:id="rId7"/>
    <p:sldId id="263" r:id="rId8"/>
    <p:sldId id="261" r:id="rId9"/>
    <p:sldId id="267" r:id="rId10"/>
    <p:sldId id="268" r:id="rId11"/>
    <p:sldId id="279" r:id="rId12"/>
    <p:sldId id="269" r:id="rId13"/>
    <p:sldId id="270" r:id="rId14"/>
    <p:sldId id="271" r:id="rId15"/>
    <p:sldId id="272" r:id="rId16"/>
    <p:sldId id="273" r:id="rId17"/>
    <p:sldId id="288" r:id="rId18"/>
    <p:sldId id="274"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C4EC"/>
    <a:srgbClr val="B8E2F2"/>
    <a:srgbClr val="CDEBC5"/>
    <a:srgbClr val="FFFDCB"/>
    <a:srgbClr val="FAA0A0"/>
    <a:srgbClr val="FEE1AE"/>
    <a:srgbClr val="CDEB75"/>
    <a:srgbClr val="C7F6B6"/>
    <a:srgbClr val="000FEE"/>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72"/>
    <p:restoredTop sz="66889"/>
  </p:normalViewPr>
  <p:slideViewPr>
    <p:cSldViewPr snapToGrid="0">
      <p:cViewPr>
        <p:scale>
          <a:sx n="71" d="100"/>
          <a:sy n="71" d="100"/>
        </p:scale>
        <p:origin x="78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EA2C0-4FA6-8442-B713-3E51E729485C}"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CD4A2B67-DDF3-8641-8516-7D78B33E4E7B}">
      <dgm:prSet phldrT="[Text]"/>
      <dgm:spPr>
        <a:solidFill>
          <a:srgbClr val="FEE1AE"/>
        </a:solidFill>
      </dgm:spPr>
      <dgm:t>
        <a:bodyPr/>
        <a:lstStyle/>
        <a:p>
          <a:r>
            <a:rPr lang="en-US" dirty="0">
              <a:solidFill>
                <a:schemeClr val="tx1"/>
              </a:solidFill>
              <a:effectLst/>
              <a:ea typeface="Calibri" panose="020F0502020204030204" pitchFamily="34" charset="0"/>
              <a:cs typeface="Times New Roman" panose="02020603050405020304" pitchFamily="18" charset="0"/>
            </a:rPr>
            <a:t>Gram-negative human pathogen</a:t>
          </a:r>
          <a:endParaRPr lang="en-US" dirty="0">
            <a:solidFill>
              <a:schemeClr val="tx1"/>
            </a:solidFill>
          </a:endParaRPr>
        </a:p>
      </dgm:t>
    </dgm:pt>
    <dgm:pt modelId="{0C9269B3-836F-6145-8933-0DE5ADF78DF1}" type="parTrans" cxnId="{B16EA0E8-45FC-9245-A045-A063720AD2B3}">
      <dgm:prSet/>
      <dgm:spPr/>
      <dgm:t>
        <a:bodyPr/>
        <a:lstStyle/>
        <a:p>
          <a:endParaRPr lang="en-US">
            <a:solidFill>
              <a:schemeClr val="tx1"/>
            </a:solidFill>
          </a:endParaRPr>
        </a:p>
      </dgm:t>
    </dgm:pt>
    <dgm:pt modelId="{F2289DE9-47D1-334C-9170-DB7D96489DE5}" type="sibTrans" cxnId="{B16EA0E8-45FC-9245-A045-A063720AD2B3}">
      <dgm:prSet/>
      <dgm:spPr/>
      <dgm:t>
        <a:bodyPr/>
        <a:lstStyle/>
        <a:p>
          <a:endParaRPr lang="en-US">
            <a:solidFill>
              <a:schemeClr val="tx1"/>
            </a:solidFill>
          </a:endParaRPr>
        </a:p>
      </dgm:t>
    </dgm:pt>
    <dgm:pt modelId="{FDB86A47-D93B-FE4B-AE73-DD81425D848D}">
      <dgm:prSet phldrT="[Text]"/>
      <dgm:spPr>
        <a:solidFill>
          <a:srgbClr val="FEE1AE"/>
        </a:solidFill>
      </dgm:spPr>
      <dgm:t>
        <a:bodyPr/>
        <a:lstStyle/>
        <a:p>
          <a:pPr>
            <a:buClr>
              <a:schemeClr val="lt1"/>
            </a:buClr>
            <a:buSzPts val="1200"/>
            <a:buFont typeface="Avenir"/>
            <a:buNone/>
          </a:pPr>
          <a:r>
            <a:rPr lang="en-US" b="0" i="0" dirty="0">
              <a:solidFill>
                <a:schemeClr val="tx1"/>
              </a:solidFill>
              <a:latin typeface="Avenir"/>
              <a:ea typeface="Avenir"/>
              <a:cs typeface="Avenir"/>
              <a:sym typeface="Avenir"/>
            </a:rPr>
            <a:t>Model: </a:t>
          </a:r>
          <a:r>
            <a:rPr lang="en-US" b="0" i="1" dirty="0">
              <a:solidFill>
                <a:schemeClr val="tx1"/>
              </a:solidFill>
              <a:latin typeface="Avenir"/>
              <a:ea typeface="Avenir"/>
              <a:cs typeface="Avenir"/>
              <a:sym typeface="Avenir"/>
            </a:rPr>
            <a:t>F. </a:t>
          </a:r>
          <a:r>
            <a:rPr lang="en-US" b="0" i="1" dirty="0" err="1">
              <a:solidFill>
                <a:schemeClr val="tx1"/>
              </a:solidFill>
              <a:latin typeface="Avenir"/>
              <a:ea typeface="Avenir"/>
              <a:cs typeface="Avenir"/>
              <a:sym typeface="Avenir"/>
            </a:rPr>
            <a:t>tularensis</a:t>
          </a:r>
          <a:r>
            <a:rPr lang="en-US" b="0" i="0" dirty="0">
              <a:solidFill>
                <a:schemeClr val="tx1"/>
              </a:solidFill>
              <a:latin typeface="Avenir"/>
              <a:ea typeface="Avenir"/>
              <a:cs typeface="Avenir"/>
              <a:sym typeface="Avenir"/>
            </a:rPr>
            <a:t> subsp. </a:t>
          </a:r>
          <a:r>
            <a:rPr lang="en-US" b="0" i="1" dirty="0" err="1">
              <a:solidFill>
                <a:schemeClr val="tx1"/>
              </a:solidFill>
              <a:latin typeface="Avenir"/>
              <a:ea typeface="Avenir"/>
              <a:cs typeface="Avenir"/>
              <a:sym typeface="Avenir"/>
            </a:rPr>
            <a:t>holarctica</a:t>
          </a:r>
          <a:r>
            <a:rPr lang="en-US" b="0" i="0" dirty="0">
              <a:solidFill>
                <a:schemeClr val="tx1"/>
              </a:solidFill>
              <a:latin typeface="Avenir"/>
              <a:ea typeface="Avenir"/>
              <a:cs typeface="Avenir"/>
              <a:sym typeface="Avenir"/>
            </a:rPr>
            <a:t> LVS (live vaccine strain)</a:t>
          </a:r>
          <a:endParaRPr lang="en-US" dirty="0">
            <a:solidFill>
              <a:schemeClr val="tx1"/>
            </a:solidFill>
          </a:endParaRPr>
        </a:p>
      </dgm:t>
    </dgm:pt>
    <dgm:pt modelId="{15F680D4-DB10-7B47-A142-0F786525A069}" type="parTrans" cxnId="{0A26B154-B615-0248-AC7E-51EB60F52737}">
      <dgm:prSet/>
      <dgm:spPr/>
      <dgm:t>
        <a:bodyPr/>
        <a:lstStyle/>
        <a:p>
          <a:endParaRPr lang="en-US">
            <a:solidFill>
              <a:schemeClr val="tx1"/>
            </a:solidFill>
          </a:endParaRPr>
        </a:p>
      </dgm:t>
    </dgm:pt>
    <dgm:pt modelId="{0EAA6912-7268-3142-AA85-049C02901950}" type="sibTrans" cxnId="{0A26B154-B615-0248-AC7E-51EB60F52737}">
      <dgm:prSet/>
      <dgm:spPr/>
      <dgm:t>
        <a:bodyPr/>
        <a:lstStyle/>
        <a:p>
          <a:endParaRPr lang="en-US">
            <a:solidFill>
              <a:schemeClr val="tx1"/>
            </a:solidFill>
          </a:endParaRPr>
        </a:p>
      </dgm:t>
    </dgm:pt>
    <dgm:pt modelId="{ECD74538-D9E3-0147-B396-95EDAF6B74A9}">
      <dgm:prSet phldrT="[Text]" custT="1"/>
      <dgm:spPr>
        <a:solidFill>
          <a:srgbClr val="FEE1AE"/>
        </a:solidFill>
      </dgm:spPr>
      <dgm:t>
        <a:bodyPr/>
        <a:lstStyle/>
        <a:p>
          <a:pPr>
            <a:lnSpc>
              <a:spcPct val="100000"/>
            </a:lnSpc>
            <a:spcAft>
              <a:spcPts val="0"/>
            </a:spcAft>
            <a:buClr>
              <a:schemeClr val="dk1"/>
            </a:buClr>
            <a:buSzPts val="2800"/>
            <a:buChar char="•"/>
          </a:pPr>
          <a:r>
            <a:rPr lang="en-US" sz="2300" dirty="0">
              <a:solidFill>
                <a:schemeClr val="tx1"/>
              </a:solidFill>
            </a:rPr>
            <a:t>Highly infectious</a:t>
          </a:r>
        </a:p>
        <a:p>
          <a:pPr>
            <a:lnSpc>
              <a:spcPct val="90000"/>
            </a:lnSpc>
            <a:spcAft>
              <a:spcPct val="35000"/>
            </a:spcAft>
            <a:buClr>
              <a:schemeClr val="dk1"/>
            </a:buClr>
            <a:buSzPts val="2800"/>
            <a:buChar char="•"/>
          </a:pPr>
          <a:r>
            <a:rPr lang="en-US" sz="2000" dirty="0">
              <a:solidFill>
                <a:schemeClr val="tx1"/>
              </a:solidFill>
            </a:rPr>
            <a:t>(as few as 10 bacterial cells are required to cause disease)</a:t>
          </a:r>
          <a:endParaRPr lang="en-US" sz="2300" dirty="0">
            <a:solidFill>
              <a:schemeClr val="tx1"/>
            </a:solidFill>
          </a:endParaRPr>
        </a:p>
      </dgm:t>
    </dgm:pt>
    <dgm:pt modelId="{1BD14027-CDDF-4B4C-8888-C51439B63CC4}" type="parTrans" cxnId="{ACA65CE5-3DD4-2648-9947-63D3F3587A7E}">
      <dgm:prSet/>
      <dgm:spPr/>
      <dgm:t>
        <a:bodyPr/>
        <a:lstStyle/>
        <a:p>
          <a:endParaRPr lang="en-US">
            <a:solidFill>
              <a:schemeClr val="tx1"/>
            </a:solidFill>
          </a:endParaRPr>
        </a:p>
      </dgm:t>
    </dgm:pt>
    <dgm:pt modelId="{30E39D40-FF61-C743-BDC2-04736A370ACC}" type="sibTrans" cxnId="{ACA65CE5-3DD4-2648-9947-63D3F3587A7E}">
      <dgm:prSet/>
      <dgm:spPr/>
      <dgm:t>
        <a:bodyPr/>
        <a:lstStyle/>
        <a:p>
          <a:endParaRPr lang="en-US">
            <a:solidFill>
              <a:schemeClr val="tx1"/>
            </a:solidFill>
          </a:endParaRPr>
        </a:p>
      </dgm:t>
    </dgm:pt>
    <dgm:pt modelId="{D0C8E3AD-04E2-D342-8D82-21F9B33364EE}">
      <dgm:prSet phldrT="[Text]"/>
      <dgm:spPr>
        <a:solidFill>
          <a:srgbClr val="FEE1AE"/>
        </a:solidFill>
      </dgm:spPr>
      <dgm:t>
        <a:bodyPr/>
        <a:lstStyle/>
        <a:p>
          <a:r>
            <a:rPr lang="en-US" dirty="0">
              <a:solidFill>
                <a:schemeClr val="tx1"/>
              </a:solidFill>
            </a:rPr>
            <a:t>Potential bioweapon</a:t>
          </a:r>
        </a:p>
      </dgm:t>
    </dgm:pt>
    <dgm:pt modelId="{823B0BA2-E5BA-EF45-9F90-EC955E4F961C}" type="parTrans" cxnId="{8E5D4A27-EB98-1A41-BD23-9A55733E81F2}">
      <dgm:prSet/>
      <dgm:spPr/>
      <dgm:t>
        <a:bodyPr/>
        <a:lstStyle/>
        <a:p>
          <a:endParaRPr lang="en-US">
            <a:solidFill>
              <a:schemeClr val="tx1"/>
            </a:solidFill>
          </a:endParaRPr>
        </a:p>
      </dgm:t>
    </dgm:pt>
    <dgm:pt modelId="{64E63E3A-24AF-5941-B37C-6DF912B1B4CA}" type="sibTrans" cxnId="{8E5D4A27-EB98-1A41-BD23-9A55733E81F2}">
      <dgm:prSet/>
      <dgm:spPr/>
      <dgm:t>
        <a:bodyPr/>
        <a:lstStyle/>
        <a:p>
          <a:endParaRPr lang="en-US">
            <a:solidFill>
              <a:schemeClr val="tx1"/>
            </a:solidFill>
          </a:endParaRPr>
        </a:p>
      </dgm:t>
    </dgm:pt>
    <dgm:pt modelId="{BE89A2F6-5F45-8D4B-A7E1-7CB58C207409}">
      <dgm:prSet phldrT="[Text]"/>
      <dgm:spPr>
        <a:solidFill>
          <a:srgbClr val="FEE1AE"/>
        </a:solidFill>
      </dgm:spPr>
      <dgm:t>
        <a:bodyPr/>
        <a:lstStyle/>
        <a:p>
          <a:r>
            <a:rPr lang="en-US" b="0" i="0" u="none" dirty="0">
              <a:solidFill>
                <a:schemeClr val="tx1"/>
              </a:solidFill>
            </a:rPr>
            <a:t>Wide range of natural reservoirs, hosts &amp; vectors</a:t>
          </a:r>
          <a:endParaRPr lang="en-US" dirty="0">
            <a:solidFill>
              <a:schemeClr val="tx1"/>
            </a:solidFill>
          </a:endParaRPr>
        </a:p>
      </dgm:t>
    </dgm:pt>
    <dgm:pt modelId="{C85D2998-E862-4D43-BE5A-37F123E2B97F}" type="parTrans" cxnId="{8770CC07-90E5-F944-87BD-ACF8303EE170}">
      <dgm:prSet/>
      <dgm:spPr/>
      <dgm:t>
        <a:bodyPr/>
        <a:lstStyle/>
        <a:p>
          <a:endParaRPr lang="en-US">
            <a:solidFill>
              <a:schemeClr val="tx1"/>
            </a:solidFill>
          </a:endParaRPr>
        </a:p>
      </dgm:t>
    </dgm:pt>
    <dgm:pt modelId="{C4F4F694-95C6-A44A-91FB-268D72C3CAB2}" type="sibTrans" cxnId="{8770CC07-90E5-F944-87BD-ACF8303EE170}">
      <dgm:prSet/>
      <dgm:spPr/>
      <dgm:t>
        <a:bodyPr/>
        <a:lstStyle/>
        <a:p>
          <a:endParaRPr lang="en-US">
            <a:solidFill>
              <a:schemeClr val="tx1"/>
            </a:solidFill>
          </a:endParaRPr>
        </a:p>
      </dgm:t>
    </dgm:pt>
    <dgm:pt modelId="{2F1B5F1F-387D-CB4F-B256-7556270B4844}">
      <dgm:prSet/>
      <dgm:spPr>
        <a:solidFill>
          <a:srgbClr val="FEE1AE"/>
        </a:solidFill>
      </dgm:spPr>
      <dgm:t>
        <a:bodyPr/>
        <a:lstStyle/>
        <a:p>
          <a:r>
            <a:rPr lang="en-US" dirty="0">
              <a:solidFill>
                <a:schemeClr val="tx1"/>
              </a:solidFill>
            </a:rPr>
            <a:t>Intracellular growth is essential to cause disease</a:t>
          </a:r>
        </a:p>
      </dgm:t>
    </dgm:pt>
    <dgm:pt modelId="{F80CCD16-E02D-7A46-847E-8B441942A576}" type="parTrans" cxnId="{FAD48571-0E00-EE44-8F79-8448E8543767}">
      <dgm:prSet/>
      <dgm:spPr/>
      <dgm:t>
        <a:bodyPr/>
        <a:lstStyle/>
        <a:p>
          <a:endParaRPr lang="en-US">
            <a:solidFill>
              <a:schemeClr val="tx1"/>
            </a:solidFill>
          </a:endParaRPr>
        </a:p>
      </dgm:t>
    </dgm:pt>
    <dgm:pt modelId="{8F9F92BA-0BEA-BC49-86B2-7146F15AE396}" type="sibTrans" cxnId="{FAD48571-0E00-EE44-8F79-8448E8543767}">
      <dgm:prSet/>
      <dgm:spPr/>
      <dgm:t>
        <a:bodyPr/>
        <a:lstStyle/>
        <a:p>
          <a:endParaRPr lang="en-US">
            <a:solidFill>
              <a:schemeClr val="tx1"/>
            </a:solidFill>
          </a:endParaRPr>
        </a:p>
      </dgm:t>
    </dgm:pt>
    <dgm:pt modelId="{CD90AFDF-5886-3545-B394-C9DE0732D2B9}" type="pres">
      <dgm:prSet presAssocID="{604EA2C0-4FA6-8442-B713-3E51E729485C}" presName="diagram" presStyleCnt="0">
        <dgm:presLayoutVars>
          <dgm:dir/>
          <dgm:resizeHandles val="exact"/>
        </dgm:presLayoutVars>
      </dgm:prSet>
      <dgm:spPr/>
    </dgm:pt>
    <dgm:pt modelId="{F3A70F39-503A-1744-B678-A06236864356}" type="pres">
      <dgm:prSet presAssocID="{CD4A2B67-DDF3-8641-8516-7D78B33E4E7B}" presName="node" presStyleLbl="node1" presStyleIdx="0" presStyleCnt="6">
        <dgm:presLayoutVars>
          <dgm:bulletEnabled val="1"/>
        </dgm:presLayoutVars>
      </dgm:prSet>
      <dgm:spPr/>
    </dgm:pt>
    <dgm:pt modelId="{C9D8774E-21A4-CB48-A770-A933680DDB9B}" type="pres">
      <dgm:prSet presAssocID="{F2289DE9-47D1-334C-9170-DB7D96489DE5}" presName="sibTrans" presStyleCnt="0"/>
      <dgm:spPr/>
    </dgm:pt>
    <dgm:pt modelId="{968BCF73-4373-3F42-88A9-5611410F5DE4}" type="pres">
      <dgm:prSet presAssocID="{BE89A2F6-5F45-8D4B-A7E1-7CB58C207409}" presName="node" presStyleLbl="node1" presStyleIdx="1" presStyleCnt="6">
        <dgm:presLayoutVars>
          <dgm:bulletEnabled val="1"/>
        </dgm:presLayoutVars>
      </dgm:prSet>
      <dgm:spPr/>
    </dgm:pt>
    <dgm:pt modelId="{20AA36C4-D104-354C-9C59-6D5BBE4B8239}" type="pres">
      <dgm:prSet presAssocID="{C4F4F694-95C6-A44A-91FB-268D72C3CAB2}" presName="sibTrans" presStyleCnt="0"/>
      <dgm:spPr/>
    </dgm:pt>
    <dgm:pt modelId="{BAA32A31-6EAD-6049-926F-086CB683C15D}" type="pres">
      <dgm:prSet presAssocID="{2F1B5F1F-387D-CB4F-B256-7556270B4844}" presName="node" presStyleLbl="node1" presStyleIdx="2" presStyleCnt="6">
        <dgm:presLayoutVars>
          <dgm:bulletEnabled val="1"/>
        </dgm:presLayoutVars>
      </dgm:prSet>
      <dgm:spPr/>
    </dgm:pt>
    <dgm:pt modelId="{4A01610E-B1BE-334B-AC03-739E7189DC44}" type="pres">
      <dgm:prSet presAssocID="{8F9F92BA-0BEA-BC49-86B2-7146F15AE396}" presName="sibTrans" presStyleCnt="0"/>
      <dgm:spPr/>
    </dgm:pt>
    <dgm:pt modelId="{93FBFA43-38BE-624D-8F44-8E129ABE18AD}" type="pres">
      <dgm:prSet presAssocID="{ECD74538-D9E3-0147-B396-95EDAF6B74A9}" presName="node" presStyleLbl="node1" presStyleIdx="3" presStyleCnt="6">
        <dgm:presLayoutVars>
          <dgm:bulletEnabled val="1"/>
        </dgm:presLayoutVars>
      </dgm:prSet>
      <dgm:spPr/>
    </dgm:pt>
    <dgm:pt modelId="{48923192-689B-A940-842D-FB2B08D0ED73}" type="pres">
      <dgm:prSet presAssocID="{30E39D40-FF61-C743-BDC2-04736A370ACC}" presName="sibTrans" presStyleCnt="0"/>
      <dgm:spPr/>
    </dgm:pt>
    <dgm:pt modelId="{D55DB888-5CEE-C641-BE1D-DB554DA7ADDC}" type="pres">
      <dgm:prSet presAssocID="{D0C8E3AD-04E2-D342-8D82-21F9B33364EE}" presName="node" presStyleLbl="node1" presStyleIdx="4" presStyleCnt="6">
        <dgm:presLayoutVars>
          <dgm:bulletEnabled val="1"/>
        </dgm:presLayoutVars>
      </dgm:prSet>
      <dgm:spPr/>
    </dgm:pt>
    <dgm:pt modelId="{E317C8B7-AFCB-BE4F-8574-C2E15FCA2FD7}" type="pres">
      <dgm:prSet presAssocID="{64E63E3A-24AF-5941-B37C-6DF912B1B4CA}" presName="sibTrans" presStyleCnt="0"/>
      <dgm:spPr/>
    </dgm:pt>
    <dgm:pt modelId="{F8323E9F-CE9F-1B4A-9EAA-F5939A61B523}" type="pres">
      <dgm:prSet presAssocID="{FDB86A47-D93B-FE4B-AE73-DD81425D848D}" presName="node" presStyleLbl="node1" presStyleIdx="5" presStyleCnt="6">
        <dgm:presLayoutVars>
          <dgm:bulletEnabled val="1"/>
        </dgm:presLayoutVars>
      </dgm:prSet>
      <dgm:spPr/>
    </dgm:pt>
  </dgm:ptLst>
  <dgm:cxnLst>
    <dgm:cxn modelId="{8770CC07-90E5-F944-87BD-ACF8303EE170}" srcId="{604EA2C0-4FA6-8442-B713-3E51E729485C}" destId="{BE89A2F6-5F45-8D4B-A7E1-7CB58C207409}" srcOrd="1" destOrd="0" parTransId="{C85D2998-E862-4D43-BE5A-37F123E2B97F}" sibTransId="{C4F4F694-95C6-A44A-91FB-268D72C3CAB2}"/>
    <dgm:cxn modelId="{753E611F-480A-9047-BED9-054CE09CF4ED}" type="presOf" srcId="{FDB86A47-D93B-FE4B-AE73-DD81425D848D}" destId="{F8323E9F-CE9F-1B4A-9EAA-F5939A61B523}" srcOrd="0" destOrd="0" presId="urn:microsoft.com/office/officeart/2005/8/layout/default"/>
    <dgm:cxn modelId="{8E5D4A27-EB98-1A41-BD23-9A55733E81F2}" srcId="{604EA2C0-4FA6-8442-B713-3E51E729485C}" destId="{D0C8E3AD-04E2-D342-8D82-21F9B33364EE}" srcOrd="4" destOrd="0" parTransId="{823B0BA2-E5BA-EF45-9F90-EC955E4F961C}" sibTransId="{64E63E3A-24AF-5941-B37C-6DF912B1B4CA}"/>
    <dgm:cxn modelId="{6F881728-3269-C946-9EE3-0EBFF7981732}" type="presOf" srcId="{2F1B5F1F-387D-CB4F-B256-7556270B4844}" destId="{BAA32A31-6EAD-6049-926F-086CB683C15D}" srcOrd="0" destOrd="0" presId="urn:microsoft.com/office/officeart/2005/8/layout/default"/>
    <dgm:cxn modelId="{0A26B154-B615-0248-AC7E-51EB60F52737}" srcId="{604EA2C0-4FA6-8442-B713-3E51E729485C}" destId="{FDB86A47-D93B-FE4B-AE73-DD81425D848D}" srcOrd="5" destOrd="0" parTransId="{15F680D4-DB10-7B47-A142-0F786525A069}" sibTransId="{0EAA6912-7268-3142-AA85-049C02901950}"/>
    <dgm:cxn modelId="{FAD48571-0E00-EE44-8F79-8448E8543767}" srcId="{604EA2C0-4FA6-8442-B713-3E51E729485C}" destId="{2F1B5F1F-387D-CB4F-B256-7556270B4844}" srcOrd="2" destOrd="0" parTransId="{F80CCD16-E02D-7A46-847E-8B441942A576}" sibTransId="{8F9F92BA-0BEA-BC49-86B2-7146F15AE396}"/>
    <dgm:cxn modelId="{E8ADE879-CAE8-BC4B-8E01-F89A905AD099}" type="presOf" srcId="{D0C8E3AD-04E2-D342-8D82-21F9B33364EE}" destId="{D55DB888-5CEE-C641-BE1D-DB554DA7ADDC}" srcOrd="0" destOrd="0" presId="urn:microsoft.com/office/officeart/2005/8/layout/default"/>
    <dgm:cxn modelId="{077C3B85-C59B-124C-94CB-6485AF073DCE}" type="presOf" srcId="{ECD74538-D9E3-0147-B396-95EDAF6B74A9}" destId="{93FBFA43-38BE-624D-8F44-8E129ABE18AD}" srcOrd="0" destOrd="0" presId="urn:microsoft.com/office/officeart/2005/8/layout/default"/>
    <dgm:cxn modelId="{28E002B4-9718-9E4F-B29E-E5FA2E994212}" type="presOf" srcId="{CD4A2B67-DDF3-8641-8516-7D78B33E4E7B}" destId="{F3A70F39-503A-1744-B678-A06236864356}" srcOrd="0" destOrd="0" presId="urn:microsoft.com/office/officeart/2005/8/layout/default"/>
    <dgm:cxn modelId="{56C514D4-F433-604B-89C5-D790069D97D5}" type="presOf" srcId="{BE89A2F6-5F45-8D4B-A7E1-7CB58C207409}" destId="{968BCF73-4373-3F42-88A9-5611410F5DE4}" srcOrd="0" destOrd="0" presId="urn:microsoft.com/office/officeart/2005/8/layout/default"/>
    <dgm:cxn modelId="{ACA65CE5-3DD4-2648-9947-63D3F3587A7E}" srcId="{604EA2C0-4FA6-8442-B713-3E51E729485C}" destId="{ECD74538-D9E3-0147-B396-95EDAF6B74A9}" srcOrd="3" destOrd="0" parTransId="{1BD14027-CDDF-4B4C-8888-C51439B63CC4}" sibTransId="{30E39D40-FF61-C743-BDC2-04736A370ACC}"/>
    <dgm:cxn modelId="{B16EA0E8-45FC-9245-A045-A063720AD2B3}" srcId="{604EA2C0-4FA6-8442-B713-3E51E729485C}" destId="{CD4A2B67-DDF3-8641-8516-7D78B33E4E7B}" srcOrd="0" destOrd="0" parTransId="{0C9269B3-836F-6145-8933-0DE5ADF78DF1}" sibTransId="{F2289DE9-47D1-334C-9170-DB7D96489DE5}"/>
    <dgm:cxn modelId="{835DD2F0-0E33-6747-B678-7BD8F28E47F5}" type="presOf" srcId="{604EA2C0-4FA6-8442-B713-3E51E729485C}" destId="{CD90AFDF-5886-3545-B394-C9DE0732D2B9}" srcOrd="0" destOrd="0" presId="urn:microsoft.com/office/officeart/2005/8/layout/default"/>
    <dgm:cxn modelId="{1E9D5D29-1EEA-D846-BD1D-ECC825C422C6}" type="presParOf" srcId="{CD90AFDF-5886-3545-B394-C9DE0732D2B9}" destId="{F3A70F39-503A-1744-B678-A06236864356}" srcOrd="0" destOrd="0" presId="urn:microsoft.com/office/officeart/2005/8/layout/default"/>
    <dgm:cxn modelId="{63248C0F-3D0C-A441-87C3-484F213A5183}" type="presParOf" srcId="{CD90AFDF-5886-3545-B394-C9DE0732D2B9}" destId="{C9D8774E-21A4-CB48-A770-A933680DDB9B}" srcOrd="1" destOrd="0" presId="urn:microsoft.com/office/officeart/2005/8/layout/default"/>
    <dgm:cxn modelId="{C77CC25F-8EFE-C74E-8074-F95CAD12D576}" type="presParOf" srcId="{CD90AFDF-5886-3545-B394-C9DE0732D2B9}" destId="{968BCF73-4373-3F42-88A9-5611410F5DE4}" srcOrd="2" destOrd="0" presId="urn:microsoft.com/office/officeart/2005/8/layout/default"/>
    <dgm:cxn modelId="{98CC1DB2-0D11-8543-BD9E-842217C354F5}" type="presParOf" srcId="{CD90AFDF-5886-3545-B394-C9DE0732D2B9}" destId="{20AA36C4-D104-354C-9C59-6D5BBE4B8239}" srcOrd="3" destOrd="0" presId="urn:microsoft.com/office/officeart/2005/8/layout/default"/>
    <dgm:cxn modelId="{DE59A58D-922B-3F41-AA62-E5C79911BB48}" type="presParOf" srcId="{CD90AFDF-5886-3545-B394-C9DE0732D2B9}" destId="{BAA32A31-6EAD-6049-926F-086CB683C15D}" srcOrd="4" destOrd="0" presId="urn:microsoft.com/office/officeart/2005/8/layout/default"/>
    <dgm:cxn modelId="{3E951335-7CA9-1B41-8C16-CB7953E7FB25}" type="presParOf" srcId="{CD90AFDF-5886-3545-B394-C9DE0732D2B9}" destId="{4A01610E-B1BE-334B-AC03-739E7189DC44}" srcOrd="5" destOrd="0" presId="urn:microsoft.com/office/officeart/2005/8/layout/default"/>
    <dgm:cxn modelId="{00A9476E-EF3B-9C4D-8702-0354B647D72C}" type="presParOf" srcId="{CD90AFDF-5886-3545-B394-C9DE0732D2B9}" destId="{93FBFA43-38BE-624D-8F44-8E129ABE18AD}" srcOrd="6" destOrd="0" presId="urn:microsoft.com/office/officeart/2005/8/layout/default"/>
    <dgm:cxn modelId="{4EF004D7-EF04-064F-B38A-EB500F8AEE45}" type="presParOf" srcId="{CD90AFDF-5886-3545-B394-C9DE0732D2B9}" destId="{48923192-689B-A940-842D-FB2B08D0ED73}" srcOrd="7" destOrd="0" presId="urn:microsoft.com/office/officeart/2005/8/layout/default"/>
    <dgm:cxn modelId="{68AE3B38-E88A-A44A-AF44-3B56B231A552}" type="presParOf" srcId="{CD90AFDF-5886-3545-B394-C9DE0732D2B9}" destId="{D55DB888-5CEE-C641-BE1D-DB554DA7ADDC}" srcOrd="8" destOrd="0" presId="urn:microsoft.com/office/officeart/2005/8/layout/default"/>
    <dgm:cxn modelId="{CC83685F-187D-924B-8CBA-9857A97F5AFE}" type="presParOf" srcId="{CD90AFDF-5886-3545-B394-C9DE0732D2B9}" destId="{E317C8B7-AFCB-BE4F-8574-C2E15FCA2FD7}" srcOrd="9" destOrd="0" presId="urn:microsoft.com/office/officeart/2005/8/layout/default"/>
    <dgm:cxn modelId="{E6C3FE3D-BF0D-1144-9261-A76796799B20}" type="presParOf" srcId="{CD90AFDF-5886-3545-B394-C9DE0732D2B9}" destId="{F8323E9F-CE9F-1B4A-9EAA-F5939A61B52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BB4EB-0CE9-F245-A3FB-1C978CA84811}"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A6DFF815-B822-1742-B4F7-4E181D02ABA4}">
      <dgm:prSet phldrT="[Text]" custT="1"/>
      <dgm:spPr/>
      <dgm:t>
        <a:bodyPr/>
        <a:lstStyle/>
        <a:p>
          <a:r>
            <a:rPr lang="en-US" sz="2400" b="1" u="none" dirty="0">
              <a:effectLst/>
              <a:ea typeface="Times New Roman" panose="02020603050405020304" pitchFamily="18" charset="0"/>
            </a:rPr>
            <a:t>bS21-1</a:t>
          </a:r>
          <a:endParaRPr lang="en-US" sz="2400" b="1" u="none" dirty="0"/>
        </a:p>
      </dgm:t>
    </dgm:pt>
    <dgm:pt modelId="{F99AED41-121B-3B4C-B25D-2424256971FF}" type="parTrans" cxnId="{535048DF-2E2D-8F44-8744-28A6E3801699}">
      <dgm:prSet/>
      <dgm:spPr/>
      <dgm:t>
        <a:bodyPr/>
        <a:lstStyle/>
        <a:p>
          <a:endParaRPr lang="en-US" sz="1100"/>
        </a:p>
      </dgm:t>
    </dgm:pt>
    <dgm:pt modelId="{8E565D2F-FFD7-8443-8DF6-FF159BA25FEC}" type="sibTrans" cxnId="{535048DF-2E2D-8F44-8744-28A6E3801699}">
      <dgm:prSet/>
      <dgm:spPr/>
      <dgm:t>
        <a:bodyPr/>
        <a:lstStyle/>
        <a:p>
          <a:endParaRPr lang="en-US" sz="1100"/>
        </a:p>
      </dgm:t>
    </dgm:pt>
    <dgm:pt modelId="{142D5F31-6435-0C42-8553-7C0F64D007C8}">
      <dgm:prSet phldrT="[Text]" custT="1"/>
      <dgm:spPr/>
      <dgm:t>
        <a:bodyPr/>
        <a:lstStyle/>
        <a:p>
          <a:r>
            <a:rPr lang="en-US" sz="2400" b="1" u="none" dirty="0">
              <a:ea typeface="Calibri" panose="020F0502020204030204" pitchFamily="34" charset="0"/>
              <a:cs typeface="Times New Roman" panose="02020603050405020304" pitchFamily="18" charset="0"/>
            </a:rPr>
            <a:t>bS21-2</a:t>
          </a:r>
          <a:endParaRPr lang="en-US" sz="2400" b="1" u="none" dirty="0"/>
        </a:p>
      </dgm:t>
    </dgm:pt>
    <dgm:pt modelId="{0A5DBE13-FD64-D04E-B756-B154F0AC3542}" type="parTrans" cxnId="{2FE5D596-46A6-8E40-A727-652D6BE6ADFE}">
      <dgm:prSet/>
      <dgm:spPr/>
      <dgm:t>
        <a:bodyPr/>
        <a:lstStyle/>
        <a:p>
          <a:endParaRPr lang="en-US" sz="1100"/>
        </a:p>
      </dgm:t>
    </dgm:pt>
    <dgm:pt modelId="{463CD02E-55E7-4A4B-98F6-400C8239A5D9}" type="sibTrans" cxnId="{2FE5D596-46A6-8E40-A727-652D6BE6ADFE}">
      <dgm:prSet/>
      <dgm:spPr/>
      <dgm:t>
        <a:bodyPr/>
        <a:lstStyle/>
        <a:p>
          <a:endParaRPr lang="en-US" sz="1100"/>
        </a:p>
      </dgm:t>
    </dgm:pt>
    <dgm:pt modelId="{4F31DC49-4520-CA4A-BD8C-BE0C880845D2}">
      <dgm:prSet phldrT="[Text]" custT="1"/>
      <dgm:spPr/>
      <dgm:t>
        <a:bodyPr/>
        <a:lstStyle/>
        <a:p>
          <a:pPr>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gene expression at the level of translation (RNA to Protein)</a:t>
          </a:r>
          <a:endParaRPr lang="en-US" sz="1800" dirty="0"/>
        </a:p>
      </dgm:t>
    </dgm:pt>
    <dgm:pt modelId="{3D069F4B-5105-9D46-BA30-A0C650815533}" type="parTrans" cxnId="{C91933B3-0499-E147-949D-7D805BD9994B}">
      <dgm:prSet/>
      <dgm:spPr/>
      <dgm:t>
        <a:bodyPr/>
        <a:lstStyle/>
        <a:p>
          <a:endParaRPr lang="en-US" sz="1100"/>
        </a:p>
      </dgm:t>
    </dgm:pt>
    <dgm:pt modelId="{E2FBE1FF-AA81-224A-9D09-B0D970A66749}" type="sibTrans" cxnId="{C91933B3-0499-E147-949D-7D805BD9994B}">
      <dgm:prSet/>
      <dgm:spPr/>
      <dgm:t>
        <a:bodyPr/>
        <a:lstStyle/>
        <a:p>
          <a:endParaRPr lang="en-US" sz="1100"/>
        </a:p>
      </dgm:t>
    </dgm:pt>
    <dgm:pt modelId="{36A2133B-8291-9D47-8145-5AF3D277662D}">
      <dgm:prSet phldrT="[Text]" custT="1"/>
      <dgm:spPr/>
      <dgm:t>
        <a:bodyPr/>
        <a:lstStyle/>
        <a:p>
          <a:r>
            <a:rPr lang="en-US" sz="1800" dirty="0">
              <a:effectLst/>
              <a:ea typeface="Calibri" panose="020F0502020204030204" pitchFamily="34" charset="0"/>
              <a:cs typeface="Times New Roman" panose="02020603050405020304" pitchFamily="18" charset="0"/>
            </a:rPr>
            <a:t>is the most abundant homolog in standard </a:t>
          </a:r>
          <a:r>
            <a:rPr lang="en-US" sz="1800" i="1" dirty="0">
              <a:effectLst/>
              <a:ea typeface="Calibri" panose="020F0502020204030204" pitchFamily="34" charset="0"/>
              <a:cs typeface="Times New Roman" panose="02020603050405020304" pitchFamily="18" charset="0"/>
            </a:rPr>
            <a:t>in vitro </a:t>
          </a:r>
          <a:r>
            <a:rPr lang="en-US" sz="1800" dirty="0">
              <a:effectLst/>
              <a:ea typeface="Calibri" panose="020F0502020204030204" pitchFamily="34" charset="0"/>
              <a:cs typeface="Times New Roman" panose="02020603050405020304" pitchFamily="18" charset="0"/>
            </a:rPr>
            <a:t>conditions</a:t>
          </a:r>
          <a:endParaRPr lang="en-US" sz="1800" dirty="0"/>
        </a:p>
      </dgm:t>
    </dgm:pt>
    <dgm:pt modelId="{D1735D48-0CEC-1D49-A5AA-B37770CF30CB}" type="parTrans" cxnId="{B962F108-BA06-1042-876B-A10CE6C05C56}">
      <dgm:prSet/>
      <dgm:spPr/>
      <dgm:t>
        <a:bodyPr/>
        <a:lstStyle/>
        <a:p>
          <a:endParaRPr lang="en-US" sz="1100"/>
        </a:p>
      </dgm:t>
    </dgm:pt>
    <dgm:pt modelId="{E7D9B2DA-1B9A-9A45-A168-4574491A76F3}" type="sibTrans" cxnId="{B962F108-BA06-1042-876B-A10CE6C05C56}">
      <dgm:prSet/>
      <dgm:spPr/>
      <dgm:t>
        <a:bodyPr/>
        <a:lstStyle/>
        <a:p>
          <a:endParaRPr lang="en-US" sz="1100"/>
        </a:p>
      </dgm:t>
    </dgm:pt>
    <dgm:pt modelId="{3168BDD3-7397-2E4C-8571-4981E5B6AFA5}">
      <dgm:prSet phldrT="[Text]" custT="1"/>
      <dgm:spPr/>
      <dgm:t>
        <a:bodyPr/>
        <a:lstStyle/>
        <a:p>
          <a:r>
            <a:rPr lang="en-US" sz="2400" b="1" u="none" dirty="0">
              <a:effectLst/>
              <a:ea typeface="Times New Roman" panose="02020603050405020304" pitchFamily="18" charset="0"/>
            </a:rPr>
            <a:t>bS21-3</a:t>
          </a:r>
          <a:endParaRPr lang="en-US" sz="2000" b="1" u="none" dirty="0"/>
        </a:p>
      </dgm:t>
    </dgm:pt>
    <dgm:pt modelId="{67728A7D-2DB7-8646-B575-DB783900CD35}" type="parTrans" cxnId="{C2E1BAD9-08BD-4647-A678-B2264FE0C742}">
      <dgm:prSet/>
      <dgm:spPr/>
      <dgm:t>
        <a:bodyPr/>
        <a:lstStyle/>
        <a:p>
          <a:endParaRPr lang="en-US" sz="1100"/>
        </a:p>
      </dgm:t>
    </dgm:pt>
    <dgm:pt modelId="{0213C02C-90BE-1F45-88B3-B6FD668F70D4}" type="sibTrans" cxnId="{C2E1BAD9-08BD-4647-A678-B2264FE0C742}">
      <dgm:prSet/>
      <dgm:spPr/>
      <dgm:t>
        <a:bodyPr/>
        <a:lstStyle/>
        <a:p>
          <a:endParaRPr lang="en-US" sz="1100"/>
        </a:p>
      </dgm:t>
    </dgm:pt>
    <dgm:pt modelId="{D33A6CC3-CDF9-D64C-87BD-9F7EA1D35B49}">
      <dgm:prSet phldrT="[Text]" custT="1"/>
      <dgm:spPr/>
      <dgm:t>
        <a:bodyPr/>
        <a:lstStyle/>
        <a:p>
          <a:pPr>
            <a:buFont typeface="Arial" panose="020B0604020202020204" pitchFamily="34" charset="0"/>
            <a:buChar char="•"/>
          </a:pPr>
          <a:r>
            <a:rPr lang="en-US" sz="1800" dirty="0"/>
            <a:t>Encoded by </a:t>
          </a:r>
          <a:r>
            <a:rPr lang="en-US" sz="1800" i="1" dirty="0"/>
            <a:t>rpsU3</a:t>
          </a:r>
        </a:p>
      </dgm:t>
    </dgm:pt>
    <dgm:pt modelId="{1E1D35AA-DB80-9A4B-A71C-02B87C7E1550}" type="parTrans" cxnId="{E0201949-EF84-8545-BD2F-0D6C6E69DD33}">
      <dgm:prSet/>
      <dgm:spPr/>
      <dgm:t>
        <a:bodyPr/>
        <a:lstStyle/>
        <a:p>
          <a:endParaRPr lang="en-US" sz="1100"/>
        </a:p>
      </dgm:t>
    </dgm:pt>
    <dgm:pt modelId="{BA4B050D-84B5-5B4D-B523-1069DF153095}" type="sibTrans" cxnId="{E0201949-EF84-8545-BD2F-0D6C6E69DD33}">
      <dgm:prSet/>
      <dgm:spPr/>
      <dgm:t>
        <a:bodyPr/>
        <a:lstStyle/>
        <a:p>
          <a:endParaRPr lang="en-US" sz="1100"/>
        </a:p>
      </dgm:t>
    </dgm:pt>
    <dgm:pt modelId="{863BD91D-EB29-7349-BC39-E40678B025E6}">
      <dgm:prSet custT="1"/>
      <dgm:spPr/>
      <dgm:t>
        <a:bodyPr/>
        <a:lstStyle/>
        <a:p>
          <a:r>
            <a:rPr lang="en-US" sz="1800" dirty="0">
              <a:effectLst/>
              <a:ea typeface="Calibri" panose="020F0502020204030204" pitchFamily="34" charset="0"/>
              <a:cs typeface="Times New Roman" panose="02020603050405020304" pitchFamily="18" charset="0"/>
            </a:rPr>
            <a:t>its loss leads to defects in intramacrophage growth</a:t>
          </a:r>
        </a:p>
      </dgm:t>
    </dgm:pt>
    <dgm:pt modelId="{71542B80-17E2-C64E-80F7-BFA63F4F6CCE}" type="parTrans" cxnId="{8ECFE7EC-9DD5-E443-A85D-063129579A2C}">
      <dgm:prSet/>
      <dgm:spPr/>
      <dgm:t>
        <a:bodyPr/>
        <a:lstStyle/>
        <a:p>
          <a:endParaRPr lang="en-US" sz="1100"/>
        </a:p>
      </dgm:t>
    </dgm:pt>
    <dgm:pt modelId="{DF06D5C3-94E8-EF4B-A9AA-7F06C33BB01E}" type="sibTrans" cxnId="{8ECFE7EC-9DD5-E443-A85D-063129579A2C}">
      <dgm:prSet/>
      <dgm:spPr/>
      <dgm:t>
        <a:bodyPr/>
        <a:lstStyle/>
        <a:p>
          <a:endParaRPr lang="en-US" sz="1100"/>
        </a:p>
      </dgm:t>
    </dgm:pt>
    <dgm:pt modelId="{8C408C79-604A-0648-B346-BAEAC3E0A01F}">
      <dgm:prSet custT="1"/>
      <dgm:spPr/>
      <dgm:t>
        <a:bodyPr/>
        <a:lstStyle/>
        <a:p>
          <a:r>
            <a:rPr lang="en-US" sz="1800" dirty="0">
              <a:effectLst/>
              <a:latin typeface="+mn-lt"/>
              <a:ea typeface="Calibri" panose="020F0502020204030204" pitchFamily="34" charset="0"/>
              <a:cs typeface="Times New Roman" panose="02020603050405020304" pitchFamily="18" charset="0"/>
            </a:rPr>
            <a:t>have not identified any changes in protein abundance when cells lack </a:t>
          </a:r>
          <a:r>
            <a:rPr lang="en-US" sz="1800" i="1" dirty="0">
              <a:latin typeface="+mn-lt"/>
            </a:rPr>
            <a:t>rpsU1</a:t>
          </a:r>
          <a:endParaRPr lang="en-US" sz="1800" dirty="0">
            <a:effectLst/>
            <a:latin typeface="+mn-lt"/>
            <a:ea typeface="Calibri" panose="020F0502020204030204" pitchFamily="34" charset="0"/>
            <a:cs typeface="Times New Roman" panose="02020603050405020304" pitchFamily="18" charset="0"/>
          </a:endParaRPr>
        </a:p>
      </dgm:t>
    </dgm:pt>
    <dgm:pt modelId="{860D0F92-2D2A-854B-91C7-5B48CC269FE2}" type="parTrans" cxnId="{9D3E4E23-60DB-E744-9A2F-EBA7269BE6BB}">
      <dgm:prSet/>
      <dgm:spPr/>
      <dgm:t>
        <a:bodyPr/>
        <a:lstStyle/>
        <a:p>
          <a:endParaRPr lang="en-US"/>
        </a:p>
      </dgm:t>
    </dgm:pt>
    <dgm:pt modelId="{06EA5213-36A0-224B-8C15-4E402A2F6736}" type="sibTrans" cxnId="{9D3E4E23-60DB-E744-9A2F-EBA7269BE6BB}">
      <dgm:prSet/>
      <dgm:spPr/>
      <dgm:t>
        <a:bodyPr/>
        <a:lstStyle/>
        <a:p>
          <a:endParaRPr lang="en-US"/>
        </a:p>
      </dgm:t>
    </dgm:pt>
    <dgm:pt modelId="{9ED56B5D-9F75-F34D-A6FB-799EA848C9BF}">
      <dgm:prSet phldrT="[Text]" custT="1"/>
      <dgm:spPr/>
      <dgm:t>
        <a:bodyPr/>
        <a:lstStyle/>
        <a:p>
          <a:pPr>
            <a:buFont typeface="Arial" panose="020B0604020202020204" pitchFamily="34" charset="0"/>
            <a:buChar char="•"/>
          </a:pPr>
          <a:r>
            <a:rPr lang="en-US" sz="1800" dirty="0">
              <a:latin typeface="+mn-lt"/>
            </a:rPr>
            <a:t>Encoded by </a:t>
          </a:r>
          <a:r>
            <a:rPr lang="en-US" sz="1800" i="1" dirty="0">
              <a:latin typeface="+mn-lt"/>
            </a:rPr>
            <a:t>rpsU1</a:t>
          </a:r>
        </a:p>
      </dgm:t>
    </dgm:pt>
    <dgm:pt modelId="{6A988E5D-1A54-1542-9743-8986D4C26D57}" type="parTrans" cxnId="{2662177D-C5DC-134C-8A73-E41C82F4AA30}">
      <dgm:prSet/>
      <dgm:spPr/>
      <dgm:t>
        <a:bodyPr/>
        <a:lstStyle/>
        <a:p>
          <a:endParaRPr lang="en-US"/>
        </a:p>
      </dgm:t>
    </dgm:pt>
    <dgm:pt modelId="{1EFA6576-FAB9-C047-AEA5-09066E51BDB4}" type="sibTrans" cxnId="{2662177D-C5DC-134C-8A73-E41C82F4AA30}">
      <dgm:prSet/>
      <dgm:spPr/>
      <dgm:t>
        <a:bodyPr/>
        <a:lstStyle/>
        <a:p>
          <a:endParaRPr lang="en-US"/>
        </a:p>
      </dgm:t>
    </dgm:pt>
    <dgm:pt modelId="{61075AA2-0929-3843-9BAC-7E8D5C78A633}">
      <dgm:prSet phldrT="[Text]" custT="1"/>
      <dgm:spPr/>
      <dgm:t>
        <a:bodyPr/>
        <a:lstStyle/>
        <a:p>
          <a:r>
            <a:rPr lang="en-US" sz="1800" dirty="0"/>
            <a:t>Encoded by </a:t>
          </a:r>
          <a:r>
            <a:rPr lang="en-US" sz="1800" i="1" dirty="0"/>
            <a:t>rpsU2</a:t>
          </a:r>
        </a:p>
      </dgm:t>
    </dgm:pt>
    <dgm:pt modelId="{E55F2531-2C52-A84D-AF4F-113FC181E604}" type="parTrans" cxnId="{F0CBB190-0193-3445-ADAE-EF0A57A1A815}">
      <dgm:prSet/>
      <dgm:spPr/>
      <dgm:t>
        <a:bodyPr/>
        <a:lstStyle/>
        <a:p>
          <a:endParaRPr lang="en-US"/>
        </a:p>
      </dgm:t>
    </dgm:pt>
    <dgm:pt modelId="{EB6D0A1B-6D1B-4C42-9E58-B0B4C477C737}" type="sibTrans" cxnId="{F0CBB190-0193-3445-ADAE-EF0A57A1A815}">
      <dgm:prSet/>
      <dgm:spPr/>
      <dgm:t>
        <a:bodyPr/>
        <a:lstStyle/>
        <a:p>
          <a:endParaRPr lang="en-US"/>
        </a:p>
      </dgm:t>
    </dgm:pt>
    <dgm:pt modelId="{ACFAD65F-BC97-8744-A526-FD0BA46E8D4B}">
      <dgm:prSet phldrT="[Text]" custT="1"/>
      <dgm:spPr/>
      <dgm:t>
        <a:bodyPr/>
        <a:lstStyle/>
        <a:p>
          <a:pPr>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have not identified any changes in protein abundance </a:t>
          </a:r>
          <a:r>
            <a:rPr lang="en-US" sz="1800" dirty="0">
              <a:effectLst/>
              <a:latin typeface="+mn-lt"/>
              <a:ea typeface="Calibri" panose="020F0502020204030204" pitchFamily="34" charset="0"/>
              <a:cs typeface="Times New Roman" panose="02020603050405020304" pitchFamily="18" charset="0"/>
            </a:rPr>
            <a:t>when</a:t>
          </a:r>
          <a:r>
            <a:rPr lang="en-US" sz="1800" dirty="0">
              <a:effectLst/>
              <a:ea typeface="Calibri" panose="020F0502020204030204" pitchFamily="34" charset="0"/>
              <a:cs typeface="Times New Roman" panose="02020603050405020304" pitchFamily="18" charset="0"/>
            </a:rPr>
            <a:t> cells lack </a:t>
          </a:r>
          <a:r>
            <a:rPr lang="en-US" sz="1800" i="1" dirty="0"/>
            <a:t>rpsU3</a:t>
          </a:r>
          <a:endParaRPr lang="en-US" sz="1800" dirty="0"/>
        </a:p>
      </dgm:t>
    </dgm:pt>
    <dgm:pt modelId="{B8ED49B3-3A41-7D4D-B542-46F297B0ABB4}" type="parTrans" cxnId="{03E3E85A-2340-B44F-B4AA-3A0F6EB9A7A7}">
      <dgm:prSet/>
      <dgm:spPr/>
      <dgm:t>
        <a:bodyPr/>
        <a:lstStyle/>
        <a:p>
          <a:endParaRPr lang="en-US"/>
        </a:p>
      </dgm:t>
    </dgm:pt>
    <dgm:pt modelId="{460D253C-6111-FB4A-A0D7-67679041070E}" type="sibTrans" cxnId="{03E3E85A-2340-B44F-B4AA-3A0F6EB9A7A7}">
      <dgm:prSet/>
      <dgm:spPr/>
      <dgm:t>
        <a:bodyPr/>
        <a:lstStyle/>
        <a:p>
          <a:endParaRPr lang="en-US"/>
        </a:p>
      </dgm:t>
    </dgm:pt>
    <dgm:pt modelId="{1952567C-DB6D-824D-859A-7E11FA998CA7}" type="pres">
      <dgm:prSet presAssocID="{C40BB4EB-0CE9-F245-A3FB-1C978CA84811}" presName="Name0" presStyleCnt="0">
        <dgm:presLayoutVars>
          <dgm:dir/>
          <dgm:animLvl val="lvl"/>
          <dgm:resizeHandles val="exact"/>
        </dgm:presLayoutVars>
      </dgm:prSet>
      <dgm:spPr/>
    </dgm:pt>
    <dgm:pt modelId="{54DBEDDD-398B-204B-9214-09B264577811}" type="pres">
      <dgm:prSet presAssocID="{A6DFF815-B822-1742-B4F7-4E181D02ABA4}" presName="composite" presStyleCnt="0"/>
      <dgm:spPr/>
    </dgm:pt>
    <dgm:pt modelId="{F2B146EF-50DB-1E48-9C34-883C9869F505}" type="pres">
      <dgm:prSet presAssocID="{A6DFF815-B822-1742-B4F7-4E181D02ABA4}" presName="parTx" presStyleLbl="alignNode1" presStyleIdx="0" presStyleCnt="3">
        <dgm:presLayoutVars>
          <dgm:chMax val="0"/>
          <dgm:chPref val="0"/>
          <dgm:bulletEnabled val="1"/>
        </dgm:presLayoutVars>
      </dgm:prSet>
      <dgm:spPr/>
    </dgm:pt>
    <dgm:pt modelId="{7AD9B933-B067-6C45-94D2-11C086410E4C}" type="pres">
      <dgm:prSet presAssocID="{A6DFF815-B822-1742-B4F7-4E181D02ABA4}" presName="desTx" presStyleLbl="alignAccFollowNode1" presStyleIdx="0" presStyleCnt="3">
        <dgm:presLayoutVars>
          <dgm:bulletEnabled val="1"/>
        </dgm:presLayoutVars>
      </dgm:prSet>
      <dgm:spPr/>
    </dgm:pt>
    <dgm:pt modelId="{A144F1C9-3464-8A48-AE8A-9CBC31214854}" type="pres">
      <dgm:prSet presAssocID="{8E565D2F-FFD7-8443-8DF6-FF159BA25FEC}" presName="space" presStyleCnt="0"/>
      <dgm:spPr/>
    </dgm:pt>
    <dgm:pt modelId="{88D3A991-EA04-9D42-B361-0B2B5C537FA3}" type="pres">
      <dgm:prSet presAssocID="{142D5F31-6435-0C42-8553-7C0F64D007C8}" presName="composite" presStyleCnt="0"/>
      <dgm:spPr/>
    </dgm:pt>
    <dgm:pt modelId="{582F7C86-4758-0743-8EDC-FA12A4E89CEB}" type="pres">
      <dgm:prSet presAssocID="{142D5F31-6435-0C42-8553-7C0F64D007C8}" presName="parTx" presStyleLbl="alignNode1" presStyleIdx="1" presStyleCnt="3">
        <dgm:presLayoutVars>
          <dgm:chMax val="0"/>
          <dgm:chPref val="0"/>
          <dgm:bulletEnabled val="1"/>
        </dgm:presLayoutVars>
      </dgm:prSet>
      <dgm:spPr/>
    </dgm:pt>
    <dgm:pt modelId="{92A3222E-B36D-7646-B86F-4E956FDDC41E}" type="pres">
      <dgm:prSet presAssocID="{142D5F31-6435-0C42-8553-7C0F64D007C8}" presName="desTx" presStyleLbl="alignAccFollowNode1" presStyleIdx="1" presStyleCnt="3">
        <dgm:presLayoutVars>
          <dgm:bulletEnabled val="1"/>
        </dgm:presLayoutVars>
      </dgm:prSet>
      <dgm:spPr/>
    </dgm:pt>
    <dgm:pt modelId="{78233DFA-B4E1-064A-8134-C0BBE50D127F}" type="pres">
      <dgm:prSet presAssocID="{463CD02E-55E7-4A4B-98F6-400C8239A5D9}" presName="space" presStyleCnt="0"/>
      <dgm:spPr/>
    </dgm:pt>
    <dgm:pt modelId="{8F93D4E3-9D71-494A-8B53-37789B8F51BF}" type="pres">
      <dgm:prSet presAssocID="{3168BDD3-7397-2E4C-8571-4981E5B6AFA5}" presName="composite" presStyleCnt="0"/>
      <dgm:spPr/>
    </dgm:pt>
    <dgm:pt modelId="{05E01B12-901F-3949-AB14-637DC7C6958C}" type="pres">
      <dgm:prSet presAssocID="{3168BDD3-7397-2E4C-8571-4981E5B6AFA5}" presName="parTx" presStyleLbl="alignNode1" presStyleIdx="2" presStyleCnt="3">
        <dgm:presLayoutVars>
          <dgm:chMax val="0"/>
          <dgm:chPref val="0"/>
          <dgm:bulletEnabled val="1"/>
        </dgm:presLayoutVars>
      </dgm:prSet>
      <dgm:spPr/>
    </dgm:pt>
    <dgm:pt modelId="{A8DA9F03-A617-AC4C-8214-4BB8D06DC36E}" type="pres">
      <dgm:prSet presAssocID="{3168BDD3-7397-2E4C-8571-4981E5B6AFA5}" presName="desTx" presStyleLbl="alignAccFollowNode1" presStyleIdx="2" presStyleCnt="3">
        <dgm:presLayoutVars>
          <dgm:bulletEnabled val="1"/>
        </dgm:presLayoutVars>
      </dgm:prSet>
      <dgm:spPr/>
    </dgm:pt>
  </dgm:ptLst>
  <dgm:cxnLst>
    <dgm:cxn modelId="{CB3D4405-0C11-4540-8D4E-64C66A275B21}" type="presOf" srcId="{3168BDD3-7397-2E4C-8571-4981E5B6AFA5}" destId="{05E01B12-901F-3949-AB14-637DC7C6958C}" srcOrd="0" destOrd="0" presId="urn:microsoft.com/office/officeart/2005/8/layout/hList1"/>
    <dgm:cxn modelId="{B962F108-BA06-1042-876B-A10CE6C05C56}" srcId="{142D5F31-6435-0C42-8553-7C0F64D007C8}" destId="{36A2133B-8291-9D47-8145-5AF3D277662D}" srcOrd="1" destOrd="0" parTransId="{D1735D48-0CEC-1D49-A5AA-B37770CF30CB}" sibTransId="{E7D9B2DA-1B9A-9A45-A168-4574491A76F3}"/>
    <dgm:cxn modelId="{4E92DF14-DDC1-4746-87AE-4DE76C53BE8C}" type="presOf" srcId="{A6DFF815-B822-1742-B4F7-4E181D02ABA4}" destId="{F2B146EF-50DB-1E48-9C34-883C9869F505}" srcOrd="0" destOrd="0" presId="urn:microsoft.com/office/officeart/2005/8/layout/hList1"/>
    <dgm:cxn modelId="{E61DD21F-1CA9-6540-B1B8-638B56E50D14}" type="presOf" srcId="{61075AA2-0929-3843-9BAC-7E8D5C78A633}" destId="{92A3222E-B36D-7646-B86F-4E956FDDC41E}" srcOrd="0" destOrd="0" presId="urn:microsoft.com/office/officeart/2005/8/layout/hList1"/>
    <dgm:cxn modelId="{9D3E4E23-60DB-E744-9A2F-EBA7269BE6BB}" srcId="{A6DFF815-B822-1742-B4F7-4E181D02ABA4}" destId="{8C408C79-604A-0648-B346-BAEAC3E0A01F}" srcOrd="1" destOrd="0" parTransId="{860D0F92-2D2A-854B-91C7-5B48CC269FE2}" sibTransId="{06EA5213-36A0-224B-8C15-4E402A2F6736}"/>
    <dgm:cxn modelId="{B5957538-1A8E-F148-8B76-25258B2435F7}" type="presOf" srcId="{8C408C79-604A-0648-B346-BAEAC3E0A01F}" destId="{7AD9B933-B067-6C45-94D2-11C086410E4C}" srcOrd="0" destOrd="1" presId="urn:microsoft.com/office/officeart/2005/8/layout/hList1"/>
    <dgm:cxn modelId="{6A43683D-4E00-8F45-BF8F-BB0CC95C5B9F}" type="presOf" srcId="{36A2133B-8291-9D47-8145-5AF3D277662D}" destId="{92A3222E-B36D-7646-B86F-4E956FDDC41E}" srcOrd="0" destOrd="1" presId="urn:microsoft.com/office/officeart/2005/8/layout/hList1"/>
    <dgm:cxn modelId="{E0201949-EF84-8545-BD2F-0D6C6E69DD33}" srcId="{3168BDD3-7397-2E4C-8571-4981E5B6AFA5}" destId="{D33A6CC3-CDF9-D64C-87BD-9F7EA1D35B49}" srcOrd="0" destOrd="0" parTransId="{1E1D35AA-DB80-9A4B-A71C-02B87C7E1550}" sibTransId="{BA4B050D-84B5-5B4D-B523-1069DF153095}"/>
    <dgm:cxn modelId="{186E964E-C421-FB40-AFF7-069D8A1EAA91}" type="presOf" srcId="{863BD91D-EB29-7349-BC39-E40678B025E6}" destId="{92A3222E-B36D-7646-B86F-4E956FDDC41E}" srcOrd="0" destOrd="3" presId="urn:microsoft.com/office/officeart/2005/8/layout/hList1"/>
    <dgm:cxn modelId="{03E3E85A-2340-B44F-B4AA-3A0F6EB9A7A7}" srcId="{3168BDD3-7397-2E4C-8571-4981E5B6AFA5}" destId="{ACFAD65F-BC97-8744-A526-FD0BA46E8D4B}" srcOrd="1" destOrd="0" parTransId="{B8ED49B3-3A41-7D4D-B542-46F297B0ABB4}" sibTransId="{460D253C-6111-FB4A-A0D7-67679041070E}"/>
    <dgm:cxn modelId="{6F38AE6B-7EFF-AC4F-9BB6-3BB76B8FFA9C}" type="presOf" srcId="{142D5F31-6435-0C42-8553-7C0F64D007C8}" destId="{582F7C86-4758-0743-8EDC-FA12A4E89CEB}" srcOrd="0" destOrd="0" presId="urn:microsoft.com/office/officeart/2005/8/layout/hList1"/>
    <dgm:cxn modelId="{2662177D-C5DC-134C-8A73-E41C82F4AA30}" srcId="{A6DFF815-B822-1742-B4F7-4E181D02ABA4}" destId="{9ED56B5D-9F75-F34D-A6FB-799EA848C9BF}" srcOrd="0" destOrd="0" parTransId="{6A988E5D-1A54-1542-9743-8986D4C26D57}" sibTransId="{1EFA6576-FAB9-C047-AEA5-09066E51BDB4}"/>
    <dgm:cxn modelId="{F0CBB190-0193-3445-ADAE-EF0A57A1A815}" srcId="{142D5F31-6435-0C42-8553-7C0F64D007C8}" destId="{61075AA2-0929-3843-9BAC-7E8D5C78A633}" srcOrd="0" destOrd="0" parTransId="{E55F2531-2C52-A84D-AF4F-113FC181E604}" sibTransId="{EB6D0A1B-6D1B-4C42-9E58-B0B4C477C737}"/>
    <dgm:cxn modelId="{2FE5D596-46A6-8E40-A727-652D6BE6ADFE}" srcId="{C40BB4EB-0CE9-F245-A3FB-1C978CA84811}" destId="{142D5F31-6435-0C42-8553-7C0F64D007C8}" srcOrd="1" destOrd="0" parTransId="{0A5DBE13-FD64-D04E-B756-B154F0AC3542}" sibTransId="{463CD02E-55E7-4A4B-98F6-400C8239A5D9}"/>
    <dgm:cxn modelId="{7962D5AC-FB8A-164B-AF1C-F74BED57CB49}" type="presOf" srcId="{C40BB4EB-0CE9-F245-A3FB-1C978CA84811}" destId="{1952567C-DB6D-824D-859A-7E11FA998CA7}" srcOrd="0" destOrd="0" presId="urn:microsoft.com/office/officeart/2005/8/layout/hList1"/>
    <dgm:cxn modelId="{C91933B3-0499-E147-949D-7D805BD9994B}" srcId="{142D5F31-6435-0C42-8553-7C0F64D007C8}" destId="{4F31DC49-4520-CA4A-BD8C-BE0C880845D2}" srcOrd="2" destOrd="0" parTransId="{3D069F4B-5105-9D46-BA30-A0C650815533}" sibTransId="{E2FBE1FF-AA81-224A-9D09-B0D970A66749}"/>
    <dgm:cxn modelId="{A6E37BD4-A5E8-D748-BCC7-36A8E4F517D8}" type="presOf" srcId="{D33A6CC3-CDF9-D64C-87BD-9F7EA1D35B49}" destId="{A8DA9F03-A617-AC4C-8214-4BB8D06DC36E}" srcOrd="0" destOrd="0" presId="urn:microsoft.com/office/officeart/2005/8/layout/hList1"/>
    <dgm:cxn modelId="{C2E1BAD9-08BD-4647-A678-B2264FE0C742}" srcId="{C40BB4EB-0CE9-F245-A3FB-1C978CA84811}" destId="{3168BDD3-7397-2E4C-8571-4981E5B6AFA5}" srcOrd="2" destOrd="0" parTransId="{67728A7D-2DB7-8646-B575-DB783900CD35}" sibTransId="{0213C02C-90BE-1F45-88B3-B6FD668F70D4}"/>
    <dgm:cxn modelId="{1AA1F9DB-EB62-A449-AD2D-A61A0E694A3B}" type="presOf" srcId="{4F31DC49-4520-CA4A-BD8C-BE0C880845D2}" destId="{92A3222E-B36D-7646-B86F-4E956FDDC41E}" srcOrd="0" destOrd="2" presId="urn:microsoft.com/office/officeart/2005/8/layout/hList1"/>
    <dgm:cxn modelId="{1F9B68DC-9404-F240-B0D8-E8F0627F663A}" type="presOf" srcId="{ACFAD65F-BC97-8744-A526-FD0BA46E8D4B}" destId="{A8DA9F03-A617-AC4C-8214-4BB8D06DC36E}" srcOrd="0" destOrd="1" presId="urn:microsoft.com/office/officeart/2005/8/layout/hList1"/>
    <dgm:cxn modelId="{535048DF-2E2D-8F44-8744-28A6E3801699}" srcId="{C40BB4EB-0CE9-F245-A3FB-1C978CA84811}" destId="{A6DFF815-B822-1742-B4F7-4E181D02ABA4}" srcOrd="0" destOrd="0" parTransId="{F99AED41-121B-3B4C-B25D-2424256971FF}" sibTransId="{8E565D2F-FFD7-8443-8DF6-FF159BA25FEC}"/>
    <dgm:cxn modelId="{5C735EDF-B311-6948-AC53-717A76AA7246}" type="presOf" srcId="{9ED56B5D-9F75-F34D-A6FB-799EA848C9BF}" destId="{7AD9B933-B067-6C45-94D2-11C086410E4C}" srcOrd="0" destOrd="0" presId="urn:microsoft.com/office/officeart/2005/8/layout/hList1"/>
    <dgm:cxn modelId="{8ECFE7EC-9DD5-E443-A85D-063129579A2C}" srcId="{142D5F31-6435-0C42-8553-7C0F64D007C8}" destId="{863BD91D-EB29-7349-BC39-E40678B025E6}" srcOrd="3" destOrd="0" parTransId="{71542B80-17E2-C64E-80F7-BFA63F4F6CCE}" sibTransId="{DF06D5C3-94E8-EF4B-A9AA-7F06C33BB01E}"/>
    <dgm:cxn modelId="{3E0F95E4-2864-0D43-993E-C1EA98A226BB}" type="presParOf" srcId="{1952567C-DB6D-824D-859A-7E11FA998CA7}" destId="{54DBEDDD-398B-204B-9214-09B264577811}" srcOrd="0" destOrd="0" presId="urn:microsoft.com/office/officeart/2005/8/layout/hList1"/>
    <dgm:cxn modelId="{7108B1B7-5769-F64F-95F4-7B8B25159C57}" type="presParOf" srcId="{54DBEDDD-398B-204B-9214-09B264577811}" destId="{F2B146EF-50DB-1E48-9C34-883C9869F505}" srcOrd="0" destOrd="0" presId="urn:microsoft.com/office/officeart/2005/8/layout/hList1"/>
    <dgm:cxn modelId="{19F995DA-017F-DD43-A5DA-2453577C8C81}" type="presParOf" srcId="{54DBEDDD-398B-204B-9214-09B264577811}" destId="{7AD9B933-B067-6C45-94D2-11C086410E4C}" srcOrd="1" destOrd="0" presId="urn:microsoft.com/office/officeart/2005/8/layout/hList1"/>
    <dgm:cxn modelId="{E4702FB6-849E-3C4F-A322-F139D9DEAE1F}" type="presParOf" srcId="{1952567C-DB6D-824D-859A-7E11FA998CA7}" destId="{A144F1C9-3464-8A48-AE8A-9CBC31214854}" srcOrd="1" destOrd="0" presId="urn:microsoft.com/office/officeart/2005/8/layout/hList1"/>
    <dgm:cxn modelId="{6516B549-581A-F24D-ABD4-EF4523A0CC22}" type="presParOf" srcId="{1952567C-DB6D-824D-859A-7E11FA998CA7}" destId="{88D3A991-EA04-9D42-B361-0B2B5C537FA3}" srcOrd="2" destOrd="0" presId="urn:microsoft.com/office/officeart/2005/8/layout/hList1"/>
    <dgm:cxn modelId="{80CF1594-7594-BB44-93C5-25439A723AB0}" type="presParOf" srcId="{88D3A991-EA04-9D42-B361-0B2B5C537FA3}" destId="{582F7C86-4758-0743-8EDC-FA12A4E89CEB}" srcOrd="0" destOrd="0" presId="urn:microsoft.com/office/officeart/2005/8/layout/hList1"/>
    <dgm:cxn modelId="{1BC625F1-D1D2-A443-8581-7E07EF433E51}" type="presParOf" srcId="{88D3A991-EA04-9D42-B361-0B2B5C537FA3}" destId="{92A3222E-B36D-7646-B86F-4E956FDDC41E}" srcOrd="1" destOrd="0" presId="urn:microsoft.com/office/officeart/2005/8/layout/hList1"/>
    <dgm:cxn modelId="{45343193-EFBC-2540-97D2-E801778B7B4F}" type="presParOf" srcId="{1952567C-DB6D-824D-859A-7E11FA998CA7}" destId="{78233DFA-B4E1-064A-8134-C0BBE50D127F}" srcOrd="3" destOrd="0" presId="urn:microsoft.com/office/officeart/2005/8/layout/hList1"/>
    <dgm:cxn modelId="{2F257336-E9A7-0148-984F-F100C284DACA}" type="presParOf" srcId="{1952567C-DB6D-824D-859A-7E11FA998CA7}" destId="{8F93D4E3-9D71-494A-8B53-37789B8F51BF}" srcOrd="4" destOrd="0" presId="urn:microsoft.com/office/officeart/2005/8/layout/hList1"/>
    <dgm:cxn modelId="{1C53D47A-72E0-5846-A19E-A1CF45BFBC0E}" type="presParOf" srcId="{8F93D4E3-9D71-494A-8B53-37789B8F51BF}" destId="{05E01B12-901F-3949-AB14-637DC7C6958C}" srcOrd="0" destOrd="0" presId="urn:microsoft.com/office/officeart/2005/8/layout/hList1"/>
    <dgm:cxn modelId="{ABAF4BF6-3B27-434E-976F-152159901C99}" type="presParOf" srcId="{8F93D4E3-9D71-494A-8B53-37789B8F51BF}" destId="{A8DA9F03-A617-AC4C-8214-4BB8D06DC36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5D2FC9-3026-2549-99FD-AF0A42DA3B31}"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AE2FF3C4-263B-B54B-88C4-FCA29024E3AF}">
      <dgm:prSet phldrT="[Text]"/>
      <dgm:spPr/>
      <dgm:t>
        <a:bodyPr/>
        <a:lstStyle/>
        <a:p>
          <a:r>
            <a:rPr lang="en-US" b="1" u="none" dirty="0">
              <a:ea typeface="Calibri" panose="020F0502020204030204" pitchFamily="34" charset="0"/>
              <a:cs typeface="Times New Roman" panose="02020603050405020304" pitchFamily="18" charset="0"/>
            </a:rPr>
            <a:t>R</a:t>
          </a:r>
          <a:r>
            <a:rPr lang="en-US" b="1" u="none" dirty="0">
              <a:effectLst/>
              <a:ea typeface="Calibri" panose="020F0502020204030204" pitchFamily="34" charset="0"/>
              <a:cs typeface="Times New Roman" panose="02020603050405020304" pitchFamily="18" charset="0"/>
            </a:rPr>
            <a:t>ibosomal</a:t>
          </a:r>
          <a:r>
            <a:rPr lang="en-US" b="1" u="sng" dirty="0">
              <a:effectLst/>
              <a:ea typeface="Calibri" panose="020F0502020204030204" pitchFamily="34" charset="0"/>
              <a:cs typeface="Times New Roman" panose="02020603050405020304" pitchFamily="18" charset="0"/>
            </a:rPr>
            <a:t> </a:t>
          </a:r>
          <a:r>
            <a:rPr lang="en-US" b="1" u="none" dirty="0">
              <a:effectLst/>
              <a:ea typeface="Calibri" panose="020F0502020204030204" pitchFamily="34" charset="0"/>
              <a:cs typeface="Times New Roman" panose="02020603050405020304" pitchFamily="18" charset="0"/>
            </a:rPr>
            <a:t>protein bS21</a:t>
          </a:r>
          <a:endParaRPr lang="en-US" b="1" u="none" dirty="0"/>
        </a:p>
      </dgm:t>
    </dgm:pt>
    <dgm:pt modelId="{06B6C8B6-EF11-874C-8CB3-46475E07886C}" type="parTrans" cxnId="{DD790F8A-1367-DD4B-A66C-6B3F3E69655A}">
      <dgm:prSet/>
      <dgm:spPr/>
      <dgm:t>
        <a:bodyPr/>
        <a:lstStyle/>
        <a:p>
          <a:endParaRPr lang="en-US"/>
        </a:p>
      </dgm:t>
    </dgm:pt>
    <dgm:pt modelId="{1B5289AC-77B0-4944-A6A3-E1C010CDB218}" type="sibTrans" cxnId="{DD790F8A-1367-DD4B-A66C-6B3F3E69655A}">
      <dgm:prSet/>
      <dgm:spPr/>
      <dgm:t>
        <a:bodyPr/>
        <a:lstStyle/>
        <a:p>
          <a:endParaRPr lang="en-US"/>
        </a:p>
      </dgm:t>
    </dgm:pt>
    <dgm:pt modelId="{C03D7370-52B9-FD4B-84F1-6D79D41B1CF0}">
      <dgm:prSet phldrT="[Text]"/>
      <dgm:spPr/>
      <dgm:t>
        <a:bodyPr/>
        <a:lstStyle/>
        <a:p>
          <a:pPr>
            <a:buFont typeface="Arial" panose="020B0604020202020204" pitchFamily="34" charset="0"/>
            <a:buChar char="•"/>
          </a:pPr>
          <a:r>
            <a:rPr lang="en-US" u="none" dirty="0"/>
            <a:t>involved in translation initiation</a:t>
          </a:r>
        </a:p>
      </dgm:t>
    </dgm:pt>
    <dgm:pt modelId="{9181AC77-C4B1-E145-B54D-3C8D0F87E251}" type="parTrans" cxnId="{E3EC15F3-3700-1A4F-959F-0BD522325279}">
      <dgm:prSet/>
      <dgm:spPr/>
      <dgm:t>
        <a:bodyPr/>
        <a:lstStyle/>
        <a:p>
          <a:endParaRPr lang="en-US"/>
        </a:p>
      </dgm:t>
    </dgm:pt>
    <dgm:pt modelId="{AFDEBE4A-041C-C74C-83B7-F436D1211CEF}" type="sibTrans" cxnId="{E3EC15F3-3700-1A4F-959F-0BD522325279}">
      <dgm:prSet/>
      <dgm:spPr/>
      <dgm:t>
        <a:bodyPr/>
        <a:lstStyle/>
        <a:p>
          <a:endParaRPr lang="en-US"/>
        </a:p>
      </dgm:t>
    </dgm:pt>
    <dgm:pt modelId="{DA0EC6BD-E0D3-C449-9B65-E40D3188CE12}">
      <dgm:prSet/>
      <dgm:spPr/>
      <dgm:t>
        <a:bodyPr/>
        <a:lstStyle/>
        <a:p>
          <a:pPr>
            <a:buClr>
              <a:schemeClr val="dk1"/>
            </a:buClr>
            <a:buSzPts val="2400"/>
            <a:buNone/>
          </a:pPr>
          <a:r>
            <a:rPr lang="en-US" b="1" dirty="0"/>
            <a:t>In </a:t>
          </a:r>
          <a:r>
            <a:rPr lang="en-US" b="1" i="1" dirty="0"/>
            <a:t>F. </a:t>
          </a:r>
          <a:r>
            <a:rPr lang="en-US" b="1" i="1" dirty="0" err="1"/>
            <a:t>tularensis</a:t>
          </a:r>
          <a:r>
            <a:rPr lang="en-US" b="1" dirty="0"/>
            <a:t>:</a:t>
          </a:r>
          <a:endParaRPr lang="en-US" dirty="0"/>
        </a:p>
      </dgm:t>
    </dgm:pt>
    <dgm:pt modelId="{62082E8D-0E55-4C45-AFA6-01DD71046A53}" type="parTrans" cxnId="{A43CE3AF-E3CF-C941-BC27-3AE579DA9C82}">
      <dgm:prSet/>
      <dgm:spPr/>
      <dgm:t>
        <a:bodyPr/>
        <a:lstStyle/>
        <a:p>
          <a:endParaRPr lang="en-US"/>
        </a:p>
      </dgm:t>
    </dgm:pt>
    <dgm:pt modelId="{45A9229F-EC0F-8342-9D54-760CC2BFAD56}" type="sibTrans" cxnId="{A43CE3AF-E3CF-C941-BC27-3AE579DA9C82}">
      <dgm:prSet/>
      <dgm:spPr/>
      <dgm:t>
        <a:bodyPr/>
        <a:lstStyle/>
        <a:p>
          <a:endParaRPr lang="en-US"/>
        </a:p>
      </dgm:t>
    </dgm:pt>
    <dgm:pt modelId="{234FE2CC-380E-5546-9368-6A4DB4619ED9}">
      <dgm:prSet/>
      <dgm:spPr/>
      <dgm:t>
        <a:bodyPr/>
        <a:lstStyle/>
        <a:p>
          <a:pPr>
            <a:buFont typeface="Arial" panose="020B0604020202020204" pitchFamily="34" charset="0"/>
            <a:buChar char="•"/>
          </a:pPr>
          <a:r>
            <a:rPr lang="en-US" u="none"/>
            <a:t>non-essential</a:t>
          </a:r>
          <a:endParaRPr lang="en-US" u="none" dirty="0"/>
        </a:p>
      </dgm:t>
    </dgm:pt>
    <dgm:pt modelId="{E64CAA65-ED27-554A-8F91-9EBA69F87F2C}" type="parTrans" cxnId="{DC47938E-2B68-4444-958E-55CF3B46F80C}">
      <dgm:prSet/>
      <dgm:spPr/>
      <dgm:t>
        <a:bodyPr/>
        <a:lstStyle/>
        <a:p>
          <a:endParaRPr lang="en-US"/>
        </a:p>
      </dgm:t>
    </dgm:pt>
    <dgm:pt modelId="{52908D0A-F874-7748-A772-D55B9605A89F}" type="sibTrans" cxnId="{DC47938E-2B68-4444-958E-55CF3B46F80C}">
      <dgm:prSet/>
      <dgm:spPr/>
      <dgm:t>
        <a:bodyPr/>
        <a:lstStyle/>
        <a:p>
          <a:endParaRPr lang="en-US"/>
        </a:p>
      </dgm:t>
    </dgm:pt>
    <dgm:pt modelId="{08F4EDF9-600F-B94B-B510-AD9C85363DA1}">
      <dgm:prSet/>
      <dgm:spPr/>
      <dgm:t>
        <a:bodyPr/>
        <a:lstStyle/>
        <a:p>
          <a:pPr>
            <a:buFont typeface="Arial" panose="020B0604020202020204" pitchFamily="34" charset="0"/>
            <a:buChar char="•"/>
          </a:pPr>
          <a:r>
            <a:rPr lang="en-US" u="none" dirty="0"/>
            <a:t>implicated in control of specific processes</a:t>
          </a:r>
        </a:p>
      </dgm:t>
    </dgm:pt>
    <dgm:pt modelId="{3ADA4C95-9D32-B845-8E5E-B4B4DDB60B1B}" type="parTrans" cxnId="{D749F716-D640-5344-9F41-37F734A941BE}">
      <dgm:prSet/>
      <dgm:spPr/>
      <dgm:t>
        <a:bodyPr/>
        <a:lstStyle/>
        <a:p>
          <a:endParaRPr lang="en-US"/>
        </a:p>
      </dgm:t>
    </dgm:pt>
    <dgm:pt modelId="{17E548DB-2343-CF4C-9F36-2744AC186B82}" type="sibTrans" cxnId="{D749F716-D640-5344-9F41-37F734A941BE}">
      <dgm:prSet/>
      <dgm:spPr/>
      <dgm:t>
        <a:bodyPr/>
        <a:lstStyle/>
        <a:p>
          <a:endParaRPr lang="en-US"/>
        </a:p>
      </dgm:t>
    </dgm:pt>
    <dgm:pt modelId="{49D1D951-8B68-A341-84FB-7FE1CF265D93}">
      <dgm:prSet custT="1"/>
      <dgm:spPr/>
      <dgm:t>
        <a:bodyPr/>
        <a:lstStyle/>
        <a:p>
          <a:r>
            <a:rPr lang="en-US" sz="1400" dirty="0"/>
            <a:t>Three homologs (bS21-1, bS21-2, bS21-3)</a:t>
          </a:r>
        </a:p>
      </dgm:t>
    </dgm:pt>
    <dgm:pt modelId="{A404263D-0863-BE4D-BFFB-ACE39F5B5394}" type="parTrans" cxnId="{D602D6D3-5603-BF48-8A6D-119ACF965A7A}">
      <dgm:prSet/>
      <dgm:spPr/>
      <dgm:t>
        <a:bodyPr/>
        <a:lstStyle/>
        <a:p>
          <a:endParaRPr lang="en-US"/>
        </a:p>
      </dgm:t>
    </dgm:pt>
    <dgm:pt modelId="{8C71EA71-BEC2-5848-8B8A-C9E8FEFBF429}" type="sibTrans" cxnId="{D602D6D3-5603-BF48-8A6D-119ACF965A7A}">
      <dgm:prSet/>
      <dgm:spPr/>
      <dgm:t>
        <a:bodyPr/>
        <a:lstStyle/>
        <a:p>
          <a:endParaRPr lang="en-US"/>
        </a:p>
      </dgm:t>
    </dgm:pt>
    <dgm:pt modelId="{83F485B9-86BB-2249-BC64-2CAB7E750586}">
      <dgm:prSet custT="1"/>
      <dgm:spPr/>
      <dgm:t>
        <a:bodyPr/>
        <a:lstStyle/>
        <a:p>
          <a:r>
            <a:rPr lang="en-US" sz="1400" dirty="0"/>
            <a:t>Lead to ribosome heterogeneity</a:t>
          </a:r>
        </a:p>
      </dgm:t>
    </dgm:pt>
    <dgm:pt modelId="{DCB8602A-DB03-E04F-BB45-8A35A3F7C41E}" type="parTrans" cxnId="{48F16540-3A94-6049-BA77-60A8D4A0406E}">
      <dgm:prSet/>
      <dgm:spPr/>
      <dgm:t>
        <a:bodyPr/>
        <a:lstStyle/>
        <a:p>
          <a:endParaRPr lang="en-US"/>
        </a:p>
      </dgm:t>
    </dgm:pt>
    <dgm:pt modelId="{7DF6EE69-49C5-0E44-930F-94FD2AA078E4}" type="sibTrans" cxnId="{48F16540-3A94-6049-BA77-60A8D4A0406E}">
      <dgm:prSet/>
      <dgm:spPr/>
      <dgm:t>
        <a:bodyPr/>
        <a:lstStyle/>
        <a:p>
          <a:endParaRPr lang="en-US"/>
        </a:p>
      </dgm:t>
    </dgm:pt>
    <dgm:pt modelId="{5AE764DC-D86D-1442-930B-51873724DE2E}" type="pres">
      <dgm:prSet presAssocID="{145D2FC9-3026-2549-99FD-AF0A42DA3B31}" presName="Name0" presStyleCnt="0">
        <dgm:presLayoutVars>
          <dgm:dir/>
          <dgm:animLvl val="lvl"/>
          <dgm:resizeHandles val="exact"/>
        </dgm:presLayoutVars>
      </dgm:prSet>
      <dgm:spPr/>
    </dgm:pt>
    <dgm:pt modelId="{A584B644-4EA8-7144-B92B-A6F8040FE093}" type="pres">
      <dgm:prSet presAssocID="{AE2FF3C4-263B-B54B-88C4-FCA29024E3AF}" presName="linNode" presStyleCnt="0"/>
      <dgm:spPr/>
    </dgm:pt>
    <dgm:pt modelId="{0EC35499-3AD4-444F-ADC2-8781924CD1E2}" type="pres">
      <dgm:prSet presAssocID="{AE2FF3C4-263B-B54B-88C4-FCA29024E3AF}" presName="parentText" presStyleLbl="node1" presStyleIdx="0" presStyleCnt="2">
        <dgm:presLayoutVars>
          <dgm:chMax val="1"/>
          <dgm:bulletEnabled val="1"/>
        </dgm:presLayoutVars>
      </dgm:prSet>
      <dgm:spPr/>
    </dgm:pt>
    <dgm:pt modelId="{3335A327-0DE9-274A-AF66-F569B0414343}" type="pres">
      <dgm:prSet presAssocID="{AE2FF3C4-263B-B54B-88C4-FCA29024E3AF}" presName="descendantText" presStyleLbl="alignAccFollowNode1" presStyleIdx="0" presStyleCnt="2">
        <dgm:presLayoutVars>
          <dgm:bulletEnabled val="1"/>
        </dgm:presLayoutVars>
      </dgm:prSet>
      <dgm:spPr/>
    </dgm:pt>
    <dgm:pt modelId="{F95B8560-8E4D-994A-A1B9-F3D4682299F1}" type="pres">
      <dgm:prSet presAssocID="{1B5289AC-77B0-4944-A6A3-E1C010CDB218}" presName="sp" presStyleCnt="0"/>
      <dgm:spPr/>
    </dgm:pt>
    <dgm:pt modelId="{6453D482-8F76-FD42-B935-879AC434A2C6}" type="pres">
      <dgm:prSet presAssocID="{DA0EC6BD-E0D3-C449-9B65-E40D3188CE12}" presName="linNode" presStyleCnt="0"/>
      <dgm:spPr/>
    </dgm:pt>
    <dgm:pt modelId="{01443656-DA30-A24E-87B9-FA2DF13DF8C6}" type="pres">
      <dgm:prSet presAssocID="{DA0EC6BD-E0D3-C449-9B65-E40D3188CE12}" presName="parentText" presStyleLbl="node1" presStyleIdx="1" presStyleCnt="2" custScaleX="147664">
        <dgm:presLayoutVars>
          <dgm:chMax val="1"/>
          <dgm:bulletEnabled val="1"/>
        </dgm:presLayoutVars>
      </dgm:prSet>
      <dgm:spPr/>
    </dgm:pt>
    <dgm:pt modelId="{0147EC5D-114B-9C43-9D31-847E9887D7F4}" type="pres">
      <dgm:prSet presAssocID="{DA0EC6BD-E0D3-C449-9B65-E40D3188CE12}" presName="descendantText" presStyleLbl="alignAccFollowNode1" presStyleIdx="1" presStyleCnt="2">
        <dgm:presLayoutVars>
          <dgm:bulletEnabled val="1"/>
        </dgm:presLayoutVars>
      </dgm:prSet>
      <dgm:spPr/>
    </dgm:pt>
  </dgm:ptLst>
  <dgm:cxnLst>
    <dgm:cxn modelId="{D749F716-D640-5344-9F41-37F734A941BE}" srcId="{AE2FF3C4-263B-B54B-88C4-FCA29024E3AF}" destId="{08F4EDF9-600F-B94B-B510-AD9C85363DA1}" srcOrd="2" destOrd="0" parTransId="{3ADA4C95-9D32-B845-8E5E-B4B4DDB60B1B}" sibTransId="{17E548DB-2343-CF4C-9F36-2744AC186B82}"/>
    <dgm:cxn modelId="{31CED12C-A195-804F-A0FA-38AA3A0A3D8A}" type="presOf" srcId="{234FE2CC-380E-5546-9368-6A4DB4619ED9}" destId="{3335A327-0DE9-274A-AF66-F569B0414343}" srcOrd="0" destOrd="1" presId="urn:microsoft.com/office/officeart/2005/8/layout/vList5"/>
    <dgm:cxn modelId="{48F16540-3A94-6049-BA77-60A8D4A0406E}" srcId="{DA0EC6BD-E0D3-C449-9B65-E40D3188CE12}" destId="{83F485B9-86BB-2249-BC64-2CAB7E750586}" srcOrd="1" destOrd="0" parTransId="{DCB8602A-DB03-E04F-BB45-8A35A3F7C41E}" sibTransId="{7DF6EE69-49C5-0E44-930F-94FD2AA078E4}"/>
    <dgm:cxn modelId="{613B3455-A458-4742-9DF4-91C35792E5FF}" type="presOf" srcId="{145D2FC9-3026-2549-99FD-AF0A42DA3B31}" destId="{5AE764DC-D86D-1442-930B-51873724DE2E}" srcOrd="0" destOrd="0" presId="urn:microsoft.com/office/officeart/2005/8/layout/vList5"/>
    <dgm:cxn modelId="{F74F8859-5E67-C74A-A5B7-2E954F4BB4C4}" type="presOf" srcId="{83F485B9-86BB-2249-BC64-2CAB7E750586}" destId="{0147EC5D-114B-9C43-9D31-847E9887D7F4}" srcOrd="0" destOrd="1" presId="urn:microsoft.com/office/officeart/2005/8/layout/vList5"/>
    <dgm:cxn modelId="{DD790F8A-1367-DD4B-A66C-6B3F3E69655A}" srcId="{145D2FC9-3026-2549-99FD-AF0A42DA3B31}" destId="{AE2FF3C4-263B-B54B-88C4-FCA29024E3AF}" srcOrd="0" destOrd="0" parTransId="{06B6C8B6-EF11-874C-8CB3-46475E07886C}" sibTransId="{1B5289AC-77B0-4944-A6A3-E1C010CDB218}"/>
    <dgm:cxn modelId="{DC47938E-2B68-4444-958E-55CF3B46F80C}" srcId="{AE2FF3C4-263B-B54B-88C4-FCA29024E3AF}" destId="{234FE2CC-380E-5546-9368-6A4DB4619ED9}" srcOrd="1" destOrd="0" parTransId="{E64CAA65-ED27-554A-8F91-9EBA69F87F2C}" sibTransId="{52908D0A-F874-7748-A772-D55B9605A89F}"/>
    <dgm:cxn modelId="{A43CE3AF-E3CF-C941-BC27-3AE579DA9C82}" srcId="{145D2FC9-3026-2549-99FD-AF0A42DA3B31}" destId="{DA0EC6BD-E0D3-C449-9B65-E40D3188CE12}" srcOrd="1" destOrd="0" parTransId="{62082E8D-0E55-4C45-AFA6-01DD71046A53}" sibTransId="{45A9229F-EC0F-8342-9D54-760CC2BFAD56}"/>
    <dgm:cxn modelId="{68137CB0-5C89-B543-B709-2DF5861BA8A0}" type="presOf" srcId="{C03D7370-52B9-FD4B-84F1-6D79D41B1CF0}" destId="{3335A327-0DE9-274A-AF66-F569B0414343}" srcOrd="0" destOrd="0" presId="urn:microsoft.com/office/officeart/2005/8/layout/vList5"/>
    <dgm:cxn modelId="{B1DF7DBE-36A2-1249-85F9-CC70D25302F8}" type="presOf" srcId="{49D1D951-8B68-A341-84FB-7FE1CF265D93}" destId="{0147EC5D-114B-9C43-9D31-847E9887D7F4}" srcOrd="0" destOrd="0" presId="urn:microsoft.com/office/officeart/2005/8/layout/vList5"/>
    <dgm:cxn modelId="{C8AB78CF-8ACA-204E-BFEB-6152BE66DCD8}" type="presOf" srcId="{DA0EC6BD-E0D3-C449-9B65-E40D3188CE12}" destId="{01443656-DA30-A24E-87B9-FA2DF13DF8C6}" srcOrd="0" destOrd="0" presId="urn:microsoft.com/office/officeart/2005/8/layout/vList5"/>
    <dgm:cxn modelId="{D602D6D3-5603-BF48-8A6D-119ACF965A7A}" srcId="{DA0EC6BD-E0D3-C449-9B65-E40D3188CE12}" destId="{49D1D951-8B68-A341-84FB-7FE1CF265D93}" srcOrd="0" destOrd="0" parTransId="{A404263D-0863-BE4D-BFFB-ACE39F5B5394}" sibTransId="{8C71EA71-BEC2-5848-8B8A-C9E8FEFBF429}"/>
    <dgm:cxn modelId="{0FC9D9DB-D788-D74C-932D-BE8882172147}" type="presOf" srcId="{AE2FF3C4-263B-B54B-88C4-FCA29024E3AF}" destId="{0EC35499-3AD4-444F-ADC2-8781924CD1E2}" srcOrd="0" destOrd="0" presId="urn:microsoft.com/office/officeart/2005/8/layout/vList5"/>
    <dgm:cxn modelId="{65B861E9-02C9-0B4C-880A-5D395EED2835}" type="presOf" srcId="{08F4EDF9-600F-B94B-B510-AD9C85363DA1}" destId="{3335A327-0DE9-274A-AF66-F569B0414343}" srcOrd="0" destOrd="2" presId="urn:microsoft.com/office/officeart/2005/8/layout/vList5"/>
    <dgm:cxn modelId="{E3EC15F3-3700-1A4F-959F-0BD522325279}" srcId="{AE2FF3C4-263B-B54B-88C4-FCA29024E3AF}" destId="{C03D7370-52B9-FD4B-84F1-6D79D41B1CF0}" srcOrd="0" destOrd="0" parTransId="{9181AC77-C4B1-E145-B54D-3C8D0F87E251}" sibTransId="{AFDEBE4A-041C-C74C-83B7-F436D1211CEF}"/>
    <dgm:cxn modelId="{F2F78A91-74BA-3E46-A259-41FA44D0D397}" type="presParOf" srcId="{5AE764DC-D86D-1442-930B-51873724DE2E}" destId="{A584B644-4EA8-7144-B92B-A6F8040FE093}" srcOrd="0" destOrd="0" presId="urn:microsoft.com/office/officeart/2005/8/layout/vList5"/>
    <dgm:cxn modelId="{EDB1392E-33FE-9B48-A17F-E34EA58C01B9}" type="presParOf" srcId="{A584B644-4EA8-7144-B92B-A6F8040FE093}" destId="{0EC35499-3AD4-444F-ADC2-8781924CD1E2}" srcOrd="0" destOrd="0" presId="urn:microsoft.com/office/officeart/2005/8/layout/vList5"/>
    <dgm:cxn modelId="{6734ACEE-9970-1C4A-80D8-CBB9C9543DEE}" type="presParOf" srcId="{A584B644-4EA8-7144-B92B-A6F8040FE093}" destId="{3335A327-0DE9-274A-AF66-F569B0414343}" srcOrd="1" destOrd="0" presId="urn:microsoft.com/office/officeart/2005/8/layout/vList5"/>
    <dgm:cxn modelId="{EDBC58C2-24BF-CE4C-BEAC-8A36161F6F52}" type="presParOf" srcId="{5AE764DC-D86D-1442-930B-51873724DE2E}" destId="{F95B8560-8E4D-994A-A1B9-F3D4682299F1}" srcOrd="1" destOrd="0" presId="urn:microsoft.com/office/officeart/2005/8/layout/vList5"/>
    <dgm:cxn modelId="{D46AE94A-AA93-1F4E-A679-839084E137D5}" type="presParOf" srcId="{5AE764DC-D86D-1442-930B-51873724DE2E}" destId="{6453D482-8F76-FD42-B935-879AC434A2C6}" srcOrd="2" destOrd="0" presId="urn:microsoft.com/office/officeart/2005/8/layout/vList5"/>
    <dgm:cxn modelId="{E1A75DE0-E3D4-3543-80BE-57384F09CB53}" type="presParOf" srcId="{6453D482-8F76-FD42-B935-879AC434A2C6}" destId="{01443656-DA30-A24E-87B9-FA2DF13DF8C6}" srcOrd="0" destOrd="0" presId="urn:microsoft.com/office/officeart/2005/8/layout/vList5"/>
    <dgm:cxn modelId="{10187B40-ACEC-DB47-B90E-469836E0D961}" type="presParOf" srcId="{6453D482-8F76-FD42-B935-879AC434A2C6}" destId="{0147EC5D-114B-9C43-9D31-847E9887D7F4}"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5E0538-183F-BB4E-A55D-BBFED7165CCB}"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DD5F6DC8-69DE-3947-BAE2-516247A32D8A}">
      <dgm:prSet phldrT="[Text]"/>
      <dgm:spPr>
        <a:solidFill>
          <a:srgbClr val="B8E2F2"/>
        </a:solidFill>
      </dgm:spPr>
      <dgm:t>
        <a:bodyPr/>
        <a:lstStyle/>
        <a:p>
          <a:r>
            <a:rPr lang="en-US" dirty="0">
              <a:solidFill>
                <a:schemeClr val="tx1"/>
              </a:solidFill>
            </a:rPr>
            <a:t>Identify genes that lead to changes in production of bS21-1 and bS21-3</a:t>
          </a:r>
        </a:p>
      </dgm:t>
    </dgm:pt>
    <dgm:pt modelId="{02815025-F5E5-5A48-B0EC-93F3D4560171}" type="parTrans" cxnId="{91AB94CC-0C3C-1743-8F0E-4F9889341A73}">
      <dgm:prSet/>
      <dgm:spPr/>
      <dgm:t>
        <a:bodyPr/>
        <a:lstStyle/>
        <a:p>
          <a:endParaRPr lang="en-US">
            <a:solidFill>
              <a:schemeClr val="tx1"/>
            </a:solidFill>
          </a:endParaRPr>
        </a:p>
      </dgm:t>
    </dgm:pt>
    <dgm:pt modelId="{AE535B01-B310-2F41-BFED-473FA8FDDC5D}" type="sibTrans" cxnId="{91AB94CC-0C3C-1743-8F0E-4F9889341A73}">
      <dgm:prSet/>
      <dgm:spPr>
        <a:solidFill>
          <a:srgbClr val="0070C0"/>
        </a:solidFill>
      </dgm:spPr>
      <dgm:t>
        <a:bodyPr/>
        <a:lstStyle/>
        <a:p>
          <a:endParaRPr lang="en-US">
            <a:solidFill>
              <a:schemeClr val="tx1"/>
            </a:solidFill>
          </a:endParaRPr>
        </a:p>
      </dgm:t>
    </dgm:pt>
    <dgm:pt modelId="{8CE1CF2C-4B07-0740-A2EE-6FE055B5DA20}">
      <dgm:prSet phldrT="[Text]"/>
      <dgm:spPr>
        <a:solidFill>
          <a:srgbClr val="B8E2F2"/>
        </a:solidFill>
      </dgm:spPr>
      <dgm:t>
        <a:bodyPr/>
        <a:lstStyle/>
        <a:p>
          <a:r>
            <a:rPr lang="en-US" dirty="0">
              <a:solidFill>
                <a:schemeClr val="tx1"/>
              </a:solidFill>
            </a:rPr>
            <a:t>Provide insight into the homologs’ function</a:t>
          </a:r>
        </a:p>
      </dgm:t>
    </dgm:pt>
    <dgm:pt modelId="{34983743-3ECD-E94C-BD5A-3B7F94E699EF}" type="parTrans" cxnId="{FCACF0A6-BD20-0D4D-B771-89996F56233C}">
      <dgm:prSet/>
      <dgm:spPr/>
      <dgm:t>
        <a:bodyPr/>
        <a:lstStyle/>
        <a:p>
          <a:endParaRPr lang="en-US">
            <a:solidFill>
              <a:schemeClr val="tx1"/>
            </a:solidFill>
          </a:endParaRPr>
        </a:p>
      </dgm:t>
    </dgm:pt>
    <dgm:pt modelId="{75865320-898E-5E44-B72E-FC133CA25404}" type="sibTrans" cxnId="{FCACF0A6-BD20-0D4D-B771-89996F56233C}">
      <dgm:prSet/>
      <dgm:spPr>
        <a:solidFill>
          <a:srgbClr val="0070C0"/>
        </a:solidFill>
      </dgm:spPr>
      <dgm:t>
        <a:bodyPr/>
        <a:lstStyle/>
        <a:p>
          <a:endParaRPr lang="en-US">
            <a:solidFill>
              <a:schemeClr val="tx1"/>
            </a:solidFill>
          </a:endParaRPr>
        </a:p>
      </dgm:t>
    </dgm:pt>
    <dgm:pt modelId="{D4A1C94E-5599-F341-9F4C-C6C34E599F50}">
      <dgm:prSet phldrT="[Text]"/>
      <dgm:spPr>
        <a:solidFill>
          <a:srgbClr val="B8E2F2"/>
        </a:solidFill>
      </dgm:spPr>
      <dgm:t>
        <a:bodyPr/>
        <a:lstStyle/>
        <a:p>
          <a:r>
            <a:rPr lang="en-US" dirty="0">
              <a:solidFill>
                <a:schemeClr val="tx1"/>
              </a:solidFill>
            </a:rPr>
            <a:t>Provide a condition to be used to study the role of the bS21 homologs in gene expression</a:t>
          </a:r>
        </a:p>
      </dgm:t>
    </dgm:pt>
    <dgm:pt modelId="{87FBD998-6D29-E140-9B3F-437DA4E5065D}" type="parTrans" cxnId="{7171A458-A85E-874C-9CB6-017A5B83E4A7}">
      <dgm:prSet/>
      <dgm:spPr/>
      <dgm:t>
        <a:bodyPr/>
        <a:lstStyle/>
        <a:p>
          <a:endParaRPr lang="en-US">
            <a:solidFill>
              <a:schemeClr val="tx1"/>
            </a:solidFill>
          </a:endParaRPr>
        </a:p>
      </dgm:t>
    </dgm:pt>
    <dgm:pt modelId="{6A3E5126-9FB1-4146-8B8B-E98FF24CFB13}" type="sibTrans" cxnId="{7171A458-A85E-874C-9CB6-017A5B83E4A7}">
      <dgm:prSet/>
      <dgm:spPr/>
      <dgm:t>
        <a:bodyPr/>
        <a:lstStyle/>
        <a:p>
          <a:endParaRPr lang="en-US">
            <a:solidFill>
              <a:schemeClr val="tx1"/>
            </a:solidFill>
          </a:endParaRPr>
        </a:p>
      </dgm:t>
    </dgm:pt>
    <dgm:pt modelId="{8CA0C8DA-0B75-3C43-A4B9-AA779D3326A6}" type="pres">
      <dgm:prSet presAssocID="{C35E0538-183F-BB4E-A55D-BBFED7165CCB}" presName="outerComposite" presStyleCnt="0">
        <dgm:presLayoutVars>
          <dgm:chMax val="5"/>
          <dgm:dir/>
          <dgm:resizeHandles val="exact"/>
        </dgm:presLayoutVars>
      </dgm:prSet>
      <dgm:spPr/>
    </dgm:pt>
    <dgm:pt modelId="{57662EAF-8203-924E-94DF-DC8D7A7E4DA2}" type="pres">
      <dgm:prSet presAssocID="{C35E0538-183F-BB4E-A55D-BBFED7165CCB}" presName="dummyMaxCanvas" presStyleCnt="0">
        <dgm:presLayoutVars/>
      </dgm:prSet>
      <dgm:spPr/>
    </dgm:pt>
    <dgm:pt modelId="{E9EF0C7B-A711-1C47-A662-9F58069B58E9}" type="pres">
      <dgm:prSet presAssocID="{C35E0538-183F-BB4E-A55D-BBFED7165CCB}" presName="ThreeNodes_1" presStyleLbl="node1" presStyleIdx="0" presStyleCnt="3">
        <dgm:presLayoutVars>
          <dgm:bulletEnabled val="1"/>
        </dgm:presLayoutVars>
      </dgm:prSet>
      <dgm:spPr/>
    </dgm:pt>
    <dgm:pt modelId="{9B3F830F-7665-504B-B49E-2074AA59D0F9}" type="pres">
      <dgm:prSet presAssocID="{C35E0538-183F-BB4E-A55D-BBFED7165CCB}" presName="ThreeNodes_2" presStyleLbl="node1" presStyleIdx="1" presStyleCnt="3">
        <dgm:presLayoutVars>
          <dgm:bulletEnabled val="1"/>
        </dgm:presLayoutVars>
      </dgm:prSet>
      <dgm:spPr/>
    </dgm:pt>
    <dgm:pt modelId="{4CF4436F-DA90-B845-A638-3515298A13E4}" type="pres">
      <dgm:prSet presAssocID="{C35E0538-183F-BB4E-A55D-BBFED7165CCB}" presName="ThreeNodes_3" presStyleLbl="node1" presStyleIdx="2" presStyleCnt="3">
        <dgm:presLayoutVars>
          <dgm:bulletEnabled val="1"/>
        </dgm:presLayoutVars>
      </dgm:prSet>
      <dgm:spPr/>
    </dgm:pt>
    <dgm:pt modelId="{E66E5675-8931-5D44-9B03-B0115D2A37AA}" type="pres">
      <dgm:prSet presAssocID="{C35E0538-183F-BB4E-A55D-BBFED7165CCB}" presName="ThreeConn_1-2" presStyleLbl="fgAccFollowNode1" presStyleIdx="0" presStyleCnt="2" custScaleY="146927">
        <dgm:presLayoutVars>
          <dgm:bulletEnabled val="1"/>
        </dgm:presLayoutVars>
      </dgm:prSet>
      <dgm:spPr/>
    </dgm:pt>
    <dgm:pt modelId="{977E67CE-2C79-7549-AC6C-71D30BA3D4CD}" type="pres">
      <dgm:prSet presAssocID="{C35E0538-183F-BB4E-A55D-BBFED7165CCB}" presName="ThreeConn_2-3" presStyleLbl="fgAccFollowNode1" presStyleIdx="1" presStyleCnt="2" custScaleY="146597">
        <dgm:presLayoutVars>
          <dgm:bulletEnabled val="1"/>
        </dgm:presLayoutVars>
      </dgm:prSet>
      <dgm:spPr/>
    </dgm:pt>
    <dgm:pt modelId="{5C3C36B2-5231-5347-9798-D153DD9D38E1}" type="pres">
      <dgm:prSet presAssocID="{C35E0538-183F-BB4E-A55D-BBFED7165CCB}" presName="ThreeNodes_1_text" presStyleLbl="node1" presStyleIdx="2" presStyleCnt="3">
        <dgm:presLayoutVars>
          <dgm:bulletEnabled val="1"/>
        </dgm:presLayoutVars>
      </dgm:prSet>
      <dgm:spPr/>
    </dgm:pt>
    <dgm:pt modelId="{9D0754B6-C15F-194E-832B-BC975378FCBD}" type="pres">
      <dgm:prSet presAssocID="{C35E0538-183F-BB4E-A55D-BBFED7165CCB}" presName="ThreeNodes_2_text" presStyleLbl="node1" presStyleIdx="2" presStyleCnt="3">
        <dgm:presLayoutVars>
          <dgm:bulletEnabled val="1"/>
        </dgm:presLayoutVars>
      </dgm:prSet>
      <dgm:spPr/>
    </dgm:pt>
    <dgm:pt modelId="{E60CA2F3-7105-0E47-9160-B05E4C940E6A}" type="pres">
      <dgm:prSet presAssocID="{C35E0538-183F-BB4E-A55D-BBFED7165CCB}" presName="ThreeNodes_3_text" presStyleLbl="node1" presStyleIdx="2" presStyleCnt="3">
        <dgm:presLayoutVars>
          <dgm:bulletEnabled val="1"/>
        </dgm:presLayoutVars>
      </dgm:prSet>
      <dgm:spPr/>
    </dgm:pt>
  </dgm:ptLst>
  <dgm:cxnLst>
    <dgm:cxn modelId="{EFCCF712-776A-7342-A883-2D3255185EBE}" type="presOf" srcId="{75865320-898E-5E44-B72E-FC133CA25404}" destId="{977E67CE-2C79-7549-AC6C-71D30BA3D4CD}" srcOrd="0" destOrd="0" presId="urn:microsoft.com/office/officeart/2005/8/layout/vProcess5"/>
    <dgm:cxn modelId="{D2250F15-99FF-F84F-8A97-886773CB0D55}" type="presOf" srcId="{C35E0538-183F-BB4E-A55D-BBFED7165CCB}" destId="{8CA0C8DA-0B75-3C43-A4B9-AA779D3326A6}" srcOrd="0" destOrd="0" presId="urn:microsoft.com/office/officeart/2005/8/layout/vProcess5"/>
    <dgm:cxn modelId="{286B362D-AB3C-E54C-9D92-88987D1A6D35}" type="presOf" srcId="{DD5F6DC8-69DE-3947-BAE2-516247A32D8A}" destId="{5C3C36B2-5231-5347-9798-D153DD9D38E1}" srcOrd="1" destOrd="0" presId="urn:microsoft.com/office/officeart/2005/8/layout/vProcess5"/>
    <dgm:cxn modelId="{1B547D45-B73A-AA4F-8982-8F371343C990}" type="presOf" srcId="{8CE1CF2C-4B07-0740-A2EE-6FE055B5DA20}" destId="{9B3F830F-7665-504B-B49E-2074AA59D0F9}" srcOrd="0" destOrd="0" presId="urn:microsoft.com/office/officeart/2005/8/layout/vProcess5"/>
    <dgm:cxn modelId="{8869F255-4881-634D-B288-A4027B0032FA}" type="presOf" srcId="{8CE1CF2C-4B07-0740-A2EE-6FE055B5DA20}" destId="{9D0754B6-C15F-194E-832B-BC975378FCBD}" srcOrd="1" destOrd="0" presId="urn:microsoft.com/office/officeart/2005/8/layout/vProcess5"/>
    <dgm:cxn modelId="{7171A458-A85E-874C-9CB6-017A5B83E4A7}" srcId="{C35E0538-183F-BB4E-A55D-BBFED7165CCB}" destId="{D4A1C94E-5599-F341-9F4C-C6C34E599F50}" srcOrd="2" destOrd="0" parTransId="{87FBD998-6D29-E140-9B3F-437DA4E5065D}" sibTransId="{6A3E5126-9FB1-4146-8B8B-E98FF24CFB13}"/>
    <dgm:cxn modelId="{BA48C263-79FE-5F42-A50E-1DA1E010216C}" type="presOf" srcId="{D4A1C94E-5599-F341-9F4C-C6C34E599F50}" destId="{4CF4436F-DA90-B845-A638-3515298A13E4}" srcOrd="0" destOrd="0" presId="urn:microsoft.com/office/officeart/2005/8/layout/vProcess5"/>
    <dgm:cxn modelId="{FCACF0A6-BD20-0D4D-B771-89996F56233C}" srcId="{C35E0538-183F-BB4E-A55D-BBFED7165CCB}" destId="{8CE1CF2C-4B07-0740-A2EE-6FE055B5DA20}" srcOrd="1" destOrd="0" parTransId="{34983743-3ECD-E94C-BD5A-3B7F94E699EF}" sibTransId="{75865320-898E-5E44-B72E-FC133CA25404}"/>
    <dgm:cxn modelId="{517EA7BC-6453-2F4C-8BC4-F26E9B6670C8}" type="presOf" srcId="{D4A1C94E-5599-F341-9F4C-C6C34E599F50}" destId="{E60CA2F3-7105-0E47-9160-B05E4C940E6A}" srcOrd="1" destOrd="0" presId="urn:microsoft.com/office/officeart/2005/8/layout/vProcess5"/>
    <dgm:cxn modelId="{91AB94CC-0C3C-1743-8F0E-4F9889341A73}" srcId="{C35E0538-183F-BB4E-A55D-BBFED7165CCB}" destId="{DD5F6DC8-69DE-3947-BAE2-516247A32D8A}" srcOrd="0" destOrd="0" parTransId="{02815025-F5E5-5A48-B0EC-93F3D4560171}" sibTransId="{AE535B01-B310-2F41-BFED-473FA8FDDC5D}"/>
    <dgm:cxn modelId="{4BCCB3CD-51C4-D842-86B4-6F34A9580340}" type="presOf" srcId="{DD5F6DC8-69DE-3947-BAE2-516247A32D8A}" destId="{E9EF0C7B-A711-1C47-A662-9F58069B58E9}" srcOrd="0" destOrd="0" presId="urn:microsoft.com/office/officeart/2005/8/layout/vProcess5"/>
    <dgm:cxn modelId="{27B8E3FC-C9B0-F943-8A7E-4573CEA556B8}" type="presOf" srcId="{AE535B01-B310-2F41-BFED-473FA8FDDC5D}" destId="{E66E5675-8931-5D44-9B03-B0115D2A37AA}" srcOrd="0" destOrd="0" presId="urn:microsoft.com/office/officeart/2005/8/layout/vProcess5"/>
    <dgm:cxn modelId="{5CB2720B-4F37-1742-A2B3-950D63B7BC06}" type="presParOf" srcId="{8CA0C8DA-0B75-3C43-A4B9-AA779D3326A6}" destId="{57662EAF-8203-924E-94DF-DC8D7A7E4DA2}" srcOrd="0" destOrd="0" presId="urn:microsoft.com/office/officeart/2005/8/layout/vProcess5"/>
    <dgm:cxn modelId="{2594B239-E3DA-1B40-9ED6-8925283D4F10}" type="presParOf" srcId="{8CA0C8DA-0B75-3C43-A4B9-AA779D3326A6}" destId="{E9EF0C7B-A711-1C47-A662-9F58069B58E9}" srcOrd="1" destOrd="0" presId="urn:microsoft.com/office/officeart/2005/8/layout/vProcess5"/>
    <dgm:cxn modelId="{9DFDDA5F-EA72-514D-BC21-7A4867B2B30E}" type="presParOf" srcId="{8CA0C8DA-0B75-3C43-A4B9-AA779D3326A6}" destId="{9B3F830F-7665-504B-B49E-2074AA59D0F9}" srcOrd="2" destOrd="0" presId="urn:microsoft.com/office/officeart/2005/8/layout/vProcess5"/>
    <dgm:cxn modelId="{2D032389-5CFB-CA46-B816-FA689C6F7643}" type="presParOf" srcId="{8CA0C8DA-0B75-3C43-A4B9-AA779D3326A6}" destId="{4CF4436F-DA90-B845-A638-3515298A13E4}" srcOrd="3" destOrd="0" presId="urn:microsoft.com/office/officeart/2005/8/layout/vProcess5"/>
    <dgm:cxn modelId="{2235628C-880B-EE43-BAE1-8A42BF4366F7}" type="presParOf" srcId="{8CA0C8DA-0B75-3C43-A4B9-AA779D3326A6}" destId="{E66E5675-8931-5D44-9B03-B0115D2A37AA}" srcOrd="4" destOrd="0" presId="urn:microsoft.com/office/officeart/2005/8/layout/vProcess5"/>
    <dgm:cxn modelId="{93710565-3A6B-6341-B5BF-7226BD8CCAEE}" type="presParOf" srcId="{8CA0C8DA-0B75-3C43-A4B9-AA779D3326A6}" destId="{977E67CE-2C79-7549-AC6C-71D30BA3D4CD}" srcOrd="5" destOrd="0" presId="urn:microsoft.com/office/officeart/2005/8/layout/vProcess5"/>
    <dgm:cxn modelId="{C17E97A0-CB77-134F-9B16-10D2ABE42627}" type="presParOf" srcId="{8CA0C8DA-0B75-3C43-A4B9-AA779D3326A6}" destId="{5C3C36B2-5231-5347-9798-D153DD9D38E1}" srcOrd="6" destOrd="0" presId="urn:microsoft.com/office/officeart/2005/8/layout/vProcess5"/>
    <dgm:cxn modelId="{BE4E0310-BBC0-B54F-ACC4-5D5EC2D71247}" type="presParOf" srcId="{8CA0C8DA-0B75-3C43-A4B9-AA779D3326A6}" destId="{9D0754B6-C15F-194E-832B-BC975378FCBD}" srcOrd="7" destOrd="0" presId="urn:microsoft.com/office/officeart/2005/8/layout/vProcess5"/>
    <dgm:cxn modelId="{6BE155A0-8933-324F-BFF6-AAE5A68BBCC4}" type="presParOf" srcId="{8CA0C8DA-0B75-3C43-A4B9-AA779D3326A6}" destId="{E60CA2F3-7105-0E47-9160-B05E4C940E6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70F39-503A-1744-B678-A06236864356}">
      <dsp:nvSpPr>
        <dsp:cNvPr id="0" name=""/>
        <dsp:cNvSpPr/>
      </dsp:nvSpPr>
      <dsp:spPr>
        <a:xfrm>
          <a:off x="517509" y="2867"/>
          <a:ext cx="2706465" cy="1623879"/>
        </a:xfrm>
        <a:prstGeom prst="rect">
          <a:avLst/>
        </a:prstGeom>
        <a:solidFill>
          <a:srgbClr val="FEE1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effectLst/>
              <a:ea typeface="Calibri" panose="020F0502020204030204" pitchFamily="34" charset="0"/>
              <a:cs typeface="Times New Roman" panose="02020603050405020304" pitchFamily="18" charset="0"/>
            </a:rPr>
            <a:t>Gram-negative human pathogen</a:t>
          </a:r>
          <a:endParaRPr lang="en-US" sz="2300" kern="1200" dirty="0">
            <a:solidFill>
              <a:schemeClr val="tx1"/>
            </a:solidFill>
          </a:endParaRPr>
        </a:p>
      </dsp:txBody>
      <dsp:txXfrm>
        <a:off x="517509" y="2867"/>
        <a:ext cx="2706465" cy="1623879"/>
      </dsp:txXfrm>
    </dsp:sp>
    <dsp:sp modelId="{968BCF73-4373-3F42-88A9-5611410F5DE4}">
      <dsp:nvSpPr>
        <dsp:cNvPr id="0" name=""/>
        <dsp:cNvSpPr/>
      </dsp:nvSpPr>
      <dsp:spPr>
        <a:xfrm>
          <a:off x="3494621" y="2867"/>
          <a:ext cx="2706465" cy="1623879"/>
        </a:xfrm>
        <a:prstGeom prst="rect">
          <a:avLst/>
        </a:prstGeom>
        <a:solidFill>
          <a:srgbClr val="FEE1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u="none" kern="1200" dirty="0">
              <a:solidFill>
                <a:schemeClr val="tx1"/>
              </a:solidFill>
            </a:rPr>
            <a:t>Wide range of natural reservoirs, hosts &amp; vectors</a:t>
          </a:r>
          <a:endParaRPr lang="en-US" sz="2300" kern="1200" dirty="0">
            <a:solidFill>
              <a:schemeClr val="tx1"/>
            </a:solidFill>
          </a:endParaRPr>
        </a:p>
      </dsp:txBody>
      <dsp:txXfrm>
        <a:off x="3494621" y="2867"/>
        <a:ext cx="2706465" cy="1623879"/>
      </dsp:txXfrm>
    </dsp:sp>
    <dsp:sp modelId="{BAA32A31-6EAD-6049-926F-086CB683C15D}">
      <dsp:nvSpPr>
        <dsp:cNvPr id="0" name=""/>
        <dsp:cNvSpPr/>
      </dsp:nvSpPr>
      <dsp:spPr>
        <a:xfrm>
          <a:off x="517509" y="1897393"/>
          <a:ext cx="2706465" cy="1623879"/>
        </a:xfrm>
        <a:prstGeom prst="rect">
          <a:avLst/>
        </a:prstGeom>
        <a:solidFill>
          <a:srgbClr val="FEE1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Intracellular growth is essential to cause disease</a:t>
          </a:r>
        </a:p>
      </dsp:txBody>
      <dsp:txXfrm>
        <a:off x="517509" y="1897393"/>
        <a:ext cx="2706465" cy="1623879"/>
      </dsp:txXfrm>
    </dsp:sp>
    <dsp:sp modelId="{93FBFA43-38BE-624D-8F44-8E129ABE18AD}">
      <dsp:nvSpPr>
        <dsp:cNvPr id="0" name=""/>
        <dsp:cNvSpPr/>
      </dsp:nvSpPr>
      <dsp:spPr>
        <a:xfrm>
          <a:off x="3494621" y="1897393"/>
          <a:ext cx="2706465" cy="1623879"/>
        </a:xfrm>
        <a:prstGeom prst="rect">
          <a:avLst/>
        </a:prstGeom>
        <a:solidFill>
          <a:srgbClr val="FEE1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ts val="0"/>
            </a:spcAft>
            <a:buClr>
              <a:schemeClr val="dk1"/>
            </a:buClr>
            <a:buSzPts val="2800"/>
            <a:buNone/>
          </a:pPr>
          <a:r>
            <a:rPr lang="en-US" sz="2300" kern="1200" dirty="0">
              <a:solidFill>
                <a:schemeClr val="tx1"/>
              </a:solidFill>
            </a:rPr>
            <a:t>Highly infectious</a:t>
          </a:r>
        </a:p>
        <a:p>
          <a:pPr marL="0" lvl="0" indent="0" algn="ctr" defTabSz="1022350">
            <a:lnSpc>
              <a:spcPct val="90000"/>
            </a:lnSpc>
            <a:spcBef>
              <a:spcPct val="0"/>
            </a:spcBef>
            <a:spcAft>
              <a:spcPct val="35000"/>
            </a:spcAft>
            <a:buClr>
              <a:schemeClr val="dk1"/>
            </a:buClr>
            <a:buSzPts val="2800"/>
            <a:buNone/>
          </a:pPr>
          <a:r>
            <a:rPr lang="en-US" sz="2000" kern="1200" dirty="0">
              <a:solidFill>
                <a:schemeClr val="tx1"/>
              </a:solidFill>
            </a:rPr>
            <a:t>(as few as 10 bacterial cells are required to cause disease)</a:t>
          </a:r>
          <a:endParaRPr lang="en-US" sz="2300" kern="1200" dirty="0">
            <a:solidFill>
              <a:schemeClr val="tx1"/>
            </a:solidFill>
          </a:endParaRPr>
        </a:p>
      </dsp:txBody>
      <dsp:txXfrm>
        <a:off x="3494621" y="1897393"/>
        <a:ext cx="2706465" cy="1623879"/>
      </dsp:txXfrm>
    </dsp:sp>
    <dsp:sp modelId="{D55DB888-5CEE-C641-BE1D-DB554DA7ADDC}">
      <dsp:nvSpPr>
        <dsp:cNvPr id="0" name=""/>
        <dsp:cNvSpPr/>
      </dsp:nvSpPr>
      <dsp:spPr>
        <a:xfrm>
          <a:off x="517509" y="3791919"/>
          <a:ext cx="2706465" cy="1623879"/>
        </a:xfrm>
        <a:prstGeom prst="rect">
          <a:avLst/>
        </a:prstGeom>
        <a:solidFill>
          <a:srgbClr val="FEE1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Potential bioweapon</a:t>
          </a:r>
        </a:p>
      </dsp:txBody>
      <dsp:txXfrm>
        <a:off x="517509" y="3791919"/>
        <a:ext cx="2706465" cy="1623879"/>
      </dsp:txXfrm>
    </dsp:sp>
    <dsp:sp modelId="{F8323E9F-CE9F-1B4A-9EAA-F5939A61B523}">
      <dsp:nvSpPr>
        <dsp:cNvPr id="0" name=""/>
        <dsp:cNvSpPr/>
      </dsp:nvSpPr>
      <dsp:spPr>
        <a:xfrm>
          <a:off x="3494621" y="3791919"/>
          <a:ext cx="2706465" cy="1623879"/>
        </a:xfrm>
        <a:prstGeom prst="rect">
          <a:avLst/>
        </a:prstGeom>
        <a:solidFill>
          <a:srgbClr val="FEE1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chemeClr val="lt1"/>
            </a:buClr>
            <a:buSzPts val="1200"/>
            <a:buFont typeface="Avenir"/>
            <a:buNone/>
          </a:pPr>
          <a:r>
            <a:rPr lang="en-US" sz="2300" b="0" i="0" kern="1200" dirty="0">
              <a:solidFill>
                <a:schemeClr val="tx1"/>
              </a:solidFill>
              <a:latin typeface="Avenir"/>
              <a:ea typeface="Avenir"/>
              <a:cs typeface="Avenir"/>
              <a:sym typeface="Avenir"/>
            </a:rPr>
            <a:t>Model: </a:t>
          </a:r>
          <a:r>
            <a:rPr lang="en-US" sz="2300" b="0" i="1" kern="1200" dirty="0">
              <a:solidFill>
                <a:schemeClr val="tx1"/>
              </a:solidFill>
              <a:latin typeface="Avenir"/>
              <a:ea typeface="Avenir"/>
              <a:cs typeface="Avenir"/>
              <a:sym typeface="Avenir"/>
            </a:rPr>
            <a:t>F. </a:t>
          </a:r>
          <a:r>
            <a:rPr lang="en-US" sz="2300" b="0" i="1" kern="1200" dirty="0" err="1">
              <a:solidFill>
                <a:schemeClr val="tx1"/>
              </a:solidFill>
              <a:latin typeface="Avenir"/>
              <a:ea typeface="Avenir"/>
              <a:cs typeface="Avenir"/>
              <a:sym typeface="Avenir"/>
            </a:rPr>
            <a:t>tularensis</a:t>
          </a:r>
          <a:r>
            <a:rPr lang="en-US" sz="2300" b="0" i="0" kern="1200" dirty="0">
              <a:solidFill>
                <a:schemeClr val="tx1"/>
              </a:solidFill>
              <a:latin typeface="Avenir"/>
              <a:ea typeface="Avenir"/>
              <a:cs typeface="Avenir"/>
              <a:sym typeface="Avenir"/>
            </a:rPr>
            <a:t> subsp. </a:t>
          </a:r>
          <a:r>
            <a:rPr lang="en-US" sz="2300" b="0" i="1" kern="1200" dirty="0" err="1">
              <a:solidFill>
                <a:schemeClr val="tx1"/>
              </a:solidFill>
              <a:latin typeface="Avenir"/>
              <a:ea typeface="Avenir"/>
              <a:cs typeface="Avenir"/>
              <a:sym typeface="Avenir"/>
            </a:rPr>
            <a:t>holarctica</a:t>
          </a:r>
          <a:r>
            <a:rPr lang="en-US" sz="2300" b="0" i="0" kern="1200" dirty="0">
              <a:solidFill>
                <a:schemeClr val="tx1"/>
              </a:solidFill>
              <a:latin typeface="Avenir"/>
              <a:ea typeface="Avenir"/>
              <a:cs typeface="Avenir"/>
              <a:sym typeface="Avenir"/>
            </a:rPr>
            <a:t> LVS (live vaccine strain)</a:t>
          </a:r>
          <a:endParaRPr lang="en-US" sz="2300" kern="1200" dirty="0">
            <a:solidFill>
              <a:schemeClr val="tx1"/>
            </a:solidFill>
          </a:endParaRPr>
        </a:p>
      </dsp:txBody>
      <dsp:txXfrm>
        <a:off x="3494621" y="3791919"/>
        <a:ext cx="2706465" cy="1623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146EF-50DB-1E48-9C34-883C9869F505}">
      <dsp:nvSpPr>
        <dsp:cNvPr id="0" name=""/>
        <dsp:cNvSpPr/>
      </dsp:nvSpPr>
      <dsp:spPr>
        <a:xfrm>
          <a:off x="2620" y="6672"/>
          <a:ext cx="255533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none" kern="1200" dirty="0">
              <a:effectLst/>
              <a:ea typeface="Times New Roman" panose="02020603050405020304" pitchFamily="18" charset="0"/>
            </a:rPr>
            <a:t>bS21-1</a:t>
          </a:r>
          <a:endParaRPr lang="en-US" sz="2400" b="1" u="none" kern="1200" dirty="0"/>
        </a:p>
      </dsp:txBody>
      <dsp:txXfrm>
        <a:off x="2620" y="6672"/>
        <a:ext cx="2555330" cy="576000"/>
      </dsp:txXfrm>
    </dsp:sp>
    <dsp:sp modelId="{7AD9B933-B067-6C45-94D2-11C086410E4C}">
      <dsp:nvSpPr>
        <dsp:cNvPr id="0" name=""/>
        <dsp:cNvSpPr/>
      </dsp:nvSpPr>
      <dsp:spPr>
        <a:xfrm>
          <a:off x="2620" y="582672"/>
          <a:ext cx="2555330" cy="28848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latin typeface="+mn-lt"/>
            </a:rPr>
            <a:t>Encoded by </a:t>
          </a:r>
          <a:r>
            <a:rPr lang="en-US" sz="1800" i="1" kern="1200" dirty="0">
              <a:latin typeface="+mn-lt"/>
            </a:rPr>
            <a:t>rpsU1</a:t>
          </a:r>
        </a:p>
        <a:p>
          <a:pPr marL="171450" lvl="1" indent="-171450" algn="l" defTabSz="800100">
            <a:lnSpc>
              <a:spcPct val="90000"/>
            </a:lnSpc>
            <a:spcBef>
              <a:spcPct val="0"/>
            </a:spcBef>
            <a:spcAft>
              <a:spcPct val="15000"/>
            </a:spcAft>
            <a:buChar char="•"/>
          </a:pPr>
          <a:r>
            <a:rPr lang="en-US" sz="1800" kern="1200" dirty="0">
              <a:effectLst/>
              <a:latin typeface="+mn-lt"/>
              <a:ea typeface="Calibri" panose="020F0502020204030204" pitchFamily="34" charset="0"/>
              <a:cs typeface="Times New Roman" panose="02020603050405020304" pitchFamily="18" charset="0"/>
            </a:rPr>
            <a:t>have not identified any changes in protein abundance when cells lack </a:t>
          </a:r>
          <a:r>
            <a:rPr lang="en-US" sz="1800" i="1" kern="1200" dirty="0">
              <a:latin typeface="+mn-lt"/>
            </a:rPr>
            <a:t>rpsU1</a:t>
          </a:r>
          <a:endParaRPr lang="en-US" sz="1800" kern="1200" dirty="0">
            <a:effectLst/>
            <a:latin typeface="+mn-lt"/>
            <a:ea typeface="Calibri" panose="020F0502020204030204" pitchFamily="34" charset="0"/>
            <a:cs typeface="Times New Roman" panose="02020603050405020304" pitchFamily="18" charset="0"/>
          </a:endParaRPr>
        </a:p>
      </dsp:txBody>
      <dsp:txXfrm>
        <a:off x="2620" y="582672"/>
        <a:ext cx="2555330" cy="2884823"/>
      </dsp:txXfrm>
    </dsp:sp>
    <dsp:sp modelId="{582F7C86-4758-0743-8EDC-FA12A4E89CEB}">
      <dsp:nvSpPr>
        <dsp:cNvPr id="0" name=""/>
        <dsp:cNvSpPr/>
      </dsp:nvSpPr>
      <dsp:spPr>
        <a:xfrm>
          <a:off x="2915697" y="6672"/>
          <a:ext cx="255533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none" kern="1200" dirty="0">
              <a:ea typeface="Calibri" panose="020F0502020204030204" pitchFamily="34" charset="0"/>
              <a:cs typeface="Times New Roman" panose="02020603050405020304" pitchFamily="18" charset="0"/>
            </a:rPr>
            <a:t>bS21-2</a:t>
          </a:r>
          <a:endParaRPr lang="en-US" sz="2400" b="1" u="none" kern="1200" dirty="0"/>
        </a:p>
      </dsp:txBody>
      <dsp:txXfrm>
        <a:off x="2915697" y="6672"/>
        <a:ext cx="2555330" cy="576000"/>
      </dsp:txXfrm>
    </dsp:sp>
    <dsp:sp modelId="{92A3222E-B36D-7646-B86F-4E956FDDC41E}">
      <dsp:nvSpPr>
        <dsp:cNvPr id="0" name=""/>
        <dsp:cNvSpPr/>
      </dsp:nvSpPr>
      <dsp:spPr>
        <a:xfrm>
          <a:off x="2915697" y="582672"/>
          <a:ext cx="2555330" cy="28848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Encoded by </a:t>
          </a:r>
          <a:r>
            <a:rPr lang="en-US" sz="1800" i="1" kern="1200" dirty="0"/>
            <a:t>rpsU2</a:t>
          </a:r>
        </a:p>
        <a:p>
          <a:pPr marL="171450" lvl="1" indent="-171450" algn="l" defTabSz="800100">
            <a:lnSpc>
              <a:spcPct val="90000"/>
            </a:lnSpc>
            <a:spcBef>
              <a:spcPct val="0"/>
            </a:spcBef>
            <a:spcAft>
              <a:spcPct val="15000"/>
            </a:spcAft>
            <a:buChar char="•"/>
          </a:pPr>
          <a:r>
            <a:rPr lang="en-US" sz="1800" kern="1200" dirty="0">
              <a:effectLst/>
              <a:ea typeface="Calibri" panose="020F0502020204030204" pitchFamily="34" charset="0"/>
              <a:cs typeface="Times New Roman" panose="02020603050405020304" pitchFamily="18" charset="0"/>
            </a:rPr>
            <a:t>is the most abundant homolog in standard </a:t>
          </a:r>
          <a:r>
            <a:rPr lang="en-US" sz="1800" i="1" kern="1200" dirty="0">
              <a:effectLst/>
              <a:ea typeface="Calibri" panose="020F0502020204030204" pitchFamily="34" charset="0"/>
              <a:cs typeface="Times New Roman" panose="02020603050405020304" pitchFamily="18" charset="0"/>
            </a:rPr>
            <a:t>in vitro </a:t>
          </a:r>
          <a:r>
            <a:rPr lang="en-US" sz="1800" kern="1200" dirty="0">
              <a:effectLst/>
              <a:ea typeface="Calibri" panose="020F0502020204030204" pitchFamily="34" charset="0"/>
              <a:cs typeface="Times New Roman" panose="02020603050405020304" pitchFamily="18" charset="0"/>
            </a:rPr>
            <a:t>conditions</a:t>
          </a:r>
          <a:endParaRPr lang="en-US" sz="1800" kern="1200" dirty="0"/>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effectLst/>
              <a:ea typeface="Calibri" panose="020F0502020204030204" pitchFamily="34" charset="0"/>
              <a:cs typeface="Times New Roman" panose="02020603050405020304" pitchFamily="18" charset="0"/>
            </a:rPr>
            <a:t>gene expression at the level of translation (RNA to Protein)</a:t>
          </a:r>
          <a:endParaRPr lang="en-US" sz="1800" kern="1200" dirty="0"/>
        </a:p>
        <a:p>
          <a:pPr marL="171450" lvl="1" indent="-171450" algn="l" defTabSz="800100">
            <a:lnSpc>
              <a:spcPct val="90000"/>
            </a:lnSpc>
            <a:spcBef>
              <a:spcPct val="0"/>
            </a:spcBef>
            <a:spcAft>
              <a:spcPct val="15000"/>
            </a:spcAft>
            <a:buChar char="•"/>
          </a:pPr>
          <a:r>
            <a:rPr lang="en-US" sz="1800" kern="1200" dirty="0">
              <a:effectLst/>
              <a:ea typeface="Calibri" panose="020F0502020204030204" pitchFamily="34" charset="0"/>
              <a:cs typeface="Times New Roman" panose="02020603050405020304" pitchFamily="18" charset="0"/>
            </a:rPr>
            <a:t>its loss leads to defects in intramacrophage growth</a:t>
          </a:r>
        </a:p>
      </dsp:txBody>
      <dsp:txXfrm>
        <a:off x="2915697" y="582672"/>
        <a:ext cx="2555330" cy="2884823"/>
      </dsp:txXfrm>
    </dsp:sp>
    <dsp:sp modelId="{05E01B12-901F-3949-AB14-637DC7C6958C}">
      <dsp:nvSpPr>
        <dsp:cNvPr id="0" name=""/>
        <dsp:cNvSpPr/>
      </dsp:nvSpPr>
      <dsp:spPr>
        <a:xfrm>
          <a:off x="5828773" y="6672"/>
          <a:ext cx="255533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none" kern="1200" dirty="0">
              <a:effectLst/>
              <a:ea typeface="Times New Roman" panose="02020603050405020304" pitchFamily="18" charset="0"/>
            </a:rPr>
            <a:t>bS21-3</a:t>
          </a:r>
          <a:endParaRPr lang="en-US" sz="2000" b="1" u="none" kern="1200" dirty="0"/>
        </a:p>
      </dsp:txBody>
      <dsp:txXfrm>
        <a:off x="5828773" y="6672"/>
        <a:ext cx="2555330" cy="576000"/>
      </dsp:txXfrm>
    </dsp:sp>
    <dsp:sp modelId="{A8DA9F03-A617-AC4C-8214-4BB8D06DC36E}">
      <dsp:nvSpPr>
        <dsp:cNvPr id="0" name=""/>
        <dsp:cNvSpPr/>
      </dsp:nvSpPr>
      <dsp:spPr>
        <a:xfrm>
          <a:off x="5828773" y="582672"/>
          <a:ext cx="2555330" cy="28848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Encoded by </a:t>
          </a:r>
          <a:r>
            <a:rPr lang="en-US" sz="1800" i="1" kern="1200" dirty="0"/>
            <a:t>rpsU3</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effectLst/>
              <a:ea typeface="Calibri" panose="020F0502020204030204" pitchFamily="34" charset="0"/>
              <a:cs typeface="Times New Roman" panose="02020603050405020304" pitchFamily="18" charset="0"/>
            </a:rPr>
            <a:t>have not identified any changes in protein abundance </a:t>
          </a:r>
          <a:r>
            <a:rPr lang="en-US" sz="1800" kern="1200" dirty="0">
              <a:effectLst/>
              <a:latin typeface="+mn-lt"/>
              <a:ea typeface="Calibri" panose="020F0502020204030204" pitchFamily="34" charset="0"/>
              <a:cs typeface="Times New Roman" panose="02020603050405020304" pitchFamily="18" charset="0"/>
            </a:rPr>
            <a:t>when</a:t>
          </a:r>
          <a:r>
            <a:rPr lang="en-US" sz="1800" kern="1200" dirty="0">
              <a:effectLst/>
              <a:ea typeface="Calibri" panose="020F0502020204030204" pitchFamily="34" charset="0"/>
              <a:cs typeface="Times New Roman" panose="02020603050405020304" pitchFamily="18" charset="0"/>
            </a:rPr>
            <a:t> cells lack </a:t>
          </a:r>
          <a:r>
            <a:rPr lang="en-US" sz="1800" i="1" kern="1200" dirty="0"/>
            <a:t>rpsU3</a:t>
          </a:r>
          <a:endParaRPr lang="en-US" sz="1800" kern="1200" dirty="0"/>
        </a:p>
      </dsp:txBody>
      <dsp:txXfrm>
        <a:off x="5828773" y="582672"/>
        <a:ext cx="2555330" cy="28848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5A327-0DE9-274A-AF66-F569B0414343}">
      <dsp:nvSpPr>
        <dsp:cNvPr id="0" name=""/>
        <dsp:cNvSpPr/>
      </dsp:nvSpPr>
      <dsp:spPr>
        <a:xfrm rot="5400000">
          <a:off x="4052050" y="-1587770"/>
          <a:ext cx="818696" cy="4198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u="none" kern="1200" dirty="0"/>
            <a:t>involved in translation initiation</a:t>
          </a:r>
        </a:p>
        <a:p>
          <a:pPr marL="114300" lvl="1" indent="-114300" algn="l" defTabSz="622300">
            <a:lnSpc>
              <a:spcPct val="90000"/>
            </a:lnSpc>
            <a:spcBef>
              <a:spcPct val="0"/>
            </a:spcBef>
            <a:spcAft>
              <a:spcPct val="15000"/>
            </a:spcAft>
            <a:buFont typeface="Arial" panose="020B0604020202020204" pitchFamily="34" charset="0"/>
            <a:buChar char="•"/>
          </a:pPr>
          <a:r>
            <a:rPr lang="en-US" sz="1400" u="none" kern="1200"/>
            <a:t>non-essential</a:t>
          </a:r>
          <a:endParaRPr lang="en-US" sz="1400" u="none"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u="none" kern="1200" dirty="0"/>
            <a:t>implicated in control of specific processes</a:t>
          </a:r>
        </a:p>
      </dsp:txBody>
      <dsp:txXfrm rot="-5400000">
        <a:off x="2361917" y="142328"/>
        <a:ext cx="4158998" cy="738766"/>
      </dsp:txXfrm>
    </dsp:sp>
    <dsp:sp modelId="{0EC35499-3AD4-444F-ADC2-8781924CD1E2}">
      <dsp:nvSpPr>
        <dsp:cNvPr id="0" name=""/>
        <dsp:cNvSpPr/>
      </dsp:nvSpPr>
      <dsp:spPr>
        <a:xfrm>
          <a:off x="0" y="25"/>
          <a:ext cx="2361916" cy="1023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u="none" kern="1200" dirty="0">
              <a:ea typeface="Calibri" panose="020F0502020204030204" pitchFamily="34" charset="0"/>
              <a:cs typeface="Times New Roman" panose="02020603050405020304" pitchFamily="18" charset="0"/>
            </a:rPr>
            <a:t>R</a:t>
          </a:r>
          <a:r>
            <a:rPr lang="en-US" sz="2900" b="1" u="none" kern="1200" dirty="0">
              <a:effectLst/>
              <a:ea typeface="Calibri" panose="020F0502020204030204" pitchFamily="34" charset="0"/>
              <a:cs typeface="Times New Roman" panose="02020603050405020304" pitchFamily="18" charset="0"/>
            </a:rPr>
            <a:t>ibosomal</a:t>
          </a:r>
          <a:r>
            <a:rPr lang="en-US" sz="2900" b="1" u="sng" kern="1200" dirty="0">
              <a:effectLst/>
              <a:ea typeface="Calibri" panose="020F0502020204030204" pitchFamily="34" charset="0"/>
              <a:cs typeface="Times New Roman" panose="02020603050405020304" pitchFamily="18" charset="0"/>
            </a:rPr>
            <a:t> </a:t>
          </a:r>
          <a:r>
            <a:rPr lang="en-US" sz="2900" b="1" u="none" kern="1200" dirty="0">
              <a:effectLst/>
              <a:ea typeface="Calibri" panose="020F0502020204030204" pitchFamily="34" charset="0"/>
              <a:cs typeface="Times New Roman" panose="02020603050405020304" pitchFamily="18" charset="0"/>
            </a:rPr>
            <a:t>protein bS21</a:t>
          </a:r>
          <a:endParaRPr lang="en-US" sz="2900" b="1" u="none" kern="1200" dirty="0"/>
        </a:p>
      </dsp:txBody>
      <dsp:txXfrm>
        <a:off x="49957" y="49982"/>
        <a:ext cx="2262002" cy="923456"/>
      </dsp:txXfrm>
    </dsp:sp>
    <dsp:sp modelId="{0147EC5D-114B-9C43-9D31-847E9887D7F4}">
      <dsp:nvSpPr>
        <dsp:cNvPr id="0" name=""/>
        <dsp:cNvSpPr/>
      </dsp:nvSpPr>
      <dsp:spPr>
        <a:xfrm rot="5400000">
          <a:off x="4359399" y="-205690"/>
          <a:ext cx="818696" cy="35838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Three homologs (bS21-1, bS21-2, bS21-3)</a:t>
          </a:r>
        </a:p>
        <a:p>
          <a:pPr marL="114300" lvl="1" indent="-114300" algn="l" defTabSz="622300">
            <a:lnSpc>
              <a:spcPct val="90000"/>
            </a:lnSpc>
            <a:spcBef>
              <a:spcPct val="0"/>
            </a:spcBef>
            <a:spcAft>
              <a:spcPct val="15000"/>
            </a:spcAft>
            <a:buChar char="•"/>
          </a:pPr>
          <a:r>
            <a:rPr lang="en-US" sz="1400" kern="1200" dirty="0"/>
            <a:t>Lead to ribosome heterogeneity</a:t>
          </a:r>
        </a:p>
      </dsp:txBody>
      <dsp:txXfrm rot="-5400000">
        <a:off x="2976808" y="1216866"/>
        <a:ext cx="3543915" cy="738766"/>
      </dsp:txXfrm>
    </dsp:sp>
    <dsp:sp modelId="{01443656-DA30-A24E-87B9-FA2DF13DF8C6}">
      <dsp:nvSpPr>
        <dsp:cNvPr id="0" name=""/>
        <dsp:cNvSpPr/>
      </dsp:nvSpPr>
      <dsp:spPr>
        <a:xfrm>
          <a:off x="0" y="1074564"/>
          <a:ext cx="2976807" cy="1023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Clr>
              <a:schemeClr val="dk1"/>
            </a:buClr>
            <a:buSzPts val="2400"/>
            <a:buNone/>
          </a:pPr>
          <a:r>
            <a:rPr lang="en-US" sz="2900" b="1" kern="1200" dirty="0"/>
            <a:t>In </a:t>
          </a:r>
          <a:r>
            <a:rPr lang="en-US" sz="2900" b="1" i="1" kern="1200" dirty="0"/>
            <a:t>F. </a:t>
          </a:r>
          <a:r>
            <a:rPr lang="en-US" sz="2900" b="1" i="1" kern="1200" dirty="0" err="1"/>
            <a:t>tularensis</a:t>
          </a:r>
          <a:r>
            <a:rPr lang="en-US" sz="2900" b="1" kern="1200" dirty="0"/>
            <a:t>:</a:t>
          </a:r>
          <a:endParaRPr lang="en-US" sz="2900" kern="1200" dirty="0"/>
        </a:p>
      </dsp:txBody>
      <dsp:txXfrm>
        <a:off x="49957" y="1124521"/>
        <a:ext cx="2876893" cy="923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F0C7B-A711-1C47-A662-9F58069B58E9}">
      <dsp:nvSpPr>
        <dsp:cNvPr id="0" name=""/>
        <dsp:cNvSpPr/>
      </dsp:nvSpPr>
      <dsp:spPr>
        <a:xfrm>
          <a:off x="0" y="0"/>
          <a:ext cx="8792527" cy="1391443"/>
        </a:xfrm>
        <a:prstGeom prst="roundRect">
          <a:avLst>
            <a:gd name="adj" fmla="val 10000"/>
          </a:avLst>
        </a:prstGeom>
        <a:solidFill>
          <a:srgbClr val="B8E2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Identify genes that lead to changes in production of bS21-1 and bS21-3</a:t>
          </a:r>
        </a:p>
      </dsp:txBody>
      <dsp:txXfrm>
        <a:off x="40754" y="40754"/>
        <a:ext cx="7291051" cy="1309935"/>
      </dsp:txXfrm>
    </dsp:sp>
    <dsp:sp modelId="{9B3F830F-7665-504B-B49E-2074AA59D0F9}">
      <dsp:nvSpPr>
        <dsp:cNvPr id="0" name=""/>
        <dsp:cNvSpPr/>
      </dsp:nvSpPr>
      <dsp:spPr>
        <a:xfrm>
          <a:off x="775811" y="1623350"/>
          <a:ext cx="8792527" cy="1391443"/>
        </a:xfrm>
        <a:prstGeom prst="roundRect">
          <a:avLst>
            <a:gd name="adj" fmla="val 10000"/>
          </a:avLst>
        </a:prstGeom>
        <a:solidFill>
          <a:srgbClr val="B8E2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Provide insight into the homologs’ function</a:t>
          </a:r>
        </a:p>
      </dsp:txBody>
      <dsp:txXfrm>
        <a:off x="816565" y="1664104"/>
        <a:ext cx="7030769" cy="1309935"/>
      </dsp:txXfrm>
    </dsp:sp>
    <dsp:sp modelId="{4CF4436F-DA90-B845-A638-3515298A13E4}">
      <dsp:nvSpPr>
        <dsp:cNvPr id="0" name=""/>
        <dsp:cNvSpPr/>
      </dsp:nvSpPr>
      <dsp:spPr>
        <a:xfrm>
          <a:off x="1551622" y="3246701"/>
          <a:ext cx="8792527" cy="1391443"/>
        </a:xfrm>
        <a:prstGeom prst="roundRect">
          <a:avLst>
            <a:gd name="adj" fmla="val 10000"/>
          </a:avLst>
        </a:prstGeom>
        <a:solidFill>
          <a:srgbClr val="B8E2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Provide a condition to be used to study the role of the bS21 homologs in gene expression</a:t>
          </a:r>
        </a:p>
      </dsp:txBody>
      <dsp:txXfrm>
        <a:off x="1592376" y="3287455"/>
        <a:ext cx="7030769" cy="1309935"/>
      </dsp:txXfrm>
    </dsp:sp>
    <dsp:sp modelId="{E66E5675-8931-5D44-9B03-B0115D2A37AA}">
      <dsp:nvSpPr>
        <dsp:cNvPr id="0" name=""/>
        <dsp:cNvSpPr/>
      </dsp:nvSpPr>
      <dsp:spPr>
        <a:xfrm>
          <a:off x="7888089" y="842965"/>
          <a:ext cx="904438" cy="1328864"/>
        </a:xfrm>
        <a:prstGeom prst="downArrow">
          <a:avLst>
            <a:gd name="adj1" fmla="val 55000"/>
            <a:gd name="adj2" fmla="val 45000"/>
          </a:avLst>
        </a:prstGeom>
        <a:solidFill>
          <a:srgbClr val="0070C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a:off x="8091588" y="842965"/>
        <a:ext cx="497440" cy="1105016"/>
      </dsp:txXfrm>
    </dsp:sp>
    <dsp:sp modelId="{977E67CE-2C79-7549-AC6C-71D30BA3D4CD}">
      <dsp:nvSpPr>
        <dsp:cNvPr id="0" name=""/>
        <dsp:cNvSpPr/>
      </dsp:nvSpPr>
      <dsp:spPr>
        <a:xfrm>
          <a:off x="8663900" y="2458531"/>
          <a:ext cx="904438" cy="1325879"/>
        </a:xfrm>
        <a:prstGeom prst="downArrow">
          <a:avLst>
            <a:gd name="adj1" fmla="val 55000"/>
            <a:gd name="adj2" fmla="val 45000"/>
          </a:avLst>
        </a:prstGeom>
        <a:solidFill>
          <a:srgbClr val="0070C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a:off x="8867399" y="2458531"/>
        <a:ext cx="497440" cy="110203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ABB8E97-2CCC-3549-8C90-2F4D09434CB5}" type="datetimeFigureOut">
              <a:rPr lang="en-US" smtClean="0"/>
              <a:t>12/9/22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C6609-8879-AA4A-A478-FE6157668993}" type="slidenum">
              <a:rPr lang="en-US" smtClean="0"/>
              <a:t>‹#›</a:t>
            </a:fld>
            <a:endParaRPr lang="en-US"/>
          </a:p>
        </p:txBody>
      </p:sp>
    </p:spTree>
    <p:extLst>
      <p:ext uri="{BB962C8B-B14F-4D97-AF65-F5344CB8AC3E}">
        <p14:creationId xmlns:p14="http://schemas.microsoft.com/office/powerpoint/2010/main" val="109248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5C6609-8879-AA4A-A478-FE6157668993}" type="slidenum">
              <a:rPr lang="en-US" smtClean="0"/>
              <a:t>1</a:t>
            </a:fld>
            <a:endParaRPr lang="en-US"/>
          </a:p>
        </p:txBody>
      </p:sp>
    </p:spTree>
    <p:extLst>
      <p:ext uri="{BB962C8B-B14F-4D97-AF65-F5344CB8AC3E}">
        <p14:creationId xmlns:p14="http://schemas.microsoft.com/office/powerpoint/2010/main" val="3556108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Dyslexic" pitchFamily="2" charset="77"/>
                <a:ea typeface="Calibri" panose="020F0502020204030204" pitchFamily="34" charset="0"/>
                <a:cs typeface="Times New Roman" panose="02020603050405020304" pitchFamily="18" charset="0"/>
              </a:rPr>
              <a:t>So here are the </a:t>
            </a:r>
            <a:r>
              <a:rPr lang="en-US" sz="1800" b="1" dirty="0">
                <a:effectLst/>
                <a:latin typeface="OpenDyslexic" pitchFamily="2" charset="77"/>
                <a:ea typeface="Calibri" panose="020F0502020204030204" pitchFamily="34" charset="0"/>
                <a:cs typeface="Times New Roman" panose="02020603050405020304" pitchFamily="18" charset="0"/>
              </a:rPr>
              <a:t>results of the second screening</a:t>
            </a:r>
            <a:r>
              <a:rPr lang="en-US" sz="1800" dirty="0">
                <a:effectLst/>
                <a:latin typeface="OpenDyslexic" pitchFamily="2" charset="77"/>
                <a:ea typeface="Calibri" panose="020F0502020204030204" pitchFamily="34" charset="0"/>
                <a:cs typeface="Times New Roman" panose="02020603050405020304" pitchFamily="18" charset="0"/>
              </a:rPr>
              <a:t>. Out of all these plates there were </a:t>
            </a:r>
            <a:r>
              <a:rPr lang="en-US" sz="1800" b="1" dirty="0">
                <a:effectLst/>
                <a:latin typeface="OpenDyslexic" pitchFamily="2" charset="77"/>
                <a:ea typeface="Calibri" panose="020F0502020204030204" pitchFamily="34" charset="0"/>
                <a:cs typeface="Times New Roman" panose="02020603050405020304" pitchFamily="18" charset="0"/>
              </a:rPr>
              <a:t>only 3 that we were really interested in</a:t>
            </a:r>
            <a:r>
              <a:rPr lang="en-US" sz="1800" dirty="0">
                <a:effectLst/>
                <a:latin typeface="OpenDyslexic" pitchFamily="2" charset="77"/>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5C6609-8879-AA4A-A478-FE6157668993}" type="slidenum">
              <a:rPr lang="en-US" smtClean="0"/>
              <a:t>10</a:t>
            </a:fld>
            <a:endParaRPr lang="en-US"/>
          </a:p>
        </p:txBody>
      </p:sp>
    </p:spTree>
    <p:extLst>
      <p:ext uri="{BB962C8B-B14F-4D97-AF65-F5344CB8AC3E}">
        <p14:creationId xmlns:p14="http://schemas.microsoft.com/office/powerpoint/2010/main" val="377530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OpenDyslexic" pitchFamily="2" charset="77"/>
                <a:ea typeface="Calibri" panose="020F0502020204030204" pitchFamily="34" charset="0"/>
                <a:cs typeface="Times New Roman" panose="02020603050405020304" pitchFamily="18" charset="0"/>
              </a:rPr>
              <a:t>The first mutant we were interested in was mutant 2. </a:t>
            </a:r>
            <a:r>
              <a:rPr lang="en-US" sz="1800" b="1" dirty="0">
                <a:effectLst/>
                <a:latin typeface="OpenDyslexic" pitchFamily="2" charset="77"/>
                <a:ea typeface="Calibri" panose="020F0502020204030204" pitchFamily="34" charset="0"/>
                <a:cs typeface="Times New Roman" panose="02020603050405020304" pitchFamily="18" charset="0"/>
              </a:rPr>
              <a:t>Mutant 2’s colonies were significantly darker than its parental strain KRLVS28</a:t>
            </a:r>
            <a:r>
              <a:rPr lang="en-US" sz="1800" dirty="0">
                <a:effectLst/>
                <a:latin typeface="OpenDyslexic" pitchFamily="2" charset="77"/>
                <a:ea typeface="Calibri" panose="020F0502020204030204" pitchFamily="34" charset="0"/>
                <a:cs typeface="Times New Roman" panose="02020603050405020304" pitchFamily="18" charset="0"/>
              </a:rPr>
              <a:t>. Next, was mutant 4. </a:t>
            </a:r>
            <a:r>
              <a:rPr lang="en-US" sz="1800" b="1" dirty="0">
                <a:effectLst/>
                <a:latin typeface="OpenDyslexic" pitchFamily="2" charset="77"/>
                <a:ea typeface="Calibri" panose="020F0502020204030204" pitchFamily="34" charset="0"/>
                <a:cs typeface="Times New Roman" panose="02020603050405020304" pitchFamily="18" charset="0"/>
              </a:rPr>
              <a:t>Mutant 4’s colonies were also darker than its parental strain and it presented with two phenotypes</a:t>
            </a:r>
            <a:r>
              <a:rPr lang="en-US" sz="1800" dirty="0">
                <a:effectLst/>
                <a:latin typeface="OpenDyslexic" pitchFamily="2" charset="77"/>
                <a:ea typeface="Calibri" panose="020F0502020204030204" pitchFamily="34" charset="0"/>
                <a:cs typeface="Times New Roman" panose="02020603050405020304" pitchFamily="18" charset="0"/>
              </a:rPr>
              <a:t>. The isolation streak showed </a:t>
            </a:r>
            <a:r>
              <a:rPr lang="en-US" sz="1800" b="1" dirty="0">
                <a:effectLst/>
                <a:latin typeface="OpenDyslexic" pitchFamily="2" charset="77"/>
                <a:ea typeface="Calibri" panose="020F0502020204030204" pitchFamily="34" charset="0"/>
                <a:cs typeface="Times New Roman" panose="02020603050405020304" pitchFamily="18" charset="0"/>
              </a:rPr>
              <a:t>both blue and white colonies</a:t>
            </a:r>
            <a:r>
              <a:rPr lang="en-US" sz="1800" dirty="0">
                <a:effectLst/>
                <a:latin typeface="OpenDyslexic" pitchFamily="2" charset="77"/>
                <a:ea typeface="Calibri" panose="020F0502020204030204" pitchFamily="34" charset="0"/>
                <a:cs typeface="Times New Roman" panose="02020603050405020304" pitchFamily="18" charset="0"/>
              </a:rPr>
              <a:t>. The last mutant that caught out attention was mutant 7. </a:t>
            </a:r>
            <a:r>
              <a:rPr lang="en-US" sz="1800" b="1" dirty="0">
                <a:effectLst/>
                <a:latin typeface="OpenDyslexic" pitchFamily="2" charset="77"/>
                <a:ea typeface="Calibri" panose="020F0502020204030204" pitchFamily="34" charset="0"/>
                <a:cs typeface="Times New Roman" panose="02020603050405020304" pitchFamily="18" charset="0"/>
              </a:rPr>
              <a:t>Mutant 7 presented with white colonies, leading us to believe that the transposon might have inserted disrupting lacZ</a:t>
            </a:r>
            <a:r>
              <a:rPr lang="en-US" sz="1800" dirty="0">
                <a:effectLst/>
                <a:latin typeface="OpenDyslexic" pitchFamily="2" charset="77"/>
                <a:ea typeface="Calibri" panose="020F0502020204030204" pitchFamily="34" charset="0"/>
                <a:cs typeface="Times New Roman" panose="02020603050405020304" pitchFamily="18" charset="0"/>
              </a:rPr>
              <a:t>. We continued testing on these three mutants.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11</a:t>
            </a:fld>
            <a:endParaRPr lang="en-US"/>
          </a:p>
        </p:txBody>
      </p:sp>
    </p:spTree>
    <p:extLst>
      <p:ext uri="{BB962C8B-B14F-4D97-AF65-F5344CB8AC3E}">
        <p14:creationId xmlns:p14="http://schemas.microsoft.com/office/powerpoint/2010/main" val="1104971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OpenDyslexic" pitchFamily="2" charset="77"/>
                <a:ea typeface="Calibri" panose="020F0502020204030204" pitchFamily="34" charset="0"/>
                <a:cs typeface="Times New Roman" panose="02020603050405020304" pitchFamily="18" charset="0"/>
              </a:rPr>
              <a:t>We decided to </a:t>
            </a:r>
            <a:r>
              <a:rPr lang="en-US" sz="1800" b="1" dirty="0">
                <a:effectLst/>
                <a:latin typeface="OpenDyslexic" pitchFamily="2" charset="77"/>
                <a:ea typeface="Calibri" panose="020F0502020204030204" pitchFamily="34" charset="0"/>
                <a:cs typeface="Times New Roman" panose="02020603050405020304" pitchFamily="18" charset="0"/>
              </a:rPr>
              <a:t>perform a beta galactosidase activity assay for mutant 2, mutant 4, mutant 7, and both parental strains</a:t>
            </a:r>
            <a:r>
              <a:rPr lang="en-US" sz="1800" dirty="0">
                <a:effectLst/>
                <a:latin typeface="OpenDyslexic" pitchFamily="2" charset="77"/>
                <a:ea typeface="Calibri" panose="020F0502020204030204" pitchFamily="34" charset="0"/>
                <a:cs typeface="Times New Roman" panose="02020603050405020304" pitchFamily="18" charset="0"/>
              </a:rPr>
              <a:t>. In addition, I performed an </a:t>
            </a:r>
            <a:r>
              <a:rPr lang="en-US" sz="1800" b="1" dirty="0">
                <a:effectLst/>
                <a:latin typeface="OpenDyslexic" pitchFamily="2" charset="77"/>
                <a:ea typeface="Calibri" panose="020F0502020204030204" pitchFamily="34" charset="0"/>
                <a:cs typeface="Times New Roman" panose="02020603050405020304" pitchFamily="18" charset="0"/>
              </a:rPr>
              <a:t>isolation streak for Mutant 4,</a:t>
            </a:r>
            <a:r>
              <a:rPr lang="en-US" sz="1800" dirty="0">
                <a:effectLst/>
                <a:latin typeface="OpenDyslexic" pitchFamily="2" charset="77"/>
                <a:ea typeface="Calibri" panose="020F0502020204030204" pitchFamily="34" charset="0"/>
                <a:cs typeface="Times New Roman" panose="02020603050405020304" pitchFamily="18" charset="0"/>
              </a:rPr>
              <a:t> and we did colony PCR for mutant 7 and its parental strain, KRLVS75.</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12</a:t>
            </a:fld>
            <a:endParaRPr lang="en-US"/>
          </a:p>
        </p:txBody>
      </p:sp>
    </p:spTree>
    <p:extLst>
      <p:ext uri="{BB962C8B-B14F-4D97-AF65-F5344CB8AC3E}">
        <p14:creationId xmlns:p14="http://schemas.microsoft.com/office/powerpoint/2010/main" val="30711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The purpose of performing an isolation streak for mutant 4 was to </a:t>
            </a:r>
            <a:r>
              <a:rPr lang="en-US" sz="1800" b="1" dirty="0">
                <a:effectLst/>
                <a:latin typeface="OpenDyslexic" pitchFamily="2" charset="77"/>
                <a:ea typeface="Calibri" panose="020F0502020204030204" pitchFamily="34" charset="0"/>
                <a:cs typeface="Times New Roman" panose="02020603050405020304" pitchFamily="18" charset="0"/>
              </a:rPr>
              <a:t>investigate the two opposing phenotypes presenting</a:t>
            </a:r>
            <a:r>
              <a:rPr lang="en-US" sz="1800" dirty="0">
                <a:effectLst/>
                <a:latin typeface="OpenDyslexic" pitchFamily="2" charset="77"/>
                <a:ea typeface="Calibri" panose="020F0502020204030204" pitchFamily="34" charset="0"/>
                <a:cs typeface="Times New Roman" panose="02020603050405020304" pitchFamily="18" charset="0"/>
              </a:rPr>
              <a:t>. I </a:t>
            </a:r>
            <a:r>
              <a:rPr lang="en-US" sz="1800" b="1" dirty="0">
                <a:effectLst/>
                <a:latin typeface="OpenDyslexic" pitchFamily="2" charset="77"/>
                <a:ea typeface="Calibri" panose="020F0502020204030204" pitchFamily="34" charset="0"/>
                <a:cs typeface="Times New Roman" panose="02020603050405020304" pitchFamily="18" charset="0"/>
              </a:rPr>
              <a:t>streaked out from</a:t>
            </a:r>
            <a:r>
              <a:rPr lang="en-US" sz="1800" dirty="0">
                <a:effectLst/>
                <a:latin typeface="OpenDyslexic" pitchFamily="2" charset="77"/>
                <a:ea typeface="Calibri" panose="020F0502020204030204" pitchFamily="34" charset="0"/>
                <a:cs typeface="Times New Roman" panose="02020603050405020304" pitchFamily="18" charset="0"/>
              </a:rPr>
              <a:t> one of the </a:t>
            </a:r>
            <a:r>
              <a:rPr lang="en-US" sz="1800" b="1" dirty="0">
                <a:effectLst/>
                <a:latin typeface="OpenDyslexic" pitchFamily="2" charset="77"/>
                <a:ea typeface="Calibri" panose="020F0502020204030204" pitchFamily="34" charset="0"/>
                <a:cs typeface="Times New Roman" panose="02020603050405020304" pitchFamily="18" charset="0"/>
              </a:rPr>
              <a:t>blue isolated colonies</a:t>
            </a:r>
            <a:r>
              <a:rPr lang="en-US" sz="1800" dirty="0">
                <a:effectLst/>
                <a:latin typeface="OpenDyslexic" pitchFamily="2" charset="77"/>
                <a:ea typeface="Calibri" panose="020F0502020204030204" pitchFamily="34" charset="0"/>
                <a:cs typeface="Times New Roman" panose="02020603050405020304" pitchFamily="18" charset="0"/>
              </a:rPr>
              <a:t>, and let it grow until we had </a:t>
            </a:r>
            <a:r>
              <a:rPr lang="en-US" sz="1800" b="1" dirty="0">
                <a:effectLst/>
                <a:latin typeface="OpenDyslexic" pitchFamily="2" charset="77"/>
                <a:ea typeface="Calibri" panose="020F0502020204030204" pitchFamily="34" charset="0"/>
                <a:cs typeface="Times New Roman" panose="02020603050405020304" pitchFamily="18" charset="0"/>
              </a:rPr>
              <a:t>isolated colonies</a:t>
            </a:r>
            <a:r>
              <a:rPr lang="en-US" sz="1800" dirty="0">
                <a:effectLst/>
                <a:latin typeface="OpenDyslexic" pitchFamily="2" charset="77"/>
                <a:ea typeface="Calibri" panose="020F0502020204030204" pitchFamily="34" charset="0"/>
                <a:cs typeface="Times New Roman" panose="02020603050405020304" pitchFamily="18" charset="0"/>
              </a:rPr>
              <a:t>. Then we </a:t>
            </a:r>
            <a:r>
              <a:rPr lang="en-US" sz="1800" b="1" dirty="0">
                <a:effectLst/>
                <a:latin typeface="OpenDyslexic" pitchFamily="2" charset="77"/>
                <a:ea typeface="Calibri" panose="020F0502020204030204" pitchFamily="34" charset="0"/>
                <a:cs typeface="Times New Roman" panose="02020603050405020304" pitchFamily="18" charset="0"/>
              </a:rPr>
              <a:t>added the soft agar overlay</a:t>
            </a:r>
            <a:r>
              <a:rPr lang="en-US" sz="1800" dirty="0">
                <a:effectLst/>
                <a:latin typeface="OpenDyslexic" pitchFamily="2" charset="77"/>
                <a:ea typeface="Calibri" panose="020F0502020204030204" pitchFamily="34" charset="0"/>
                <a:cs typeface="Times New Roman" panose="02020603050405020304" pitchFamily="18" charset="0"/>
              </a:rPr>
              <a:t> and </a:t>
            </a:r>
            <a:r>
              <a:rPr lang="en-US" sz="1800" b="1" dirty="0">
                <a:effectLst/>
                <a:latin typeface="OpenDyslexic" pitchFamily="2" charset="77"/>
                <a:ea typeface="Calibri" panose="020F0502020204030204" pitchFamily="34" charset="0"/>
                <a:cs typeface="Times New Roman" panose="02020603050405020304" pitchFamily="18" charset="0"/>
              </a:rPr>
              <a:t>checked for beta galactosidase activity after 24hrs.</a:t>
            </a:r>
            <a:r>
              <a:rPr lang="en-US" sz="1800" dirty="0">
                <a:effectLst/>
                <a:latin typeface="OpenDyslexic" pitchFamily="2" charset="77"/>
                <a:ea typeface="Calibri" panose="020F0502020204030204" pitchFamily="34" charset="0"/>
                <a:cs typeface="Times New Roman" panose="02020603050405020304" pitchFamily="18" charset="0"/>
              </a:rPr>
              <a:t> The results were that the </a:t>
            </a:r>
            <a:r>
              <a:rPr lang="en-US" sz="1800" b="1" dirty="0">
                <a:effectLst/>
                <a:latin typeface="OpenDyslexic" pitchFamily="2" charset="77"/>
                <a:ea typeface="Calibri" panose="020F0502020204030204" pitchFamily="34" charset="0"/>
                <a:cs typeface="Times New Roman" panose="02020603050405020304" pitchFamily="18" charset="0"/>
              </a:rPr>
              <a:t>mutant 4 colonies grew white, indicating there was little to no beta galactosidase activity</a:t>
            </a:r>
            <a:r>
              <a:rPr lang="en-US" sz="1800" dirty="0">
                <a:effectLst/>
                <a:latin typeface="OpenDyslexic" pitchFamily="2" charset="77"/>
                <a:ea typeface="Calibri" panose="020F0502020204030204" pitchFamily="34" charset="0"/>
                <a:cs typeface="Times New Roman" panose="02020603050405020304" pitchFamily="18" charset="0"/>
              </a:rPr>
              <a:t>. This was not at all the result we were anticipating, and we still don’t have a clear answer for why they grew white. One possibility is that what grew, </a:t>
            </a:r>
            <a:r>
              <a:rPr lang="en-US" sz="1800" b="1" dirty="0">
                <a:effectLst/>
                <a:latin typeface="OpenDyslexic" pitchFamily="2" charset="77"/>
                <a:ea typeface="Calibri" panose="020F0502020204030204" pitchFamily="34" charset="0"/>
                <a:cs typeface="Times New Roman" panose="02020603050405020304" pitchFamily="18" charset="0"/>
              </a:rPr>
              <a:t>was not </a:t>
            </a:r>
            <a:r>
              <a:rPr lang="en-US" sz="1800" b="1" dirty="0" err="1">
                <a:effectLst/>
                <a:latin typeface="OpenDyslexic" pitchFamily="2" charset="77"/>
                <a:ea typeface="Calibri" panose="020F0502020204030204" pitchFamily="34" charset="0"/>
                <a:cs typeface="Times New Roman" panose="02020603050405020304" pitchFamily="18" charset="0"/>
              </a:rPr>
              <a:t>Francisella</a:t>
            </a:r>
            <a:r>
              <a:rPr lang="en-US" sz="1800" dirty="0">
                <a:effectLst/>
                <a:latin typeface="OpenDyslexic" pitchFamily="2" charset="77"/>
                <a:ea typeface="Calibri" panose="020F0502020204030204" pitchFamily="34" charset="0"/>
                <a:cs typeface="Times New Roman" panose="02020603050405020304" pitchFamily="18" charset="0"/>
              </a:rPr>
              <a:t>. The other </a:t>
            </a:r>
            <a:r>
              <a:rPr lang="en-US" sz="1800" b="1" dirty="0">
                <a:effectLst/>
                <a:latin typeface="OpenDyslexic" pitchFamily="2" charset="77"/>
                <a:ea typeface="Calibri" panose="020F0502020204030204" pitchFamily="34" charset="0"/>
                <a:cs typeface="Times New Roman" panose="02020603050405020304" pitchFamily="18" charset="0"/>
              </a:rPr>
              <a:t>possibility is that maybe the cells I took from the blue colony</a:t>
            </a:r>
            <a:r>
              <a:rPr lang="en-US" sz="1800" dirty="0">
                <a:effectLst/>
                <a:latin typeface="OpenDyslexic" pitchFamily="2" charset="77"/>
                <a:ea typeface="Calibri" panose="020F0502020204030204" pitchFamily="34" charset="0"/>
                <a:cs typeface="Times New Roman" panose="02020603050405020304" pitchFamily="18" charset="0"/>
              </a:rPr>
              <a:t> had </a:t>
            </a:r>
            <a:r>
              <a:rPr lang="en-US" sz="1800" b="1" dirty="0">
                <a:effectLst/>
                <a:latin typeface="OpenDyslexic" pitchFamily="2" charset="77"/>
                <a:ea typeface="Calibri" panose="020F0502020204030204" pitchFamily="34" charset="0"/>
                <a:cs typeface="Times New Roman" panose="02020603050405020304" pitchFamily="18" charset="0"/>
              </a:rPr>
              <a:t>mutated to stop producing beta galactosidase</a:t>
            </a:r>
            <a:r>
              <a:rPr lang="en-US" sz="1800" dirty="0">
                <a:effectLst/>
                <a:latin typeface="OpenDyslexic" pitchFamily="2" charset="77"/>
                <a:ea typeface="Calibri" panose="020F0502020204030204" pitchFamily="34" charset="0"/>
                <a:cs typeface="Times New Roman" panose="02020603050405020304" pitchFamily="18" charset="0"/>
              </a:rPr>
              <a:t>. The </a:t>
            </a:r>
            <a:r>
              <a:rPr lang="en-US" sz="1800" b="1" dirty="0">
                <a:effectLst/>
                <a:latin typeface="OpenDyslexic" pitchFamily="2" charset="77"/>
                <a:ea typeface="Calibri" panose="020F0502020204030204" pitchFamily="34" charset="0"/>
                <a:cs typeface="Times New Roman" panose="02020603050405020304" pitchFamily="18" charset="0"/>
              </a:rPr>
              <a:t>mutant 4 colonies</a:t>
            </a:r>
            <a:r>
              <a:rPr lang="en-US" sz="1800" dirty="0">
                <a:effectLst/>
                <a:latin typeface="OpenDyslexic" pitchFamily="2" charset="77"/>
                <a:ea typeface="Calibri" panose="020F0502020204030204" pitchFamily="34" charset="0"/>
                <a:cs typeface="Times New Roman" panose="02020603050405020304" pitchFamily="18" charset="0"/>
              </a:rPr>
              <a:t> were </a:t>
            </a:r>
            <a:r>
              <a:rPr lang="en-US" sz="1800" b="1" dirty="0">
                <a:effectLst/>
                <a:latin typeface="OpenDyslexic" pitchFamily="2" charset="77"/>
                <a:ea typeface="Calibri" panose="020F0502020204030204" pitchFamily="34" charset="0"/>
                <a:cs typeface="Times New Roman" panose="02020603050405020304" pitchFamily="18" charset="0"/>
              </a:rPr>
              <a:t>very dark blue</a:t>
            </a:r>
            <a:r>
              <a:rPr lang="en-US" sz="1800" dirty="0">
                <a:effectLst/>
                <a:latin typeface="OpenDyslexic" pitchFamily="2" charset="77"/>
                <a:ea typeface="Calibri" panose="020F0502020204030204" pitchFamily="34" charset="0"/>
                <a:cs typeface="Times New Roman" panose="02020603050405020304" pitchFamily="18" charset="0"/>
              </a:rPr>
              <a:t>, so I have to </a:t>
            </a:r>
            <a:r>
              <a:rPr lang="en-US" sz="1800" b="1" dirty="0">
                <a:effectLst/>
                <a:latin typeface="OpenDyslexic" pitchFamily="2" charset="77"/>
                <a:ea typeface="Calibri" panose="020F0502020204030204" pitchFamily="34" charset="0"/>
                <a:cs typeface="Times New Roman" panose="02020603050405020304" pitchFamily="18" charset="0"/>
              </a:rPr>
              <a:t>assume the cells were</a:t>
            </a:r>
            <a:r>
              <a:rPr lang="en-US" sz="1800" dirty="0">
                <a:effectLst/>
                <a:latin typeface="OpenDyslexic" pitchFamily="2" charset="77"/>
                <a:ea typeface="Calibri" panose="020F0502020204030204" pitchFamily="34" charset="0"/>
                <a:cs typeface="Times New Roman" panose="02020603050405020304" pitchFamily="18" charset="0"/>
              </a:rPr>
              <a:t> very </a:t>
            </a:r>
            <a:r>
              <a:rPr lang="en-US" sz="1800" b="1" dirty="0">
                <a:effectLst/>
                <a:latin typeface="OpenDyslexic" pitchFamily="2" charset="77"/>
                <a:ea typeface="Calibri" panose="020F0502020204030204" pitchFamily="34" charset="0"/>
                <a:cs typeface="Times New Roman" panose="02020603050405020304" pitchFamily="18" charset="0"/>
              </a:rPr>
              <a:t>stressed</a:t>
            </a:r>
            <a:r>
              <a:rPr lang="en-US" sz="1800" dirty="0">
                <a:effectLst/>
                <a:latin typeface="OpenDyslexic" pitchFamily="2" charset="77"/>
                <a:ea typeface="Calibri" panose="020F0502020204030204" pitchFamily="34" charset="0"/>
                <a:cs typeface="Times New Roman" panose="02020603050405020304" pitchFamily="18" charset="0"/>
              </a:rPr>
              <a:t> and </a:t>
            </a:r>
            <a:r>
              <a:rPr lang="en-US" sz="1800" b="1" dirty="0">
                <a:effectLst/>
                <a:latin typeface="OpenDyslexic" pitchFamily="2" charset="77"/>
                <a:ea typeface="Calibri" panose="020F0502020204030204" pitchFamily="34" charset="0"/>
                <a:cs typeface="Times New Roman" panose="02020603050405020304" pitchFamily="18" charset="0"/>
              </a:rPr>
              <a:t>dying from the high concentration of toxic product</a:t>
            </a:r>
            <a:r>
              <a:rPr lang="en-US" sz="1800" dirty="0">
                <a:effectLst/>
                <a:latin typeface="OpenDyslexic" pitchFamily="2" charset="77"/>
                <a:ea typeface="Calibri" panose="020F0502020204030204" pitchFamily="34" charset="0"/>
                <a:cs typeface="Times New Roman" panose="02020603050405020304" pitchFamily="18" charset="0"/>
              </a:rPr>
              <a:t> produced </a:t>
            </a:r>
            <a:r>
              <a:rPr lang="en-US" sz="1800" b="1" dirty="0">
                <a:effectLst/>
                <a:latin typeface="OpenDyslexic" pitchFamily="2" charset="77"/>
                <a:ea typeface="Calibri" panose="020F0502020204030204" pitchFamily="34" charset="0"/>
                <a:cs typeface="Times New Roman" panose="02020603050405020304" pitchFamily="18" charset="0"/>
              </a:rPr>
              <a:t>when beta galactosidase cleaves X-gal</a:t>
            </a:r>
            <a:r>
              <a:rPr lang="en-US" sz="1800" dirty="0">
                <a:effectLst/>
                <a:latin typeface="OpenDyslexic" pitchFamily="2" charset="77"/>
                <a:ea typeface="Calibri" panose="020F0502020204030204" pitchFamily="34" charset="0"/>
                <a:cs typeface="Times New Roman" panose="02020603050405020304" pitchFamily="18" charset="0"/>
              </a:rPr>
              <a:t>. Regardless, further investigation is 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OpenDyslexic" pitchFamily="2" charset="77"/>
                <a:ea typeface="Calibri" panose="020F0502020204030204" pitchFamily="34" charset="0"/>
                <a:cs typeface="Times New Roman" panose="02020603050405020304" pitchFamily="18" charset="0"/>
              </a:rPr>
              <a:t>***I struck out this plate before thanksgiving break and we left it on the bench to grow at room temp until we came back. After break, there was no visible growth on the plate so we put it into the 37 degree incubator. The next day, we had growth and isolated colonies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13</a:t>
            </a:fld>
            <a:endParaRPr lang="en-US"/>
          </a:p>
        </p:txBody>
      </p:sp>
    </p:spTree>
    <p:extLst>
      <p:ext uri="{BB962C8B-B14F-4D97-AF65-F5344CB8AC3E}">
        <p14:creationId xmlns:p14="http://schemas.microsoft.com/office/powerpoint/2010/main" val="110304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OpenDyslexic" pitchFamily="2" charset="77"/>
                <a:ea typeface="Calibri" panose="020F0502020204030204" pitchFamily="34" charset="0"/>
                <a:cs typeface="Times New Roman" panose="02020603050405020304" pitchFamily="18" charset="0"/>
              </a:rPr>
              <a:t>We </a:t>
            </a:r>
            <a:r>
              <a:rPr lang="en-US" sz="1800" b="1" dirty="0">
                <a:effectLst/>
                <a:latin typeface="OpenDyslexic" pitchFamily="2" charset="77"/>
                <a:ea typeface="Calibri" panose="020F0502020204030204" pitchFamily="34" charset="0"/>
                <a:cs typeface="Times New Roman" panose="02020603050405020304" pitchFamily="18" charset="0"/>
              </a:rPr>
              <a:t>performed colony PCR on Mutant 7</a:t>
            </a:r>
            <a:r>
              <a:rPr lang="en-US" sz="1800" dirty="0">
                <a:effectLst/>
                <a:latin typeface="OpenDyslexic" pitchFamily="2" charset="77"/>
                <a:ea typeface="Calibri" panose="020F0502020204030204" pitchFamily="34" charset="0"/>
                <a:cs typeface="Times New Roman" panose="02020603050405020304" pitchFamily="18" charset="0"/>
              </a:rPr>
              <a:t> because it </a:t>
            </a:r>
            <a:r>
              <a:rPr lang="en-US" sz="1800" b="1" dirty="0">
                <a:effectLst/>
                <a:latin typeface="OpenDyslexic" pitchFamily="2" charset="77"/>
                <a:ea typeface="Calibri" panose="020F0502020204030204" pitchFamily="34" charset="0"/>
                <a:cs typeface="Times New Roman" panose="02020603050405020304" pitchFamily="18" charset="0"/>
              </a:rPr>
              <a:t>presented with white colonies during our second screening</a:t>
            </a:r>
            <a:r>
              <a:rPr lang="en-US" sz="1800" dirty="0">
                <a:effectLst/>
                <a:latin typeface="OpenDyslexic" pitchFamily="2" charset="77"/>
                <a:ea typeface="Calibri" panose="020F0502020204030204" pitchFamily="34" charset="0"/>
                <a:cs typeface="Times New Roman" panose="02020603050405020304" pitchFamily="18" charset="0"/>
              </a:rPr>
              <a:t>, leading us to </a:t>
            </a:r>
            <a:r>
              <a:rPr lang="en-US" sz="1800" b="1" dirty="0">
                <a:effectLst/>
                <a:latin typeface="OpenDyslexic" pitchFamily="2" charset="77"/>
                <a:ea typeface="Calibri" panose="020F0502020204030204" pitchFamily="34" charset="0"/>
                <a:cs typeface="Times New Roman" panose="02020603050405020304" pitchFamily="18" charset="0"/>
              </a:rPr>
              <a:t>believe that lacZ may have been interrupted</a:t>
            </a:r>
            <a:r>
              <a:rPr lang="en-US" sz="1800" dirty="0">
                <a:effectLst/>
                <a:latin typeface="OpenDyslexic" pitchFamily="2" charset="77"/>
                <a:ea typeface="Calibri" panose="020F0502020204030204" pitchFamily="34" charset="0"/>
                <a:cs typeface="Times New Roman" panose="02020603050405020304" pitchFamily="18" charset="0"/>
              </a:rPr>
              <a:t>. Performing colony PCR and running a gel would </a:t>
            </a:r>
            <a:r>
              <a:rPr lang="en-US" sz="1800" b="1" dirty="0">
                <a:effectLst/>
                <a:latin typeface="OpenDyslexic" pitchFamily="2" charset="77"/>
                <a:ea typeface="Calibri" panose="020F0502020204030204" pitchFamily="34" charset="0"/>
                <a:cs typeface="Times New Roman" panose="02020603050405020304" pitchFamily="18" charset="0"/>
              </a:rPr>
              <a:t>allow us to see if the transposon inserted into either lacZ or rpsu3</a:t>
            </a:r>
            <a:r>
              <a:rPr lang="en-US" sz="1800" dirty="0">
                <a:effectLst/>
                <a:latin typeface="OpenDyslexic" pitchFamily="2" charset="77"/>
                <a:ea typeface="Calibri" panose="020F0502020204030204" pitchFamily="34" charset="0"/>
                <a:cs typeface="Times New Roman" panose="02020603050405020304" pitchFamily="18" charset="0"/>
              </a:rPr>
              <a:t>. Our result was that the </a:t>
            </a:r>
            <a:r>
              <a:rPr lang="en-US" sz="1800" b="1" dirty="0">
                <a:effectLst/>
                <a:latin typeface="OpenDyslexic" pitchFamily="2" charset="77"/>
                <a:ea typeface="Calibri" panose="020F0502020204030204" pitchFamily="34" charset="0"/>
                <a:cs typeface="Times New Roman" panose="02020603050405020304" pitchFamily="18" charset="0"/>
              </a:rPr>
              <a:t>band for mutant 7 matched the band of its parental strain.</a:t>
            </a:r>
            <a:r>
              <a:rPr lang="en-US" sz="1800" dirty="0">
                <a:effectLst/>
                <a:latin typeface="OpenDyslexic" pitchFamily="2" charset="77"/>
                <a:ea typeface="Calibri" panose="020F0502020204030204" pitchFamily="34" charset="0"/>
                <a:cs typeface="Times New Roman" panose="02020603050405020304" pitchFamily="18" charset="0"/>
              </a:rPr>
              <a:t> This would indicate that the </a:t>
            </a:r>
            <a:r>
              <a:rPr lang="en-US" sz="1800" b="1" dirty="0">
                <a:effectLst/>
                <a:latin typeface="OpenDyslexic" pitchFamily="2" charset="77"/>
                <a:ea typeface="Calibri" panose="020F0502020204030204" pitchFamily="34" charset="0"/>
                <a:cs typeface="Times New Roman" panose="02020603050405020304" pitchFamily="18" charset="0"/>
              </a:rPr>
              <a:t>transposon did not insert into lacZ or rpsU3</a:t>
            </a:r>
            <a:r>
              <a:rPr lang="en-US" sz="1800" dirty="0">
                <a:effectLst/>
                <a:latin typeface="OpenDyslexic" pitchFamily="2" charset="77"/>
                <a:ea typeface="Calibri" panose="020F0502020204030204" pitchFamily="34" charset="0"/>
                <a:cs typeface="Times New Roman" panose="02020603050405020304" pitchFamily="18" charset="0"/>
              </a:rPr>
              <a:t>. This was also not a result we anticipated, and again there are </a:t>
            </a:r>
            <a:r>
              <a:rPr lang="en-US" sz="1800" b="1" dirty="0">
                <a:effectLst/>
                <a:latin typeface="OpenDyslexic" pitchFamily="2" charset="77"/>
                <a:ea typeface="Calibri" panose="020F0502020204030204" pitchFamily="34" charset="0"/>
                <a:cs typeface="Times New Roman" panose="02020603050405020304" pitchFamily="18" charset="0"/>
              </a:rPr>
              <a:t>two possible causes</a:t>
            </a:r>
            <a:r>
              <a:rPr lang="en-US" sz="1800" dirty="0">
                <a:effectLst/>
                <a:latin typeface="OpenDyslexic" pitchFamily="2" charset="77"/>
                <a:ea typeface="Calibri" panose="020F0502020204030204" pitchFamily="34" charset="0"/>
                <a:cs typeface="Times New Roman" panose="02020603050405020304" pitchFamily="18" charset="0"/>
              </a:rPr>
              <a:t> we could come up with to explain this. My first thought </a:t>
            </a:r>
            <a:r>
              <a:rPr lang="en-US" sz="1800" b="1" dirty="0">
                <a:effectLst/>
                <a:latin typeface="OpenDyslexic" pitchFamily="2" charset="77"/>
                <a:ea typeface="Calibri" panose="020F0502020204030204" pitchFamily="34" charset="0"/>
                <a:cs typeface="Times New Roman" panose="02020603050405020304" pitchFamily="18" charset="0"/>
              </a:rPr>
              <a:t>was maybe the transposon had inserted right before the promotor for rpsU3/lacZ.</a:t>
            </a:r>
            <a:r>
              <a:rPr lang="en-US" sz="1800" dirty="0">
                <a:effectLst/>
                <a:latin typeface="OpenDyslexic" pitchFamily="2" charset="77"/>
                <a:ea typeface="Calibri" panose="020F0502020204030204" pitchFamily="34" charset="0"/>
                <a:cs typeface="Times New Roman" panose="02020603050405020304" pitchFamily="18" charset="0"/>
              </a:rPr>
              <a:t> Maybe this could still have affected beta galactosidase activity but have </a:t>
            </a:r>
            <a:r>
              <a:rPr lang="en-US" sz="1800" b="1" dirty="0">
                <a:effectLst/>
                <a:latin typeface="OpenDyslexic" pitchFamily="2" charset="77"/>
                <a:ea typeface="Calibri" panose="020F0502020204030204" pitchFamily="34" charset="0"/>
                <a:cs typeface="Times New Roman" panose="02020603050405020304" pitchFamily="18" charset="0"/>
              </a:rPr>
              <a:t>not been caught by the primers we used</a:t>
            </a:r>
            <a:r>
              <a:rPr lang="en-US" sz="1800" dirty="0">
                <a:effectLst/>
                <a:latin typeface="OpenDyslexic" pitchFamily="2" charset="77"/>
                <a:ea typeface="Calibri" panose="020F0502020204030204" pitchFamily="34" charset="0"/>
                <a:cs typeface="Times New Roman" panose="02020603050405020304" pitchFamily="18" charset="0"/>
              </a:rPr>
              <a:t>. The other answer is </a:t>
            </a:r>
            <a:r>
              <a:rPr lang="en-US" sz="1800" b="1" dirty="0">
                <a:effectLst/>
                <a:latin typeface="OpenDyslexic" pitchFamily="2" charset="77"/>
                <a:ea typeface="Calibri" panose="020F0502020204030204" pitchFamily="34" charset="0"/>
                <a:cs typeface="Times New Roman" panose="02020603050405020304" pitchFamily="18" charset="0"/>
              </a:rPr>
              <a:t>maybe mutant 7 wasn’t really white</a:t>
            </a:r>
            <a:r>
              <a:rPr lang="en-US" sz="1800" dirty="0">
                <a:effectLst/>
                <a:latin typeface="OpenDyslexic" pitchFamily="2" charset="77"/>
                <a:ea typeface="Calibri" panose="020F0502020204030204" pitchFamily="34" charset="0"/>
                <a:cs typeface="Times New Roman" panose="02020603050405020304" pitchFamily="18" charset="0"/>
              </a:rPr>
              <a:t>. The issue with screening mutants by beta galactosidase activity/ </a:t>
            </a:r>
            <a:r>
              <a:rPr lang="en-US" sz="1800" b="1" dirty="0">
                <a:effectLst/>
                <a:latin typeface="OpenDyslexic" pitchFamily="2" charset="77"/>
                <a:ea typeface="Calibri" panose="020F0502020204030204" pitchFamily="34" charset="0"/>
                <a:cs typeface="Times New Roman" panose="02020603050405020304" pitchFamily="18" charset="0"/>
              </a:rPr>
              <a:t>blue pigment production</a:t>
            </a:r>
            <a:r>
              <a:rPr lang="en-US" sz="1800" dirty="0">
                <a:effectLst/>
                <a:latin typeface="OpenDyslexic" pitchFamily="2" charset="77"/>
                <a:ea typeface="Calibri" panose="020F0502020204030204" pitchFamily="34" charset="0"/>
                <a:cs typeface="Times New Roman" panose="02020603050405020304" pitchFamily="18" charset="0"/>
              </a:rPr>
              <a:t>, is that is all </a:t>
            </a:r>
            <a:r>
              <a:rPr lang="en-US" sz="1800" b="1" dirty="0">
                <a:effectLst/>
                <a:latin typeface="OpenDyslexic" pitchFamily="2" charset="77"/>
                <a:ea typeface="Calibri" panose="020F0502020204030204" pitchFamily="34" charset="0"/>
                <a:cs typeface="Times New Roman" panose="02020603050405020304" pitchFamily="18" charset="0"/>
              </a:rPr>
              <a:t>subjective</a:t>
            </a:r>
            <a:r>
              <a:rPr lang="en-US" sz="1800" dirty="0">
                <a:effectLst/>
                <a:latin typeface="OpenDyslexic" pitchFamily="2" charset="77"/>
                <a:ea typeface="Calibri" panose="020F0502020204030204" pitchFamily="34" charset="0"/>
                <a:cs typeface="Times New Roman" panose="02020603050405020304" pitchFamily="18" charset="0"/>
              </a:rPr>
              <a:t>. Where I may have classified mutant 7 as white, another may have interpreted it as light blue.</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Dyslexic" pitchFamily="2" charset="77"/>
                <a:ea typeface="Calibri" panose="020F0502020204030204" pitchFamily="34" charset="0"/>
                <a:cs typeface="Times New Roman" panose="02020603050405020304" pitchFamily="18" charset="0"/>
              </a:rPr>
              <a:t>The beta galactosidase activity assay </a:t>
            </a:r>
            <a:r>
              <a:rPr lang="en-US" sz="1800" dirty="0">
                <a:effectLst/>
                <a:latin typeface="OpenDyslexic" pitchFamily="2" charset="77"/>
                <a:ea typeface="Calibri" panose="020F0502020204030204" pitchFamily="34" charset="0"/>
                <a:cs typeface="Times New Roman" panose="02020603050405020304" pitchFamily="18" charset="0"/>
              </a:rPr>
              <a:t>should </a:t>
            </a:r>
            <a:r>
              <a:rPr lang="en-US" sz="1800" b="1" dirty="0">
                <a:effectLst/>
                <a:latin typeface="OpenDyslexic" pitchFamily="2" charset="77"/>
                <a:ea typeface="Calibri" panose="020F0502020204030204" pitchFamily="34" charset="0"/>
                <a:cs typeface="Times New Roman" panose="02020603050405020304" pitchFamily="18" charset="0"/>
              </a:rPr>
              <a:t>provide a more quantitative lens</a:t>
            </a:r>
            <a:r>
              <a:rPr lang="en-US" sz="1800" dirty="0">
                <a:effectLst/>
                <a:latin typeface="OpenDyslexic" pitchFamily="2" charset="77"/>
                <a:ea typeface="Calibri" panose="020F0502020204030204" pitchFamily="34" charset="0"/>
                <a:cs typeface="Times New Roman" panose="02020603050405020304" pitchFamily="18" charset="0"/>
              </a:rPr>
              <a:t> to view mutants 2, 4, and 7 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5C6609-8879-AA4A-A478-FE6157668993}" type="slidenum">
              <a:rPr lang="en-US" smtClean="0"/>
              <a:t>14</a:t>
            </a:fld>
            <a:endParaRPr lang="en-US"/>
          </a:p>
        </p:txBody>
      </p:sp>
    </p:spTree>
    <p:extLst>
      <p:ext uri="{BB962C8B-B14F-4D97-AF65-F5344CB8AC3E}">
        <p14:creationId xmlns:p14="http://schemas.microsoft.com/office/powerpoint/2010/main" val="2840647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Starting off, </a:t>
            </a:r>
            <a:r>
              <a:rPr lang="en-US" sz="1800" b="1" dirty="0">
                <a:effectLst/>
                <a:latin typeface="OpenDyslexic" pitchFamily="2" charset="77"/>
                <a:ea typeface="Calibri" panose="020F0502020204030204" pitchFamily="34" charset="0"/>
                <a:cs typeface="Times New Roman" panose="02020603050405020304" pitchFamily="18" charset="0"/>
              </a:rPr>
              <a:t>Mutant 4 did not cooperate</a:t>
            </a:r>
            <a:r>
              <a:rPr lang="en-US" sz="1800" dirty="0">
                <a:effectLst/>
                <a:latin typeface="OpenDyslexic" pitchFamily="2" charset="77"/>
                <a:ea typeface="Calibri" panose="020F0502020204030204" pitchFamily="34" charset="0"/>
                <a:cs typeface="Times New Roman" panose="02020603050405020304" pitchFamily="18" charset="0"/>
              </a:rPr>
              <a:t> and did </a:t>
            </a:r>
            <a:r>
              <a:rPr lang="en-US" sz="1800" b="1" dirty="0">
                <a:effectLst/>
                <a:latin typeface="OpenDyslexic" pitchFamily="2" charset="77"/>
                <a:ea typeface="Calibri" panose="020F0502020204030204" pitchFamily="34" charset="0"/>
                <a:cs typeface="Times New Roman" panose="02020603050405020304" pitchFamily="18" charset="0"/>
              </a:rPr>
              <a:t>not grow</a:t>
            </a:r>
            <a:r>
              <a:rPr lang="en-US" sz="1800" dirty="0">
                <a:effectLst/>
                <a:latin typeface="OpenDyslexic" pitchFamily="2" charset="77"/>
                <a:ea typeface="Calibri" panose="020F0502020204030204" pitchFamily="34" charset="0"/>
                <a:cs typeface="Times New Roman" panose="02020603050405020304" pitchFamily="18" charset="0"/>
              </a:rPr>
              <a:t> to a high enough cell density to be on this assay.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Our </a:t>
            </a:r>
            <a:r>
              <a:rPr lang="en-US" sz="1800" b="1" dirty="0">
                <a:effectLst/>
                <a:latin typeface="OpenDyslexic" pitchFamily="2" charset="77"/>
                <a:ea typeface="Calibri" panose="020F0502020204030204" pitchFamily="34" charset="0"/>
                <a:cs typeface="Times New Roman" panose="02020603050405020304" pitchFamily="18" charset="0"/>
              </a:rPr>
              <a:t>expectation for mutant 2</a:t>
            </a:r>
            <a:r>
              <a:rPr lang="en-US" sz="1800" dirty="0">
                <a:effectLst/>
                <a:latin typeface="OpenDyslexic" pitchFamily="2" charset="77"/>
                <a:ea typeface="Calibri" panose="020F0502020204030204" pitchFamily="34" charset="0"/>
                <a:cs typeface="Times New Roman" panose="02020603050405020304" pitchFamily="18" charset="0"/>
              </a:rPr>
              <a:t> was to </a:t>
            </a:r>
            <a:r>
              <a:rPr lang="en-US" sz="1800" b="1" dirty="0">
                <a:effectLst/>
                <a:latin typeface="OpenDyslexic" pitchFamily="2" charset="77"/>
                <a:ea typeface="Calibri" panose="020F0502020204030204" pitchFamily="34" charset="0"/>
                <a:cs typeface="Times New Roman" panose="02020603050405020304" pitchFamily="18" charset="0"/>
              </a:rPr>
              <a:t>see an increase in beta galactosidase activity in comparison to its parental strain KRLVS28</a:t>
            </a:r>
            <a:r>
              <a:rPr lang="en-US" sz="1800" dirty="0">
                <a:effectLst/>
                <a:latin typeface="OpenDyslexic" pitchFamily="2" charset="77"/>
                <a:ea typeface="Calibri" panose="020F0502020204030204" pitchFamily="34" charset="0"/>
                <a:cs typeface="Times New Roman" panose="02020603050405020304" pitchFamily="18" charset="0"/>
              </a:rPr>
              <a:t>, because it’s </a:t>
            </a:r>
            <a:r>
              <a:rPr lang="en-US" sz="1800" b="1" dirty="0">
                <a:effectLst/>
                <a:latin typeface="OpenDyslexic" pitchFamily="2" charset="77"/>
                <a:ea typeface="Calibri" panose="020F0502020204030204" pitchFamily="34" charset="0"/>
                <a:cs typeface="Times New Roman" panose="02020603050405020304" pitchFamily="18" charset="0"/>
              </a:rPr>
              <a:t>colonies seemed to produce more blue pigment</a:t>
            </a:r>
            <a:r>
              <a:rPr lang="en-US" sz="1800" dirty="0">
                <a:effectLst/>
                <a:latin typeface="OpenDyslexic" pitchFamily="2" charset="77"/>
                <a:ea typeface="Calibri" panose="020F0502020204030204" pitchFamily="34" charset="0"/>
                <a:cs typeface="Times New Roman" panose="02020603050405020304" pitchFamily="18" charset="0"/>
              </a:rPr>
              <a:t>. Our result was </a:t>
            </a:r>
            <a:r>
              <a:rPr lang="en-US" sz="1800" b="1" dirty="0">
                <a:effectLst/>
                <a:latin typeface="OpenDyslexic" pitchFamily="2" charset="77"/>
                <a:ea typeface="Calibri" panose="020F0502020204030204" pitchFamily="34" charset="0"/>
                <a:cs typeface="Times New Roman" panose="02020603050405020304" pitchFamily="18" charset="0"/>
              </a:rPr>
              <a:t>only a 0.6 miller unit increase</a:t>
            </a:r>
            <a:r>
              <a:rPr lang="en-US" sz="1800" dirty="0">
                <a:effectLst/>
                <a:latin typeface="OpenDyslexic" pitchFamily="2" charset="77"/>
                <a:ea typeface="Calibri" panose="020F0502020204030204" pitchFamily="34" charset="0"/>
                <a:cs typeface="Times New Roman" panose="02020603050405020304" pitchFamily="18" charset="0"/>
              </a:rPr>
              <a:t> in beta galactosidase activity, which was </a:t>
            </a:r>
            <a:r>
              <a:rPr lang="en-US" sz="1800" b="1" dirty="0">
                <a:effectLst/>
                <a:latin typeface="OpenDyslexic" pitchFamily="2" charset="77"/>
                <a:ea typeface="Calibri" panose="020F0502020204030204" pitchFamily="34" charset="0"/>
                <a:cs typeface="Times New Roman" panose="02020603050405020304" pitchFamily="18" charset="0"/>
              </a:rPr>
              <a:t>not statistically significant.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OpenDyslexic" pitchFamily="2" charset="77"/>
                <a:ea typeface="Calibri" panose="020F0502020204030204" pitchFamily="34" charset="0"/>
                <a:cs typeface="Times New Roman" panose="02020603050405020304" pitchFamily="18" charset="0"/>
              </a:rPr>
              <a:t>Our </a:t>
            </a:r>
            <a:r>
              <a:rPr lang="en-US" sz="1800" b="1" dirty="0">
                <a:effectLst/>
                <a:latin typeface="OpenDyslexic" pitchFamily="2" charset="77"/>
                <a:ea typeface="Calibri" panose="020F0502020204030204" pitchFamily="34" charset="0"/>
                <a:cs typeface="Times New Roman" panose="02020603050405020304" pitchFamily="18" charset="0"/>
              </a:rPr>
              <a:t>expectation for mutant 7 </a:t>
            </a:r>
            <a:r>
              <a:rPr lang="en-US" sz="1800" dirty="0">
                <a:effectLst/>
                <a:latin typeface="OpenDyslexic" pitchFamily="2" charset="77"/>
                <a:ea typeface="Calibri" panose="020F0502020204030204" pitchFamily="34" charset="0"/>
                <a:cs typeface="Times New Roman" panose="02020603050405020304" pitchFamily="18" charset="0"/>
              </a:rPr>
              <a:t>was to </a:t>
            </a:r>
            <a:r>
              <a:rPr lang="en-US" sz="1800" b="1" dirty="0">
                <a:effectLst/>
                <a:latin typeface="OpenDyslexic" pitchFamily="2" charset="77"/>
                <a:ea typeface="Calibri" panose="020F0502020204030204" pitchFamily="34" charset="0"/>
                <a:cs typeface="Times New Roman" panose="02020603050405020304" pitchFamily="18" charset="0"/>
              </a:rPr>
              <a:t>see a decrease in beta galactosidase activity in comparison to its parental strain KRLVS75</a:t>
            </a:r>
            <a:r>
              <a:rPr lang="en-US" sz="1800" dirty="0">
                <a:effectLst/>
                <a:latin typeface="OpenDyslexic" pitchFamily="2" charset="77"/>
                <a:ea typeface="Calibri" panose="020F0502020204030204" pitchFamily="34" charset="0"/>
                <a:cs typeface="Times New Roman" panose="02020603050405020304" pitchFamily="18" charset="0"/>
              </a:rPr>
              <a:t>, because its </a:t>
            </a:r>
            <a:r>
              <a:rPr lang="en-US" sz="1800" b="1" dirty="0">
                <a:effectLst/>
                <a:latin typeface="OpenDyslexic" pitchFamily="2" charset="77"/>
                <a:ea typeface="Calibri" panose="020F0502020204030204" pitchFamily="34" charset="0"/>
                <a:cs typeface="Times New Roman" panose="02020603050405020304" pitchFamily="18" charset="0"/>
              </a:rPr>
              <a:t>colonies were white</a:t>
            </a:r>
            <a:r>
              <a:rPr lang="en-US" sz="1800" dirty="0">
                <a:effectLst/>
                <a:latin typeface="OpenDyslexic" pitchFamily="2" charset="77"/>
                <a:ea typeface="Calibri" panose="020F0502020204030204" pitchFamily="34" charset="0"/>
                <a:cs typeface="Times New Roman" panose="02020603050405020304" pitchFamily="18" charset="0"/>
              </a:rPr>
              <a:t>, or very very light blue during screening. The </a:t>
            </a:r>
            <a:r>
              <a:rPr lang="en-US" sz="1800" b="1" dirty="0">
                <a:effectLst/>
                <a:latin typeface="OpenDyslexic" pitchFamily="2" charset="77"/>
                <a:ea typeface="Calibri" panose="020F0502020204030204" pitchFamily="34" charset="0"/>
                <a:cs typeface="Times New Roman" panose="02020603050405020304" pitchFamily="18" charset="0"/>
              </a:rPr>
              <a:t>result was a 6.55 miller until increase</a:t>
            </a:r>
            <a:r>
              <a:rPr lang="en-US" sz="1800" dirty="0">
                <a:effectLst/>
                <a:latin typeface="OpenDyslexic" pitchFamily="2" charset="77"/>
                <a:ea typeface="Calibri" panose="020F0502020204030204" pitchFamily="34" charset="0"/>
                <a:cs typeface="Times New Roman" panose="02020603050405020304" pitchFamily="18" charset="0"/>
              </a:rPr>
              <a:t> in beta galactosidase activity, which </a:t>
            </a:r>
            <a:r>
              <a:rPr lang="en-US" sz="1800" b="1" dirty="0">
                <a:effectLst/>
                <a:latin typeface="OpenDyslexic" pitchFamily="2" charset="77"/>
                <a:ea typeface="Calibri" panose="020F0502020204030204" pitchFamily="34" charset="0"/>
                <a:cs typeface="Times New Roman" panose="02020603050405020304" pitchFamily="18" charset="0"/>
              </a:rPr>
              <a:t>is statistically significant</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b="1" dirty="0">
                <a:effectLst/>
                <a:latin typeface="OpenDyslexic" pitchFamily="2" charset="77"/>
                <a:ea typeface="Calibri" panose="020F0502020204030204" pitchFamily="34" charset="0"/>
                <a:cs typeface="Times New Roman" panose="02020603050405020304" pitchFamily="18" charset="0"/>
              </a:rPr>
              <a:t>However</a:t>
            </a:r>
            <a:r>
              <a:rPr lang="en-US" sz="1800" dirty="0">
                <a:effectLst/>
                <a:latin typeface="OpenDyslexic" pitchFamily="2" charset="77"/>
                <a:ea typeface="Calibri" panose="020F0502020204030204" pitchFamily="34" charset="0"/>
                <a:cs typeface="Times New Roman" panose="02020603050405020304" pitchFamily="18" charset="0"/>
              </a:rPr>
              <a:t>, as Kathryn pointed out on Wednesday, </a:t>
            </a:r>
            <a:r>
              <a:rPr lang="en-US" sz="1800" b="1" dirty="0">
                <a:effectLst/>
                <a:latin typeface="OpenDyslexic" pitchFamily="2" charset="77"/>
                <a:ea typeface="Calibri" panose="020F0502020204030204" pitchFamily="34" charset="0"/>
                <a:cs typeface="Times New Roman" panose="02020603050405020304" pitchFamily="18" charset="0"/>
              </a:rPr>
              <a:t>just because something is statistically significant, doesn’t mean it is meaningful</a:t>
            </a:r>
            <a:r>
              <a:rPr lang="en-US" sz="1800" dirty="0">
                <a:effectLst/>
                <a:latin typeface="OpenDyslexic" pitchFamily="2" charset="77"/>
                <a:ea typeface="Calibri" panose="020F0502020204030204" pitchFamily="34" charset="0"/>
                <a:cs typeface="Times New Roman" panose="02020603050405020304" pitchFamily="18" charset="0"/>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15</a:t>
            </a:fld>
            <a:endParaRPr lang="en-US"/>
          </a:p>
        </p:txBody>
      </p:sp>
    </p:spTree>
    <p:extLst>
      <p:ext uri="{BB962C8B-B14F-4D97-AF65-F5344CB8AC3E}">
        <p14:creationId xmlns:p14="http://schemas.microsoft.com/office/powerpoint/2010/main" val="972624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Conclusions!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For </a:t>
            </a:r>
            <a:r>
              <a:rPr lang="en-US" sz="1800" b="1" dirty="0">
                <a:effectLst/>
                <a:latin typeface="OpenDyslexic" pitchFamily="2" charset="77"/>
                <a:ea typeface="Calibri" panose="020F0502020204030204" pitchFamily="34" charset="0"/>
                <a:cs typeface="Times New Roman" panose="02020603050405020304" pitchFamily="18" charset="0"/>
              </a:rPr>
              <a:t>mutant 2</a:t>
            </a:r>
            <a:r>
              <a:rPr lang="en-US" sz="1800" dirty="0">
                <a:effectLst/>
                <a:latin typeface="OpenDyslexic" pitchFamily="2" charset="77"/>
                <a:ea typeface="Calibri" panose="020F0502020204030204" pitchFamily="34" charset="0"/>
                <a:cs typeface="Times New Roman" panose="02020603050405020304" pitchFamily="18" charset="0"/>
              </a:rPr>
              <a:t>, there was </a:t>
            </a:r>
            <a:r>
              <a:rPr lang="en-US" sz="1800" b="1" dirty="0">
                <a:effectLst/>
                <a:latin typeface="OpenDyslexic" pitchFamily="2" charset="77"/>
                <a:ea typeface="Calibri" panose="020F0502020204030204" pitchFamily="34" charset="0"/>
                <a:cs typeface="Times New Roman" panose="02020603050405020304" pitchFamily="18" charset="0"/>
              </a:rPr>
              <a:t>no significant increase or decrease </a:t>
            </a:r>
            <a:r>
              <a:rPr lang="en-US" sz="1800" dirty="0">
                <a:effectLst/>
                <a:latin typeface="OpenDyslexic" pitchFamily="2" charset="77"/>
                <a:ea typeface="Calibri" panose="020F0502020204030204" pitchFamily="34" charset="0"/>
                <a:cs typeface="Times New Roman" panose="02020603050405020304" pitchFamily="18" charset="0"/>
              </a:rPr>
              <a:t>in beta galactosidase activity, and it is </a:t>
            </a:r>
            <a:r>
              <a:rPr lang="en-US" sz="1800" b="1" dirty="0">
                <a:effectLst/>
                <a:latin typeface="OpenDyslexic" pitchFamily="2" charset="77"/>
                <a:ea typeface="Calibri" panose="020F0502020204030204" pitchFamily="34" charset="0"/>
                <a:cs typeface="Times New Roman" panose="02020603050405020304" pitchFamily="18" charset="0"/>
              </a:rPr>
              <a:t>probably not worth further investigation.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For </a:t>
            </a:r>
            <a:r>
              <a:rPr lang="en-US" sz="1800" b="1" dirty="0">
                <a:effectLst/>
                <a:latin typeface="OpenDyslexic" pitchFamily="2" charset="77"/>
                <a:ea typeface="Calibri" panose="020F0502020204030204" pitchFamily="34" charset="0"/>
                <a:cs typeface="Times New Roman" panose="02020603050405020304" pitchFamily="18" charset="0"/>
              </a:rPr>
              <a:t>mutant 4</a:t>
            </a:r>
            <a:r>
              <a:rPr lang="en-US" sz="1800" dirty="0">
                <a:effectLst/>
                <a:latin typeface="OpenDyslexic" pitchFamily="2" charset="77"/>
                <a:ea typeface="Calibri" panose="020F0502020204030204" pitchFamily="34" charset="0"/>
                <a:cs typeface="Times New Roman" panose="02020603050405020304" pitchFamily="18" charset="0"/>
              </a:rPr>
              <a:t>, we </a:t>
            </a:r>
            <a:r>
              <a:rPr lang="en-US" sz="1800" b="1" dirty="0">
                <a:effectLst/>
                <a:latin typeface="OpenDyslexic" pitchFamily="2" charset="77"/>
                <a:ea typeface="Calibri" panose="020F0502020204030204" pitchFamily="34" charset="0"/>
                <a:cs typeface="Times New Roman" panose="02020603050405020304" pitchFamily="18" charset="0"/>
              </a:rPr>
              <a:t>still want to perform a beta galactosidase activity assay</a:t>
            </a:r>
            <a:r>
              <a:rPr lang="en-US" sz="1800" dirty="0">
                <a:effectLst/>
                <a:latin typeface="OpenDyslexic" pitchFamily="2" charset="77"/>
                <a:ea typeface="Calibri" panose="020F0502020204030204" pitchFamily="34" charset="0"/>
                <a:cs typeface="Times New Roman" panose="02020603050405020304" pitchFamily="18" charset="0"/>
              </a:rPr>
              <a:t>. As for the </a:t>
            </a:r>
            <a:r>
              <a:rPr lang="en-US" sz="1800" b="1" dirty="0">
                <a:effectLst/>
                <a:latin typeface="OpenDyslexic" pitchFamily="2" charset="77"/>
                <a:ea typeface="Calibri" panose="020F0502020204030204" pitchFamily="34" charset="0"/>
                <a:cs typeface="Times New Roman" panose="02020603050405020304" pitchFamily="18" charset="0"/>
              </a:rPr>
              <a:t>isolation streak</a:t>
            </a:r>
            <a:r>
              <a:rPr lang="en-US" sz="1800" dirty="0">
                <a:effectLst/>
                <a:latin typeface="OpenDyslexic" pitchFamily="2" charset="77"/>
                <a:ea typeface="Calibri" panose="020F0502020204030204" pitchFamily="34" charset="0"/>
                <a:cs typeface="Times New Roman" panose="02020603050405020304" pitchFamily="18" charset="0"/>
              </a:rPr>
              <a:t>, I would be </a:t>
            </a:r>
            <a:r>
              <a:rPr lang="en-US" sz="1800" b="1" dirty="0">
                <a:effectLst/>
                <a:latin typeface="OpenDyslexic" pitchFamily="2" charset="77"/>
                <a:ea typeface="Calibri" panose="020F0502020204030204" pitchFamily="34" charset="0"/>
                <a:cs typeface="Times New Roman" panose="02020603050405020304" pitchFamily="18" charset="0"/>
              </a:rPr>
              <a:t>interested in seeing if</a:t>
            </a:r>
            <a:r>
              <a:rPr lang="en-US" sz="1800" dirty="0">
                <a:effectLst/>
                <a:latin typeface="OpenDyslexic" pitchFamily="2" charset="77"/>
                <a:ea typeface="Calibri" panose="020F0502020204030204" pitchFamily="34" charset="0"/>
                <a:cs typeface="Times New Roman" panose="02020603050405020304" pitchFamily="18" charset="0"/>
              </a:rPr>
              <a:t> an isolation </a:t>
            </a:r>
            <a:r>
              <a:rPr lang="en-US" sz="1800" b="1" dirty="0">
                <a:effectLst/>
                <a:latin typeface="OpenDyslexic" pitchFamily="2" charset="77"/>
                <a:ea typeface="Calibri" panose="020F0502020204030204" pitchFamily="34" charset="0"/>
                <a:cs typeface="Times New Roman" panose="02020603050405020304" pitchFamily="18" charset="0"/>
              </a:rPr>
              <a:t>streak from the freezer stock</a:t>
            </a:r>
            <a:r>
              <a:rPr lang="en-US" sz="1800" dirty="0">
                <a:effectLst/>
                <a:latin typeface="OpenDyslexic" pitchFamily="2" charset="77"/>
                <a:ea typeface="Calibri" panose="020F0502020204030204" pitchFamily="34" charset="0"/>
                <a:cs typeface="Times New Roman" panose="02020603050405020304" pitchFamily="18" charset="0"/>
              </a:rPr>
              <a:t> of this mutant would </a:t>
            </a:r>
            <a:r>
              <a:rPr lang="en-US" sz="1800" b="1" dirty="0">
                <a:effectLst/>
                <a:latin typeface="OpenDyslexic" pitchFamily="2" charset="77"/>
                <a:ea typeface="Calibri" panose="020F0502020204030204" pitchFamily="34" charset="0"/>
                <a:cs typeface="Times New Roman" panose="02020603050405020304" pitchFamily="18" charset="0"/>
              </a:rPr>
              <a:t>produce the same results</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OpenDyslexic" pitchFamily="2" charset="77"/>
                <a:ea typeface="Calibri" panose="020F0502020204030204" pitchFamily="34" charset="0"/>
                <a:cs typeface="Times New Roman" panose="02020603050405020304" pitchFamily="18" charset="0"/>
              </a:rPr>
              <a:t>Lastly </a:t>
            </a:r>
            <a:r>
              <a:rPr lang="en-US" sz="1800" b="1" dirty="0">
                <a:effectLst/>
                <a:latin typeface="OpenDyslexic" pitchFamily="2" charset="77"/>
                <a:ea typeface="Calibri" panose="020F0502020204030204" pitchFamily="34" charset="0"/>
                <a:cs typeface="Times New Roman" panose="02020603050405020304" pitchFamily="18" charset="0"/>
              </a:rPr>
              <a:t>mutant 7</a:t>
            </a:r>
            <a:r>
              <a:rPr lang="en-US" sz="1800" dirty="0">
                <a:effectLst/>
                <a:latin typeface="OpenDyslexic" pitchFamily="2" charset="77"/>
                <a:ea typeface="Calibri" panose="020F0502020204030204" pitchFamily="34" charset="0"/>
                <a:cs typeface="Times New Roman" panose="02020603050405020304" pitchFamily="18" charset="0"/>
              </a:rPr>
              <a:t>, the </a:t>
            </a:r>
            <a:r>
              <a:rPr lang="en-US" sz="1800" b="1" dirty="0">
                <a:effectLst/>
                <a:latin typeface="OpenDyslexic" pitchFamily="2" charset="77"/>
                <a:ea typeface="Calibri" panose="020F0502020204030204" pitchFamily="34" charset="0"/>
                <a:cs typeface="Times New Roman" panose="02020603050405020304" pitchFamily="18" charset="0"/>
              </a:rPr>
              <a:t>colony PCR results and the beta galactosidase activity assay results are in direct opposition of the colony morphology presented during the screening.</a:t>
            </a:r>
            <a:r>
              <a:rPr lang="en-US" sz="1800" dirty="0">
                <a:effectLst/>
                <a:latin typeface="OpenDyslexic" pitchFamily="2" charset="77"/>
                <a:ea typeface="Calibri" panose="020F0502020204030204" pitchFamily="34" charset="0"/>
                <a:cs typeface="Times New Roman" panose="02020603050405020304" pitchFamily="18" charset="0"/>
              </a:rPr>
              <a:t> After discussing these opposing results with the lab, we </a:t>
            </a:r>
            <a:r>
              <a:rPr lang="en-US" sz="1800" b="1" dirty="0">
                <a:effectLst/>
                <a:latin typeface="OpenDyslexic" pitchFamily="2" charset="77"/>
                <a:ea typeface="Calibri" panose="020F0502020204030204" pitchFamily="34" charset="0"/>
                <a:cs typeface="Times New Roman" panose="02020603050405020304" pitchFamily="18" charset="0"/>
              </a:rPr>
              <a:t>concluded that our screening plate</a:t>
            </a:r>
            <a:r>
              <a:rPr lang="en-US" sz="1800" dirty="0">
                <a:effectLst/>
                <a:latin typeface="OpenDyslexic" pitchFamily="2" charset="77"/>
                <a:ea typeface="Calibri" panose="020F0502020204030204" pitchFamily="34" charset="0"/>
                <a:cs typeface="Times New Roman" panose="02020603050405020304" pitchFamily="18" charset="0"/>
              </a:rPr>
              <a:t> was </a:t>
            </a:r>
            <a:r>
              <a:rPr lang="en-US" sz="1800" b="1" dirty="0">
                <a:effectLst/>
                <a:latin typeface="OpenDyslexic" pitchFamily="2" charset="77"/>
                <a:ea typeface="Calibri" panose="020F0502020204030204" pitchFamily="34" charset="0"/>
                <a:cs typeface="Times New Roman" panose="02020603050405020304" pitchFamily="18" charset="0"/>
              </a:rPr>
              <a:t>probably incorrect</a:t>
            </a:r>
            <a:r>
              <a:rPr lang="en-US" sz="1800" dirty="0">
                <a:effectLst/>
                <a:latin typeface="OpenDyslexic" pitchFamily="2" charset="77"/>
                <a:ea typeface="Calibri" panose="020F0502020204030204" pitchFamily="34" charset="0"/>
                <a:cs typeface="Times New Roman" panose="02020603050405020304" pitchFamily="18" charset="0"/>
              </a:rPr>
              <a:t>. Along with being a </a:t>
            </a:r>
            <a:r>
              <a:rPr lang="en-US" sz="1800" b="1" dirty="0">
                <a:effectLst/>
                <a:latin typeface="OpenDyslexic" pitchFamily="2" charset="77"/>
                <a:ea typeface="Calibri" panose="020F0502020204030204" pitchFamily="34" charset="0"/>
                <a:cs typeface="Times New Roman" panose="02020603050405020304" pitchFamily="18" charset="0"/>
              </a:rPr>
              <a:t>very subjective tool</a:t>
            </a:r>
            <a:r>
              <a:rPr lang="en-US" sz="1800" dirty="0">
                <a:effectLst/>
                <a:latin typeface="OpenDyslexic" pitchFamily="2" charset="77"/>
                <a:ea typeface="Calibri" panose="020F0502020204030204" pitchFamily="34" charset="0"/>
                <a:cs typeface="Times New Roman" panose="02020603050405020304" pitchFamily="18" charset="0"/>
              </a:rPr>
              <a:t>, the </a:t>
            </a:r>
            <a:r>
              <a:rPr lang="en-US" sz="1800" b="1" dirty="0">
                <a:effectLst/>
                <a:latin typeface="OpenDyslexic" pitchFamily="2" charset="77"/>
                <a:ea typeface="Calibri" panose="020F0502020204030204" pitchFamily="34" charset="0"/>
                <a:cs typeface="Times New Roman" panose="02020603050405020304" pitchFamily="18" charset="0"/>
              </a:rPr>
              <a:t>mutant screening using</a:t>
            </a:r>
            <a:r>
              <a:rPr lang="en-US" sz="1800" dirty="0">
                <a:effectLst/>
                <a:latin typeface="OpenDyslexic" pitchFamily="2" charset="77"/>
                <a:ea typeface="Calibri" panose="020F0502020204030204" pitchFamily="34" charset="0"/>
                <a:cs typeface="Times New Roman" panose="02020603050405020304" pitchFamily="18" charset="0"/>
              </a:rPr>
              <a:t> the beta galactosidase </a:t>
            </a:r>
            <a:r>
              <a:rPr lang="en-US" sz="1800" b="1" dirty="0">
                <a:effectLst/>
                <a:latin typeface="OpenDyslexic" pitchFamily="2" charset="77"/>
                <a:ea typeface="Calibri" panose="020F0502020204030204" pitchFamily="34" charset="0"/>
                <a:cs typeface="Times New Roman" panose="02020603050405020304" pitchFamily="18" charset="0"/>
              </a:rPr>
              <a:t>soft agar overlay</a:t>
            </a:r>
            <a:r>
              <a:rPr lang="en-US" sz="1800" dirty="0">
                <a:effectLst/>
                <a:latin typeface="OpenDyslexic" pitchFamily="2" charset="77"/>
                <a:ea typeface="Calibri" panose="020F0502020204030204" pitchFamily="34" charset="0"/>
                <a:cs typeface="Times New Roman" panose="02020603050405020304" pitchFamily="18" charset="0"/>
              </a:rPr>
              <a:t> is </a:t>
            </a:r>
            <a:r>
              <a:rPr lang="en-US" sz="1800" b="1" dirty="0">
                <a:effectLst/>
                <a:latin typeface="OpenDyslexic" pitchFamily="2" charset="77"/>
                <a:ea typeface="Calibri" panose="020F0502020204030204" pitchFamily="34" charset="0"/>
                <a:cs typeface="Times New Roman" panose="02020603050405020304" pitchFamily="18" charset="0"/>
              </a:rPr>
              <a:t>not very reproducible</a:t>
            </a:r>
            <a:r>
              <a:rPr lang="en-US" sz="1800" dirty="0">
                <a:effectLst/>
                <a:latin typeface="OpenDyslexic" pitchFamily="2" charset="77"/>
                <a:ea typeface="Calibri" panose="020F0502020204030204" pitchFamily="34" charset="0"/>
                <a:cs typeface="Times New Roman" panose="02020603050405020304" pitchFamily="18" charset="0"/>
              </a:rPr>
              <a:t>. It might still be worthwhile to look into the primers we used during colony PCR, but besides that, </a:t>
            </a:r>
            <a:r>
              <a:rPr lang="en-US" sz="1800" b="1" dirty="0">
                <a:effectLst/>
                <a:latin typeface="OpenDyslexic" pitchFamily="2" charset="77"/>
                <a:ea typeface="Calibri" panose="020F0502020204030204" pitchFamily="34" charset="0"/>
                <a:cs typeface="Times New Roman" panose="02020603050405020304" pitchFamily="18" charset="0"/>
              </a:rPr>
              <a:t>further investigation is probably not worth the effort.</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16</a:t>
            </a:fld>
            <a:endParaRPr lang="en-US"/>
          </a:p>
        </p:txBody>
      </p:sp>
    </p:spTree>
    <p:extLst>
      <p:ext uri="{BB962C8B-B14F-4D97-AF65-F5344CB8AC3E}">
        <p14:creationId xmlns:p14="http://schemas.microsoft.com/office/powerpoint/2010/main" val="3480430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8" name="Google Shape;3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18</a:t>
            </a:fld>
            <a:endParaRPr lang="en-US"/>
          </a:p>
        </p:txBody>
      </p:sp>
    </p:spTree>
    <p:extLst>
      <p:ext uri="{BB962C8B-B14F-4D97-AF65-F5344CB8AC3E}">
        <p14:creationId xmlns:p14="http://schemas.microsoft.com/office/powerpoint/2010/main" val="422656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5C6609-8879-AA4A-A478-FE6157668993}" type="slidenum">
              <a:rPr lang="en-US" smtClean="0"/>
              <a:t>19</a:t>
            </a:fld>
            <a:endParaRPr lang="en-US"/>
          </a:p>
        </p:txBody>
      </p:sp>
    </p:spTree>
    <p:extLst>
      <p:ext uri="{BB962C8B-B14F-4D97-AF65-F5344CB8AC3E}">
        <p14:creationId xmlns:p14="http://schemas.microsoft.com/office/powerpoint/2010/main" val="125112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As you are all aware, the Ramsey lab studies </a:t>
            </a:r>
            <a:r>
              <a:rPr lang="en-US" sz="1800" b="1" dirty="0" err="1">
                <a:effectLst/>
                <a:latin typeface="OpenDyslexic" pitchFamily="2" charset="77"/>
                <a:ea typeface="Calibri" panose="020F0502020204030204" pitchFamily="34" charset="0"/>
                <a:cs typeface="Times New Roman" panose="02020603050405020304" pitchFamily="18" charset="0"/>
              </a:rPr>
              <a:t>Francisella</a:t>
            </a:r>
            <a:r>
              <a:rPr lang="en-US" sz="1800" b="1" dirty="0">
                <a:effectLst/>
                <a:latin typeface="OpenDyslexic" pitchFamily="2" charset="77"/>
                <a:ea typeface="Calibri" panose="020F0502020204030204" pitchFamily="34" charset="0"/>
                <a:cs typeface="Times New Roman" panose="02020603050405020304" pitchFamily="18" charset="0"/>
              </a:rPr>
              <a:t> </a:t>
            </a:r>
            <a:r>
              <a:rPr lang="en-US" sz="1800" b="1" dirty="0" err="1">
                <a:effectLst/>
                <a:latin typeface="OpenDyslexic" pitchFamily="2" charset="77"/>
                <a:ea typeface="Calibri" panose="020F0502020204030204" pitchFamily="34" charset="0"/>
                <a:cs typeface="Times New Roman" panose="02020603050405020304" pitchFamily="18" charset="0"/>
              </a:rPr>
              <a:t>tularensis</a:t>
            </a:r>
            <a:r>
              <a:rPr lang="en-US" sz="1800" dirty="0">
                <a:effectLst/>
                <a:latin typeface="OpenDyslexic" pitchFamily="2" charset="77"/>
                <a:ea typeface="Calibri" panose="020F0502020204030204" pitchFamily="34" charset="0"/>
                <a:cs typeface="Times New Roman" panose="02020603050405020304" pitchFamily="18" charset="0"/>
              </a:rPr>
              <a:t> which is the </a:t>
            </a:r>
            <a:r>
              <a:rPr lang="en-US" sz="1800" b="1" dirty="0">
                <a:effectLst/>
                <a:latin typeface="OpenDyslexic" pitchFamily="2" charset="77"/>
                <a:ea typeface="Calibri" panose="020F0502020204030204" pitchFamily="34" charset="0"/>
                <a:cs typeface="Times New Roman" panose="02020603050405020304" pitchFamily="18" charset="0"/>
              </a:rPr>
              <a:t>causative agent of tularemia</a:t>
            </a:r>
            <a:r>
              <a:rPr lang="en-US" sz="1800" dirty="0">
                <a:effectLst/>
                <a:latin typeface="OpenDyslexic" pitchFamily="2" charset="77"/>
                <a:ea typeface="Calibri" panose="020F0502020204030204" pitchFamily="34" charset="0"/>
                <a:cs typeface="Times New Roman" panose="02020603050405020304" pitchFamily="18" charset="0"/>
              </a:rPr>
              <a:t>, which can take a number of forms depending on the route of infection.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err="1">
                <a:effectLst/>
                <a:latin typeface="OpenDyslexic" pitchFamily="2" charset="77"/>
                <a:ea typeface="Calibri" panose="020F0502020204030204" pitchFamily="34" charset="0"/>
                <a:cs typeface="Times New Roman" panose="02020603050405020304" pitchFamily="18" charset="0"/>
              </a:rPr>
              <a:t>Francisella</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dirty="0" err="1">
                <a:effectLst/>
                <a:latin typeface="OpenDyslexic" pitchFamily="2" charset="77"/>
                <a:ea typeface="Calibri" panose="020F0502020204030204" pitchFamily="34" charset="0"/>
                <a:cs typeface="Times New Roman" panose="02020603050405020304" pitchFamily="18" charset="0"/>
              </a:rPr>
              <a:t>tularensis</a:t>
            </a:r>
            <a:r>
              <a:rPr lang="en-US" sz="1800" dirty="0">
                <a:effectLst/>
                <a:latin typeface="OpenDyslexic" pitchFamily="2" charset="77"/>
                <a:ea typeface="Calibri" panose="020F0502020204030204" pitchFamily="34" charset="0"/>
                <a:cs typeface="Times New Roman" panose="02020603050405020304" pitchFamily="18" charset="0"/>
              </a:rPr>
              <a:t> is a </a:t>
            </a:r>
            <a:r>
              <a:rPr lang="en-US" sz="1800" b="1" dirty="0">
                <a:effectLst/>
                <a:latin typeface="OpenDyslexic" pitchFamily="2" charset="77"/>
                <a:ea typeface="Calibri" panose="020F0502020204030204" pitchFamily="34" charset="0"/>
                <a:cs typeface="Times New Roman" panose="02020603050405020304" pitchFamily="18" charset="0"/>
              </a:rPr>
              <a:t>gram-negative human pathogen</a:t>
            </a:r>
            <a:r>
              <a:rPr lang="en-US" sz="1800" dirty="0">
                <a:effectLst/>
                <a:latin typeface="OpenDyslexic" pitchFamily="2" charset="77"/>
                <a:ea typeface="Calibri" panose="020F0502020204030204" pitchFamily="34" charset="0"/>
                <a:cs typeface="Times New Roman" panose="02020603050405020304" pitchFamily="18" charset="0"/>
              </a:rPr>
              <a:t>. It has a wide </a:t>
            </a:r>
            <a:r>
              <a:rPr lang="en-US" sz="1800" b="1" dirty="0">
                <a:effectLst/>
                <a:latin typeface="OpenDyslexic" pitchFamily="2" charset="77"/>
                <a:ea typeface="Calibri" panose="020F0502020204030204" pitchFamily="34" charset="0"/>
                <a:cs typeface="Times New Roman" panose="02020603050405020304" pitchFamily="18" charset="0"/>
              </a:rPr>
              <a:t>range of natural reservoirs, hosts, and vectors</a:t>
            </a:r>
            <a:r>
              <a:rPr lang="en-US" sz="1800" dirty="0">
                <a:effectLst/>
                <a:latin typeface="OpenDyslexic" pitchFamily="2" charset="77"/>
                <a:ea typeface="Calibri" panose="020F0502020204030204" pitchFamily="34" charset="0"/>
                <a:cs typeface="Times New Roman" panose="02020603050405020304" pitchFamily="18" charset="0"/>
              </a:rPr>
              <a:t>. It </a:t>
            </a:r>
            <a:r>
              <a:rPr lang="en-US" sz="1800" b="1" dirty="0">
                <a:effectLst/>
                <a:latin typeface="OpenDyslexic" pitchFamily="2" charset="77"/>
                <a:ea typeface="Calibri" panose="020F0502020204030204" pitchFamily="34" charset="0"/>
                <a:cs typeface="Times New Roman" panose="02020603050405020304" pitchFamily="18" charset="0"/>
              </a:rPr>
              <a:t>requires intracellular growth to cause disease</a:t>
            </a:r>
            <a:r>
              <a:rPr lang="en-US" sz="1800" dirty="0">
                <a:effectLst/>
                <a:latin typeface="OpenDyslexic" pitchFamily="2" charset="77"/>
                <a:ea typeface="Calibri" panose="020F0502020204030204" pitchFamily="34" charset="0"/>
                <a:cs typeface="Times New Roman" panose="02020603050405020304" pitchFamily="18" charset="0"/>
              </a:rPr>
              <a:t>. This is a </a:t>
            </a:r>
            <a:r>
              <a:rPr lang="en-US" sz="1800" b="1" dirty="0">
                <a:effectLst/>
                <a:latin typeface="OpenDyslexic" pitchFamily="2" charset="77"/>
                <a:ea typeface="Calibri" panose="020F0502020204030204" pitchFamily="34" charset="0"/>
                <a:cs typeface="Times New Roman" panose="02020603050405020304" pitchFamily="18" charset="0"/>
              </a:rPr>
              <a:t>scanning electron micrograph of a macrophage infected with the Live Vaccine Strain</a:t>
            </a:r>
            <a:r>
              <a:rPr lang="en-US" sz="1800" dirty="0">
                <a:effectLst/>
                <a:latin typeface="OpenDyslexic" pitchFamily="2" charset="77"/>
                <a:ea typeface="Calibri" panose="020F0502020204030204" pitchFamily="34" charset="0"/>
                <a:cs typeface="Times New Roman" panose="02020603050405020304" pitchFamily="18" charset="0"/>
              </a:rPr>
              <a:t> of </a:t>
            </a:r>
            <a:r>
              <a:rPr lang="en-US" sz="1800" dirty="0" err="1">
                <a:effectLst/>
                <a:latin typeface="OpenDyslexic" pitchFamily="2" charset="77"/>
                <a:ea typeface="Calibri" panose="020F0502020204030204" pitchFamily="34" charset="0"/>
                <a:cs typeface="Times New Roman" panose="02020603050405020304" pitchFamily="18" charset="0"/>
              </a:rPr>
              <a:t>Francisella</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dirty="0" err="1">
                <a:effectLst/>
                <a:latin typeface="OpenDyslexic" pitchFamily="2" charset="77"/>
                <a:ea typeface="Calibri" panose="020F0502020204030204" pitchFamily="34" charset="0"/>
                <a:cs typeface="Times New Roman" panose="02020603050405020304" pitchFamily="18" charset="0"/>
              </a:rPr>
              <a:t>tularensis</a:t>
            </a:r>
            <a:r>
              <a:rPr lang="en-US" sz="1800" dirty="0">
                <a:effectLst/>
                <a:latin typeface="OpenDyslexic" pitchFamily="2" charset="77"/>
                <a:ea typeface="Calibri" panose="020F0502020204030204" pitchFamily="34" charset="0"/>
                <a:cs typeface="Times New Roman" panose="02020603050405020304" pitchFamily="18" charset="0"/>
              </a:rPr>
              <a:t>. The </a:t>
            </a:r>
            <a:r>
              <a:rPr lang="en-US" sz="1800" b="1" dirty="0">
                <a:effectLst/>
                <a:latin typeface="OpenDyslexic" pitchFamily="2" charset="77"/>
                <a:ea typeface="Calibri" panose="020F0502020204030204" pitchFamily="34" charset="0"/>
                <a:cs typeface="Times New Roman" panose="02020603050405020304" pitchFamily="18" charset="0"/>
              </a:rPr>
              <a:t>macrophage is in yellow</a:t>
            </a:r>
            <a:r>
              <a:rPr lang="en-US" sz="1800" dirty="0">
                <a:effectLst/>
                <a:latin typeface="OpenDyslexic" pitchFamily="2" charset="77"/>
                <a:ea typeface="Calibri" panose="020F0502020204030204" pitchFamily="34" charset="0"/>
                <a:cs typeface="Times New Roman" panose="02020603050405020304" pitchFamily="18" charset="0"/>
              </a:rPr>
              <a:t> and </a:t>
            </a:r>
            <a:r>
              <a:rPr lang="en-US" sz="1800" b="1" dirty="0" err="1">
                <a:effectLst/>
                <a:latin typeface="OpenDyslexic" pitchFamily="2" charset="77"/>
                <a:ea typeface="Calibri" panose="020F0502020204030204" pitchFamily="34" charset="0"/>
                <a:cs typeface="Times New Roman" panose="02020603050405020304" pitchFamily="18" charset="0"/>
              </a:rPr>
              <a:t>Francisella</a:t>
            </a:r>
            <a:r>
              <a:rPr lang="en-US" sz="1800" b="1" dirty="0">
                <a:effectLst/>
                <a:latin typeface="OpenDyslexic" pitchFamily="2" charset="77"/>
                <a:ea typeface="Calibri" panose="020F0502020204030204" pitchFamily="34" charset="0"/>
                <a:cs typeface="Times New Roman" panose="02020603050405020304" pitchFamily="18" charset="0"/>
              </a:rPr>
              <a:t> </a:t>
            </a:r>
            <a:r>
              <a:rPr lang="en-US" sz="1800" b="1" dirty="0" err="1">
                <a:effectLst/>
                <a:latin typeface="OpenDyslexic" pitchFamily="2" charset="77"/>
                <a:ea typeface="Calibri" panose="020F0502020204030204" pitchFamily="34" charset="0"/>
                <a:cs typeface="Times New Roman" panose="02020603050405020304" pitchFamily="18" charset="0"/>
              </a:rPr>
              <a:t>tularensis</a:t>
            </a:r>
            <a:r>
              <a:rPr lang="en-US" sz="1800" b="1" dirty="0">
                <a:effectLst/>
                <a:latin typeface="OpenDyslexic" pitchFamily="2" charset="77"/>
                <a:ea typeface="Calibri" panose="020F0502020204030204" pitchFamily="34" charset="0"/>
                <a:cs typeface="Times New Roman" panose="02020603050405020304" pitchFamily="18" charset="0"/>
              </a:rPr>
              <a:t> is in blue</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We study </a:t>
            </a:r>
            <a:r>
              <a:rPr lang="en-US" sz="1800" dirty="0" err="1">
                <a:effectLst/>
                <a:latin typeface="OpenDyslexic" pitchFamily="2" charset="77"/>
                <a:ea typeface="Calibri" panose="020F0502020204030204" pitchFamily="34" charset="0"/>
                <a:cs typeface="Times New Roman" panose="02020603050405020304" pitchFamily="18" charset="0"/>
              </a:rPr>
              <a:t>Francisella</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dirty="0" err="1">
                <a:effectLst/>
                <a:latin typeface="OpenDyslexic" pitchFamily="2" charset="77"/>
                <a:ea typeface="Calibri" panose="020F0502020204030204" pitchFamily="34" charset="0"/>
                <a:cs typeface="Times New Roman" panose="02020603050405020304" pitchFamily="18" charset="0"/>
              </a:rPr>
              <a:t>tularensis</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b="1" dirty="0">
                <a:effectLst/>
                <a:latin typeface="OpenDyslexic" pitchFamily="2" charset="77"/>
                <a:ea typeface="Calibri" panose="020F0502020204030204" pitchFamily="34" charset="0"/>
                <a:cs typeface="Times New Roman" panose="02020603050405020304" pitchFamily="18" charset="0"/>
              </a:rPr>
              <a:t>because it is highly infectious</a:t>
            </a:r>
            <a:r>
              <a:rPr lang="en-US" sz="1800" dirty="0">
                <a:effectLst/>
                <a:latin typeface="OpenDyslexic" pitchFamily="2" charset="77"/>
                <a:ea typeface="Calibri" panose="020F0502020204030204" pitchFamily="34" charset="0"/>
                <a:cs typeface="Times New Roman" panose="02020603050405020304" pitchFamily="18" charset="0"/>
              </a:rPr>
              <a:t>, requiring as few as 10 bacterial cells to cause disease. Because of its high pathogenicity and its </a:t>
            </a:r>
            <a:r>
              <a:rPr lang="en-US" sz="1800" b="1" dirty="0">
                <a:effectLst/>
                <a:latin typeface="OpenDyslexic" pitchFamily="2" charset="77"/>
                <a:ea typeface="Calibri" panose="020F0502020204030204" pitchFamily="34" charset="0"/>
                <a:cs typeface="Times New Roman" panose="02020603050405020304" pitchFamily="18" charset="0"/>
              </a:rPr>
              <a:t>ability to cause disease from various modes of entry</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dirty="0" err="1">
                <a:effectLst/>
                <a:latin typeface="OpenDyslexic" pitchFamily="2" charset="77"/>
                <a:ea typeface="Calibri" panose="020F0502020204030204" pitchFamily="34" charset="0"/>
                <a:cs typeface="Times New Roman" panose="02020603050405020304" pitchFamily="18" charset="0"/>
              </a:rPr>
              <a:t>Francisella</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dirty="0" err="1">
                <a:effectLst/>
                <a:latin typeface="OpenDyslexic" pitchFamily="2" charset="77"/>
                <a:ea typeface="Calibri" panose="020F0502020204030204" pitchFamily="34" charset="0"/>
                <a:cs typeface="Times New Roman" panose="02020603050405020304" pitchFamily="18" charset="0"/>
              </a:rPr>
              <a:t>tularensis</a:t>
            </a:r>
            <a:r>
              <a:rPr lang="en-US" sz="1800" dirty="0">
                <a:effectLst/>
                <a:latin typeface="OpenDyslexic" pitchFamily="2" charset="77"/>
                <a:ea typeface="Calibri" panose="020F0502020204030204" pitchFamily="34" charset="0"/>
                <a:cs typeface="Times New Roman" panose="02020603050405020304" pitchFamily="18" charset="0"/>
              </a:rPr>
              <a:t> is </a:t>
            </a:r>
            <a:r>
              <a:rPr lang="en-US" sz="1800" b="1" dirty="0">
                <a:effectLst/>
                <a:latin typeface="OpenDyslexic" pitchFamily="2" charset="77"/>
                <a:ea typeface="Calibri" panose="020F0502020204030204" pitchFamily="34" charset="0"/>
                <a:cs typeface="Times New Roman" panose="02020603050405020304" pitchFamily="18" charset="0"/>
              </a:rPr>
              <a:t>a potential bioweapon</a:t>
            </a:r>
            <a:r>
              <a:rPr lang="en-US" sz="1800" dirty="0">
                <a:effectLst/>
                <a:latin typeface="OpenDyslexic" pitchFamily="2" charset="77"/>
                <a:ea typeface="Calibri" panose="020F0502020204030204" pitchFamily="34" charset="0"/>
                <a:cs typeface="Times New Roman" panose="02020603050405020304" pitchFamily="18" charset="0"/>
              </a:rPr>
              <a:t>. It has been developed into an aerosol biological weapon by several countries in the past.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OpenDyslexic" pitchFamily="2" charset="77"/>
                <a:ea typeface="Calibri" panose="020F0502020204030204" pitchFamily="34" charset="0"/>
                <a:cs typeface="Times New Roman" panose="02020603050405020304" pitchFamily="18" charset="0"/>
              </a:rPr>
              <a:t>We use the </a:t>
            </a:r>
            <a:r>
              <a:rPr lang="en-US" sz="1800" b="1" dirty="0">
                <a:effectLst/>
                <a:latin typeface="OpenDyslexic" pitchFamily="2" charset="77"/>
                <a:ea typeface="Calibri" panose="020F0502020204030204" pitchFamily="34" charset="0"/>
                <a:cs typeface="Times New Roman" panose="02020603050405020304" pitchFamily="18" charset="0"/>
              </a:rPr>
              <a:t>attenuated live vaccine strain in the lab</a:t>
            </a:r>
            <a:r>
              <a:rPr lang="en-US" sz="1800" dirty="0">
                <a:effectLst/>
                <a:latin typeface="OpenDyslexic" pitchFamily="2" charset="77"/>
                <a:ea typeface="Calibri" panose="020F0502020204030204" pitchFamily="34" charset="0"/>
                <a:cs typeface="Times New Roman" panose="02020603050405020304" pitchFamily="18" charset="0"/>
              </a:rPr>
              <a:t>, which you will </a:t>
            </a:r>
            <a:r>
              <a:rPr lang="en-US" sz="1800" b="1" dirty="0">
                <a:effectLst/>
                <a:latin typeface="OpenDyslexic" pitchFamily="2" charset="77"/>
                <a:ea typeface="Calibri" panose="020F0502020204030204" pitchFamily="34" charset="0"/>
                <a:cs typeface="Times New Roman" panose="02020603050405020304" pitchFamily="18" charset="0"/>
              </a:rPr>
              <a:t>hear me refer to as LVS or KRLVS</a:t>
            </a:r>
            <a:r>
              <a:rPr lang="en-US" sz="1800" dirty="0">
                <a:effectLst/>
                <a:latin typeface="OpenDyslexic" pitchFamily="2" charset="77"/>
                <a:ea typeface="Calibri" panose="020F0502020204030204" pitchFamily="34" charset="0"/>
                <a:cs typeface="Times New Roman" panose="02020603050405020304" pitchFamily="18" charset="0"/>
              </a:rPr>
              <a:t>.</a:t>
            </a:r>
            <a:r>
              <a:rPr lang="en-US" dirty="0">
                <a:effectLst/>
              </a:rPr>
              <a:t>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sz="1200" dirty="0">
                <a:latin typeface="+mn-lt"/>
              </a:rPr>
              <a:t>Extra info:</a:t>
            </a:r>
          </a:p>
          <a:p>
            <a:r>
              <a:rPr lang="en-US" sz="1200" dirty="0">
                <a:effectLst/>
                <a:latin typeface="+mn-lt"/>
                <a:ea typeface="Calibri" panose="020F0502020204030204" pitchFamily="34" charset="0"/>
                <a:cs typeface="Times New Roman" panose="02020603050405020304" pitchFamily="18" charset="0"/>
              </a:rPr>
              <a:t>Cover image: Scanning electron micrograph of a murine macrophage infected with </a:t>
            </a:r>
            <a:r>
              <a:rPr lang="en-US" sz="1200" dirty="0" err="1">
                <a:effectLst/>
                <a:latin typeface="+mn-lt"/>
                <a:ea typeface="Calibri" panose="020F0502020204030204" pitchFamily="34" charset="0"/>
                <a:cs typeface="Times New Roman" panose="02020603050405020304" pitchFamily="18" charset="0"/>
              </a:rPr>
              <a:t>Francisella</a:t>
            </a:r>
            <a:r>
              <a:rPr lang="en-US" sz="1200" dirty="0">
                <a:effectLst/>
                <a:latin typeface="+mn-lt"/>
                <a:ea typeface="Calibri" panose="020F0502020204030204" pitchFamily="34" charset="0"/>
                <a:cs typeface="Times New Roman" panose="02020603050405020304" pitchFamily="18" charset="0"/>
              </a:rPr>
              <a:t> </a:t>
            </a:r>
            <a:r>
              <a:rPr lang="en-US" sz="1200" dirty="0" err="1">
                <a:effectLst/>
                <a:latin typeface="+mn-lt"/>
                <a:ea typeface="Calibri" panose="020F0502020204030204" pitchFamily="34" charset="0"/>
                <a:cs typeface="Times New Roman" panose="02020603050405020304" pitchFamily="18" charset="0"/>
              </a:rPr>
              <a:t>tularensis</a:t>
            </a:r>
            <a:r>
              <a:rPr lang="en-US" sz="1200" dirty="0">
                <a:effectLst/>
                <a:latin typeface="+mn-lt"/>
                <a:ea typeface="Calibri" panose="020F0502020204030204" pitchFamily="34" charset="0"/>
                <a:cs typeface="Times New Roman" panose="02020603050405020304" pitchFamily="18" charset="0"/>
              </a:rPr>
              <a:t> strain LVS. Macrophages were dry-fractured by touching the cell surface with cellophane tape after critical point drying to reveal intracellular bacteria. Bacteria (colored in blue) are located either in the cytosol or within a membrane-bound vacuole.</a:t>
            </a:r>
            <a:r>
              <a:rPr lang="en-US" sz="1200" dirty="0">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There are a large number of hosts and vectors, including ticks, mosquitos, flies, rabbits, and a number of rodents. It can also be water-borne, which makes understanding its epidemiology rather complex.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If infection is via the skin like through a mosquito or tick bite, it produces the </a:t>
            </a:r>
            <a:r>
              <a:rPr lang="en-US" sz="1200" dirty="0" err="1">
                <a:effectLst/>
                <a:latin typeface="+mn-lt"/>
                <a:ea typeface="Calibri" panose="020F0502020204030204" pitchFamily="34" charset="0"/>
                <a:cs typeface="Times New Roman" panose="02020603050405020304" pitchFamily="18" charset="0"/>
              </a:rPr>
              <a:t>ulceroglandular</a:t>
            </a:r>
            <a:r>
              <a:rPr lang="en-US" sz="1200" dirty="0">
                <a:effectLst/>
                <a:latin typeface="+mn-lt"/>
                <a:ea typeface="Calibri" panose="020F0502020204030204" pitchFamily="34" charset="0"/>
                <a:cs typeface="Times New Roman" panose="02020603050405020304" pitchFamily="18" charset="0"/>
              </a:rPr>
              <a:t> form of the disease, or if infection is by breathing in the bacteria, it causes the respiratory form, which can be fatal. </a:t>
            </a:r>
          </a:p>
          <a:p>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2</a:t>
            </a:fld>
            <a:endParaRPr lang="en-US"/>
          </a:p>
        </p:txBody>
      </p:sp>
    </p:spTree>
    <p:extLst>
      <p:ext uri="{BB962C8B-B14F-4D97-AF65-F5344CB8AC3E}">
        <p14:creationId xmlns:p14="http://schemas.microsoft.com/office/powerpoint/2010/main" val="66308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The Ramsey lab is currently </a:t>
            </a:r>
            <a:r>
              <a:rPr lang="en-US" sz="1800" b="1" dirty="0">
                <a:effectLst/>
                <a:latin typeface="OpenDyslexic" pitchFamily="2" charset="77"/>
                <a:ea typeface="Calibri" panose="020F0502020204030204" pitchFamily="34" charset="0"/>
                <a:cs typeface="Times New Roman" panose="02020603050405020304" pitchFamily="18" charset="0"/>
              </a:rPr>
              <a:t>investigating ribosomal protein bS21</a:t>
            </a:r>
            <a:r>
              <a:rPr lang="en-US" sz="1800" dirty="0">
                <a:effectLst/>
                <a:latin typeface="OpenDyslexic" pitchFamily="2" charset="77"/>
                <a:ea typeface="Calibri" panose="020F0502020204030204" pitchFamily="34" charset="0"/>
                <a:cs typeface="Times New Roman" panose="02020603050405020304" pitchFamily="18" charset="0"/>
              </a:rPr>
              <a:t>. This protein is </a:t>
            </a:r>
            <a:r>
              <a:rPr lang="en-US" sz="1800" b="1" dirty="0">
                <a:effectLst/>
                <a:latin typeface="OpenDyslexic" pitchFamily="2" charset="77"/>
                <a:ea typeface="Calibri" panose="020F0502020204030204" pitchFamily="34" charset="0"/>
                <a:cs typeface="Times New Roman" panose="02020603050405020304" pitchFamily="18" charset="0"/>
              </a:rPr>
              <a:t>typically non-essential</a:t>
            </a:r>
            <a:r>
              <a:rPr lang="en-US" sz="1800" dirty="0">
                <a:effectLst/>
                <a:latin typeface="OpenDyslexic" pitchFamily="2" charset="77"/>
                <a:ea typeface="Calibri" panose="020F0502020204030204" pitchFamily="34" charset="0"/>
                <a:cs typeface="Times New Roman" panose="02020603050405020304" pitchFamily="18" charset="0"/>
              </a:rPr>
              <a:t> and </a:t>
            </a:r>
            <a:r>
              <a:rPr lang="en-US" sz="1800" b="1" dirty="0">
                <a:effectLst/>
                <a:latin typeface="OpenDyslexic" pitchFamily="2" charset="77"/>
                <a:ea typeface="Calibri" panose="020F0502020204030204" pitchFamily="34" charset="0"/>
                <a:cs typeface="Times New Roman" panose="02020603050405020304" pitchFamily="18" charset="0"/>
              </a:rPr>
              <a:t>involved in translation initiation</a:t>
            </a:r>
            <a:r>
              <a:rPr lang="en-US" sz="1800" dirty="0">
                <a:effectLst/>
                <a:latin typeface="OpenDyslexic" pitchFamily="2" charset="77"/>
                <a:ea typeface="Calibri" panose="020F0502020204030204" pitchFamily="34" charset="0"/>
                <a:cs typeface="Times New Roman" panose="02020603050405020304" pitchFamily="18" charset="0"/>
              </a:rPr>
              <a:t>. The interesting thing about bS21 in </a:t>
            </a:r>
            <a:r>
              <a:rPr lang="en-US" sz="1800" dirty="0" err="1">
                <a:effectLst/>
                <a:latin typeface="OpenDyslexic" pitchFamily="2" charset="77"/>
                <a:ea typeface="Calibri" panose="020F0502020204030204" pitchFamily="34" charset="0"/>
                <a:cs typeface="Times New Roman" panose="02020603050405020304" pitchFamily="18" charset="0"/>
              </a:rPr>
              <a:t>Francisella</a:t>
            </a:r>
            <a:r>
              <a:rPr lang="en-US" sz="1800" dirty="0">
                <a:effectLst/>
                <a:latin typeface="OpenDyslexic" pitchFamily="2" charset="77"/>
                <a:ea typeface="Calibri" panose="020F0502020204030204" pitchFamily="34" charset="0"/>
                <a:cs typeface="Times New Roman" panose="02020603050405020304" pitchFamily="18" charset="0"/>
              </a:rPr>
              <a:t> is that, </a:t>
            </a:r>
            <a:r>
              <a:rPr lang="en-US" sz="1800" b="1" dirty="0">
                <a:effectLst/>
                <a:latin typeface="OpenDyslexic" pitchFamily="2" charset="77"/>
                <a:ea typeface="Calibri" panose="020F0502020204030204" pitchFamily="34" charset="0"/>
                <a:cs typeface="Times New Roman" panose="02020603050405020304" pitchFamily="18" charset="0"/>
              </a:rPr>
              <a:t>despite </a:t>
            </a:r>
            <a:r>
              <a:rPr lang="en-US" sz="1800" b="1" dirty="0" err="1">
                <a:effectLst/>
                <a:latin typeface="OpenDyslexic" pitchFamily="2" charset="77"/>
                <a:ea typeface="Calibri" panose="020F0502020204030204" pitchFamily="34" charset="0"/>
                <a:cs typeface="Times New Roman" panose="02020603050405020304" pitchFamily="18" charset="0"/>
              </a:rPr>
              <a:t>francisella’s</a:t>
            </a:r>
            <a:r>
              <a:rPr lang="en-US" sz="1800" b="1" dirty="0">
                <a:effectLst/>
                <a:latin typeface="OpenDyslexic" pitchFamily="2" charset="77"/>
                <a:ea typeface="Calibri" panose="020F0502020204030204" pitchFamily="34" charset="0"/>
                <a:cs typeface="Times New Roman" panose="02020603050405020304" pitchFamily="18" charset="0"/>
              </a:rPr>
              <a:t> small genome</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b="1" dirty="0">
                <a:effectLst/>
                <a:latin typeface="OpenDyslexic" pitchFamily="2" charset="77"/>
                <a:ea typeface="Calibri" panose="020F0502020204030204" pitchFamily="34" charset="0"/>
                <a:cs typeface="Times New Roman" panose="02020603050405020304" pitchFamily="18" charset="0"/>
              </a:rPr>
              <a:t>there are 3 bS21 homologs</a:t>
            </a:r>
            <a:r>
              <a:rPr lang="en-US" sz="1800" dirty="0">
                <a:effectLst/>
                <a:latin typeface="OpenDyslexic" pitchFamily="2" charset="77"/>
                <a:ea typeface="Calibri" panose="020F0502020204030204" pitchFamily="34" charset="0"/>
                <a:cs typeface="Times New Roman" panose="02020603050405020304" pitchFamily="18" charset="0"/>
              </a:rPr>
              <a:t>; where </a:t>
            </a:r>
            <a:r>
              <a:rPr lang="en-US" sz="1800" b="1" dirty="0">
                <a:effectLst/>
                <a:latin typeface="OpenDyslexic" pitchFamily="2" charset="77"/>
                <a:ea typeface="Calibri" panose="020F0502020204030204" pitchFamily="34" charset="0"/>
                <a:cs typeface="Times New Roman" panose="02020603050405020304" pitchFamily="18" charset="0"/>
              </a:rPr>
              <a:t>typically</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b="1" dirty="0">
                <a:effectLst/>
                <a:latin typeface="OpenDyslexic" pitchFamily="2" charset="77"/>
                <a:ea typeface="Calibri" panose="020F0502020204030204" pitchFamily="34" charset="0"/>
                <a:cs typeface="Times New Roman" panose="02020603050405020304" pitchFamily="18" charset="0"/>
              </a:rPr>
              <a:t>bacteria have 0 or 1</a:t>
            </a:r>
            <a:r>
              <a:rPr lang="en-US" sz="1800" dirty="0">
                <a:effectLst/>
                <a:latin typeface="OpenDyslexic" pitchFamily="2" charset="77"/>
                <a:ea typeface="Calibri" panose="020F0502020204030204" pitchFamily="34" charset="0"/>
                <a:cs typeface="Times New Roman" panose="02020603050405020304" pitchFamily="18" charset="0"/>
              </a:rPr>
              <a:t>. This leads to </a:t>
            </a:r>
            <a:r>
              <a:rPr lang="en-US" sz="1800" b="1" dirty="0">
                <a:effectLst/>
                <a:latin typeface="OpenDyslexic" pitchFamily="2" charset="77"/>
                <a:ea typeface="Calibri" panose="020F0502020204030204" pitchFamily="34" charset="0"/>
                <a:cs typeface="Times New Roman" panose="02020603050405020304" pitchFamily="18" charset="0"/>
              </a:rPr>
              <a:t>ribosomal heterogeneity</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OpenDyslexic" pitchFamily="2" charset="77"/>
                <a:ea typeface="Calibri" panose="020F0502020204030204" pitchFamily="34" charset="0"/>
                <a:cs typeface="Times New Roman" panose="02020603050405020304" pitchFamily="18" charset="0"/>
              </a:rPr>
              <a:t>bS21 is encoded by </a:t>
            </a:r>
            <a:r>
              <a:rPr lang="en-US" sz="1800" b="1" dirty="0" err="1">
                <a:effectLst/>
                <a:latin typeface="OpenDyslexic" pitchFamily="2" charset="77"/>
                <a:ea typeface="Calibri" panose="020F0502020204030204" pitchFamily="34" charset="0"/>
                <a:cs typeface="Times New Roman" panose="02020603050405020304" pitchFamily="18" charset="0"/>
              </a:rPr>
              <a:t>rpsU</a:t>
            </a:r>
            <a:r>
              <a:rPr lang="en-US" sz="1800" dirty="0">
                <a:effectLst/>
                <a:latin typeface="OpenDyslexic" pitchFamily="2" charset="77"/>
                <a:ea typeface="Calibri" panose="020F0502020204030204" pitchFamily="34" charset="0"/>
                <a:cs typeface="Times New Roman" panose="02020603050405020304" pitchFamily="18" charset="0"/>
              </a:rPr>
              <a:t>. For each bS21 homolog </a:t>
            </a:r>
            <a:r>
              <a:rPr lang="en-US" sz="1800" dirty="0" err="1">
                <a:effectLst/>
                <a:latin typeface="OpenDyslexic" pitchFamily="2" charset="77"/>
                <a:ea typeface="Calibri" panose="020F0502020204030204" pitchFamily="34" charset="0"/>
                <a:cs typeface="Times New Roman" panose="02020603050405020304" pitchFamily="18" charset="0"/>
              </a:rPr>
              <a:t>francisella</a:t>
            </a:r>
            <a:r>
              <a:rPr lang="en-US" sz="1800" dirty="0">
                <a:effectLst/>
                <a:latin typeface="OpenDyslexic" pitchFamily="2" charset="77"/>
                <a:ea typeface="Calibri" panose="020F0502020204030204" pitchFamily="34" charset="0"/>
                <a:cs typeface="Times New Roman" panose="02020603050405020304" pitchFamily="18" charset="0"/>
              </a:rPr>
              <a:t> has, there is a corresponding </a:t>
            </a:r>
            <a:r>
              <a:rPr lang="en-US" sz="1800" dirty="0" err="1">
                <a:effectLst/>
                <a:latin typeface="OpenDyslexic" pitchFamily="2" charset="77"/>
                <a:ea typeface="Calibri" panose="020F0502020204030204" pitchFamily="34" charset="0"/>
                <a:cs typeface="Times New Roman" panose="02020603050405020304" pitchFamily="18" charset="0"/>
              </a:rPr>
              <a:t>rpsU</a:t>
            </a:r>
            <a:r>
              <a:rPr lang="en-US" sz="1800" dirty="0">
                <a:effectLst/>
                <a:latin typeface="OpenDyslexic" pitchFamily="2" charset="77"/>
                <a:ea typeface="Calibri" panose="020F0502020204030204" pitchFamily="34" charset="0"/>
                <a:cs typeface="Times New Roman" panose="02020603050405020304" pitchFamily="18" charset="0"/>
              </a:rPr>
              <a:t> gene. </a:t>
            </a:r>
            <a:r>
              <a:rPr lang="en-US" sz="1800" b="1" dirty="0">
                <a:effectLst/>
                <a:latin typeface="OpenDyslexic" pitchFamily="2" charset="77"/>
                <a:ea typeface="Calibri" panose="020F0502020204030204" pitchFamily="34" charset="0"/>
                <a:cs typeface="Times New Roman" panose="02020603050405020304" pitchFamily="18" charset="0"/>
              </a:rPr>
              <a:t>bS21-2 is by far the most abundant</a:t>
            </a:r>
            <a:r>
              <a:rPr lang="en-US" sz="1800" dirty="0">
                <a:effectLst/>
                <a:latin typeface="OpenDyslexic" pitchFamily="2" charset="77"/>
                <a:ea typeface="Calibri" panose="020F0502020204030204" pitchFamily="34" charset="0"/>
                <a:cs typeface="Times New Roman" panose="02020603050405020304" pitchFamily="18" charset="0"/>
              </a:rPr>
              <a:t> homolog </a:t>
            </a:r>
            <a:r>
              <a:rPr lang="en-US" sz="1800" b="1" dirty="0">
                <a:effectLst/>
                <a:latin typeface="OpenDyslexic" pitchFamily="2" charset="77"/>
                <a:ea typeface="Calibri" panose="020F0502020204030204" pitchFamily="34" charset="0"/>
                <a:cs typeface="Times New Roman" panose="02020603050405020304" pitchFamily="18" charset="0"/>
              </a:rPr>
              <a:t>in LVS </a:t>
            </a:r>
            <a:r>
              <a:rPr lang="en-US" sz="1800" dirty="0">
                <a:effectLst/>
                <a:latin typeface="OpenDyslexic" pitchFamily="2" charset="77"/>
                <a:ea typeface="Calibri" panose="020F0502020204030204" pitchFamily="34" charset="0"/>
                <a:cs typeface="Times New Roman" panose="02020603050405020304" pitchFamily="18" charset="0"/>
              </a:rPr>
              <a:t>when grown </a:t>
            </a:r>
            <a:r>
              <a:rPr lang="en-US" sz="1800" b="1" dirty="0">
                <a:effectLst/>
                <a:latin typeface="OpenDyslexic" pitchFamily="2" charset="77"/>
                <a:ea typeface="Calibri" panose="020F0502020204030204" pitchFamily="34" charset="0"/>
                <a:cs typeface="Times New Roman" panose="02020603050405020304" pitchFamily="18" charset="0"/>
              </a:rPr>
              <a:t>in standard in vitro conditions</a:t>
            </a:r>
            <a:r>
              <a:rPr lang="en-US" sz="1800" dirty="0">
                <a:effectLst/>
                <a:latin typeface="OpenDyslexic" pitchFamily="2" charset="77"/>
                <a:ea typeface="Calibri" panose="020F0502020204030204" pitchFamily="34" charset="0"/>
                <a:cs typeface="Times New Roman" panose="02020603050405020304" pitchFamily="18" charset="0"/>
              </a:rPr>
              <a:t>. The lab has demonstrated that </a:t>
            </a:r>
            <a:r>
              <a:rPr lang="en-US" sz="1800" b="1" dirty="0">
                <a:effectLst/>
                <a:latin typeface="OpenDyslexic" pitchFamily="2" charset="77"/>
                <a:ea typeface="Calibri" panose="020F0502020204030204" pitchFamily="34" charset="0"/>
                <a:cs typeface="Times New Roman" panose="02020603050405020304" pitchFamily="18" charset="0"/>
              </a:rPr>
              <a:t>bS21-2 is involved in gene expression at the level of translation</a:t>
            </a:r>
            <a:r>
              <a:rPr lang="en-US" sz="1800" dirty="0">
                <a:effectLst/>
                <a:latin typeface="OpenDyslexic" pitchFamily="2" charset="77"/>
                <a:ea typeface="Calibri" panose="020F0502020204030204" pitchFamily="34" charset="0"/>
                <a:cs typeface="Times New Roman" panose="02020603050405020304" pitchFamily="18" charset="0"/>
              </a:rPr>
              <a:t>, and its </a:t>
            </a:r>
            <a:r>
              <a:rPr lang="en-US" sz="1800" b="1" dirty="0">
                <a:effectLst/>
                <a:latin typeface="OpenDyslexic" pitchFamily="2" charset="77"/>
                <a:ea typeface="Calibri" panose="020F0502020204030204" pitchFamily="34" charset="0"/>
                <a:cs typeface="Times New Roman" panose="02020603050405020304" pitchFamily="18" charset="0"/>
              </a:rPr>
              <a:t>loss leads to defects in intramacrophage growth</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OpenDyslexic" pitchFamily="2" charset="77"/>
                <a:ea typeface="Calibri" panose="020F0502020204030204" pitchFamily="34" charset="0"/>
                <a:cs typeface="Times New Roman" panose="02020603050405020304" pitchFamily="18" charset="0"/>
              </a:rPr>
              <a:t>Less is known about the roles of bS21-1 and bS21-2</a:t>
            </a:r>
            <a:r>
              <a:rPr lang="en-US" sz="1800" dirty="0">
                <a:effectLst/>
                <a:latin typeface="OpenDyslexic" pitchFamily="2" charset="77"/>
                <a:ea typeface="Calibri" panose="020F0502020204030204" pitchFamily="34" charset="0"/>
                <a:cs typeface="Times New Roman" panose="02020603050405020304" pitchFamily="18" charset="0"/>
              </a:rPr>
              <a:t>. The lab has </a:t>
            </a:r>
            <a:r>
              <a:rPr lang="en-US" sz="1800" b="1" dirty="0">
                <a:effectLst/>
                <a:latin typeface="OpenDyslexic" pitchFamily="2" charset="77"/>
                <a:ea typeface="Calibri" panose="020F0502020204030204" pitchFamily="34" charset="0"/>
                <a:cs typeface="Times New Roman" panose="02020603050405020304" pitchFamily="18" charset="0"/>
              </a:rPr>
              <a:t>not identified any changes in protein abundance when cells lack the gene</a:t>
            </a:r>
            <a:r>
              <a:rPr lang="en-US" sz="1800" dirty="0">
                <a:effectLst/>
                <a:latin typeface="OpenDyslexic" pitchFamily="2" charset="77"/>
                <a:ea typeface="Calibri" panose="020F0502020204030204" pitchFamily="34" charset="0"/>
                <a:cs typeface="Times New Roman" panose="02020603050405020304" pitchFamily="18" charset="0"/>
              </a:rPr>
              <a:t> encoding either homolog (rpsU1 or rpsU3). This is </a:t>
            </a:r>
            <a:r>
              <a:rPr lang="en-US" sz="1800" b="1" dirty="0">
                <a:effectLst/>
                <a:latin typeface="OpenDyslexic" pitchFamily="2" charset="77"/>
                <a:ea typeface="Calibri" panose="020F0502020204030204" pitchFamily="34" charset="0"/>
                <a:cs typeface="Times New Roman" panose="02020603050405020304" pitchFamily="18" charset="0"/>
              </a:rPr>
              <a:t>most likely due to the low amount of these proteins in our standard growth conditions</a:t>
            </a:r>
            <a:r>
              <a:rPr lang="en-US" sz="1800" dirty="0">
                <a:effectLst/>
                <a:latin typeface="OpenDyslexic" pitchFamily="2" charset="77"/>
                <a:ea typeface="Calibri" panose="020F0502020204030204" pitchFamily="34" charset="0"/>
                <a:cs typeface="Times New Roman" panose="02020603050405020304" pitchFamily="18" charset="0"/>
              </a:rPr>
              <a:t>. My </a:t>
            </a:r>
            <a:r>
              <a:rPr lang="en-US" sz="1800" b="1" dirty="0">
                <a:effectLst/>
                <a:latin typeface="OpenDyslexic" pitchFamily="2" charset="77"/>
                <a:ea typeface="Calibri" panose="020F0502020204030204" pitchFamily="34" charset="0"/>
                <a:cs typeface="Times New Roman" panose="02020603050405020304" pitchFamily="18" charset="0"/>
              </a:rPr>
              <a:t>rotation project focused on the bS21-1 and bS21-3 homologs</a:t>
            </a:r>
            <a:r>
              <a:rPr lang="en-US" sz="1800" dirty="0">
                <a:effectLst/>
                <a:latin typeface="OpenDyslexic" pitchFamily="2" charset="77"/>
                <a:ea typeface="Calibri" panose="020F0502020204030204" pitchFamily="34" charset="0"/>
                <a:cs typeface="Times New Roman" panose="02020603050405020304" pitchFamily="18" charset="0"/>
              </a:rPr>
              <a:t>.</a:t>
            </a:r>
            <a:r>
              <a:rPr lang="en-US" dirty="0">
                <a:effectLst/>
              </a:rPr>
              <a:t> </a:t>
            </a:r>
          </a:p>
          <a:p>
            <a:endParaRPr lang="en-US" sz="1200" i="0" dirty="0">
              <a:latin typeface="+mn-lt"/>
            </a:endParaRPr>
          </a:p>
          <a:p>
            <a:r>
              <a:rPr lang="en-US" sz="1200" dirty="0">
                <a:latin typeface="+mn-lt"/>
              </a:rPr>
              <a:t>Extra info:</a:t>
            </a: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Model in which bS21 homologs function as posttranscriptional regulators, allowing preferential translation of specific subsets of mRNAs</a:t>
            </a:r>
          </a:p>
          <a:p>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3</a:t>
            </a:fld>
            <a:endParaRPr lang="en-US"/>
          </a:p>
        </p:txBody>
      </p:sp>
    </p:spTree>
    <p:extLst>
      <p:ext uri="{BB962C8B-B14F-4D97-AF65-F5344CB8AC3E}">
        <p14:creationId xmlns:p14="http://schemas.microsoft.com/office/powerpoint/2010/main" val="346067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The theory behind my rotation project is if we could </a:t>
            </a:r>
            <a:r>
              <a:rPr lang="en-US" sz="1800" b="1" dirty="0">
                <a:effectLst/>
                <a:latin typeface="OpenDyslexic" pitchFamily="2" charset="77"/>
                <a:ea typeface="Calibri" panose="020F0502020204030204" pitchFamily="34" charset="0"/>
                <a:cs typeface="Times New Roman" panose="02020603050405020304" pitchFamily="18" charset="0"/>
              </a:rPr>
              <a:t>identify genes</a:t>
            </a:r>
            <a:r>
              <a:rPr lang="en-US" sz="1800" dirty="0">
                <a:effectLst/>
                <a:latin typeface="OpenDyslexic" pitchFamily="2" charset="77"/>
                <a:ea typeface="Calibri" panose="020F0502020204030204" pitchFamily="34" charset="0"/>
                <a:cs typeface="Times New Roman" panose="02020603050405020304" pitchFamily="18" charset="0"/>
              </a:rPr>
              <a:t> that </a:t>
            </a:r>
            <a:r>
              <a:rPr lang="en-US" sz="1800" b="1" dirty="0">
                <a:effectLst/>
                <a:latin typeface="OpenDyslexic" pitchFamily="2" charset="77"/>
                <a:ea typeface="Calibri" panose="020F0502020204030204" pitchFamily="34" charset="0"/>
                <a:cs typeface="Times New Roman" panose="02020603050405020304" pitchFamily="18" charset="0"/>
              </a:rPr>
              <a:t>lead to changes in the production</a:t>
            </a:r>
            <a:r>
              <a:rPr lang="en-US" sz="1800" dirty="0">
                <a:effectLst/>
                <a:latin typeface="OpenDyslexic" pitchFamily="2" charset="77"/>
                <a:ea typeface="Calibri" panose="020F0502020204030204" pitchFamily="34" charset="0"/>
                <a:cs typeface="Times New Roman" panose="02020603050405020304" pitchFamily="18" charset="0"/>
              </a:rPr>
              <a:t> of these </a:t>
            </a:r>
            <a:r>
              <a:rPr lang="en-US" sz="1800" b="1" dirty="0">
                <a:effectLst/>
                <a:latin typeface="OpenDyslexic" pitchFamily="2" charset="77"/>
                <a:ea typeface="Calibri" panose="020F0502020204030204" pitchFamily="34" charset="0"/>
                <a:cs typeface="Times New Roman" panose="02020603050405020304" pitchFamily="18" charset="0"/>
              </a:rPr>
              <a:t>homologs</a:t>
            </a:r>
            <a:r>
              <a:rPr lang="en-US" sz="1800" dirty="0">
                <a:effectLst/>
                <a:latin typeface="OpenDyslexic" pitchFamily="2" charset="77"/>
                <a:ea typeface="Calibri" panose="020F0502020204030204" pitchFamily="34" charset="0"/>
                <a:cs typeface="Times New Roman" panose="02020603050405020304" pitchFamily="18" charset="0"/>
              </a:rPr>
              <a:t>, it could </a:t>
            </a:r>
            <a:r>
              <a:rPr lang="en-US" sz="1800" b="1" dirty="0">
                <a:effectLst/>
                <a:latin typeface="OpenDyslexic" pitchFamily="2" charset="77"/>
                <a:ea typeface="Calibri" panose="020F0502020204030204" pitchFamily="34" charset="0"/>
                <a:cs typeface="Times New Roman" panose="02020603050405020304" pitchFamily="18" charset="0"/>
              </a:rPr>
              <a:t>provide insight into the function</a:t>
            </a:r>
            <a:r>
              <a:rPr lang="en-US" sz="1800" dirty="0">
                <a:effectLst/>
                <a:latin typeface="OpenDyslexic" pitchFamily="2" charset="77"/>
                <a:ea typeface="Calibri" panose="020F0502020204030204" pitchFamily="34" charset="0"/>
                <a:cs typeface="Times New Roman" panose="02020603050405020304" pitchFamily="18" charset="0"/>
              </a:rPr>
              <a:t> of </a:t>
            </a:r>
            <a:r>
              <a:rPr lang="en-US" sz="1800" b="1" dirty="0">
                <a:effectLst/>
                <a:latin typeface="OpenDyslexic" pitchFamily="2" charset="77"/>
                <a:ea typeface="Calibri" panose="020F0502020204030204" pitchFamily="34" charset="0"/>
                <a:cs typeface="Times New Roman" panose="02020603050405020304" pitchFamily="18" charset="0"/>
              </a:rPr>
              <a:t>bS21-1 and bS21-3</a:t>
            </a:r>
            <a:r>
              <a:rPr lang="en-US" sz="1800" dirty="0">
                <a:effectLst/>
                <a:latin typeface="OpenDyslexic" pitchFamily="2" charset="77"/>
                <a:ea typeface="Calibri" panose="020F0502020204030204" pitchFamily="34" charset="0"/>
                <a:cs typeface="Times New Roman" panose="02020603050405020304" pitchFamily="18" charset="0"/>
              </a:rPr>
              <a:t>, and </a:t>
            </a:r>
            <a:r>
              <a:rPr lang="en-US" sz="1800" b="1" dirty="0">
                <a:effectLst/>
                <a:latin typeface="OpenDyslexic" pitchFamily="2" charset="77"/>
                <a:ea typeface="Calibri" panose="020F0502020204030204" pitchFamily="34" charset="0"/>
                <a:cs typeface="Times New Roman" panose="02020603050405020304" pitchFamily="18" charset="0"/>
              </a:rPr>
              <a:t>may also provide</a:t>
            </a:r>
            <a:r>
              <a:rPr lang="en-US" sz="1800" dirty="0">
                <a:effectLst/>
                <a:latin typeface="OpenDyslexic" pitchFamily="2" charset="77"/>
                <a:ea typeface="Calibri" panose="020F0502020204030204" pitchFamily="34" charset="0"/>
                <a:cs typeface="Times New Roman" panose="02020603050405020304" pitchFamily="18" charset="0"/>
              </a:rPr>
              <a:t> a </a:t>
            </a:r>
            <a:r>
              <a:rPr lang="en-US" sz="1800" b="1" dirty="0">
                <a:effectLst/>
                <a:latin typeface="OpenDyslexic" pitchFamily="2" charset="77"/>
                <a:ea typeface="Calibri" panose="020F0502020204030204" pitchFamily="34" charset="0"/>
                <a:cs typeface="Times New Roman" panose="02020603050405020304" pitchFamily="18" charset="0"/>
              </a:rPr>
              <a:t>condition </a:t>
            </a:r>
            <a:r>
              <a:rPr lang="en-US" sz="1800" dirty="0">
                <a:effectLst/>
                <a:latin typeface="OpenDyslexic" pitchFamily="2" charset="77"/>
                <a:ea typeface="Calibri" panose="020F0502020204030204" pitchFamily="34" charset="0"/>
                <a:cs typeface="Times New Roman" panose="02020603050405020304" pitchFamily="18" charset="0"/>
              </a:rPr>
              <a:t>we could </a:t>
            </a:r>
            <a:r>
              <a:rPr lang="en-US" sz="1800" b="1" dirty="0">
                <a:effectLst/>
                <a:latin typeface="OpenDyslexic" pitchFamily="2" charset="77"/>
                <a:ea typeface="Calibri" panose="020F0502020204030204" pitchFamily="34" charset="0"/>
                <a:cs typeface="Times New Roman" panose="02020603050405020304" pitchFamily="18" charset="0"/>
              </a:rPr>
              <a:t>use to study the role</a:t>
            </a:r>
            <a:r>
              <a:rPr lang="en-US" sz="1800" dirty="0">
                <a:effectLst/>
                <a:latin typeface="OpenDyslexic" pitchFamily="2" charset="77"/>
                <a:ea typeface="Calibri" panose="020F0502020204030204" pitchFamily="34" charset="0"/>
                <a:cs typeface="Times New Roman" panose="02020603050405020304" pitchFamily="18" charset="0"/>
              </a:rPr>
              <a:t> of these bS21 </a:t>
            </a:r>
            <a:r>
              <a:rPr lang="en-US" sz="1800" b="1" dirty="0">
                <a:effectLst/>
                <a:latin typeface="OpenDyslexic" pitchFamily="2" charset="77"/>
                <a:ea typeface="Calibri" panose="020F0502020204030204" pitchFamily="34" charset="0"/>
                <a:cs typeface="Times New Roman" panose="02020603050405020304" pitchFamily="18" charset="0"/>
              </a:rPr>
              <a:t>homologs in gene expression</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So how are we going to do this?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5C6609-8879-AA4A-A478-FE6157668993}" type="slidenum">
              <a:rPr lang="en-US" smtClean="0"/>
              <a:t>4</a:t>
            </a:fld>
            <a:endParaRPr lang="en-US"/>
          </a:p>
        </p:txBody>
      </p:sp>
    </p:spTree>
    <p:extLst>
      <p:ext uri="{BB962C8B-B14F-4D97-AF65-F5344CB8AC3E}">
        <p14:creationId xmlns:p14="http://schemas.microsoft.com/office/powerpoint/2010/main" val="192259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OpenDyslexic" pitchFamily="2" charset="77"/>
                <a:ea typeface="Calibri" panose="020F0502020204030204" pitchFamily="34" charset="0"/>
                <a:cs typeface="Times New Roman" panose="02020603050405020304" pitchFamily="18" charset="0"/>
              </a:rPr>
              <a:t>For my project, we </a:t>
            </a:r>
            <a:r>
              <a:rPr lang="en-US" sz="1800" b="1" dirty="0">
                <a:effectLst/>
                <a:latin typeface="OpenDyslexic" pitchFamily="2" charset="77"/>
                <a:ea typeface="Calibri" panose="020F0502020204030204" pitchFamily="34" charset="0"/>
                <a:cs typeface="Times New Roman" panose="02020603050405020304" pitchFamily="18" charset="0"/>
              </a:rPr>
              <a:t>used transposon mutagenesis</a:t>
            </a:r>
            <a:r>
              <a:rPr lang="en-US" sz="1800" dirty="0">
                <a:effectLst/>
                <a:latin typeface="OpenDyslexic" pitchFamily="2" charset="77"/>
                <a:ea typeface="Calibri" panose="020F0502020204030204" pitchFamily="34" charset="0"/>
                <a:cs typeface="Times New Roman" panose="02020603050405020304" pitchFamily="18" charset="0"/>
              </a:rPr>
              <a:t> to </a:t>
            </a:r>
            <a:r>
              <a:rPr lang="en-US" sz="1800" b="1" dirty="0">
                <a:effectLst/>
                <a:latin typeface="OpenDyslexic" pitchFamily="2" charset="77"/>
                <a:ea typeface="Calibri" panose="020F0502020204030204" pitchFamily="34" charset="0"/>
                <a:cs typeface="Times New Roman" panose="02020603050405020304" pitchFamily="18" charset="0"/>
              </a:rPr>
              <a:t>mutate already built lacZ reporter strains</a:t>
            </a:r>
            <a:r>
              <a:rPr lang="en-US" sz="1800" dirty="0">
                <a:effectLst/>
                <a:latin typeface="OpenDyslexic" pitchFamily="2" charset="77"/>
                <a:ea typeface="Calibri" panose="020F0502020204030204" pitchFamily="34" charset="0"/>
                <a:cs typeface="Times New Roman" panose="02020603050405020304" pitchFamily="18" charset="0"/>
              </a:rPr>
              <a:t>. These </a:t>
            </a:r>
            <a:r>
              <a:rPr lang="en-US" sz="1800" b="1" dirty="0">
                <a:effectLst/>
                <a:latin typeface="OpenDyslexic" pitchFamily="2" charset="77"/>
                <a:ea typeface="Calibri" panose="020F0502020204030204" pitchFamily="34" charset="0"/>
                <a:cs typeface="Times New Roman" panose="02020603050405020304" pitchFamily="18" charset="0"/>
              </a:rPr>
              <a:t>strains contain the lacZ gene fused to their respective </a:t>
            </a:r>
            <a:r>
              <a:rPr lang="en-US" sz="1800" b="1" dirty="0" err="1">
                <a:effectLst/>
                <a:latin typeface="OpenDyslexic" pitchFamily="2" charset="77"/>
                <a:ea typeface="Calibri" panose="020F0502020204030204" pitchFamily="34" charset="0"/>
                <a:cs typeface="Times New Roman" panose="02020603050405020304" pitchFamily="18" charset="0"/>
              </a:rPr>
              <a:t>rpsU</a:t>
            </a:r>
            <a:r>
              <a:rPr lang="en-US" sz="1800" b="1" dirty="0">
                <a:effectLst/>
                <a:latin typeface="OpenDyslexic" pitchFamily="2" charset="77"/>
                <a:ea typeface="Calibri" panose="020F0502020204030204" pitchFamily="34" charset="0"/>
                <a:cs typeface="Times New Roman" panose="02020603050405020304" pitchFamily="18" charset="0"/>
              </a:rPr>
              <a:t> homolog</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b="1" dirty="0">
                <a:effectLst/>
                <a:latin typeface="OpenDyslexic" pitchFamily="2" charset="77"/>
                <a:ea typeface="Calibri" panose="020F0502020204030204" pitchFamily="34" charset="0"/>
                <a:cs typeface="Times New Roman" panose="02020603050405020304" pitchFamily="18" charset="0"/>
              </a:rPr>
              <a:t>LacZ encodes</a:t>
            </a:r>
            <a:r>
              <a:rPr lang="en-US" sz="1800" dirty="0">
                <a:effectLst/>
                <a:latin typeface="OpenDyslexic" pitchFamily="2" charset="77"/>
                <a:ea typeface="Calibri" panose="020F0502020204030204" pitchFamily="34" charset="0"/>
                <a:cs typeface="Times New Roman" panose="02020603050405020304" pitchFamily="18" charset="0"/>
              </a:rPr>
              <a:t> the enzyme </a:t>
            </a:r>
            <a:r>
              <a:rPr lang="en-US" sz="1800" b="1" dirty="0">
                <a:effectLst/>
                <a:latin typeface="OpenDyslexic" pitchFamily="2" charset="77"/>
                <a:ea typeface="Calibri" panose="020F0502020204030204" pitchFamily="34" charset="0"/>
                <a:cs typeface="Times New Roman" panose="02020603050405020304" pitchFamily="18" charset="0"/>
              </a:rPr>
              <a:t>beta galactosidase</a:t>
            </a:r>
            <a:r>
              <a:rPr lang="en-US" sz="1800" dirty="0">
                <a:effectLst/>
                <a:latin typeface="OpenDyslexic" pitchFamily="2" charset="77"/>
                <a:ea typeface="Calibri" panose="020F0502020204030204" pitchFamily="34" charset="0"/>
                <a:cs typeface="Times New Roman" panose="02020603050405020304" pitchFamily="18" charset="0"/>
              </a:rPr>
              <a:t>. Beta gal can </a:t>
            </a:r>
            <a:r>
              <a:rPr lang="en-US" sz="1800" b="1" dirty="0">
                <a:effectLst/>
                <a:latin typeface="OpenDyslexic" pitchFamily="2" charset="77"/>
                <a:ea typeface="Calibri" panose="020F0502020204030204" pitchFamily="34" charset="0"/>
                <a:cs typeface="Times New Roman" panose="02020603050405020304" pitchFamily="18" charset="0"/>
              </a:rPr>
              <a:t>cleave the chemical X-gal</a:t>
            </a:r>
            <a:r>
              <a:rPr lang="en-US" sz="1800" dirty="0">
                <a:effectLst/>
                <a:latin typeface="OpenDyslexic" pitchFamily="2" charset="77"/>
                <a:ea typeface="Calibri" panose="020F0502020204030204" pitchFamily="34" charset="0"/>
                <a:cs typeface="Times New Roman" panose="02020603050405020304" pitchFamily="18" charset="0"/>
              </a:rPr>
              <a:t>. A </a:t>
            </a:r>
            <a:r>
              <a:rPr lang="en-US" sz="1800" b="1" dirty="0">
                <a:effectLst/>
                <a:latin typeface="OpenDyslexic" pitchFamily="2" charset="77"/>
                <a:ea typeface="Calibri" panose="020F0502020204030204" pitchFamily="34" charset="0"/>
                <a:cs typeface="Times New Roman" panose="02020603050405020304" pitchFamily="18" charset="0"/>
              </a:rPr>
              <a:t>product of the cleaved X-gal</a:t>
            </a:r>
            <a:r>
              <a:rPr lang="en-US" sz="1800" dirty="0">
                <a:effectLst/>
                <a:latin typeface="OpenDyslexic" pitchFamily="2" charset="77"/>
                <a:ea typeface="Calibri" panose="020F0502020204030204" pitchFamily="34" charset="0"/>
                <a:cs typeface="Times New Roman" panose="02020603050405020304" pitchFamily="18" charset="0"/>
              </a:rPr>
              <a:t> produces a </a:t>
            </a:r>
            <a:r>
              <a:rPr lang="en-US" sz="1800" b="1" dirty="0">
                <a:effectLst/>
                <a:latin typeface="OpenDyslexic" pitchFamily="2" charset="77"/>
                <a:ea typeface="Calibri" panose="020F0502020204030204" pitchFamily="34" charset="0"/>
                <a:cs typeface="Times New Roman" panose="02020603050405020304" pitchFamily="18" charset="0"/>
              </a:rPr>
              <a:t>blue pigment</a:t>
            </a:r>
            <a:r>
              <a:rPr lang="en-US" sz="1800" dirty="0">
                <a:effectLst/>
                <a:latin typeface="OpenDyslexic" pitchFamily="2" charset="77"/>
                <a:ea typeface="Calibri" panose="020F0502020204030204" pitchFamily="34" charset="0"/>
                <a:cs typeface="Times New Roman" panose="02020603050405020304" pitchFamily="18" charset="0"/>
              </a:rPr>
              <a:t>. Next, we would </a:t>
            </a:r>
            <a:r>
              <a:rPr lang="en-US" sz="1800" b="1" dirty="0">
                <a:effectLst/>
                <a:latin typeface="OpenDyslexic" pitchFamily="2" charset="77"/>
                <a:ea typeface="Calibri" panose="020F0502020204030204" pitchFamily="34" charset="0"/>
                <a:cs typeface="Times New Roman" panose="02020603050405020304" pitchFamily="18" charset="0"/>
              </a:rPr>
              <a:t>screen for colonies with differences in bS21 homolog production</a:t>
            </a:r>
            <a:r>
              <a:rPr lang="en-US" sz="1800" dirty="0">
                <a:effectLst/>
                <a:latin typeface="OpenDyslexic" pitchFamily="2" charset="77"/>
                <a:ea typeface="Calibri" panose="020F0502020204030204" pitchFamily="34" charset="0"/>
                <a:cs typeface="Times New Roman" panose="02020603050405020304" pitchFamily="18" charset="0"/>
              </a:rPr>
              <a:t> by </a:t>
            </a:r>
            <a:r>
              <a:rPr lang="en-US" sz="1800" b="1" dirty="0">
                <a:effectLst/>
                <a:latin typeface="OpenDyslexic" pitchFamily="2" charset="77"/>
                <a:ea typeface="Calibri" panose="020F0502020204030204" pitchFamily="34" charset="0"/>
                <a:cs typeface="Times New Roman" panose="02020603050405020304" pitchFamily="18" charset="0"/>
              </a:rPr>
              <a:t>comparing pigment intensity</a:t>
            </a:r>
            <a:r>
              <a:rPr lang="en-US" sz="1800" dirty="0">
                <a:effectLst/>
                <a:latin typeface="OpenDyslexic" pitchFamily="2" charset="77"/>
                <a:ea typeface="Calibri" panose="020F0502020204030204" pitchFamily="34" charset="0"/>
                <a:cs typeface="Times New Roman" panose="02020603050405020304" pitchFamily="18" charset="0"/>
              </a:rPr>
              <a:t>. From there, we would </a:t>
            </a:r>
            <a:r>
              <a:rPr lang="en-US" sz="1800" b="1" dirty="0">
                <a:effectLst/>
                <a:latin typeface="OpenDyslexic" pitchFamily="2" charset="77"/>
                <a:ea typeface="Calibri" panose="020F0502020204030204" pitchFamily="34" charset="0"/>
                <a:cs typeface="Times New Roman" panose="02020603050405020304" pitchFamily="18" charset="0"/>
              </a:rPr>
              <a:t>validate our mutants of interest using beta galactosidase assays</a:t>
            </a:r>
            <a:r>
              <a:rPr lang="en-US" sz="1800" dirty="0">
                <a:effectLst/>
                <a:latin typeface="OpenDyslexic" pitchFamily="2" charset="77"/>
                <a:ea typeface="Calibri" panose="020F0502020204030204" pitchFamily="34" charset="0"/>
                <a:cs typeface="Times New Roman" panose="02020603050405020304" pitchFamily="18" charset="0"/>
              </a:rPr>
              <a:t>. And further, we could </a:t>
            </a:r>
            <a:r>
              <a:rPr lang="en-US" sz="1800" b="1" dirty="0">
                <a:effectLst/>
                <a:latin typeface="OpenDyslexic" pitchFamily="2" charset="77"/>
                <a:ea typeface="Calibri" panose="020F0502020204030204" pitchFamily="34" charset="0"/>
                <a:cs typeface="Times New Roman" panose="02020603050405020304" pitchFamily="18" charset="0"/>
              </a:rPr>
              <a:t>determine where the transposon inserted</a:t>
            </a:r>
            <a:r>
              <a:rPr lang="en-US" sz="1800" dirty="0">
                <a:effectLst/>
                <a:latin typeface="OpenDyslexic" pitchFamily="2" charset="77"/>
                <a:ea typeface="Calibri" panose="020F0502020204030204" pitchFamily="34" charset="0"/>
                <a:cs typeface="Times New Roman" panose="02020603050405020304" pitchFamily="18" charset="0"/>
              </a:rPr>
              <a:t> and </a:t>
            </a:r>
            <a:r>
              <a:rPr lang="en-US" sz="1800" b="1" dirty="0">
                <a:effectLst/>
                <a:latin typeface="OpenDyslexic" pitchFamily="2" charset="77"/>
                <a:ea typeface="Calibri" panose="020F0502020204030204" pitchFamily="34" charset="0"/>
                <a:cs typeface="Times New Roman" panose="02020603050405020304" pitchFamily="18" charset="0"/>
              </a:rPr>
              <a:t>hypothesize why that mutation affected the bS21 homolog abundance</a:t>
            </a:r>
            <a:r>
              <a:rPr lang="en-US" sz="1800" dirty="0">
                <a:effectLst/>
                <a:latin typeface="OpenDyslexic" pitchFamily="2" charset="77"/>
                <a:ea typeface="Calibri" panose="020F0502020204030204" pitchFamily="34" charset="0"/>
                <a:cs typeface="Times New Roman" panose="02020603050405020304" pitchFamily="18" charset="0"/>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5</a:t>
            </a:fld>
            <a:endParaRPr lang="en-US"/>
          </a:p>
        </p:txBody>
      </p:sp>
    </p:spTree>
    <p:extLst>
      <p:ext uri="{BB962C8B-B14F-4D97-AF65-F5344CB8AC3E}">
        <p14:creationId xmlns:p14="http://schemas.microsoft.com/office/powerpoint/2010/main" val="409587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For our </a:t>
            </a:r>
            <a:r>
              <a:rPr lang="en-US" sz="1800" b="1" dirty="0">
                <a:effectLst/>
                <a:latin typeface="OpenDyslexic" pitchFamily="2" charset="77"/>
                <a:ea typeface="Calibri" panose="020F0502020204030204" pitchFamily="34" charset="0"/>
                <a:cs typeface="Times New Roman" panose="02020603050405020304" pitchFamily="18" charset="0"/>
              </a:rPr>
              <a:t>transposon mutagenesis</a:t>
            </a:r>
            <a:r>
              <a:rPr lang="en-US" sz="1800" dirty="0">
                <a:effectLst/>
                <a:latin typeface="OpenDyslexic" pitchFamily="2" charset="77"/>
                <a:ea typeface="Calibri" panose="020F0502020204030204" pitchFamily="34" charset="0"/>
                <a:cs typeface="Times New Roman" panose="02020603050405020304" pitchFamily="18" charset="0"/>
              </a:rPr>
              <a:t>, we u</a:t>
            </a:r>
            <a:r>
              <a:rPr lang="en-US" sz="1800" b="1" dirty="0">
                <a:effectLst/>
                <a:latin typeface="OpenDyslexic" pitchFamily="2" charset="77"/>
                <a:ea typeface="Calibri" panose="020F0502020204030204" pitchFamily="34" charset="0"/>
                <a:cs typeface="Times New Roman" panose="02020603050405020304" pitchFamily="18" charset="0"/>
              </a:rPr>
              <a:t>sed a previously constructed plasmid</a:t>
            </a:r>
            <a:r>
              <a:rPr lang="en-US" sz="1800" dirty="0">
                <a:effectLst/>
                <a:latin typeface="OpenDyslexic" pitchFamily="2" charset="77"/>
                <a:ea typeface="Calibri" panose="020F0502020204030204" pitchFamily="34" charset="0"/>
                <a:cs typeface="Times New Roman" panose="02020603050405020304" pitchFamily="18" charset="0"/>
              </a:rPr>
              <a:t> containing a </a:t>
            </a:r>
            <a:r>
              <a:rPr lang="en-US" sz="1800" b="1" dirty="0">
                <a:effectLst/>
                <a:latin typeface="OpenDyslexic" pitchFamily="2" charset="77"/>
                <a:ea typeface="Calibri" panose="020F0502020204030204" pitchFamily="34" charset="0"/>
                <a:cs typeface="Times New Roman" panose="02020603050405020304" pitchFamily="18" charset="0"/>
              </a:rPr>
              <a:t>transposon with kanamycin resistance</a:t>
            </a:r>
            <a:r>
              <a:rPr lang="en-US" sz="1800" dirty="0">
                <a:effectLst/>
                <a:latin typeface="OpenDyslexic" pitchFamily="2" charset="77"/>
                <a:ea typeface="Calibri" panose="020F0502020204030204" pitchFamily="34" charset="0"/>
                <a:cs typeface="Times New Roman" panose="02020603050405020304" pitchFamily="18" charset="0"/>
              </a:rPr>
              <a:t>, which we will use to select for our mutants. Our </a:t>
            </a:r>
            <a:r>
              <a:rPr lang="en-US" sz="1800" b="1" dirty="0">
                <a:effectLst/>
                <a:latin typeface="OpenDyslexic" pitchFamily="2" charset="77"/>
                <a:ea typeface="Calibri" panose="020F0502020204030204" pitchFamily="34" charset="0"/>
                <a:cs typeface="Times New Roman" panose="02020603050405020304" pitchFamily="18" charset="0"/>
              </a:rPr>
              <a:t>plasmid is about 4 thousand 600 base pairs</a:t>
            </a:r>
            <a:r>
              <a:rPr lang="en-US" sz="1800" dirty="0">
                <a:effectLst/>
                <a:latin typeface="OpenDyslexic" pitchFamily="2" charset="77"/>
                <a:ea typeface="Calibri" panose="020F0502020204030204" pitchFamily="34" charset="0"/>
                <a:cs typeface="Times New Roman" panose="02020603050405020304" pitchFamily="18" charset="0"/>
              </a:rPr>
              <a:t>, and the </a:t>
            </a:r>
            <a:r>
              <a:rPr lang="en-US" sz="1800" b="1" dirty="0">
                <a:effectLst/>
                <a:latin typeface="OpenDyslexic" pitchFamily="2" charset="77"/>
                <a:ea typeface="Calibri" panose="020F0502020204030204" pitchFamily="34" charset="0"/>
                <a:cs typeface="Times New Roman" panose="02020603050405020304" pitchFamily="18" charset="0"/>
              </a:rPr>
              <a:t>transposon is a little over 14 hundred base pairs</a:t>
            </a:r>
            <a:r>
              <a:rPr lang="en-US" sz="1800" dirty="0">
                <a:effectLst/>
                <a:latin typeface="OpenDyslexic" pitchFamily="2" charset="77"/>
                <a:ea typeface="Calibri" panose="020F0502020204030204" pitchFamily="34" charset="0"/>
                <a:cs typeface="Times New Roman" panose="02020603050405020304" pitchFamily="18" charset="0"/>
              </a:rPr>
              <a:t>. Our </a:t>
            </a:r>
            <a:r>
              <a:rPr lang="en-US" sz="1800" b="1" dirty="0">
                <a:effectLst/>
                <a:latin typeface="OpenDyslexic" pitchFamily="2" charset="77"/>
                <a:ea typeface="Calibri" panose="020F0502020204030204" pitchFamily="34" charset="0"/>
                <a:cs typeface="Times New Roman" panose="02020603050405020304" pitchFamily="18" charset="0"/>
              </a:rPr>
              <a:t>transposon does not have the transposases as part of the transposon</a:t>
            </a:r>
            <a:r>
              <a:rPr lang="en-US" sz="1800" dirty="0">
                <a:effectLst/>
                <a:latin typeface="OpenDyslexic" pitchFamily="2" charset="77"/>
                <a:ea typeface="Calibri" panose="020F0502020204030204" pitchFamily="34" charset="0"/>
                <a:cs typeface="Times New Roman" panose="02020603050405020304" pitchFamily="18" charset="0"/>
              </a:rPr>
              <a:t>, so it should </a:t>
            </a:r>
            <a:r>
              <a:rPr lang="en-US" sz="1800" b="1" dirty="0">
                <a:effectLst/>
                <a:latin typeface="OpenDyslexic" pitchFamily="2" charset="77"/>
                <a:ea typeface="Calibri" panose="020F0502020204030204" pitchFamily="34" charset="0"/>
                <a:cs typeface="Times New Roman" panose="02020603050405020304" pitchFamily="18" charset="0"/>
              </a:rPr>
              <a:t>insert once and stay put</a:t>
            </a:r>
            <a:r>
              <a:rPr lang="en-US" sz="1800" dirty="0">
                <a:effectLst/>
                <a:latin typeface="OpenDyslexic" pitchFamily="2" charset="77"/>
                <a:ea typeface="Calibri" panose="020F0502020204030204" pitchFamily="34" charset="0"/>
                <a:cs typeface="Times New Roman" panose="02020603050405020304" pitchFamily="18" charset="0"/>
              </a:rPr>
              <a:t>. We </a:t>
            </a:r>
            <a:r>
              <a:rPr lang="en-US" sz="1800" b="1" dirty="0">
                <a:effectLst/>
                <a:latin typeface="OpenDyslexic" pitchFamily="2" charset="77"/>
                <a:ea typeface="Calibri" panose="020F0502020204030204" pitchFamily="34" charset="0"/>
                <a:cs typeface="Times New Roman" panose="02020603050405020304" pitchFamily="18" charset="0"/>
              </a:rPr>
              <a:t>used electroporation</a:t>
            </a:r>
            <a:r>
              <a:rPr lang="en-US" sz="1800" dirty="0">
                <a:effectLst/>
                <a:latin typeface="OpenDyslexic" pitchFamily="2" charset="77"/>
                <a:ea typeface="Calibri" panose="020F0502020204030204" pitchFamily="34" charset="0"/>
                <a:cs typeface="Times New Roman" panose="02020603050405020304" pitchFamily="18" charset="0"/>
              </a:rPr>
              <a:t> to get our </a:t>
            </a:r>
            <a:r>
              <a:rPr lang="en-US" sz="1800" b="1" dirty="0">
                <a:effectLst/>
                <a:latin typeface="OpenDyslexic" pitchFamily="2" charset="77"/>
                <a:ea typeface="Calibri" panose="020F0502020204030204" pitchFamily="34" charset="0"/>
                <a:cs typeface="Times New Roman" panose="02020603050405020304" pitchFamily="18" charset="0"/>
              </a:rPr>
              <a:t>lacZ reporter strains to take up the plasmid</a:t>
            </a:r>
            <a:r>
              <a:rPr lang="en-US" sz="1800" dirty="0">
                <a:effectLst/>
                <a:latin typeface="OpenDyslexic" pitchFamily="2" charset="77"/>
                <a:ea typeface="Calibri" panose="020F0502020204030204" pitchFamily="34" charset="0"/>
                <a:cs typeface="Times New Roman" panose="02020603050405020304" pitchFamily="18" charset="0"/>
              </a:rPr>
              <a:t>. The </a:t>
            </a:r>
            <a:r>
              <a:rPr lang="en-US" sz="1800" b="1" dirty="0">
                <a:effectLst/>
                <a:latin typeface="OpenDyslexic" pitchFamily="2" charset="77"/>
                <a:ea typeface="Calibri" panose="020F0502020204030204" pitchFamily="34" charset="0"/>
                <a:cs typeface="Times New Roman" panose="02020603050405020304" pitchFamily="18" charset="0"/>
              </a:rPr>
              <a:t>transposon</a:t>
            </a:r>
            <a:r>
              <a:rPr lang="en-US" sz="1800" dirty="0">
                <a:effectLst/>
                <a:latin typeface="OpenDyslexic" pitchFamily="2" charset="77"/>
                <a:ea typeface="Calibri" panose="020F0502020204030204" pitchFamily="34" charset="0"/>
                <a:cs typeface="Times New Roman" panose="02020603050405020304" pitchFamily="18" charset="0"/>
              </a:rPr>
              <a:t>, containing the kanamycin resistance cassette, </a:t>
            </a:r>
            <a:r>
              <a:rPr lang="en-US" sz="1800" b="1" dirty="0">
                <a:effectLst/>
                <a:latin typeface="OpenDyslexic" pitchFamily="2" charset="77"/>
                <a:ea typeface="Calibri" panose="020F0502020204030204" pitchFamily="34" charset="0"/>
                <a:cs typeface="Times New Roman" panose="02020603050405020304" pitchFamily="18" charset="0"/>
              </a:rPr>
              <a:t>will move from the plasmid and integrate</a:t>
            </a:r>
            <a:r>
              <a:rPr lang="en-US" sz="1800" dirty="0">
                <a:effectLst/>
                <a:latin typeface="OpenDyslexic" pitchFamily="2" charset="77"/>
                <a:ea typeface="Calibri" panose="020F0502020204030204" pitchFamily="34" charset="0"/>
                <a:cs typeface="Times New Roman" panose="02020603050405020304" pitchFamily="18" charset="0"/>
              </a:rPr>
              <a:t> basically at random* into the </a:t>
            </a:r>
            <a:r>
              <a:rPr lang="en-US" sz="1800" b="1" dirty="0">
                <a:effectLst/>
                <a:latin typeface="OpenDyslexic" pitchFamily="2" charset="77"/>
                <a:ea typeface="Calibri" panose="020F0502020204030204" pitchFamily="34" charset="0"/>
                <a:cs typeface="Times New Roman" panose="02020603050405020304" pitchFamily="18" charset="0"/>
              </a:rPr>
              <a:t>reporter strain genome</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OpenDyslexic" pitchFamily="2" charset="77"/>
                <a:ea typeface="Calibri" panose="020F0502020204030204" pitchFamily="34" charset="0"/>
                <a:cs typeface="Times New Roman" panose="02020603050405020304" pitchFamily="18" charset="0"/>
              </a:rPr>
              <a:t>* the transposon will insert into any “TA” sequence. </a:t>
            </a:r>
            <a:r>
              <a:rPr lang="en-US" sz="1800" dirty="0" err="1">
                <a:effectLst/>
                <a:latin typeface="OpenDyslexic" pitchFamily="2" charset="77"/>
                <a:ea typeface="Calibri" panose="020F0502020204030204" pitchFamily="34" charset="0"/>
                <a:cs typeface="Times New Roman" panose="02020603050405020304" pitchFamily="18" charset="0"/>
              </a:rPr>
              <a:t>Francissella</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dirty="0" err="1">
                <a:effectLst/>
                <a:latin typeface="OpenDyslexic" pitchFamily="2" charset="77"/>
                <a:ea typeface="Calibri" panose="020F0502020204030204" pitchFamily="34" charset="0"/>
                <a:cs typeface="Times New Roman" panose="02020603050405020304" pitchFamily="18" charset="0"/>
              </a:rPr>
              <a:t>tularensis</a:t>
            </a:r>
            <a:r>
              <a:rPr lang="en-US" sz="1800" dirty="0">
                <a:effectLst/>
                <a:latin typeface="OpenDyslexic" pitchFamily="2" charset="77"/>
                <a:ea typeface="Calibri" panose="020F0502020204030204" pitchFamily="34" charset="0"/>
                <a:cs typeface="Times New Roman" panose="02020603050405020304" pitchFamily="18" charset="0"/>
              </a:rPr>
              <a:t> is very TA rich.</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6</a:t>
            </a:fld>
            <a:endParaRPr lang="en-US"/>
          </a:p>
        </p:txBody>
      </p:sp>
    </p:spTree>
    <p:extLst>
      <p:ext uri="{BB962C8B-B14F-4D97-AF65-F5344CB8AC3E}">
        <p14:creationId xmlns:p14="http://schemas.microsoft.com/office/powerpoint/2010/main" val="84186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After we have electroporated our cells, how do we test for beta galactosidase activity? </a:t>
            </a:r>
            <a:r>
              <a:rPr lang="en-US" sz="1800" b="1" dirty="0">
                <a:effectLst/>
                <a:latin typeface="OpenDyslexic" pitchFamily="2" charset="77"/>
                <a:ea typeface="Calibri" panose="020F0502020204030204" pitchFamily="34" charset="0"/>
                <a:cs typeface="Times New Roman" panose="02020603050405020304" pitchFamily="18" charset="0"/>
              </a:rPr>
              <a:t>Typically</a:t>
            </a:r>
            <a:r>
              <a:rPr lang="en-US" sz="1800" dirty="0">
                <a:effectLst/>
                <a:latin typeface="OpenDyslexic" pitchFamily="2" charset="77"/>
                <a:ea typeface="Calibri" panose="020F0502020204030204" pitchFamily="34" charset="0"/>
                <a:cs typeface="Times New Roman" panose="02020603050405020304" pitchFamily="18" charset="0"/>
              </a:rPr>
              <a:t>, this is done by </a:t>
            </a:r>
            <a:r>
              <a:rPr lang="en-US" sz="1800" b="1" dirty="0">
                <a:effectLst/>
                <a:latin typeface="OpenDyslexic" pitchFamily="2" charset="77"/>
                <a:ea typeface="Calibri" panose="020F0502020204030204" pitchFamily="34" charset="0"/>
                <a:cs typeface="Times New Roman" panose="02020603050405020304" pitchFamily="18" charset="0"/>
              </a:rPr>
              <a:t>plating the electroporated cells</a:t>
            </a:r>
            <a:r>
              <a:rPr lang="en-US" sz="1800" dirty="0">
                <a:effectLst/>
                <a:latin typeface="OpenDyslexic" pitchFamily="2" charset="77"/>
                <a:ea typeface="Calibri" panose="020F0502020204030204" pitchFamily="34" charset="0"/>
                <a:cs typeface="Times New Roman" panose="02020603050405020304" pitchFamily="18" charset="0"/>
              </a:rPr>
              <a:t> onto </a:t>
            </a:r>
            <a:r>
              <a:rPr lang="en-US" sz="1800" b="1" dirty="0">
                <a:effectLst/>
                <a:latin typeface="OpenDyslexic" pitchFamily="2" charset="77"/>
                <a:ea typeface="Calibri" panose="020F0502020204030204" pitchFamily="34" charset="0"/>
                <a:cs typeface="Times New Roman" panose="02020603050405020304" pitchFamily="18" charset="0"/>
              </a:rPr>
              <a:t>X-gal plates</a:t>
            </a:r>
            <a:r>
              <a:rPr lang="en-US" sz="1800" dirty="0">
                <a:effectLst/>
                <a:latin typeface="OpenDyslexic" pitchFamily="2" charset="77"/>
                <a:ea typeface="Calibri" panose="020F0502020204030204" pitchFamily="34" charset="0"/>
                <a:cs typeface="Times New Roman" panose="02020603050405020304" pitchFamily="18" charset="0"/>
              </a:rPr>
              <a:t>, and then </a:t>
            </a:r>
            <a:r>
              <a:rPr lang="en-US" sz="1800" b="1" dirty="0">
                <a:effectLst/>
                <a:latin typeface="OpenDyslexic" pitchFamily="2" charset="77"/>
                <a:ea typeface="Calibri" panose="020F0502020204030204" pitchFamily="34" charset="0"/>
                <a:cs typeface="Times New Roman" panose="02020603050405020304" pitchFamily="18" charset="0"/>
              </a:rPr>
              <a:t>screening based on</a:t>
            </a:r>
            <a:r>
              <a:rPr lang="en-US" sz="1800" dirty="0">
                <a:effectLst/>
                <a:latin typeface="OpenDyslexic" pitchFamily="2" charset="77"/>
                <a:ea typeface="Calibri" panose="020F0502020204030204" pitchFamily="34" charset="0"/>
                <a:cs typeface="Times New Roman" panose="02020603050405020304" pitchFamily="18" charset="0"/>
              </a:rPr>
              <a:t> the </a:t>
            </a:r>
            <a:r>
              <a:rPr lang="en-US" sz="1800" b="1" dirty="0">
                <a:effectLst/>
                <a:latin typeface="OpenDyslexic" pitchFamily="2" charset="77"/>
                <a:ea typeface="Calibri" panose="020F0502020204030204" pitchFamily="34" charset="0"/>
                <a:cs typeface="Times New Roman" panose="02020603050405020304" pitchFamily="18" charset="0"/>
              </a:rPr>
              <a:t>blue pigment</a:t>
            </a:r>
            <a:r>
              <a:rPr lang="en-US" sz="1800" dirty="0">
                <a:effectLst/>
                <a:latin typeface="OpenDyslexic" pitchFamily="2" charset="77"/>
                <a:ea typeface="Calibri" panose="020F0502020204030204" pitchFamily="34" charset="0"/>
                <a:cs typeface="Times New Roman" panose="02020603050405020304" pitchFamily="18" charset="0"/>
              </a:rPr>
              <a:t> produced. Then you can </a:t>
            </a:r>
            <a:r>
              <a:rPr lang="en-US" sz="1800" b="1" dirty="0">
                <a:effectLst/>
                <a:latin typeface="OpenDyslexic" pitchFamily="2" charset="77"/>
                <a:ea typeface="Calibri" panose="020F0502020204030204" pitchFamily="34" charset="0"/>
                <a:cs typeface="Times New Roman" panose="02020603050405020304" pitchFamily="18" charset="0"/>
              </a:rPr>
              <a:t>pick your mutants</a:t>
            </a:r>
            <a:r>
              <a:rPr lang="en-US" sz="1800" dirty="0">
                <a:effectLst/>
                <a:latin typeface="OpenDyslexic" pitchFamily="2" charset="77"/>
                <a:ea typeface="Calibri" panose="020F0502020204030204" pitchFamily="34" charset="0"/>
                <a:cs typeface="Times New Roman" panose="02020603050405020304" pitchFamily="18" charset="0"/>
              </a:rPr>
              <a:t> of interest </a:t>
            </a:r>
            <a:r>
              <a:rPr lang="en-US" sz="1800" b="1" dirty="0">
                <a:effectLst/>
                <a:latin typeface="OpenDyslexic" pitchFamily="2" charset="77"/>
                <a:ea typeface="Calibri" panose="020F0502020204030204" pitchFamily="34" charset="0"/>
                <a:cs typeface="Times New Roman" panose="02020603050405020304" pitchFamily="18" charset="0"/>
              </a:rPr>
              <a:t>to culture.</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Easy enough, right? Wrong.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OpenDyslexic" pitchFamily="2" charset="77"/>
                <a:ea typeface="Calibri" panose="020F0502020204030204" pitchFamily="34" charset="0"/>
                <a:cs typeface="Times New Roman" panose="02020603050405020304" pitchFamily="18" charset="0"/>
              </a:rPr>
              <a:t>One of the </a:t>
            </a:r>
            <a:r>
              <a:rPr lang="en-US" sz="1800" b="1" dirty="0">
                <a:effectLst/>
                <a:latin typeface="OpenDyslexic" pitchFamily="2" charset="77"/>
                <a:ea typeface="Calibri" panose="020F0502020204030204" pitchFamily="34" charset="0"/>
                <a:cs typeface="Times New Roman" panose="02020603050405020304" pitchFamily="18" charset="0"/>
              </a:rPr>
              <a:t>cleaved X-gal products</a:t>
            </a:r>
            <a:r>
              <a:rPr lang="en-US" sz="1800" dirty="0">
                <a:effectLst/>
                <a:latin typeface="OpenDyslexic" pitchFamily="2" charset="77"/>
                <a:ea typeface="Calibri" panose="020F0502020204030204" pitchFamily="34" charset="0"/>
                <a:cs typeface="Times New Roman" panose="02020603050405020304" pitchFamily="18" charset="0"/>
              </a:rPr>
              <a:t> is </a:t>
            </a:r>
            <a:r>
              <a:rPr lang="en-US" sz="1800" b="1" dirty="0">
                <a:effectLst/>
                <a:latin typeface="OpenDyslexic" pitchFamily="2" charset="77"/>
                <a:ea typeface="Calibri" panose="020F0502020204030204" pitchFamily="34" charset="0"/>
                <a:cs typeface="Times New Roman" panose="02020603050405020304" pitchFamily="18" charset="0"/>
              </a:rPr>
              <a:t>toxic to LVS</a:t>
            </a:r>
            <a:r>
              <a:rPr lang="en-US" sz="1800" dirty="0">
                <a:effectLst/>
                <a:latin typeface="OpenDyslexic" pitchFamily="2" charset="77"/>
                <a:ea typeface="Calibri" panose="020F0502020204030204" pitchFamily="34" charset="0"/>
                <a:cs typeface="Times New Roman" panose="02020603050405020304" pitchFamily="18" charset="0"/>
              </a:rPr>
              <a:t>, meaning if we have a </a:t>
            </a:r>
            <a:r>
              <a:rPr lang="en-US" sz="1800" b="1" dirty="0">
                <a:effectLst/>
                <a:latin typeface="OpenDyslexic" pitchFamily="2" charset="77"/>
                <a:ea typeface="Calibri" panose="020F0502020204030204" pitchFamily="34" charset="0"/>
                <a:cs typeface="Times New Roman" panose="02020603050405020304" pitchFamily="18" charset="0"/>
              </a:rPr>
              <a:t>mutant with increased beta galactosidase activity</a:t>
            </a:r>
            <a:r>
              <a:rPr lang="en-US" sz="1800" dirty="0">
                <a:effectLst/>
                <a:latin typeface="OpenDyslexic" pitchFamily="2" charset="77"/>
                <a:ea typeface="Calibri" panose="020F0502020204030204" pitchFamily="34" charset="0"/>
                <a:cs typeface="Times New Roman" panose="02020603050405020304" pitchFamily="18" charset="0"/>
              </a:rPr>
              <a:t>, the </a:t>
            </a:r>
            <a:r>
              <a:rPr lang="en-US" sz="1800" b="1" dirty="0">
                <a:effectLst/>
                <a:latin typeface="OpenDyslexic" pitchFamily="2" charset="77"/>
                <a:ea typeface="Calibri" panose="020F0502020204030204" pitchFamily="34" charset="0"/>
                <a:cs typeface="Times New Roman" panose="02020603050405020304" pitchFamily="18" charset="0"/>
              </a:rPr>
              <a:t>toxic product</a:t>
            </a:r>
            <a:r>
              <a:rPr lang="en-US" sz="1800" dirty="0">
                <a:effectLst/>
                <a:latin typeface="OpenDyslexic" pitchFamily="2" charset="77"/>
                <a:ea typeface="Calibri" panose="020F0502020204030204" pitchFamily="34" charset="0"/>
                <a:cs typeface="Times New Roman" panose="02020603050405020304" pitchFamily="18" charset="0"/>
              </a:rPr>
              <a:t> may </a:t>
            </a:r>
            <a:r>
              <a:rPr lang="en-US" sz="1800" b="1" dirty="0">
                <a:effectLst/>
                <a:latin typeface="OpenDyslexic" pitchFamily="2" charset="77"/>
                <a:ea typeface="Calibri" panose="020F0502020204030204" pitchFamily="34" charset="0"/>
                <a:cs typeface="Times New Roman" panose="02020603050405020304" pitchFamily="18" charset="0"/>
              </a:rPr>
              <a:t>kill that colony</a:t>
            </a:r>
            <a:r>
              <a:rPr lang="en-US" sz="1800" dirty="0">
                <a:effectLst/>
                <a:latin typeface="OpenDyslexic" pitchFamily="2" charset="77"/>
                <a:ea typeface="Calibri" panose="020F0502020204030204" pitchFamily="34" charset="0"/>
                <a:cs typeface="Times New Roman" panose="02020603050405020304" pitchFamily="18" charset="0"/>
              </a:rPr>
              <a:t>, leaving us unable to culture it. So to get around that the Ramsey lab had to be creative. When screening for beta galactosidase activity in LVS, we first </a:t>
            </a:r>
            <a:r>
              <a:rPr lang="en-US" sz="1800" b="1" dirty="0">
                <a:effectLst/>
                <a:latin typeface="OpenDyslexic" pitchFamily="2" charset="77"/>
                <a:ea typeface="Calibri" panose="020F0502020204030204" pitchFamily="34" charset="0"/>
                <a:cs typeface="Times New Roman" panose="02020603050405020304" pitchFamily="18" charset="0"/>
              </a:rPr>
              <a:t>plate the electroporated cells onto cysteine heart agar supplemented with hemoglobin, and kanamycin</a:t>
            </a:r>
            <a:r>
              <a:rPr lang="en-US" sz="1800" dirty="0">
                <a:effectLst/>
                <a:latin typeface="OpenDyslexic" pitchFamily="2" charset="77"/>
                <a:ea typeface="Calibri" panose="020F0502020204030204" pitchFamily="34" charset="0"/>
                <a:cs typeface="Times New Roman" panose="02020603050405020304" pitchFamily="18" charset="0"/>
              </a:rPr>
              <a:t> added. We let these </a:t>
            </a:r>
            <a:r>
              <a:rPr lang="en-US" sz="1800" b="1" dirty="0">
                <a:effectLst/>
                <a:latin typeface="OpenDyslexic" pitchFamily="2" charset="77"/>
                <a:ea typeface="Calibri" panose="020F0502020204030204" pitchFamily="34" charset="0"/>
                <a:cs typeface="Times New Roman" panose="02020603050405020304" pitchFamily="18" charset="0"/>
              </a:rPr>
              <a:t>plates grow to single colonies</a:t>
            </a:r>
            <a:r>
              <a:rPr lang="en-US" sz="1800" dirty="0">
                <a:effectLst/>
                <a:latin typeface="OpenDyslexic" pitchFamily="2" charset="77"/>
                <a:ea typeface="Calibri" panose="020F0502020204030204" pitchFamily="34" charset="0"/>
                <a:cs typeface="Times New Roman" panose="02020603050405020304" pitchFamily="18" charset="0"/>
              </a:rPr>
              <a:t> and then </a:t>
            </a:r>
            <a:r>
              <a:rPr lang="en-US" sz="1800" b="1" dirty="0">
                <a:effectLst/>
                <a:latin typeface="OpenDyslexic" pitchFamily="2" charset="77"/>
                <a:ea typeface="Calibri" panose="020F0502020204030204" pitchFamily="34" charset="0"/>
                <a:cs typeface="Times New Roman" panose="02020603050405020304" pitchFamily="18" charset="0"/>
              </a:rPr>
              <a:t>add a soft agar overlay containing X-gal</a:t>
            </a:r>
            <a:r>
              <a:rPr lang="en-US" sz="1800" dirty="0">
                <a:effectLst/>
                <a:latin typeface="OpenDyslexic" pitchFamily="2" charset="77"/>
                <a:ea typeface="Calibri" panose="020F0502020204030204" pitchFamily="34" charset="0"/>
                <a:cs typeface="Times New Roman" panose="02020603050405020304" pitchFamily="18" charset="0"/>
              </a:rPr>
              <a:t>. After 24hrs, we </a:t>
            </a:r>
            <a:r>
              <a:rPr lang="en-US" sz="1800" b="1" dirty="0">
                <a:effectLst/>
                <a:latin typeface="OpenDyslexic" pitchFamily="2" charset="77"/>
                <a:ea typeface="Calibri" panose="020F0502020204030204" pitchFamily="34" charset="0"/>
                <a:cs typeface="Times New Roman" panose="02020603050405020304" pitchFamily="18" charset="0"/>
              </a:rPr>
              <a:t>screen for mutants of interest</a:t>
            </a:r>
            <a:r>
              <a:rPr lang="en-US" sz="1800" dirty="0">
                <a:effectLst/>
                <a:latin typeface="OpenDyslexic" pitchFamily="2" charset="77"/>
                <a:ea typeface="Calibri" panose="020F0502020204030204" pitchFamily="34" charset="0"/>
                <a:cs typeface="Times New Roman" panose="02020603050405020304" pitchFamily="18" charset="0"/>
              </a:rPr>
              <a:t>. Mutants are </a:t>
            </a:r>
            <a:r>
              <a:rPr lang="en-US" sz="1800" b="1" dirty="0">
                <a:effectLst/>
                <a:latin typeface="OpenDyslexic" pitchFamily="2" charset="77"/>
                <a:ea typeface="Calibri" panose="020F0502020204030204" pitchFamily="34" charset="0"/>
                <a:cs typeface="Times New Roman" panose="02020603050405020304" pitchFamily="18" charset="0"/>
              </a:rPr>
              <a:t>considered “mutants of interest” if they are producing more or less blue pigment than the “average” mutant.</a:t>
            </a:r>
            <a:r>
              <a:rPr lang="en-US" sz="1800" dirty="0">
                <a:effectLst/>
                <a:latin typeface="OpenDyslexic" pitchFamily="2" charset="77"/>
                <a:ea typeface="Calibri" panose="020F0502020204030204" pitchFamily="34" charset="0"/>
                <a:cs typeface="Times New Roman" panose="02020603050405020304" pitchFamily="18" charset="0"/>
              </a:rPr>
              <a:t> The mutants of interest are then </a:t>
            </a:r>
            <a:r>
              <a:rPr lang="en-US" sz="1800" b="1" dirty="0">
                <a:effectLst/>
                <a:latin typeface="OpenDyslexic" pitchFamily="2" charset="77"/>
                <a:ea typeface="Calibri" panose="020F0502020204030204" pitchFamily="34" charset="0"/>
                <a:cs typeface="Times New Roman" panose="02020603050405020304" pitchFamily="18" charset="0"/>
              </a:rPr>
              <a:t>“rescued” and isolated</a:t>
            </a:r>
            <a:r>
              <a:rPr lang="en-US" sz="1800" dirty="0">
                <a:effectLst/>
                <a:latin typeface="OpenDyslexic" pitchFamily="2" charset="77"/>
                <a:ea typeface="Calibri" panose="020F0502020204030204" pitchFamily="34" charset="0"/>
                <a:cs typeface="Times New Roman" panose="02020603050405020304" pitchFamily="18" charset="0"/>
              </a:rPr>
              <a:t>. So now let's look at some results!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7</a:t>
            </a:fld>
            <a:endParaRPr lang="en-US"/>
          </a:p>
        </p:txBody>
      </p:sp>
    </p:spTree>
    <p:extLst>
      <p:ext uri="{BB962C8B-B14F-4D97-AF65-F5344CB8AC3E}">
        <p14:creationId xmlns:p14="http://schemas.microsoft.com/office/powerpoint/2010/main" val="346090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Here you can see the results from our electroporation and beta galactosidase soft agar overlay. Our </a:t>
            </a:r>
            <a:r>
              <a:rPr lang="en-US" sz="1800" b="1" dirty="0">
                <a:effectLst/>
                <a:latin typeface="OpenDyslexic" pitchFamily="2" charset="77"/>
                <a:ea typeface="Calibri" panose="020F0502020204030204" pitchFamily="34" charset="0"/>
                <a:cs typeface="Times New Roman" panose="02020603050405020304" pitchFamily="18" charset="0"/>
              </a:rPr>
              <a:t>negative controls</a:t>
            </a:r>
            <a:r>
              <a:rPr lang="en-US" sz="1800" dirty="0">
                <a:effectLst/>
                <a:latin typeface="OpenDyslexic" pitchFamily="2" charset="77"/>
                <a:ea typeface="Calibri" panose="020F0502020204030204" pitchFamily="34" charset="0"/>
                <a:cs typeface="Times New Roman" panose="02020603050405020304" pitchFamily="18" charset="0"/>
              </a:rPr>
              <a:t>, pictured in the bottom row, had a lot of growth on them. We </a:t>
            </a:r>
            <a:r>
              <a:rPr lang="en-US" sz="1800" b="1" dirty="0">
                <a:effectLst/>
                <a:latin typeface="OpenDyslexic" pitchFamily="2" charset="77"/>
                <a:ea typeface="Calibri" panose="020F0502020204030204" pitchFamily="34" charset="0"/>
                <a:cs typeface="Times New Roman" panose="02020603050405020304" pitchFamily="18" charset="0"/>
              </a:rPr>
              <a:t>theorized it was a false flag because </a:t>
            </a:r>
            <a:r>
              <a:rPr lang="en-US" sz="1800" dirty="0">
                <a:effectLst/>
                <a:latin typeface="OpenDyslexic" pitchFamily="2" charset="77"/>
                <a:ea typeface="Calibri" panose="020F0502020204030204" pitchFamily="34" charset="0"/>
                <a:cs typeface="Times New Roman" panose="02020603050405020304" pitchFamily="18" charset="0"/>
              </a:rPr>
              <a:t>we had </a:t>
            </a:r>
            <a:r>
              <a:rPr lang="en-US" sz="1800" b="1" dirty="0">
                <a:effectLst/>
                <a:latin typeface="OpenDyslexic" pitchFamily="2" charset="77"/>
                <a:ea typeface="Calibri" panose="020F0502020204030204" pitchFamily="34" charset="0"/>
                <a:cs typeface="Times New Roman" panose="02020603050405020304" pitchFamily="18" charset="0"/>
              </a:rPr>
              <a:t>plated such a large volume at a high cell density</a:t>
            </a:r>
            <a:r>
              <a:rPr lang="en-US" sz="1800" dirty="0">
                <a:effectLst/>
                <a:latin typeface="OpenDyslexic" pitchFamily="2" charset="77"/>
                <a:ea typeface="Calibri" panose="020F0502020204030204" pitchFamily="34" charset="0"/>
                <a:cs typeface="Times New Roman" panose="02020603050405020304" pitchFamily="18" charset="0"/>
              </a:rPr>
              <a:t>. To make sure the negative controls were truly negative and the growth was not due to spontaneous kanamycin resistance or </a:t>
            </a:r>
            <a:r>
              <a:rPr lang="en-US" sz="1800" dirty="0" err="1">
                <a:effectLst/>
                <a:latin typeface="OpenDyslexic" pitchFamily="2" charset="77"/>
                <a:ea typeface="Calibri" panose="020F0502020204030204" pitchFamily="34" charset="0"/>
                <a:cs typeface="Times New Roman" panose="02020603050405020304" pitchFamily="18" charset="0"/>
              </a:rPr>
              <a:t>dna</a:t>
            </a:r>
            <a:r>
              <a:rPr lang="en-US" sz="1800" dirty="0">
                <a:effectLst/>
                <a:latin typeface="OpenDyslexic" pitchFamily="2" charset="77"/>
                <a:ea typeface="Calibri" panose="020F0502020204030204" pitchFamily="34" charset="0"/>
                <a:cs typeface="Times New Roman" panose="02020603050405020304" pitchFamily="18" charset="0"/>
              </a:rPr>
              <a:t> contamination in the electroporation cuvettes, we </a:t>
            </a:r>
            <a:r>
              <a:rPr lang="en-US" sz="1800" b="1" dirty="0">
                <a:effectLst/>
                <a:latin typeface="OpenDyslexic" pitchFamily="2" charset="77"/>
                <a:ea typeface="Calibri" panose="020F0502020204030204" pitchFamily="34" charset="0"/>
                <a:cs typeface="Times New Roman" panose="02020603050405020304" pitchFamily="18" charset="0"/>
              </a:rPr>
              <a:t>streaked colonies from both plates onto CHAH </a:t>
            </a:r>
            <a:r>
              <a:rPr lang="en-US" sz="1800" b="1" dirty="0" err="1">
                <a:effectLst/>
                <a:latin typeface="OpenDyslexic" pitchFamily="2" charset="77"/>
                <a:ea typeface="Calibri" panose="020F0502020204030204" pitchFamily="34" charset="0"/>
                <a:cs typeface="Times New Roman" panose="02020603050405020304" pitchFamily="18" charset="0"/>
              </a:rPr>
              <a:t>kan</a:t>
            </a:r>
            <a:r>
              <a:rPr lang="en-US" sz="1800" b="1" dirty="0">
                <a:effectLst/>
                <a:latin typeface="OpenDyslexic" pitchFamily="2" charset="77"/>
                <a:ea typeface="Calibri" panose="020F0502020204030204" pitchFamily="34" charset="0"/>
                <a:cs typeface="Times New Roman" panose="02020603050405020304" pitchFamily="18" charset="0"/>
              </a:rPr>
              <a:t> plates and they did not grow</a:t>
            </a:r>
            <a:r>
              <a:rPr lang="en-US" sz="1800" dirty="0">
                <a:effectLst/>
                <a:latin typeface="OpenDyslexic" pitchFamily="2" charset="77"/>
                <a:ea typeface="Calibri" panose="020F0502020204030204" pitchFamily="34" charset="0"/>
                <a:cs typeface="Times New Roman" panose="02020603050405020304" pitchFamily="18" charset="0"/>
              </a:rPr>
              <a:t>. Also on the chart you will see we cultured some mutants we called “background” mutants. The </a:t>
            </a:r>
            <a:r>
              <a:rPr lang="en-US" sz="1800" b="1" dirty="0">
                <a:effectLst/>
                <a:latin typeface="OpenDyslexic" pitchFamily="2" charset="77"/>
                <a:ea typeface="Calibri" panose="020F0502020204030204" pitchFamily="34" charset="0"/>
                <a:cs typeface="Times New Roman" panose="02020603050405020304" pitchFamily="18" charset="0"/>
              </a:rPr>
              <a:t>background mutants picked for each parental strain</a:t>
            </a:r>
            <a:r>
              <a:rPr lang="en-US" sz="1800" dirty="0">
                <a:effectLst/>
                <a:latin typeface="OpenDyslexic" pitchFamily="2" charset="77"/>
                <a:ea typeface="Calibri" panose="020F0502020204030204" pitchFamily="34" charset="0"/>
                <a:cs typeface="Times New Roman" panose="02020603050405020304" pitchFamily="18" charset="0"/>
              </a:rPr>
              <a:t> were </a:t>
            </a:r>
            <a:r>
              <a:rPr lang="en-US" sz="1800" b="1" dirty="0">
                <a:effectLst/>
                <a:latin typeface="OpenDyslexic" pitchFamily="2" charset="77"/>
                <a:ea typeface="Calibri" panose="020F0502020204030204" pitchFamily="34" charset="0"/>
                <a:cs typeface="Times New Roman" panose="02020603050405020304" pitchFamily="18" charset="0"/>
              </a:rPr>
              <a:t>colonies whose blue pigment intensity was representative of the average mutant</a:t>
            </a:r>
            <a:r>
              <a:rPr lang="en-US" sz="1800" dirty="0">
                <a:effectLst/>
                <a:latin typeface="OpenDyslexic" pitchFamily="2" charset="77"/>
                <a:ea typeface="Calibri" panose="020F0502020204030204" pitchFamily="34" charset="0"/>
                <a:cs typeface="Times New Roman" panose="02020603050405020304" pitchFamily="18" charset="0"/>
              </a:rPr>
              <a:t> colony. Our mutants of interest were colonies that produced more or less blue pigment. We </a:t>
            </a:r>
            <a:r>
              <a:rPr lang="en-US" sz="1800" b="1" dirty="0">
                <a:effectLst/>
                <a:latin typeface="OpenDyslexic" pitchFamily="2" charset="77"/>
                <a:ea typeface="Calibri" panose="020F0502020204030204" pitchFamily="34" charset="0"/>
                <a:cs typeface="Times New Roman" panose="02020603050405020304" pitchFamily="18" charset="0"/>
              </a:rPr>
              <a:t>picked a total of 12 mutants</a:t>
            </a:r>
            <a:r>
              <a:rPr lang="en-US" sz="1800" dirty="0">
                <a:effectLst/>
                <a:latin typeface="OpenDyslexic" pitchFamily="2" charset="77"/>
                <a:ea typeface="Calibri" panose="020F0502020204030204" pitchFamily="34" charset="0"/>
                <a:cs typeface="Times New Roman" panose="02020603050405020304" pitchFamily="18" charset="0"/>
              </a:rPr>
              <a:t> of interest for </a:t>
            </a:r>
            <a:r>
              <a:rPr lang="en-US" sz="1800" b="1" dirty="0">
                <a:effectLst/>
                <a:latin typeface="OpenDyslexic" pitchFamily="2" charset="77"/>
                <a:ea typeface="Calibri" panose="020F0502020204030204" pitchFamily="34" charset="0"/>
                <a:cs typeface="Times New Roman" panose="02020603050405020304" pitchFamily="18" charset="0"/>
              </a:rPr>
              <a:t>further screening</a:t>
            </a: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OpenDyslexic" pitchFamily="2" charset="77"/>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OpenDyslexic" pitchFamily="2" charset="77"/>
                <a:ea typeface="Calibri" panose="020F0502020204030204" pitchFamily="34" charset="0"/>
                <a:cs typeface="Times New Roman" panose="02020603050405020304" pitchFamily="18" charset="0"/>
              </a:rPr>
              <a:t>We also came up with </a:t>
            </a:r>
            <a:r>
              <a:rPr lang="en-US" sz="1800" b="1" dirty="0">
                <a:effectLst/>
                <a:latin typeface="OpenDyslexic" pitchFamily="2" charset="77"/>
                <a:ea typeface="Calibri" panose="020F0502020204030204" pitchFamily="34" charset="0"/>
                <a:cs typeface="Times New Roman" panose="02020603050405020304" pitchFamily="18" charset="0"/>
              </a:rPr>
              <a:t>some improvements for next time</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b="1" dirty="0">
                <a:effectLst/>
                <a:latin typeface="OpenDyslexic" pitchFamily="2" charset="77"/>
                <a:ea typeface="Calibri" panose="020F0502020204030204" pitchFamily="34" charset="0"/>
                <a:cs typeface="Times New Roman" panose="02020603050405020304" pitchFamily="18" charset="0"/>
              </a:rPr>
              <a:t>Decreasing the concentration of X-gal</a:t>
            </a:r>
            <a:r>
              <a:rPr lang="en-US" sz="1800" dirty="0">
                <a:effectLst/>
                <a:latin typeface="OpenDyslexic" pitchFamily="2" charset="77"/>
                <a:ea typeface="Calibri" panose="020F0502020204030204" pitchFamily="34" charset="0"/>
                <a:cs typeface="Times New Roman" panose="02020603050405020304" pitchFamily="18" charset="0"/>
              </a:rPr>
              <a:t> in the soft agar overlay would be helpful for identifying mutants of interest. We found that it was very </a:t>
            </a:r>
            <a:r>
              <a:rPr lang="en-US" sz="1800" b="1" dirty="0">
                <a:effectLst/>
                <a:latin typeface="OpenDyslexic" pitchFamily="2" charset="77"/>
                <a:ea typeface="Calibri" panose="020F0502020204030204" pitchFamily="34" charset="0"/>
                <a:cs typeface="Times New Roman" panose="02020603050405020304" pitchFamily="18" charset="0"/>
              </a:rPr>
              <a:t>difficult to distinguish between shades of blue, when all of the colonies were very pigmented.</a:t>
            </a:r>
            <a:r>
              <a:rPr lang="en-US" sz="1800" dirty="0">
                <a:effectLst/>
                <a:latin typeface="OpenDyslexic" pitchFamily="2" charset="77"/>
                <a:ea typeface="Calibri" panose="020F0502020204030204" pitchFamily="34" charset="0"/>
                <a:cs typeface="Times New Roman" panose="02020603050405020304" pitchFamily="18" charset="0"/>
              </a:rPr>
              <a:t> As seen on the 200uL KRLVS28 plate, we also noticed a </a:t>
            </a:r>
            <a:r>
              <a:rPr lang="en-US" sz="1800" b="1" dirty="0">
                <a:effectLst/>
                <a:latin typeface="OpenDyslexic" pitchFamily="2" charset="77"/>
                <a:ea typeface="Calibri" panose="020F0502020204030204" pitchFamily="34" charset="0"/>
                <a:cs typeface="Times New Roman" panose="02020603050405020304" pitchFamily="18" charset="0"/>
              </a:rPr>
              <a:t>gradient effect</a:t>
            </a:r>
            <a:r>
              <a:rPr lang="en-US" sz="1800" dirty="0">
                <a:effectLst/>
                <a:latin typeface="OpenDyslexic" pitchFamily="2" charset="77"/>
                <a:ea typeface="Calibri" panose="020F0502020204030204" pitchFamily="34" charset="0"/>
                <a:cs typeface="Times New Roman" panose="02020603050405020304" pitchFamily="18" charset="0"/>
              </a:rPr>
              <a:t> on some plates. This was most likely </a:t>
            </a:r>
            <a:r>
              <a:rPr lang="en-US" sz="1800" b="1" dirty="0">
                <a:effectLst/>
                <a:latin typeface="OpenDyslexic" pitchFamily="2" charset="77"/>
                <a:ea typeface="Calibri" panose="020F0502020204030204" pitchFamily="34" charset="0"/>
                <a:cs typeface="Times New Roman" panose="02020603050405020304" pitchFamily="18" charset="0"/>
              </a:rPr>
              <a:t>due to uneven soft agar overlay</a:t>
            </a:r>
            <a:r>
              <a:rPr lang="en-US" sz="1800" dirty="0">
                <a:effectLst/>
                <a:latin typeface="OpenDyslexic" pitchFamily="2" charset="77"/>
                <a:ea typeface="Calibri" panose="020F0502020204030204" pitchFamily="34" charset="0"/>
                <a:cs typeface="Times New Roman" panose="02020603050405020304" pitchFamily="18" charset="0"/>
              </a:rPr>
              <a:t>, and we decided to </a:t>
            </a:r>
            <a:r>
              <a:rPr lang="en-US" sz="1800" b="1" dirty="0">
                <a:effectLst/>
                <a:latin typeface="OpenDyslexic" pitchFamily="2" charset="77"/>
                <a:ea typeface="Calibri" panose="020F0502020204030204" pitchFamily="34" charset="0"/>
                <a:cs typeface="Times New Roman" panose="02020603050405020304" pitchFamily="18" charset="0"/>
              </a:rPr>
              <a:t>combat this</a:t>
            </a:r>
            <a:r>
              <a:rPr lang="en-US" sz="1800" dirty="0">
                <a:effectLst/>
                <a:latin typeface="OpenDyslexic" pitchFamily="2" charset="77"/>
                <a:ea typeface="Calibri" panose="020F0502020204030204" pitchFamily="34" charset="0"/>
                <a:cs typeface="Times New Roman" panose="02020603050405020304" pitchFamily="18" charset="0"/>
              </a:rPr>
              <a:t> next time </a:t>
            </a:r>
            <a:r>
              <a:rPr lang="en-US" sz="1800" b="1" dirty="0">
                <a:effectLst/>
                <a:latin typeface="OpenDyslexic" pitchFamily="2" charset="77"/>
                <a:ea typeface="Calibri" panose="020F0502020204030204" pitchFamily="34" charset="0"/>
                <a:cs typeface="Times New Roman" panose="02020603050405020304" pitchFamily="18" charset="0"/>
              </a:rPr>
              <a:t>by not stacking the plates while the soft agar solidified</a:t>
            </a:r>
            <a:r>
              <a:rPr lang="en-US" sz="1800" dirty="0">
                <a:effectLst/>
                <a:latin typeface="OpenDyslexic" pitchFamily="2" charset="77"/>
                <a:ea typeface="Calibri" panose="020F0502020204030204" pitchFamily="34" charset="0"/>
                <a:cs typeface="Times New Roman" panose="02020603050405020304" pitchFamily="18" charset="0"/>
              </a:rPr>
              <a:t>. Lastly, we decided it would be best to </a:t>
            </a:r>
            <a:r>
              <a:rPr lang="en-US" sz="1800" b="1" dirty="0">
                <a:effectLst/>
                <a:latin typeface="OpenDyslexic" pitchFamily="2" charset="77"/>
                <a:ea typeface="Calibri" panose="020F0502020204030204" pitchFamily="34" charset="0"/>
                <a:cs typeface="Times New Roman" panose="02020603050405020304" pitchFamily="18" charset="0"/>
              </a:rPr>
              <a:t>plate the electroporated cells on the large plates</a:t>
            </a:r>
            <a:r>
              <a:rPr lang="en-US" sz="1800" dirty="0">
                <a:effectLst/>
                <a:latin typeface="OpenDyslexic" pitchFamily="2" charset="77"/>
                <a:ea typeface="Calibri" panose="020F0502020204030204" pitchFamily="34" charset="0"/>
                <a:cs typeface="Times New Roman" panose="02020603050405020304" pitchFamily="18" charset="0"/>
              </a:rPr>
              <a:t> next time. It was </a:t>
            </a:r>
            <a:r>
              <a:rPr lang="en-US" sz="1800" b="1" dirty="0">
                <a:effectLst/>
                <a:latin typeface="OpenDyslexic" pitchFamily="2" charset="77"/>
                <a:ea typeface="Calibri" panose="020F0502020204030204" pitchFamily="34" charset="0"/>
                <a:cs typeface="Times New Roman" panose="02020603050405020304" pitchFamily="18" charset="0"/>
              </a:rPr>
              <a:t>difficult to rescue isolated colonies</a:t>
            </a:r>
            <a:r>
              <a:rPr lang="en-US" sz="1800" dirty="0">
                <a:effectLst/>
                <a:latin typeface="OpenDyslexic" pitchFamily="2" charset="77"/>
                <a:ea typeface="Calibri" panose="020F0502020204030204" pitchFamily="34" charset="0"/>
                <a:cs typeface="Times New Roman" panose="02020603050405020304" pitchFamily="18" charset="0"/>
              </a:rPr>
              <a:t> on some plates because they </a:t>
            </a:r>
            <a:r>
              <a:rPr lang="en-US" sz="1800" b="1" dirty="0">
                <a:effectLst/>
                <a:latin typeface="OpenDyslexic" pitchFamily="2" charset="77"/>
                <a:ea typeface="Calibri" panose="020F0502020204030204" pitchFamily="34" charset="0"/>
                <a:cs typeface="Times New Roman" panose="02020603050405020304" pitchFamily="18" charset="0"/>
              </a:rPr>
              <a:t>grew so densely</a:t>
            </a:r>
            <a:r>
              <a:rPr lang="en-US" sz="1800" dirty="0">
                <a:effectLst/>
                <a:latin typeface="OpenDyslexic" pitchFamily="2" charset="77"/>
                <a:ea typeface="Calibri" panose="020F0502020204030204" pitchFamily="34" charset="0"/>
                <a:cs typeface="Times New Roman" panose="02020603050405020304" pitchFamily="18" charset="0"/>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8</a:t>
            </a:fld>
            <a:endParaRPr lang="en-US"/>
          </a:p>
        </p:txBody>
      </p:sp>
    </p:spTree>
    <p:extLst>
      <p:ext uri="{BB962C8B-B14F-4D97-AF65-F5344CB8AC3E}">
        <p14:creationId xmlns:p14="http://schemas.microsoft.com/office/powerpoint/2010/main" val="322312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OpenDyslexic" pitchFamily="2" charset="77"/>
                <a:ea typeface="Calibri" panose="020F0502020204030204" pitchFamily="34" charset="0"/>
                <a:cs typeface="Times New Roman" panose="02020603050405020304" pitchFamily="18" charset="0"/>
              </a:rPr>
              <a:t>So now our </a:t>
            </a:r>
            <a:r>
              <a:rPr lang="en-US" sz="1800" b="1" dirty="0">
                <a:effectLst/>
                <a:latin typeface="OpenDyslexic" pitchFamily="2" charset="77"/>
                <a:ea typeface="Calibri" panose="020F0502020204030204" pitchFamily="34" charset="0"/>
                <a:cs typeface="Times New Roman" panose="02020603050405020304" pitchFamily="18" charset="0"/>
              </a:rPr>
              <a:t>12 mutants of interest move onto the second round of screening</a:t>
            </a:r>
            <a:r>
              <a:rPr lang="en-US" sz="1800" dirty="0">
                <a:effectLst/>
                <a:latin typeface="OpenDyslexic" pitchFamily="2" charset="77"/>
                <a:ea typeface="Calibri" panose="020F0502020204030204" pitchFamily="34" charset="0"/>
                <a:cs typeface="Times New Roman" panose="02020603050405020304" pitchFamily="18" charset="0"/>
              </a:rPr>
              <a:t>. The second round of screening was </a:t>
            </a:r>
            <a:r>
              <a:rPr lang="en-US" sz="1800" b="1" dirty="0">
                <a:effectLst/>
                <a:latin typeface="OpenDyslexic" pitchFamily="2" charset="77"/>
                <a:ea typeface="Calibri" panose="020F0502020204030204" pitchFamily="34" charset="0"/>
                <a:cs typeface="Times New Roman" panose="02020603050405020304" pitchFamily="18" charset="0"/>
              </a:rPr>
              <a:t>made up of 4 isolation streaks</a:t>
            </a:r>
            <a:r>
              <a:rPr lang="en-US" sz="1800" dirty="0">
                <a:effectLst/>
                <a:latin typeface="OpenDyslexic" pitchFamily="2" charset="77"/>
                <a:ea typeface="Calibri" panose="020F0502020204030204" pitchFamily="34" charset="0"/>
                <a:cs typeface="Times New Roman" panose="02020603050405020304" pitchFamily="18" charset="0"/>
              </a:rPr>
              <a:t> on one plate. </a:t>
            </a:r>
            <a:r>
              <a:rPr lang="en-US" sz="1800" b="1" dirty="0">
                <a:effectLst/>
                <a:latin typeface="OpenDyslexic" pitchFamily="2" charset="77"/>
                <a:ea typeface="Calibri" panose="020F0502020204030204" pitchFamily="34" charset="0"/>
                <a:cs typeface="Times New Roman" panose="02020603050405020304" pitchFamily="18" charset="0"/>
              </a:rPr>
              <a:t>One quadrant</a:t>
            </a:r>
            <a:r>
              <a:rPr lang="en-US" sz="1800" dirty="0">
                <a:effectLst/>
                <a:latin typeface="OpenDyslexic" pitchFamily="2" charset="77"/>
                <a:ea typeface="Calibri" panose="020F0502020204030204" pitchFamily="34" charset="0"/>
                <a:cs typeface="Times New Roman" panose="02020603050405020304" pitchFamily="18" charset="0"/>
              </a:rPr>
              <a:t> was </a:t>
            </a:r>
            <a:r>
              <a:rPr lang="en-US" sz="1800" b="1" dirty="0">
                <a:effectLst/>
                <a:latin typeface="OpenDyslexic" pitchFamily="2" charset="77"/>
                <a:ea typeface="Calibri" panose="020F0502020204030204" pitchFamily="34" charset="0"/>
                <a:cs typeface="Times New Roman" panose="02020603050405020304" pitchFamily="18" charset="0"/>
              </a:rPr>
              <a:t>KRLVS</a:t>
            </a:r>
            <a:r>
              <a:rPr lang="en-US" sz="1800" dirty="0">
                <a:effectLst/>
                <a:latin typeface="OpenDyslexic" pitchFamily="2" charset="77"/>
                <a:ea typeface="Calibri" panose="020F0502020204030204" pitchFamily="34" charset="0"/>
                <a:cs typeface="Times New Roman" panose="02020603050405020304" pitchFamily="18" charset="0"/>
              </a:rPr>
              <a:t>, the next quadrant was the </a:t>
            </a:r>
            <a:r>
              <a:rPr lang="en-US" sz="1800" b="1" dirty="0">
                <a:effectLst/>
                <a:latin typeface="OpenDyslexic" pitchFamily="2" charset="77"/>
                <a:ea typeface="Calibri" panose="020F0502020204030204" pitchFamily="34" charset="0"/>
                <a:cs typeface="Times New Roman" panose="02020603050405020304" pitchFamily="18" charset="0"/>
              </a:rPr>
              <a:t>parental reporter strain</a:t>
            </a:r>
            <a:r>
              <a:rPr lang="en-US" sz="1800" dirty="0">
                <a:effectLst/>
                <a:latin typeface="OpenDyslexic" pitchFamily="2" charset="77"/>
                <a:ea typeface="Calibri" panose="020F0502020204030204" pitchFamily="34" charset="0"/>
                <a:cs typeface="Times New Roman" panose="02020603050405020304" pitchFamily="18" charset="0"/>
              </a:rPr>
              <a:t> (either KRLVS28 or KRLVS75), then there was the </a:t>
            </a:r>
            <a:r>
              <a:rPr lang="en-US" sz="1800" b="1" dirty="0">
                <a:effectLst/>
                <a:latin typeface="OpenDyslexic" pitchFamily="2" charset="77"/>
                <a:ea typeface="Calibri" panose="020F0502020204030204" pitchFamily="34" charset="0"/>
                <a:cs typeface="Times New Roman" panose="02020603050405020304" pitchFamily="18" charset="0"/>
              </a:rPr>
              <a:t>background mutant for the respective strain</a:t>
            </a:r>
            <a:r>
              <a:rPr lang="en-US" sz="1800" dirty="0">
                <a:effectLst/>
                <a:latin typeface="OpenDyslexic" pitchFamily="2" charset="77"/>
                <a:ea typeface="Calibri" panose="020F0502020204030204" pitchFamily="34" charset="0"/>
                <a:cs typeface="Times New Roman" panose="02020603050405020304" pitchFamily="18" charset="0"/>
              </a:rPr>
              <a:t>, and lastly, the star of the show, our </a:t>
            </a:r>
            <a:r>
              <a:rPr lang="en-US" sz="1800" b="1" dirty="0">
                <a:effectLst/>
                <a:latin typeface="OpenDyslexic" pitchFamily="2" charset="77"/>
                <a:ea typeface="Calibri" panose="020F0502020204030204" pitchFamily="34" charset="0"/>
                <a:cs typeface="Times New Roman" panose="02020603050405020304" pitchFamily="18" charset="0"/>
              </a:rPr>
              <a:t>mutant of interest</a:t>
            </a:r>
            <a:r>
              <a:rPr lang="en-US" sz="1800" dirty="0">
                <a:effectLst/>
                <a:latin typeface="OpenDyslexic" pitchFamily="2" charset="77"/>
                <a:ea typeface="Calibri" panose="020F0502020204030204" pitchFamily="34" charset="0"/>
                <a:cs typeface="Times New Roman" panose="02020603050405020304" pitchFamily="18" charset="0"/>
              </a:rPr>
              <a:t>. We were looking to hopefully </a:t>
            </a:r>
            <a:r>
              <a:rPr lang="en-US" sz="1800" b="1" dirty="0">
                <a:effectLst/>
                <a:latin typeface="OpenDyslexic" pitchFamily="2" charset="77"/>
                <a:ea typeface="Calibri" panose="020F0502020204030204" pitchFamily="34" charset="0"/>
                <a:cs typeface="Times New Roman" panose="02020603050405020304" pitchFamily="18" charset="0"/>
              </a:rPr>
              <a:t>see a difference in coloration between the mutant and the parental strain</a:t>
            </a:r>
            <a:r>
              <a:rPr lang="en-US" sz="1800" dirty="0">
                <a:effectLst/>
                <a:latin typeface="OpenDyslexic" pitchFamily="2" charset="77"/>
                <a:ea typeface="Calibri" panose="020F0502020204030204" pitchFamily="34" charset="0"/>
                <a:cs typeface="Times New Roman" panose="02020603050405020304" pitchFamily="18" charset="0"/>
              </a:rPr>
              <a:t>. </a:t>
            </a:r>
            <a:r>
              <a:rPr lang="en-US" sz="1800" b="1" dirty="0">
                <a:effectLst/>
                <a:latin typeface="OpenDyslexic" pitchFamily="2" charset="77"/>
                <a:ea typeface="Calibri" panose="020F0502020204030204" pitchFamily="34" charset="0"/>
                <a:cs typeface="Times New Roman" panose="02020603050405020304" pitchFamily="18" charset="0"/>
              </a:rPr>
              <a:t>KRLVS </a:t>
            </a:r>
            <a:r>
              <a:rPr lang="en-US" sz="1800" dirty="0">
                <a:effectLst/>
                <a:latin typeface="OpenDyslexic" pitchFamily="2" charset="77"/>
                <a:ea typeface="Calibri" panose="020F0502020204030204" pitchFamily="34" charset="0"/>
                <a:cs typeface="Times New Roman" panose="02020603050405020304" pitchFamily="18" charset="0"/>
              </a:rPr>
              <a:t>was acting as our </a:t>
            </a:r>
            <a:r>
              <a:rPr lang="en-US" sz="1800" b="1" dirty="0">
                <a:effectLst/>
                <a:latin typeface="OpenDyslexic" pitchFamily="2" charset="77"/>
                <a:ea typeface="Calibri" panose="020F0502020204030204" pitchFamily="34" charset="0"/>
                <a:cs typeface="Times New Roman" panose="02020603050405020304" pitchFamily="18" charset="0"/>
              </a:rPr>
              <a:t>negative control</a:t>
            </a:r>
            <a:r>
              <a:rPr lang="en-US" sz="1800" dirty="0">
                <a:effectLst/>
                <a:latin typeface="OpenDyslexic" pitchFamily="2" charset="77"/>
                <a:ea typeface="Calibri" panose="020F0502020204030204" pitchFamily="34" charset="0"/>
                <a:cs typeface="Times New Roman" panose="02020603050405020304" pitchFamily="18" charset="0"/>
              </a:rPr>
              <a:t> because it </a:t>
            </a:r>
            <a:r>
              <a:rPr lang="en-US" sz="1800" b="1" dirty="0">
                <a:effectLst/>
                <a:latin typeface="OpenDyslexic" pitchFamily="2" charset="77"/>
                <a:ea typeface="Calibri" panose="020F0502020204030204" pitchFamily="34" charset="0"/>
                <a:cs typeface="Times New Roman" panose="02020603050405020304" pitchFamily="18" charset="0"/>
              </a:rPr>
              <a:t>has no beta galactosidase activity.</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5C6609-8879-AA4A-A478-FE6157668993}" type="slidenum">
              <a:rPr lang="en-US" smtClean="0"/>
              <a:t>9</a:t>
            </a:fld>
            <a:endParaRPr lang="en-US"/>
          </a:p>
        </p:txBody>
      </p:sp>
    </p:spTree>
    <p:extLst>
      <p:ext uri="{BB962C8B-B14F-4D97-AF65-F5344CB8AC3E}">
        <p14:creationId xmlns:p14="http://schemas.microsoft.com/office/powerpoint/2010/main" val="3783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C234-332B-557A-E32C-1B968AA8FB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437693-32F4-529F-7243-94ECCE7F9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8899D4-96E2-2E0C-4D29-BE4A99C0D3BE}"/>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5" name="Footer Placeholder 4">
            <a:extLst>
              <a:ext uri="{FF2B5EF4-FFF2-40B4-BE49-F238E27FC236}">
                <a16:creationId xmlns:a16="http://schemas.microsoft.com/office/drawing/2014/main" id="{35602C23-76D5-0777-0B3F-A97C842FA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D18A-F8B1-4637-8498-1CE777D2A5B3}"/>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3692756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8C46-55F5-6647-2FC3-CB0DF801DE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906C94-9B56-F610-01E5-F1ACC04865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10CF2-5381-9B0D-9D87-45E6917A4386}"/>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5" name="Footer Placeholder 4">
            <a:extLst>
              <a:ext uri="{FF2B5EF4-FFF2-40B4-BE49-F238E27FC236}">
                <a16:creationId xmlns:a16="http://schemas.microsoft.com/office/drawing/2014/main" id="{F515332F-2F9D-45D7-430B-F80F5C2B6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04D23-1D4E-3BC0-5942-6882683D23A7}"/>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2489960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E14E5-7C38-0B11-CB4A-E59628BB68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9EB95-B2A5-62C0-000D-AB2C36B9C4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6D80B-6C6E-0B8D-6018-9907D3B517C0}"/>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5" name="Footer Placeholder 4">
            <a:extLst>
              <a:ext uri="{FF2B5EF4-FFF2-40B4-BE49-F238E27FC236}">
                <a16:creationId xmlns:a16="http://schemas.microsoft.com/office/drawing/2014/main" id="{303F9451-3784-9095-4B38-AA6763A4C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F4E15-8576-7047-3C23-814357DD3609}"/>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2458694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0FF3-D782-5134-1A88-168F54EEEE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921CD-005B-728E-CB10-7F963792F2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4E686-C3D8-0DE4-D655-463704A40C97}"/>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5" name="Footer Placeholder 4">
            <a:extLst>
              <a:ext uri="{FF2B5EF4-FFF2-40B4-BE49-F238E27FC236}">
                <a16:creationId xmlns:a16="http://schemas.microsoft.com/office/drawing/2014/main" id="{F99B0767-7BD9-0B7E-3A32-CEF4CF25E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A9C51-BF1D-F28A-0BEC-F8351D19036F}"/>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2993508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6563-78DC-E9A1-D957-6147ACC5C0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4DEB-BE4C-2343-40FC-6AF02C17F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92F64E-5255-196B-A280-DAD6E9A5CB21}"/>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5" name="Footer Placeholder 4">
            <a:extLst>
              <a:ext uri="{FF2B5EF4-FFF2-40B4-BE49-F238E27FC236}">
                <a16:creationId xmlns:a16="http://schemas.microsoft.com/office/drawing/2014/main" id="{717A8F90-C0C4-C72D-2BBA-933149EA1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95B1D-4041-04EB-61BC-3286BAEAF53C}"/>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163055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53A1-191A-4231-5653-D84CB9D56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64C85F-7DFE-B8CE-AE11-EB060D3D5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6F1EEF-7B62-84F6-675C-DC167B3147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6FAB55-BBF6-1BDF-CC7B-73817F174570}"/>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6" name="Footer Placeholder 5">
            <a:extLst>
              <a:ext uri="{FF2B5EF4-FFF2-40B4-BE49-F238E27FC236}">
                <a16:creationId xmlns:a16="http://schemas.microsoft.com/office/drawing/2014/main" id="{BEA628B9-3F44-BD80-6A6C-47089F5AB2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586B0-A31A-4288-AC23-298884D6AAF8}"/>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150397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9684-942E-79B7-B257-F3F851F044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69ACC-26DB-EB8D-0CC4-CE597F8DD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0742C-BD49-4D22-1B82-8AB0233946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5E28A3-F741-10DD-C0DF-72C5C8F792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3284A8-7C71-C0BE-054A-23D11748A1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29C121-B541-D067-53A1-20384738FD9B}"/>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8" name="Footer Placeholder 7">
            <a:extLst>
              <a:ext uri="{FF2B5EF4-FFF2-40B4-BE49-F238E27FC236}">
                <a16:creationId xmlns:a16="http://schemas.microsoft.com/office/drawing/2014/main" id="{B7416B08-2D72-4543-BEAF-2E80057963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EA62F-E0CA-8E29-E3F1-FEAB3EB8CBF2}"/>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325553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57BA-8FA3-0BC5-1053-B97A0B982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94AE23-4635-711F-2849-13FA468D8FB6}"/>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4" name="Footer Placeholder 3">
            <a:extLst>
              <a:ext uri="{FF2B5EF4-FFF2-40B4-BE49-F238E27FC236}">
                <a16:creationId xmlns:a16="http://schemas.microsoft.com/office/drawing/2014/main" id="{4A83DA5F-B22B-5A67-C8CD-3E36168B96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85C626-8130-D4EC-7DFF-BA1530672571}"/>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34346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D4EBA9-297F-9AF6-FE4B-58F6A75B5832}"/>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3" name="Footer Placeholder 2">
            <a:extLst>
              <a:ext uri="{FF2B5EF4-FFF2-40B4-BE49-F238E27FC236}">
                <a16:creationId xmlns:a16="http://schemas.microsoft.com/office/drawing/2014/main" id="{C368F2BA-423C-A186-BD90-013AAC59BF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4381DA-1943-1E64-4133-6D3310D303BD}"/>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323515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8BDB-40AF-D797-428F-28D5C8D41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C9E8D5-505F-7E5E-A6F7-20930EE7F6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079404-0396-FF11-656D-7A8EBB611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F8052-DF4C-66F6-91DF-56723179751B}"/>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6" name="Footer Placeholder 5">
            <a:extLst>
              <a:ext uri="{FF2B5EF4-FFF2-40B4-BE49-F238E27FC236}">
                <a16:creationId xmlns:a16="http://schemas.microsoft.com/office/drawing/2014/main" id="{ECDEDB0F-4F84-D837-0E7C-5506EEE830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AE092-8C99-1F3E-3491-872978F17DED}"/>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389503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F025-0029-A3C4-6956-51ABDBCC5F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292CDF-B7A0-AD76-5064-F8BF93D4CC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85996-78EF-1E60-C38C-8F47D568E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13365-88FA-0C3A-7A71-09A254C5EAFE}"/>
              </a:ext>
            </a:extLst>
          </p:cNvPr>
          <p:cNvSpPr>
            <a:spLocks noGrp="1"/>
          </p:cNvSpPr>
          <p:nvPr>
            <p:ph type="dt" sz="half" idx="10"/>
          </p:nvPr>
        </p:nvSpPr>
        <p:spPr/>
        <p:txBody>
          <a:bodyPr/>
          <a:lstStyle/>
          <a:p>
            <a:fld id="{5CF10758-FE50-0B4C-A708-0A3E16A917EC}" type="datetimeFigureOut">
              <a:rPr lang="en-US" smtClean="0"/>
              <a:t>12/9/22</a:t>
            </a:fld>
            <a:endParaRPr lang="en-US"/>
          </a:p>
        </p:txBody>
      </p:sp>
      <p:sp>
        <p:nvSpPr>
          <p:cNvPr id="6" name="Footer Placeholder 5">
            <a:extLst>
              <a:ext uri="{FF2B5EF4-FFF2-40B4-BE49-F238E27FC236}">
                <a16:creationId xmlns:a16="http://schemas.microsoft.com/office/drawing/2014/main" id="{1A7D858B-076E-802B-B8B1-3EA03C842F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43FB2E-943D-DE23-0D42-DC2739A01F0C}"/>
              </a:ext>
            </a:extLst>
          </p:cNvPr>
          <p:cNvSpPr>
            <a:spLocks noGrp="1"/>
          </p:cNvSpPr>
          <p:nvPr>
            <p:ph type="sldNum" sz="quarter" idx="12"/>
          </p:nvPr>
        </p:nvSpPr>
        <p:spPr/>
        <p:txBody>
          <a:bodyPr/>
          <a:lstStyle/>
          <a:p>
            <a:fld id="{62D4375F-F740-0044-9AAE-DCCBE1847262}" type="slidenum">
              <a:rPr lang="en-US" smtClean="0"/>
              <a:t>‹#›</a:t>
            </a:fld>
            <a:endParaRPr lang="en-US"/>
          </a:p>
        </p:txBody>
      </p:sp>
    </p:spTree>
    <p:extLst>
      <p:ext uri="{BB962C8B-B14F-4D97-AF65-F5344CB8AC3E}">
        <p14:creationId xmlns:p14="http://schemas.microsoft.com/office/powerpoint/2010/main" val="1454768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E55B2-65AE-1C10-F924-D41E5C6B3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FC705-A95A-2243-5E41-DC8FD5D92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42DD0-39A4-77F4-D0CD-ECAAC83B6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10758-FE50-0B4C-A708-0A3E16A917EC}" type="datetimeFigureOut">
              <a:rPr lang="en-US" smtClean="0"/>
              <a:t>12/9/22</a:t>
            </a:fld>
            <a:endParaRPr lang="en-US"/>
          </a:p>
        </p:txBody>
      </p:sp>
      <p:sp>
        <p:nvSpPr>
          <p:cNvPr id="5" name="Footer Placeholder 4">
            <a:extLst>
              <a:ext uri="{FF2B5EF4-FFF2-40B4-BE49-F238E27FC236}">
                <a16:creationId xmlns:a16="http://schemas.microsoft.com/office/drawing/2014/main" id="{D0014B7E-7170-5DC1-1FC7-8770F9FA2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F7864C-B5EE-96C7-2A06-B729D79D4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4375F-F740-0044-9AAE-DCCBE1847262}" type="slidenum">
              <a:rPr lang="en-US" smtClean="0"/>
              <a:t>‹#›</a:t>
            </a:fld>
            <a:endParaRPr lang="en-US"/>
          </a:p>
        </p:txBody>
      </p:sp>
    </p:spTree>
    <p:extLst>
      <p:ext uri="{BB962C8B-B14F-4D97-AF65-F5344CB8AC3E}">
        <p14:creationId xmlns:p14="http://schemas.microsoft.com/office/powerpoint/2010/main" val="75391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png"/><Relationship Id="rId10"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2.xml"/><Relationship Id="rId14" Type="http://schemas.microsoft.com/office/2007/relationships/diagramDrawing" Target="../diagrams/drawing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A0A0">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BE2D-1A7F-A6A8-949F-35ADBD37D6DC}"/>
              </a:ext>
            </a:extLst>
          </p:cNvPr>
          <p:cNvSpPr>
            <a:spLocks noGrp="1"/>
          </p:cNvSpPr>
          <p:nvPr>
            <p:ph type="ctrTitle"/>
          </p:nvPr>
        </p:nvSpPr>
        <p:spPr/>
        <p:txBody>
          <a:bodyPr anchor="ctr">
            <a:normAutofit fontScale="90000"/>
          </a:bodyPr>
          <a:lstStyle/>
          <a:p>
            <a:r>
              <a:rPr lang="en-US" u="sng" dirty="0"/>
              <a:t>Investigating genetic factors that regulate </a:t>
            </a:r>
            <a:r>
              <a:rPr lang="en-US" i="1" u="sng" dirty="0"/>
              <a:t>rpsU1</a:t>
            </a:r>
            <a:r>
              <a:rPr lang="en-US" u="sng" dirty="0"/>
              <a:t> and </a:t>
            </a:r>
            <a:r>
              <a:rPr lang="en-US" i="1" u="sng" dirty="0"/>
              <a:t>rpsU3</a:t>
            </a:r>
          </a:p>
        </p:txBody>
      </p:sp>
      <p:sp>
        <p:nvSpPr>
          <p:cNvPr id="3" name="Subtitle 2">
            <a:extLst>
              <a:ext uri="{FF2B5EF4-FFF2-40B4-BE49-F238E27FC236}">
                <a16:creationId xmlns:a16="http://schemas.microsoft.com/office/drawing/2014/main" id="{F8167D88-D476-2AC7-6816-CDC768F02A98}"/>
              </a:ext>
            </a:extLst>
          </p:cNvPr>
          <p:cNvSpPr>
            <a:spLocks noGrp="1"/>
          </p:cNvSpPr>
          <p:nvPr>
            <p:ph type="subTitle" idx="1"/>
          </p:nvPr>
        </p:nvSpPr>
        <p:spPr/>
        <p:txBody>
          <a:bodyPr/>
          <a:lstStyle/>
          <a:p>
            <a:r>
              <a:rPr lang="en-US" dirty="0"/>
              <a:t>Morgan McPartland</a:t>
            </a:r>
          </a:p>
        </p:txBody>
      </p:sp>
    </p:spTree>
    <p:extLst>
      <p:ext uri="{BB962C8B-B14F-4D97-AF65-F5344CB8AC3E}">
        <p14:creationId xmlns:p14="http://schemas.microsoft.com/office/powerpoint/2010/main" val="2276998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orange, plastic&#10;&#10;Description automatically generated">
            <a:extLst>
              <a:ext uri="{FF2B5EF4-FFF2-40B4-BE49-F238E27FC236}">
                <a16:creationId xmlns:a16="http://schemas.microsoft.com/office/drawing/2014/main" id="{731BD0D4-3EDA-2609-86D0-6E8079E13D64}"/>
              </a:ext>
            </a:extLst>
          </p:cNvPr>
          <p:cNvPicPr>
            <a:picLocks noChangeAspect="1"/>
          </p:cNvPicPr>
          <p:nvPr/>
        </p:nvPicPr>
        <p:blipFill>
          <a:blip r:embed="rId3"/>
          <a:stretch>
            <a:fillRect/>
          </a:stretch>
        </p:blipFill>
        <p:spPr>
          <a:xfrm>
            <a:off x="0" y="-1"/>
            <a:ext cx="7215843" cy="2381584"/>
          </a:xfrm>
          <a:prstGeom prst="rect">
            <a:avLst/>
          </a:prstGeom>
        </p:spPr>
      </p:pic>
      <p:pic>
        <p:nvPicPr>
          <p:cNvPr id="7" name="Picture 6" descr="A picture containing cup, container, plastic, orange&#10;&#10;Description automatically generated">
            <a:extLst>
              <a:ext uri="{FF2B5EF4-FFF2-40B4-BE49-F238E27FC236}">
                <a16:creationId xmlns:a16="http://schemas.microsoft.com/office/drawing/2014/main" id="{2FE743A2-F059-EADA-328C-6231E3C871B4}"/>
              </a:ext>
            </a:extLst>
          </p:cNvPr>
          <p:cNvPicPr>
            <a:picLocks noChangeAspect="1"/>
          </p:cNvPicPr>
          <p:nvPr/>
        </p:nvPicPr>
        <p:blipFill rotWithShape="1">
          <a:blip r:embed="rId4"/>
          <a:srcRect r="31372"/>
          <a:stretch/>
        </p:blipFill>
        <p:spPr>
          <a:xfrm>
            <a:off x="7190129" y="-1"/>
            <a:ext cx="5001872" cy="2381583"/>
          </a:xfrm>
          <a:prstGeom prst="rect">
            <a:avLst/>
          </a:prstGeom>
        </p:spPr>
      </p:pic>
      <p:pic>
        <p:nvPicPr>
          <p:cNvPr id="9" name="Picture 8" descr="A picture containing cup, container, plastic, orange&#10;&#10;Description automatically generated">
            <a:extLst>
              <a:ext uri="{FF2B5EF4-FFF2-40B4-BE49-F238E27FC236}">
                <a16:creationId xmlns:a16="http://schemas.microsoft.com/office/drawing/2014/main" id="{F1D2B73E-5E11-7A73-615A-D9B2ADA4E127}"/>
              </a:ext>
            </a:extLst>
          </p:cNvPr>
          <p:cNvPicPr>
            <a:picLocks noChangeAspect="1"/>
          </p:cNvPicPr>
          <p:nvPr/>
        </p:nvPicPr>
        <p:blipFill>
          <a:blip r:embed="rId5"/>
          <a:stretch>
            <a:fillRect/>
          </a:stretch>
        </p:blipFill>
        <p:spPr>
          <a:xfrm>
            <a:off x="2340807" y="2381581"/>
            <a:ext cx="7350236" cy="2425700"/>
          </a:xfrm>
          <a:prstGeom prst="rect">
            <a:avLst/>
          </a:prstGeom>
        </p:spPr>
      </p:pic>
      <p:pic>
        <p:nvPicPr>
          <p:cNvPr id="11" name="Picture 10" descr="A picture containing cup, container, plastic, orange&#10;&#10;Description automatically generated">
            <a:extLst>
              <a:ext uri="{FF2B5EF4-FFF2-40B4-BE49-F238E27FC236}">
                <a16:creationId xmlns:a16="http://schemas.microsoft.com/office/drawing/2014/main" id="{1AC8B1AE-2725-A8CC-E169-8DBBF07116E0}"/>
              </a:ext>
            </a:extLst>
          </p:cNvPr>
          <p:cNvPicPr>
            <a:picLocks noChangeAspect="1"/>
          </p:cNvPicPr>
          <p:nvPr/>
        </p:nvPicPr>
        <p:blipFill rotWithShape="1">
          <a:blip r:embed="rId4"/>
          <a:srcRect l="67530"/>
          <a:stretch/>
        </p:blipFill>
        <p:spPr>
          <a:xfrm>
            <a:off x="0" y="2381582"/>
            <a:ext cx="2410358" cy="2425699"/>
          </a:xfrm>
          <a:prstGeom prst="rect">
            <a:avLst/>
          </a:prstGeom>
        </p:spPr>
      </p:pic>
      <p:pic>
        <p:nvPicPr>
          <p:cNvPr id="13" name="Picture 12" descr="A picture containing cup, orange, plastic&#10;&#10;Description automatically generated">
            <a:extLst>
              <a:ext uri="{FF2B5EF4-FFF2-40B4-BE49-F238E27FC236}">
                <a16:creationId xmlns:a16="http://schemas.microsoft.com/office/drawing/2014/main" id="{201F80AD-71CA-2B99-6276-6E9D5649AB4F}"/>
              </a:ext>
            </a:extLst>
          </p:cNvPr>
          <p:cNvPicPr>
            <a:picLocks noChangeAspect="1"/>
          </p:cNvPicPr>
          <p:nvPr/>
        </p:nvPicPr>
        <p:blipFill rotWithShape="1">
          <a:blip r:embed="rId6"/>
          <a:srcRect r="50000"/>
          <a:stretch/>
        </p:blipFill>
        <p:spPr>
          <a:xfrm>
            <a:off x="9690100" y="2381581"/>
            <a:ext cx="2501900" cy="2425700"/>
          </a:xfrm>
          <a:prstGeom prst="rect">
            <a:avLst/>
          </a:prstGeom>
        </p:spPr>
      </p:pic>
      <p:pic>
        <p:nvPicPr>
          <p:cNvPr id="15" name="Picture 14" descr="A picture containing cup, orange, plastic&#10;&#10;Description automatically generated">
            <a:extLst>
              <a:ext uri="{FF2B5EF4-FFF2-40B4-BE49-F238E27FC236}">
                <a16:creationId xmlns:a16="http://schemas.microsoft.com/office/drawing/2014/main" id="{63F84159-4EE4-1839-6751-CD15EDFEDC0A}"/>
              </a:ext>
            </a:extLst>
          </p:cNvPr>
          <p:cNvPicPr>
            <a:picLocks noChangeAspect="1"/>
          </p:cNvPicPr>
          <p:nvPr/>
        </p:nvPicPr>
        <p:blipFill rotWithShape="1">
          <a:blip r:embed="rId6"/>
          <a:srcRect l="50000"/>
          <a:stretch/>
        </p:blipFill>
        <p:spPr>
          <a:xfrm>
            <a:off x="0" y="4807281"/>
            <a:ext cx="2115139" cy="2050719"/>
          </a:xfrm>
          <a:prstGeom prst="rect">
            <a:avLst/>
          </a:prstGeom>
        </p:spPr>
      </p:pic>
      <p:sp>
        <p:nvSpPr>
          <p:cNvPr id="2" name="Frame 1">
            <a:extLst>
              <a:ext uri="{FF2B5EF4-FFF2-40B4-BE49-F238E27FC236}">
                <a16:creationId xmlns:a16="http://schemas.microsoft.com/office/drawing/2014/main" id="{069191FA-692C-2D35-3D42-2321767F46D3}"/>
              </a:ext>
            </a:extLst>
          </p:cNvPr>
          <p:cNvSpPr/>
          <p:nvPr/>
        </p:nvSpPr>
        <p:spPr>
          <a:xfrm>
            <a:off x="2327952" y="-14798"/>
            <a:ext cx="2501900" cy="2425699"/>
          </a:xfrm>
          <a:prstGeom prst="frame">
            <a:avLst>
              <a:gd name="adj1" fmla="val 323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E48D61D6-2835-540C-C101-D8C2E8E305DC}"/>
              </a:ext>
            </a:extLst>
          </p:cNvPr>
          <p:cNvSpPr/>
          <p:nvPr/>
        </p:nvSpPr>
        <p:spPr>
          <a:xfrm>
            <a:off x="2327952" y="2410901"/>
            <a:ext cx="2501900" cy="2423160"/>
          </a:xfrm>
          <a:prstGeom prst="frame">
            <a:avLst>
              <a:gd name="adj1" fmla="val 323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F09243BB-908B-6CF2-71E7-985E7598317B}"/>
              </a:ext>
            </a:extLst>
          </p:cNvPr>
          <p:cNvSpPr/>
          <p:nvPr/>
        </p:nvSpPr>
        <p:spPr>
          <a:xfrm>
            <a:off x="7209750" y="0"/>
            <a:ext cx="2501900" cy="2425699"/>
          </a:xfrm>
          <a:prstGeom prst="frame">
            <a:avLst>
              <a:gd name="adj1" fmla="val 323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292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10;&#10;Description automatically generated">
            <a:extLst>
              <a:ext uri="{FF2B5EF4-FFF2-40B4-BE49-F238E27FC236}">
                <a16:creationId xmlns:a16="http://schemas.microsoft.com/office/drawing/2014/main" id="{61E9CE66-2DBD-729F-DB7D-C309A2295404}"/>
              </a:ext>
            </a:extLst>
          </p:cNvPr>
          <p:cNvPicPr>
            <a:picLocks noChangeAspect="1"/>
          </p:cNvPicPr>
          <p:nvPr/>
        </p:nvPicPr>
        <p:blipFill rotWithShape="1">
          <a:blip r:embed="rId3"/>
          <a:srcRect l="17725" t="27119" b="27458"/>
          <a:stretch/>
        </p:blipFill>
        <p:spPr>
          <a:xfrm>
            <a:off x="276163" y="1089319"/>
            <a:ext cx="3741715" cy="3672532"/>
          </a:xfrm>
          <a:prstGeom prst="rect">
            <a:avLst/>
          </a:prstGeom>
        </p:spPr>
      </p:pic>
      <p:pic>
        <p:nvPicPr>
          <p:cNvPr id="5" name="Picture 4" descr="A picture containing cup&#10;&#10;Description automatically generated">
            <a:extLst>
              <a:ext uri="{FF2B5EF4-FFF2-40B4-BE49-F238E27FC236}">
                <a16:creationId xmlns:a16="http://schemas.microsoft.com/office/drawing/2014/main" id="{6A068C67-5405-3E62-BF20-665975D4BD4F}"/>
              </a:ext>
            </a:extLst>
          </p:cNvPr>
          <p:cNvPicPr>
            <a:picLocks noChangeAspect="1"/>
          </p:cNvPicPr>
          <p:nvPr/>
        </p:nvPicPr>
        <p:blipFill rotWithShape="1">
          <a:blip r:embed="rId4"/>
          <a:srcRect l="5587" t="25311" r="9155" b="25424"/>
          <a:stretch/>
        </p:blipFill>
        <p:spPr>
          <a:xfrm>
            <a:off x="4380940" y="1089319"/>
            <a:ext cx="3575050" cy="3672532"/>
          </a:xfrm>
          <a:prstGeom prst="rect">
            <a:avLst/>
          </a:prstGeom>
        </p:spPr>
      </p:pic>
      <p:pic>
        <p:nvPicPr>
          <p:cNvPr id="7" name="Picture 6" descr="A picture containing cup, table&#10;&#10;Description automatically generated">
            <a:extLst>
              <a:ext uri="{FF2B5EF4-FFF2-40B4-BE49-F238E27FC236}">
                <a16:creationId xmlns:a16="http://schemas.microsoft.com/office/drawing/2014/main" id="{DED6B497-C219-4202-98CC-E5586E220073}"/>
              </a:ext>
            </a:extLst>
          </p:cNvPr>
          <p:cNvPicPr>
            <a:picLocks noChangeAspect="1"/>
          </p:cNvPicPr>
          <p:nvPr/>
        </p:nvPicPr>
        <p:blipFill rotWithShape="1">
          <a:blip r:embed="rId5"/>
          <a:srcRect l="5538" t="25367" r="5538" b="23616"/>
          <a:stretch/>
        </p:blipFill>
        <p:spPr>
          <a:xfrm>
            <a:off x="8319052" y="1089320"/>
            <a:ext cx="3596784" cy="3672531"/>
          </a:xfrm>
          <a:prstGeom prst="rect">
            <a:avLst/>
          </a:prstGeom>
        </p:spPr>
      </p:pic>
      <p:sp>
        <p:nvSpPr>
          <p:cNvPr id="8" name="TextBox 7">
            <a:extLst>
              <a:ext uri="{FF2B5EF4-FFF2-40B4-BE49-F238E27FC236}">
                <a16:creationId xmlns:a16="http://schemas.microsoft.com/office/drawing/2014/main" id="{585942C8-1B8C-CAEA-FB39-5D2CB7C99221}"/>
              </a:ext>
            </a:extLst>
          </p:cNvPr>
          <p:cNvSpPr txBox="1"/>
          <p:nvPr/>
        </p:nvSpPr>
        <p:spPr>
          <a:xfrm>
            <a:off x="2147020" y="5215177"/>
            <a:ext cx="9352975" cy="1200329"/>
          </a:xfrm>
          <a:prstGeom prst="rect">
            <a:avLst/>
          </a:prstGeom>
          <a:noFill/>
        </p:spPr>
        <p:txBody>
          <a:bodyPr wrap="square" rtlCol="0">
            <a:spAutoFit/>
          </a:bodyPr>
          <a:lstStyle/>
          <a:p>
            <a:r>
              <a:rPr lang="en-US" dirty="0"/>
              <a:t>Mutants of interest:</a:t>
            </a:r>
          </a:p>
          <a:p>
            <a:r>
              <a:rPr lang="en-US" dirty="0"/>
              <a:t>M2: darker colonies than parental strain KRLVS28</a:t>
            </a:r>
          </a:p>
          <a:p>
            <a:r>
              <a:rPr lang="en-US" dirty="0"/>
              <a:t>M4: darker colonies than parental strain KRLVS28, also two phenotypes presenting </a:t>
            </a:r>
          </a:p>
          <a:p>
            <a:r>
              <a:rPr lang="en-US" dirty="0"/>
              <a:t>M7: white colonies, possibly an insertion disrupting </a:t>
            </a:r>
            <a:r>
              <a:rPr lang="en-US" i="1" dirty="0"/>
              <a:t>lacZ</a:t>
            </a:r>
          </a:p>
        </p:txBody>
      </p:sp>
    </p:spTree>
    <p:extLst>
      <p:ext uri="{BB962C8B-B14F-4D97-AF65-F5344CB8AC3E}">
        <p14:creationId xmlns:p14="http://schemas.microsoft.com/office/powerpoint/2010/main" val="27637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DEBC5">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B565-6631-CEC1-4370-33D869EBB41B}"/>
              </a:ext>
            </a:extLst>
          </p:cNvPr>
          <p:cNvSpPr>
            <a:spLocks noGrp="1"/>
          </p:cNvSpPr>
          <p:nvPr>
            <p:ph type="title"/>
          </p:nvPr>
        </p:nvSpPr>
        <p:spPr/>
        <p:txBody>
          <a:bodyPr/>
          <a:lstStyle/>
          <a:p>
            <a:r>
              <a:rPr lang="en-US" b="1" dirty="0"/>
              <a:t>What now?</a:t>
            </a:r>
          </a:p>
        </p:txBody>
      </p:sp>
      <p:sp>
        <p:nvSpPr>
          <p:cNvPr id="3" name="Content Placeholder 2">
            <a:extLst>
              <a:ext uri="{FF2B5EF4-FFF2-40B4-BE49-F238E27FC236}">
                <a16:creationId xmlns:a16="http://schemas.microsoft.com/office/drawing/2014/main" id="{2E2B8DC1-F9C7-D1CB-1976-40DEF1FBA311}"/>
              </a:ext>
            </a:extLst>
          </p:cNvPr>
          <p:cNvSpPr>
            <a:spLocks noGrp="1"/>
          </p:cNvSpPr>
          <p:nvPr>
            <p:ph idx="1"/>
          </p:nvPr>
        </p:nvSpPr>
        <p:spPr/>
        <p:txBody>
          <a:bodyPr>
            <a:normAutofit/>
          </a:bodyPr>
          <a:lstStyle/>
          <a:p>
            <a:r>
              <a:rPr lang="en-US" dirty="0" err="1">
                <a:effectLst/>
                <a:ea typeface="Times New Roman" panose="02020603050405020304" pitchFamily="18" charset="0"/>
              </a:rPr>
              <a:t>ß</a:t>
            </a:r>
            <a:r>
              <a:rPr lang="en-US" dirty="0">
                <a:ea typeface="Times New Roman" panose="02020603050405020304" pitchFamily="18" charset="0"/>
              </a:rPr>
              <a:t>-</a:t>
            </a:r>
            <a:r>
              <a:rPr lang="en-US" dirty="0">
                <a:effectLst/>
                <a:ea typeface="Calibri" panose="020F0502020204030204" pitchFamily="34" charset="0"/>
                <a:cs typeface="Times New Roman" panose="02020603050405020304" pitchFamily="18" charset="0"/>
              </a:rPr>
              <a:t> Galactosidase </a:t>
            </a:r>
            <a:r>
              <a:rPr lang="en-US" dirty="0">
                <a:ea typeface="Calibri" panose="020F0502020204030204" pitchFamily="34" charset="0"/>
                <a:cs typeface="Times New Roman" panose="02020603050405020304" pitchFamily="18" charset="0"/>
              </a:rPr>
              <a:t>Activity </a:t>
            </a:r>
            <a:r>
              <a:rPr lang="en-US" dirty="0">
                <a:effectLst/>
                <a:ea typeface="Calibri" panose="020F0502020204030204" pitchFamily="34" charset="0"/>
                <a:cs typeface="Times New Roman" panose="02020603050405020304" pitchFamily="18" charset="0"/>
              </a:rPr>
              <a:t>Assay </a:t>
            </a:r>
            <a:r>
              <a:rPr lang="en-US" dirty="0">
                <a:effectLst/>
                <a:ea typeface="Arial" panose="020B0604020202020204" pitchFamily="34" charset="0"/>
                <a:cs typeface="Times New Roman" panose="02020603050405020304" pitchFamily="18" charset="0"/>
              </a:rPr>
              <a:t>for Mutant 2, Mutant 4, Mutant 7, and both parental strains</a:t>
            </a:r>
            <a:r>
              <a:rPr lang="en-US" dirty="0">
                <a:effectLst/>
              </a:rPr>
              <a:t> (KRLVS28 &amp; KRLVS75)</a:t>
            </a:r>
          </a:p>
          <a:p>
            <a:r>
              <a:rPr lang="en-US" dirty="0">
                <a:effectLst/>
                <a:ea typeface="Arial" panose="020B0604020202020204" pitchFamily="34" charset="0"/>
                <a:cs typeface="Times New Roman" panose="02020603050405020304" pitchFamily="18" charset="0"/>
              </a:rPr>
              <a:t>Isolation streak of Mutant 4</a:t>
            </a:r>
            <a:r>
              <a:rPr lang="en-US" dirty="0">
                <a:effectLst/>
              </a:rPr>
              <a:t> </a:t>
            </a:r>
            <a:endParaRPr lang="en-US" dirty="0"/>
          </a:p>
          <a:p>
            <a:r>
              <a:rPr lang="en-US" dirty="0">
                <a:ea typeface="Arial" panose="020B0604020202020204" pitchFamily="34" charset="0"/>
                <a:cs typeface="Times New Roman" panose="02020603050405020304" pitchFamily="18" charset="0"/>
              </a:rPr>
              <a:t>C</a:t>
            </a:r>
            <a:r>
              <a:rPr lang="en-US" dirty="0">
                <a:effectLst/>
                <a:ea typeface="Arial" panose="020B0604020202020204" pitchFamily="34" charset="0"/>
                <a:cs typeface="Times New Roman" panose="02020603050405020304" pitchFamily="18" charset="0"/>
              </a:rPr>
              <a:t>olony PCR </a:t>
            </a:r>
            <a:r>
              <a:rPr lang="en-US" dirty="0">
                <a:ea typeface="Arial" panose="020B0604020202020204" pitchFamily="34" charset="0"/>
                <a:cs typeface="Times New Roman" panose="02020603050405020304" pitchFamily="18" charset="0"/>
              </a:rPr>
              <a:t>for</a:t>
            </a:r>
            <a:r>
              <a:rPr lang="en-US" dirty="0">
                <a:effectLst/>
                <a:ea typeface="Arial" panose="020B0604020202020204" pitchFamily="34" charset="0"/>
                <a:cs typeface="Times New Roman" panose="02020603050405020304" pitchFamily="18" charset="0"/>
              </a:rPr>
              <a:t> Mutant 7 and the parental strain KRLVS75</a:t>
            </a:r>
            <a:r>
              <a:rPr lang="en-US" dirty="0">
                <a:effectLst/>
              </a:rPr>
              <a:t> </a:t>
            </a:r>
            <a:endParaRPr lang="en-US" dirty="0"/>
          </a:p>
        </p:txBody>
      </p:sp>
    </p:spTree>
    <p:extLst>
      <p:ext uri="{BB962C8B-B14F-4D97-AF65-F5344CB8AC3E}">
        <p14:creationId xmlns:p14="http://schemas.microsoft.com/office/powerpoint/2010/main" val="377954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3D95-DA45-8822-4B52-CC6314BD9DA9}"/>
              </a:ext>
            </a:extLst>
          </p:cNvPr>
          <p:cNvSpPr>
            <a:spLocks noGrp="1"/>
          </p:cNvSpPr>
          <p:nvPr>
            <p:ph type="title"/>
          </p:nvPr>
        </p:nvSpPr>
        <p:spPr>
          <a:xfrm>
            <a:off x="612569" y="365125"/>
            <a:ext cx="10515600" cy="1325563"/>
          </a:xfrm>
        </p:spPr>
        <p:txBody>
          <a:bodyPr/>
          <a:lstStyle/>
          <a:p>
            <a:r>
              <a:rPr lang="en-US" dirty="0"/>
              <a:t>Mutant 4 Isolation Streak:</a:t>
            </a:r>
          </a:p>
        </p:txBody>
      </p:sp>
      <p:sp>
        <p:nvSpPr>
          <p:cNvPr id="3" name="Content Placeholder 2">
            <a:extLst>
              <a:ext uri="{FF2B5EF4-FFF2-40B4-BE49-F238E27FC236}">
                <a16:creationId xmlns:a16="http://schemas.microsoft.com/office/drawing/2014/main" id="{8B1B3B0E-3D64-8A63-C7CE-825E45F1D0C0}"/>
              </a:ext>
            </a:extLst>
          </p:cNvPr>
          <p:cNvSpPr>
            <a:spLocks noGrp="1"/>
          </p:cNvSpPr>
          <p:nvPr>
            <p:ph idx="1"/>
          </p:nvPr>
        </p:nvSpPr>
        <p:spPr>
          <a:xfrm>
            <a:off x="612569" y="1805781"/>
            <a:ext cx="7972313" cy="4351338"/>
          </a:xfrm>
        </p:spPr>
        <p:txBody>
          <a:bodyPr/>
          <a:lstStyle/>
          <a:p>
            <a:r>
              <a:rPr lang="en-US" dirty="0"/>
              <a:t>Purpose:</a:t>
            </a:r>
          </a:p>
          <a:p>
            <a:pPr lvl="1"/>
            <a:r>
              <a:rPr lang="en-US" dirty="0"/>
              <a:t>Investigate the two opposing phenotypes</a:t>
            </a:r>
          </a:p>
          <a:p>
            <a:r>
              <a:rPr lang="en-US" dirty="0"/>
              <a:t> How:</a:t>
            </a:r>
          </a:p>
          <a:p>
            <a:pPr lvl="1"/>
            <a:r>
              <a:rPr lang="en-US" dirty="0"/>
              <a:t>Isolation streak from one of the isolated blue colonies</a:t>
            </a:r>
          </a:p>
          <a:p>
            <a:pPr lvl="1"/>
            <a:r>
              <a:rPr lang="en-US" dirty="0"/>
              <a:t>Let grow up until we have isolated colonies</a:t>
            </a:r>
          </a:p>
          <a:p>
            <a:pPr lvl="1"/>
            <a:r>
              <a:rPr lang="en-US" dirty="0" err="1">
                <a:ea typeface="Times New Roman" panose="02020603050405020304" pitchFamily="18" charset="0"/>
              </a:rPr>
              <a:t>ß</a:t>
            </a:r>
            <a:r>
              <a:rPr lang="en-US" dirty="0">
                <a:ea typeface="Times New Roman" panose="02020603050405020304" pitchFamily="18" charset="0"/>
              </a:rPr>
              <a:t>-galactosidase s</a:t>
            </a:r>
            <a:r>
              <a:rPr lang="en-US" sz="2400" dirty="0">
                <a:ea typeface="Times New Roman" panose="02020603050405020304" pitchFamily="18" charset="0"/>
              </a:rPr>
              <a:t>oft agar overlay</a:t>
            </a:r>
          </a:p>
          <a:p>
            <a:pPr lvl="1"/>
            <a:r>
              <a:rPr lang="en-US" dirty="0"/>
              <a:t>Check for </a:t>
            </a:r>
            <a:r>
              <a:rPr lang="en-US" dirty="0" err="1">
                <a:ea typeface="Times New Roman" panose="02020603050405020304" pitchFamily="18" charset="0"/>
              </a:rPr>
              <a:t>ß</a:t>
            </a:r>
            <a:r>
              <a:rPr lang="en-US" dirty="0">
                <a:ea typeface="Times New Roman" panose="02020603050405020304" pitchFamily="18" charset="0"/>
              </a:rPr>
              <a:t>-galactosidase activity</a:t>
            </a:r>
            <a:endParaRPr lang="en-US" dirty="0"/>
          </a:p>
          <a:p>
            <a:r>
              <a:rPr lang="en-US" dirty="0"/>
              <a:t>Results:</a:t>
            </a:r>
          </a:p>
          <a:p>
            <a:pPr lvl="1"/>
            <a:r>
              <a:rPr lang="en-US" dirty="0"/>
              <a:t>M4 grew white, indicating little to no </a:t>
            </a:r>
            <a:r>
              <a:rPr lang="en-US" dirty="0" err="1">
                <a:ea typeface="Times New Roman" panose="02020603050405020304" pitchFamily="18" charset="0"/>
              </a:rPr>
              <a:t>ß</a:t>
            </a:r>
            <a:r>
              <a:rPr lang="en-US" dirty="0">
                <a:ea typeface="Times New Roman" panose="02020603050405020304" pitchFamily="18" charset="0"/>
              </a:rPr>
              <a:t>-galactosidase activity</a:t>
            </a:r>
            <a:endParaRPr lang="en-US" dirty="0"/>
          </a:p>
        </p:txBody>
      </p:sp>
      <p:pic>
        <p:nvPicPr>
          <p:cNvPr id="7" name="Picture 6" descr="A picture containing cup&#10;&#10;Description automatically generated">
            <a:extLst>
              <a:ext uri="{FF2B5EF4-FFF2-40B4-BE49-F238E27FC236}">
                <a16:creationId xmlns:a16="http://schemas.microsoft.com/office/drawing/2014/main" id="{AE99D72F-1A47-BB29-D4D7-4F40F4EFD05C}"/>
              </a:ext>
            </a:extLst>
          </p:cNvPr>
          <p:cNvPicPr>
            <a:picLocks noChangeAspect="1"/>
          </p:cNvPicPr>
          <p:nvPr/>
        </p:nvPicPr>
        <p:blipFill rotWithShape="1">
          <a:blip r:embed="rId3"/>
          <a:srcRect l="25274" t="24652" r="22578" b="33333"/>
          <a:stretch/>
        </p:blipFill>
        <p:spPr>
          <a:xfrm>
            <a:off x="9961581" y="250032"/>
            <a:ext cx="2011680" cy="2881312"/>
          </a:xfrm>
          <a:prstGeom prst="rect">
            <a:avLst/>
          </a:prstGeom>
        </p:spPr>
      </p:pic>
      <p:pic>
        <p:nvPicPr>
          <p:cNvPr id="9" name="Picture 8" descr="A picture containing cup&#10;&#10;Description automatically generated">
            <a:extLst>
              <a:ext uri="{FF2B5EF4-FFF2-40B4-BE49-F238E27FC236}">
                <a16:creationId xmlns:a16="http://schemas.microsoft.com/office/drawing/2014/main" id="{EC8A494A-7EB3-09EA-0491-F86E6DB8D15E}"/>
              </a:ext>
            </a:extLst>
          </p:cNvPr>
          <p:cNvPicPr>
            <a:picLocks noChangeAspect="1"/>
          </p:cNvPicPr>
          <p:nvPr/>
        </p:nvPicPr>
        <p:blipFill rotWithShape="1">
          <a:blip r:embed="rId4"/>
          <a:srcRect l="5474" t="24652" r="8077" b="25333"/>
          <a:stretch/>
        </p:blipFill>
        <p:spPr>
          <a:xfrm>
            <a:off x="7336716" y="250032"/>
            <a:ext cx="2345167" cy="2412030"/>
          </a:xfrm>
          <a:prstGeom prst="rect">
            <a:avLst/>
          </a:prstGeom>
        </p:spPr>
      </p:pic>
      <p:sp>
        <p:nvSpPr>
          <p:cNvPr id="10" name="TextBox 9">
            <a:extLst>
              <a:ext uri="{FF2B5EF4-FFF2-40B4-BE49-F238E27FC236}">
                <a16:creationId xmlns:a16="http://schemas.microsoft.com/office/drawing/2014/main" id="{8A46C3CD-0BED-2DB8-5ABC-1952D1E001B6}"/>
              </a:ext>
            </a:extLst>
          </p:cNvPr>
          <p:cNvSpPr txBox="1"/>
          <p:nvPr/>
        </p:nvSpPr>
        <p:spPr>
          <a:xfrm>
            <a:off x="7336716" y="2662931"/>
            <a:ext cx="2485016" cy="484748"/>
          </a:xfrm>
          <a:prstGeom prst="rect">
            <a:avLst/>
          </a:prstGeom>
          <a:noFill/>
        </p:spPr>
        <p:txBody>
          <a:bodyPr wrap="square" rtlCol="0">
            <a:spAutoFit/>
          </a:bodyPr>
          <a:lstStyle/>
          <a:p>
            <a:r>
              <a:rPr lang="en-US" sz="850" dirty="0"/>
              <a:t>Above: The second round of screening plate</a:t>
            </a:r>
          </a:p>
          <a:p>
            <a:r>
              <a:rPr lang="en-US" sz="850" dirty="0"/>
              <a:t>Right: Close-up of the M4 isolation streak demonstrating 2 phenotypes</a:t>
            </a:r>
          </a:p>
        </p:txBody>
      </p:sp>
      <p:pic>
        <p:nvPicPr>
          <p:cNvPr id="5" name="Picture 4">
            <a:extLst>
              <a:ext uri="{FF2B5EF4-FFF2-40B4-BE49-F238E27FC236}">
                <a16:creationId xmlns:a16="http://schemas.microsoft.com/office/drawing/2014/main" id="{D3FEC2C4-C5F0-2101-AADD-A670AFD51BDD}"/>
              </a:ext>
            </a:extLst>
          </p:cNvPr>
          <p:cNvPicPr>
            <a:picLocks noChangeAspect="1"/>
          </p:cNvPicPr>
          <p:nvPr/>
        </p:nvPicPr>
        <p:blipFill>
          <a:blip r:embed="rId5"/>
          <a:stretch>
            <a:fillRect/>
          </a:stretch>
        </p:blipFill>
        <p:spPr>
          <a:xfrm>
            <a:off x="8370843" y="3294767"/>
            <a:ext cx="3487555" cy="3397075"/>
          </a:xfrm>
          <a:prstGeom prst="rect">
            <a:avLst/>
          </a:prstGeom>
        </p:spPr>
      </p:pic>
    </p:spTree>
    <p:extLst>
      <p:ext uri="{BB962C8B-B14F-4D97-AF65-F5344CB8AC3E}">
        <p14:creationId xmlns:p14="http://schemas.microsoft.com/office/powerpoint/2010/main" val="40183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E669-9A9C-BF51-DB03-36B5CF894F85}"/>
              </a:ext>
            </a:extLst>
          </p:cNvPr>
          <p:cNvSpPr>
            <a:spLocks noGrp="1"/>
          </p:cNvSpPr>
          <p:nvPr>
            <p:ph type="title"/>
          </p:nvPr>
        </p:nvSpPr>
        <p:spPr>
          <a:xfrm>
            <a:off x="838200" y="365125"/>
            <a:ext cx="6132755" cy="1325563"/>
          </a:xfrm>
        </p:spPr>
        <p:txBody>
          <a:bodyPr/>
          <a:lstStyle/>
          <a:p>
            <a:r>
              <a:rPr lang="en-US" dirty="0"/>
              <a:t>Colony PCR for Mutant 7:</a:t>
            </a:r>
          </a:p>
        </p:txBody>
      </p:sp>
      <p:sp>
        <p:nvSpPr>
          <p:cNvPr id="3" name="Content Placeholder 2">
            <a:extLst>
              <a:ext uri="{FF2B5EF4-FFF2-40B4-BE49-F238E27FC236}">
                <a16:creationId xmlns:a16="http://schemas.microsoft.com/office/drawing/2014/main" id="{302B7364-76EC-2A91-6EEF-F0F410F0BDF8}"/>
              </a:ext>
            </a:extLst>
          </p:cNvPr>
          <p:cNvSpPr>
            <a:spLocks noGrp="1"/>
          </p:cNvSpPr>
          <p:nvPr>
            <p:ph idx="1"/>
          </p:nvPr>
        </p:nvSpPr>
        <p:spPr>
          <a:xfrm>
            <a:off x="363069" y="1690688"/>
            <a:ext cx="7430634" cy="4351338"/>
          </a:xfrm>
        </p:spPr>
        <p:txBody>
          <a:bodyPr>
            <a:noAutofit/>
          </a:bodyPr>
          <a:lstStyle/>
          <a:p>
            <a:r>
              <a:rPr lang="en-US" sz="2300" dirty="0"/>
              <a:t>Purpose:</a:t>
            </a:r>
          </a:p>
          <a:p>
            <a:pPr lvl="1"/>
            <a:r>
              <a:rPr lang="en-US" sz="2300" dirty="0"/>
              <a:t>M7 had white colonies during our second screening, indicating that </a:t>
            </a:r>
            <a:r>
              <a:rPr lang="en-US" sz="2300" i="1" dirty="0"/>
              <a:t>lacZ</a:t>
            </a:r>
            <a:r>
              <a:rPr lang="en-US" sz="2300" dirty="0"/>
              <a:t> may have been interrupted</a:t>
            </a:r>
          </a:p>
          <a:p>
            <a:pPr lvl="1"/>
            <a:r>
              <a:rPr lang="en-US" sz="2300" dirty="0"/>
              <a:t>By performing Colony PCR and running a gel, we could see if the transposon inserted into either </a:t>
            </a:r>
            <a:r>
              <a:rPr lang="en-US" sz="2300" i="1" dirty="0"/>
              <a:t>lacZ</a:t>
            </a:r>
            <a:r>
              <a:rPr lang="en-US" sz="2300" dirty="0"/>
              <a:t> or </a:t>
            </a:r>
            <a:r>
              <a:rPr lang="en-US" sz="2300" i="1" dirty="0"/>
              <a:t>rpsU3</a:t>
            </a:r>
          </a:p>
          <a:p>
            <a:r>
              <a:rPr lang="en-US" sz="2300" dirty="0"/>
              <a:t>Results:</a:t>
            </a:r>
          </a:p>
          <a:p>
            <a:pPr lvl="1"/>
            <a:r>
              <a:rPr lang="en-US" sz="2300" dirty="0"/>
              <a:t>The band matched the band of the parental strain, indicating the transposon did not insert into </a:t>
            </a:r>
            <a:r>
              <a:rPr lang="en-US" sz="2300" i="1" dirty="0"/>
              <a:t>lacZ</a:t>
            </a:r>
            <a:r>
              <a:rPr lang="en-US" sz="2300" dirty="0"/>
              <a:t> or </a:t>
            </a:r>
            <a:r>
              <a:rPr lang="en-US" sz="2300" i="1" dirty="0"/>
              <a:t>rpsU3</a:t>
            </a:r>
          </a:p>
          <a:p>
            <a:pPr lvl="1"/>
            <a:r>
              <a:rPr lang="en-US" sz="2300" dirty="0"/>
              <a:t>If the transposon had inserted right before the promotor for </a:t>
            </a:r>
            <a:r>
              <a:rPr lang="en-US" sz="2300" i="1" dirty="0"/>
              <a:t>rpsU3/lacZ</a:t>
            </a:r>
            <a:r>
              <a:rPr lang="en-US" sz="2300" dirty="0"/>
              <a:t>, maybe that could have influenced </a:t>
            </a:r>
            <a:r>
              <a:rPr lang="en-US" sz="2300" dirty="0" err="1">
                <a:ea typeface="Times New Roman" panose="02020603050405020304" pitchFamily="18" charset="0"/>
              </a:rPr>
              <a:t>ß</a:t>
            </a:r>
            <a:r>
              <a:rPr lang="en-US" sz="2300" dirty="0">
                <a:ea typeface="Times New Roman" panose="02020603050405020304" pitchFamily="18" charset="0"/>
              </a:rPr>
              <a:t>-galactosidase production</a:t>
            </a:r>
            <a:endParaRPr lang="en-US" sz="2300" i="1" dirty="0"/>
          </a:p>
          <a:p>
            <a:pPr lvl="1"/>
            <a:endParaRPr lang="en-US" sz="2300" dirty="0"/>
          </a:p>
        </p:txBody>
      </p:sp>
      <p:grpSp>
        <p:nvGrpSpPr>
          <p:cNvPr id="14" name="Group 13">
            <a:extLst>
              <a:ext uri="{FF2B5EF4-FFF2-40B4-BE49-F238E27FC236}">
                <a16:creationId xmlns:a16="http://schemas.microsoft.com/office/drawing/2014/main" id="{AE1859B7-3360-C2E4-D9CF-9254A74670E9}"/>
              </a:ext>
            </a:extLst>
          </p:cNvPr>
          <p:cNvGrpSpPr/>
          <p:nvPr/>
        </p:nvGrpSpPr>
        <p:grpSpPr>
          <a:xfrm>
            <a:off x="7813440" y="-41005"/>
            <a:ext cx="4087704" cy="6067513"/>
            <a:chOff x="7813440" y="-41005"/>
            <a:chExt cx="4087704" cy="6067513"/>
          </a:xfrm>
        </p:grpSpPr>
        <p:grpSp>
          <p:nvGrpSpPr>
            <p:cNvPr id="13" name="Group 12">
              <a:extLst>
                <a:ext uri="{FF2B5EF4-FFF2-40B4-BE49-F238E27FC236}">
                  <a16:creationId xmlns:a16="http://schemas.microsoft.com/office/drawing/2014/main" id="{15739692-ADBD-5017-226D-033BECA179C1}"/>
                </a:ext>
              </a:extLst>
            </p:cNvPr>
            <p:cNvGrpSpPr/>
            <p:nvPr/>
          </p:nvGrpSpPr>
          <p:grpSpPr>
            <a:xfrm>
              <a:off x="8268834" y="-41005"/>
              <a:ext cx="3632310" cy="6067513"/>
              <a:chOff x="8268834" y="-41005"/>
              <a:chExt cx="3632310" cy="6067513"/>
            </a:xfrm>
          </p:grpSpPr>
          <p:pic>
            <p:nvPicPr>
              <p:cNvPr id="7" name="Picture 6" descr="A picture containing text, white&#10;&#10;Description automatically generated">
                <a:extLst>
                  <a:ext uri="{FF2B5EF4-FFF2-40B4-BE49-F238E27FC236}">
                    <a16:creationId xmlns:a16="http://schemas.microsoft.com/office/drawing/2014/main" id="{4284C6DA-A028-677C-FE56-E4EDA422CE80}"/>
                  </a:ext>
                </a:extLst>
              </p:cNvPr>
              <p:cNvPicPr>
                <a:picLocks noChangeAspect="1"/>
              </p:cNvPicPr>
              <p:nvPr/>
            </p:nvPicPr>
            <p:blipFill>
              <a:blip r:embed="rId3"/>
              <a:stretch>
                <a:fillRect/>
              </a:stretch>
            </p:blipFill>
            <p:spPr>
              <a:xfrm>
                <a:off x="8268834" y="1027906"/>
                <a:ext cx="3560097" cy="4998602"/>
              </a:xfrm>
              <a:prstGeom prst="rect">
                <a:avLst/>
              </a:prstGeom>
            </p:spPr>
          </p:pic>
          <p:sp>
            <p:nvSpPr>
              <p:cNvPr id="8" name="TextBox 7">
                <a:extLst>
                  <a:ext uri="{FF2B5EF4-FFF2-40B4-BE49-F238E27FC236}">
                    <a16:creationId xmlns:a16="http://schemas.microsoft.com/office/drawing/2014/main" id="{6130CF68-75D7-C1F8-9350-5EDA02D1E835}"/>
                  </a:ext>
                </a:extLst>
              </p:cNvPr>
              <p:cNvSpPr txBox="1"/>
              <p:nvPr/>
            </p:nvSpPr>
            <p:spPr>
              <a:xfrm rot="18653161">
                <a:off x="8456676" y="811192"/>
                <a:ext cx="702902" cy="307777"/>
              </a:xfrm>
              <a:prstGeom prst="rect">
                <a:avLst/>
              </a:prstGeom>
              <a:solidFill>
                <a:schemeClr val="accent6">
                  <a:lumMod val="20000"/>
                  <a:lumOff val="80000"/>
                </a:schemeClr>
              </a:solidFill>
            </p:spPr>
            <p:txBody>
              <a:bodyPr wrap="square" rtlCol="0">
                <a:spAutoFit/>
              </a:bodyPr>
              <a:lstStyle/>
              <a:p>
                <a:r>
                  <a:rPr lang="en-US" sz="1400" dirty="0"/>
                  <a:t>Ladder</a:t>
                </a:r>
              </a:p>
            </p:txBody>
          </p:sp>
          <p:sp>
            <p:nvSpPr>
              <p:cNvPr id="9" name="TextBox 8">
                <a:extLst>
                  <a:ext uri="{FF2B5EF4-FFF2-40B4-BE49-F238E27FC236}">
                    <a16:creationId xmlns:a16="http://schemas.microsoft.com/office/drawing/2014/main" id="{3E6AAB89-7AD5-A008-285C-AAD1F6A590D8}"/>
                  </a:ext>
                </a:extLst>
              </p:cNvPr>
              <p:cNvSpPr txBox="1"/>
              <p:nvPr/>
            </p:nvSpPr>
            <p:spPr>
              <a:xfrm rot="18605175">
                <a:off x="9129541" y="722763"/>
                <a:ext cx="930013" cy="307777"/>
              </a:xfrm>
              <a:prstGeom prst="rect">
                <a:avLst/>
              </a:prstGeom>
              <a:solidFill>
                <a:schemeClr val="accent6">
                  <a:lumMod val="20000"/>
                  <a:lumOff val="80000"/>
                </a:schemeClr>
              </a:solidFill>
            </p:spPr>
            <p:txBody>
              <a:bodyPr wrap="square" rtlCol="0">
                <a:spAutoFit/>
              </a:bodyPr>
              <a:lstStyle/>
              <a:p>
                <a:r>
                  <a:rPr lang="en-US" sz="1400" dirty="0"/>
                  <a:t>Mutant 7</a:t>
                </a:r>
              </a:p>
            </p:txBody>
          </p:sp>
          <p:sp>
            <p:nvSpPr>
              <p:cNvPr id="10" name="TextBox 9">
                <a:extLst>
                  <a:ext uri="{FF2B5EF4-FFF2-40B4-BE49-F238E27FC236}">
                    <a16:creationId xmlns:a16="http://schemas.microsoft.com/office/drawing/2014/main" id="{5C890C6A-ADC8-65DE-97FB-2F28EE6A38D2}"/>
                  </a:ext>
                </a:extLst>
              </p:cNvPr>
              <p:cNvSpPr txBox="1"/>
              <p:nvPr/>
            </p:nvSpPr>
            <p:spPr>
              <a:xfrm rot="18625460">
                <a:off x="9835799" y="750180"/>
                <a:ext cx="860814" cy="307777"/>
              </a:xfrm>
              <a:prstGeom prst="rect">
                <a:avLst/>
              </a:prstGeom>
              <a:solidFill>
                <a:schemeClr val="accent6">
                  <a:lumMod val="20000"/>
                  <a:lumOff val="80000"/>
                </a:schemeClr>
              </a:solidFill>
            </p:spPr>
            <p:txBody>
              <a:bodyPr wrap="square" rtlCol="0">
                <a:spAutoFit/>
              </a:bodyPr>
              <a:lstStyle/>
              <a:p>
                <a:r>
                  <a:rPr lang="en-US" sz="1400" dirty="0"/>
                  <a:t>KRLVS75</a:t>
                </a:r>
              </a:p>
            </p:txBody>
          </p:sp>
          <p:sp>
            <p:nvSpPr>
              <p:cNvPr id="11" name="TextBox 10">
                <a:extLst>
                  <a:ext uri="{FF2B5EF4-FFF2-40B4-BE49-F238E27FC236}">
                    <a16:creationId xmlns:a16="http://schemas.microsoft.com/office/drawing/2014/main" id="{5EEF265F-CC92-853F-B77D-D5BAE8615B60}"/>
                  </a:ext>
                </a:extLst>
              </p:cNvPr>
              <p:cNvSpPr txBox="1"/>
              <p:nvPr/>
            </p:nvSpPr>
            <p:spPr>
              <a:xfrm rot="18622384">
                <a:off x="10445062" y="613431"/>
                <a:ext cx="1219430" cy="307777"/>
              </a:xfrm>
              <a:prstGeom prst="rect">
                <a:avLst/>
              </a:prstGeom>
              <a:solidFill>
                <a:schemeClr val="accent6">
                  <a:lumMod val="20000"/>
                  <a:lumOff val="80000"/>
                </a:schemeClr>
              </a:solidFill>
            </p:spPr>
            <p:txBody>
              <a:bodyPr wrap="square" rtlCol="0">
                <a:spAutoFit/>
              </a:bodyPr>
              <a:lstStyle/>
              <a:p>
                <a:r>
                  <a:rPr lang="en-US" sz="1400" dirty="0"/>
                  <a:t>KRLVS G DNA</a:t>
                </a:r>
              </a:p>
            </p:txBody>
          </p:sp>
          <p:sp>
            <p:nvSpPr>
              <p:cNvPr id="12" name="TextBox 11">
                <a:extLst>
                  <a:ext uri="{FF2B5EF4-FFF2-40B4-BE49-F238E27FC236}">
                    <a16:creationId xmlns:a16="http://schemas.microsoft.com/office/drawing/2014/main" id="{DEE11A6E-B5E4-775B-44B2-8BFD9C66159F}"/>
                  </a:ext>
                </a:extLst>
              </p:cNvPr>
              <p:cNvSpPr txBox="1"/>
              <p:nvPr/>
            </p:nvSpPr>
            <p:spPr>
              <a:xfrm rot="18602875">
                <a:off x="11025933" y="526429"/>
                <a:ext cx="1442645" cy="307777"/>
              </a:xfrm>
              <a:prstGeom prst="rect">
                <a:avLst/>
              </a:prstGeom>
              <a:solidFill>
                <a:schemeClr val="accent6">
                  <a:lumMod val="20000"/>
                  <a:lumOff val="80000"/>
                </a:schemeClr>
              </a:solidFill>
            </p:spPr>
            <p:txBody>
              <a:bodyPr wrap="square" rtlCol="0">
                <a:spAutoFit/>
              </a:bodyPr>
              <a:lstStyle/>
              <a:p>
                <a:r>
                  <a:rPr lang="en-US" sz="1400" dirty="0"/>
                  <a:t>Negative control</a:t>
                </a:r>
              </a:p>
            </p:txBody>
          </p:sp>
        </p:grpSp>
        <p:sp>
          <p:nvSpPr>
            <p:cNvPr id="4" name="TextBox 3">
              <a:extLst>
                <a:ext uri="{FF2B5EF4-FFF2-40B4-BE49-F238E27FC236}">
                  <a16:creationId xmlns:a16="http://schemas.microsoft.com/office/drawing/2014/main" id="{D705A016-3164-6FF5-E396-CC94AEFDE225}"/>
                </a:ext>
              </a:extLst>
            </p:cNvPr>
            <p:cNvSpPr txBox="1"/>
            <p:nvPr/>
          </p:nvSpPr>
          <p:spPr>
            <a:xfrm>
              <a:off x="7813440" y="3601912"/>
              <a:ext cx="592532" cy="230832"/>
            </a:xfrm>
            <a:prstGeom prst="rect">
              <a:avLst/>
            </a:prstGeom>
            <a:solidFill>
              <a:schemeClr val="bg1"/>
            </a:solidFill>
          </p:spPr>
          <p:txBody>
            <a:bodyPr wrap="square" rtlCol="0">
              <a:spAutoFit/>
            </a:bodyPr>
            <a:lstStyle/>
            <a:p>
              <a:r>
                <a:rPr lang="en-US" sz="900" dirty="0"/>
                <a:t>1,500 bp</a:t>
              </a:r>
            </a:p>
          </p:txBody>
        </p:sp>
        <p:sp>
          <p:nvSpPr>
            <p:cNvPr id="5" name="TextBox 4">
              <a:extLst>
                <a:ext uri="{FF2B5EF4-FFF2-40B4-BE49-F238E27FC236}">
                  <a16:creationId xmlns:a16="http://schemas.microsoft.com/office/drawing/2014/main" id="{88BB6720-E70C-9981-F27F-C21C71C39CAE}"/>
                </a:ext>
              </a:extLst>
            </p:cNvPr>
            <p:cNvSpPr txBox="1"/>
            <p:nvPr/>
          </p:nvSpPr>
          <p:spPr>
            <a:xfrm>
              <a:off x="7813440" y="3041036"/>
              <a:ext cx="592532" cy="230832"/>
            </a:xfrm>
            <a:prstGeom prst="rect">
              <a:avLst/>
            </a:prstGeom>
            <a:solidFill>
              <a:schemeClr val="bg1"/>
            </a:solidFill>
          </p:spPr>
          <p:txBody>
            <a:bodyPr wrap="square" rtlCol="0">
              <a:spAutoFit/>
            </a:bodyPr>
            <a:lstStyle/>
            <a:p>
              <a:r>
                <a:rPr lang="en-US" sz="900" dirty="0"/>
                <a:t>3,000 bp</a:t>
              </a:r>
            </a:p>
          </p:txBody>
        </p:sp>
        <p:sp>
          <p:nvSpPr>
            <p:cNvPr id="6" name="TextBox 5">
              <a:extLst>
                <a:ext uri="{FF2B5EF4-FFF2-40B4-BE49-F238E27FC236}">
                  <a16:creationId xmlns:a16="http://schemas.microsoft.com/office/drawing/2014/main" id="{E76EC721-810F-0FE2-4E65-E45BBB6974E3}"/>
                </a:ext>
              </a:extLst>
            </p:cNvPr>
            <p:cNvSpPr txBox="1"/>
            <p:nvPr/>
          </p:nvSpPr>
          <p:spPr>
            <a:xfrm>
              <a:off x="7813440" y="2710708"/>
              <a:ext cx="592532" cy="230832"/>
            </a:xfrm>
            <a:prstGeom prst="rect">
              <a:avLst/>
            </a:prstGeom>
            <a:solidFill>
              <a:schemeClr val="bg1"/>
            </a:solidFill>
          </p:spPr>
          <p:txBody>
            <a:bodyPr wrap="square" rtlCol="0">
              <a:spAutoFit/>
            </a:bodyPr>
            <a:lstStyle/>
            <a:p>
              <a:r>
                <a:rPr lang="en-US" sz="900" dirty="0"/>
                <a:t>5,000 bp</a:t>
              </a:r>
            </a:p>
          </p:txBody>
        </p:sp>
      </p:grpSp>
    </p:spTree>
    <p:extLst>
      <p:ext uri="{BB962C8B-B14F-4D97-AF65-F5344CB8AC3E}">
        <p14:creationId xmlns:p14="http://schemas.microsoft.com/office/powerpoint/2010/main" val="368036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9815-5466-07ED-B4EE-61685A81C0B8}"/>
              </a:ext>
            </a:extLst>
          </p:cNvPr>
          <p:cNvSpPr>
            <a:spLocks noGrp="1"/>
          </p:cNvSpPr>
          <p:nvPr>
            <p:ph type="title"/>
          </p:nvPr>
        </p:nvSpPr>
        <p:spPr>
          <a:xfrm>
            <a:off x="328772" y="0"/>
            <a:ext cx="10515600" cy="1325563"/>
          </a:xfrm>
        </p:spPr>
        <p:txBody>
          <a:bodyPr>
            <a:normAutofit/>
          </a:bodyPr>
          <a:lstStyle/>
          <a:p>
            <a:r>
              <a:rPr lang="en-US" b="1" dirty="0" err="1">
                <a:effectLst/>
                <a:ea typeface="Times New Roman" panose="02020603050405020304" pitchFamily="18" charset="0"/>
              </a:rPr>
              <a:t>ß</a:t>
            </a:r>
            <a:r>
              <a:rPr lang="en-US" b="1" dirty="0">
                <a:ea typeface="Times New Roman" panose="02020603050405020304" pitchFamily="18" charset="0"/>
              </a:rPr>
              <a:t>-</a:t>
            </a:r>
            <a:r>
              <a:rPr lang="en-US" b="1" dirty="0">
                <a:effectLst/>
                <a:ea typeface="Calibri" panose="020F0502020204030204" pitchFamily="34" charset="0"/>
                <a:cs typeface="Times New Roman" panose="02020603050405020304" pitchFamily="18" charset="0"/>
              </a:rPr>
              <a:t> Galactosidase </a:t>
            </a:r>
            <a:r>
              <a:rPr lang="en-US" b="1" dirty="0">
                <a:ea typeface="Calibri" panose="020F0502020204030204" pitchFamily="34" charset="0"/>
                <a:cs typeface="Times New Roman" panose="02020603050405020304" pitchFamily="18" charset="0"/>
              </a:rPr>
              <a:t>Activity </a:t>
            </a:r>
            <a:r>
              <a:rPr lang="en-US" b="1" dirty="0">
                <a:effectLst/>
                <a:ea typeface="Calibri" panose="020F0502020204030204" pitchFamily="34" charset="0"/>
                <a:cs typeface="Times New Roman" panose="02020603050405020304" pitchFamily="18" charset="0"/>
              </a:rPr>
              <a:t>Assay</a:t>
            </a:r>
            <a:endParaRPr lang="en-US" b="1" dirty="0"/>
          </a:p>
        </p:txBody>
      </p:sp>
      <p:pic>
        <p:nvPicPr>
          <p:cNvPr id="5" name="Content Placeholder 4">
            <a:extLst>
              <a:ext uri="{FF2B5EF4-FFF2-40B4-BE49-F238E27FC236}">
                <a16:creationId xmlns:a16="http://schemas.microsoft.com/office/drawing/2014/main" id="{28254A7F-C3C2-A90C-186C-65DA3CBB9FBE}"/>
              </a:ext>
            </a:extLst>
          </p:cNvPr>
          <p:cNvPicPr>
            <a:picLocks noGrp="1" noChangeAspect="1"/>
          </p:cNvPicPr>
          <p:nvPr>
            <p:ph idx="1"/>
          </p:nvPr>
        </p:nvPicPr>
        <p:blipFill rotWithShape="1">
          <a:blip r:embed="rId3"/>
          <a:srcRect l="2860" t="645" r="2860"/>
          <a:stretch/>
        </p:blipFill>
        <p:spPr>
          <a:xfrm>
            <a:off x="5479457" y="1812758"/>
            <a:ext cx="6059277" cy="3973325"/>
          </a:xfrm>
        </p:spPr>
      </p:pic>
      <p:sp>
        <p:nvSpPr>
          <p:cNvPr id="7" name="TextBox 6">
            <a:extLst>
              <a:ext uri="{FF2B5EF4-FFF2-40B4-BE49-F238E27FC236}">
                <a16:creationId xmlns:a16="http://schemas.microsoft.com/office/drawing/2014/main" id="{5D6219C5-3BEC-56CE-0CFA-1DA464BCA34B}"/>
              </a:ext>
            </a:extLst>
          </p:cNvPr>
          <p:cNvSpPr txBox="1"/>
          <p:nvPr/>
        </p:nvSpPr>
        <p:spPr>
          <a:xfrm>
            <a:off x="328772" y="1086221"/>
            <a:ext cx="4965751" cy="6109365"/>
          </a:xfrm>
          <a:prstGeom prst="rect">
            <a:avLst/>
          </a:prstGeom>
          <a:noFill/>
        </p:spPr>
        <p:txBody>
          <a:bodyPr wrap="square" rtlCol="0">
            <a:spAutoFit/>
          </a:bodyPr>
          <a:lstStyle/>
          <a:p>
            <a:pPr marL="285750" indent="-285750">
              <a:buFont typeface="Arial" panose="020B0604020202020204" pitchFamily="34" charset="0"/>
              <a:buChar char="•"/>
            </a:pPr>
            <a:r>
              <a:rPr lang="en-US" sz="1700" dirty="0"/>
              <a:t>Mutant 2 and Parental strain KRLVS28</a:t>
            </a:r>
          </a:p>
          <a:p>
            <a:pPr marL="742950" lvl="1" indent="-285750">
              <a:buFont typeface="Arial" panose="020B0604020202020204" pitchFamily="34" charset="0"/>
              <a:buChar char="•"/>
            </a:pPr>
            <a:r>
              <a:rPr lang="en-US" sz="1700" dirty="0"/>
              <a:t>Expectation:</a:t>
            </a:r>
          </a:p>
          <a:p>
            <a:pPr marL="1200150" lvl="2" indent="-285750">
              <a:buFont typeface="Arial" panose="020B0604020202020204" pitchFamily="34" charset="0"/>
              <a:buChar char="•"/>
            </a:pPr>
            <a:r>
              <a:rPr lang="en-US" sz="1700" dirty="0"/>
              <a:t>We expected M2 to have more </a:t>
            </a:r>
            <a:r>
              <a:rPr lang="en-US" sz="1700" dirty="0" err="1">
                <a:ea typeface="Times New Roman" panose="02020603050405020304" pitchFamily="18" charset="0"/>
              </a:rPr>
              <a:t>ß</a:t>
            </a:r>
            <a:r>
              <a:rPr lang="en-US" sz="1700" dirty="0">
                <a:ea typeface="Times New Roman" panose="02020603050405020304" pitchFamily="18" charset="0"/>
              </a:rPr>
              <a:t>-galactosidase activity</a:t>
            </a:r>
            <a:r>
              <a:rPr lang="en-US" sz="1700" dirty="0"/>
              <a:t> because the colonies, when screening, seemed to produce more blue pigment than the parental strain</a:t>
            </a:r>
          </a:p>
          <a:p>
            <a:pPr marL="742950" lvl="1" indent="-285750">
              <a:buFont typeface="Arial" panose="020B0604020202020204" pitchFamily="34" charset="0"/>
              <a:buChar char="•"/>
            </a:pPr>
            <a:r>
              <a:rPr lang="en-US" sz="1700" dirty="0"/>
              <a:t>Result:</a:t>
            </a:r>
          </a:p>
          <a:p>
            <a:pPr marL="1200150" lvl="2" indent="-285750">
              <a:buFont typeface="Arial" panose="020B0604020202020204" pitchFamily="34" charset="0"/>
              <a:buChar char="•"/>
            </a:pPr>
            <a:r>
              <a:rPr lang="en-US" sz="1700" dirty="0"/>
              <a:t>The was only a</a:t>
            </a:r>
            <a:r>
              <a:rPr lang="en-US" sz="1700" b="0" i="0" u="none" strike="noStrike" dirty="0">
                <a:effectLst/>
              </a:rPr>
              <a:t> 0.6 Miller Units increase in </a:t>
            </a:r>
            <a:r>
              <a:rPr lang="en-US" sz="1700" dirty="0" err="1">
                <a:ea typeface="Times New Roman" panose="02020603050405020304" pitchFamily="18" charset="0"/>
              </a:rPr>
              <a:t>ß</a:t>
            </a:r>
            <a:r>
              <a:rPr lang="en-US" sz="1700" dirty="0">
                <a:ea typeface="Times New Roman" panose="02020603050405020304" pitchFamily="18" charset="0"/>
              </a:rPr>
              <a:t>-galactosidase activity</a:t>
            </a:r>
            <a:r>
              <a:rPr lang="en-US" sz="1700" b="0" i="0" u="none" strike="noStrike" dirty="0">
                <a:effectLst/>
              </a:rPr>
              <a:t> activity</a:t>
            </a:r>
          </a:p>
          <a:p>
            <a:pPr marL="1200150" lvl="2" indent="-285750">
              <a:buFont typeface="Arial" panose="020B0604020202020204" pitchFamily="34" charset="0"/>
              <a:buChar char="•"/>
            </a:pPr>
            <a:r>
              <a:rPr lang="en-US" sz="1700" dirty="0"/>
              <a:t>Not statistically significant</a:t>
            </a:r>
            <a:endParaRPr lang="en-US" sz="1700" b="0" i="0" u="none" strike="noStrike" dirty="0">
              <a:effectLst/>
            </a:endParaRPr>
          </a:p>
          <a:p>
            <a:pPr marL="285750" indent="-285750">
              <a:buFont typeface="Arial" panose="020B0604020202020204" pitchFamily="34" charset="0"/>
              <a:buChar char="•"/>
            </a:pPr>
            <a:r>
              <a:rPr lang="en-US" sz="1700" dirty="0"/>
              <a:t>Mutant 7 and Parental strain KRLVS75</a:t>
            </a:r>
          </a:p>
          <a:p>
            <a:pPr marL="742950" lvl="1" indent="-285750">
              <a:buFont typeface="Arial" panose="020B0604020202020204" pitchFamily="34" charset="0"/>
              <a:buChar char="•"/>
            </a:pPr>
            <a:r>
              <a:rPr lang="en-US" sz="1700" dirty="0"/>
              <a:t>Expectation:</a:t>
            </a:r>
          </a:p>
          <a:p>
            <a:pPr marL="1200150" lvl="2" indent="-285750">
              <a:buFont typeface="Arial" panose="020B0604020202020204" pitchFamily="34" charset="0"/>
              <a:buChar char="•"/>
            </a:pPr>
            <a:r>
              <a:rPr lang="en-US" sz="1700" dirty="0"/>
              <a:t>We expected to see reduced </a:t>
            </a:r>
            <a:r>
              <a:rPr lang="en-US" sz="1700" dirty="0" err="1">
                <a:ea typeface="Times New Roman" panose="02020603050405020304" pitchFamily="18" charset="0"/>
              </a:rPr>
              <a:t>ß</a:t>
            </a:r>
            <a:r>
              <a:rPr lang="en-US" sz="1700" dirty="0">
                <a:ea typeface="Times New Roman" panose="02020603050405020304" pitchFamily="18" charset="0"/>
              </a:rPr>
              <a:t>-galactosidase activity</a:t>
            </a:r>
            <a:r>
              <a:rPr lang="en-US" sz="1700" dirty="0"/>
              <a:t> since, during screening, the colonies were white or very, very light blue</a:t>
            </a:r>
          </a:p>
          <a:p>
            <a:pPr marL="742950" lvl="1" indent="-285750">
              <a:buFont typeface="Arial" panose="020B0604020202020204" pitchFamily="34" charset="0"/>
              <a:buChar char="•"/>
            </a:pPr>
            <a:r>
              <a:rPr lang="en-US" sz="1700" dirty="0"/>
              <a:t>Result:</a:t>
            </a:r>
          </a:p>
          <a:p>
            <a:pPr marL="1200150" lvl="2" indent="-285750">
              <a:buFont typeface="Arial" panose="020B0604020202020204" pitchFamily="34" charset="0"/>
              <a:buChar char="•"/>
            </a:pPr>
            <a:r>
              <a:rPr lang="en-US" sz="1700" dirty="0"/>
              <a:t>The was about a 6.55 Miller Units difference in </a:t>
            </a:r>
            <a:r>
              <a:rPr lang="en-US" sz="1700" dirty="0" err="1">
                <a:ea typeface="Times New Roman" panose="02020603050405020304" pitchFamily="18" charset="0"/>
              </a:rPr>
              <a:t>ß</a:t>
            </a:r>
            <a:r>
              <a:rPr lang="en-US" sz="1700" dirty="0">
                <a:ea typeface="Times New Roman" panose="02020603050405020304" pitchFamily="18" charset="0"/>
              </a:rPr>
              <a:t>-galactosidase activity</a:t>
            </a:r>
            <a:endParaRPr lang="en-US" sz="1700" dirty="0"/>
          </a:p>
          <a:p>
            <a:pPr marL="1200150" lvl="2" indent="-285750">
              <a:buFont typeface="Arial" panose="020B0604020202020204" pitchFamily="34" charset="0"/>
              <a:buChar char="•"/>
            </a:pPr>
            <a:r>
              <a:rPr lang="en-US" sz="1700" dirty="0"/>
              <a:t>Statistically significant! P-value = 0.0017</a:t>
            </a:r>
          </a:p>
          <a:p>
            <a:pPr marL="285750" indent="-285750">
              <a:buFont typeface="Arial" panose="020B0604020202020204" pitchFamily="34" charset="0"/>
              <a:buChar char="•"/>
            </a:pPr>
            <a:endParaRPr lang="en-US" sz="1700" dirty="0"/>
          </a:p>
          <a:p>
            <a:pPr marL="742950" lvl="1" indent="-285750">
              <a:buFont typeface="Arial" panose="020B0604020202020204" pitchFamily="34" charset="0"/>
              <a:buChar char="•"/>
            </a:pPr>
            <a:endParaRPr lang="en-US" sz="1700" dirty="0"/>
          </a:p>
        </p:txBody>
      </p:sp>
      <p:sp>
        <p:nvSpPr>
          <p:cNvPr id="3" name="TextBox 2">
            <a:extLst>
              <a:ext uri="{FF2B5EF4-FFF2-40B4-BE49-F238E27FC236}">
                <a16:creationId xmlns:a16="http://schemas.microsoft.com/office/drawing/2014/main" id="{3CBC31F3-191A-56B9-BB9C-60B19FDC56DD}"/>
              </a:ext>
            </a:extLst>
          </p:cNvPr>
          <p:cNvSpPr txBox="1"/>
          <p:nvPr/>
        </p:nvSpPr>
        <p:spPr>
          <a:xfrm>
            <a:off x="6509657" y="5786083"/>
            <a:ext cx="2155372" cy="369332"/>
          </a:xfrm>
          <a:prstGeom prst="rect">
            <a:avLst/>
          </a:prstGeom>
          <a:noFill/>
          <a:ln w="19050">
            <a:solidFill>
              <a:srgbClr val="0070C0"/>
            </a:solidFill>
          </a:ln>
        </p:spPr>
        <p:txBody>
          <a:bodyPr wrap="square" rtlCol="0">
            <a:spAutoFit/>
          </a:bodyPr>
          <a:lstStyle/>
          <a:p>
            <a:pPr algn="ctr"/>
            <a:r>
              <a:rPr lang="en-US" i="1" dirty="0"/>
              <a:t>rpsU1</a:t>
            </a:r>
          </a:p>
        </p:txBody>
      </p:sp>
      <p:sp>
        <p:nvSpPr>
          <p:cNvPr id="4" name="TextBox 3">
            <a:extLst>
              <a:ext uri="{FF2B5EF4-FFF2-40B4-BE49-F238E27FC236}">
                <a16:creationId xmlns:a16="http://schemas.microsoft.com/office/drawing/2014/main" id="{34FAB547-66B1-1D83-7262-3C260AE492F0}"/>
              </a:ext>
            </a:extLst>
          </p:cNvPr>
          <p:cNvSpPr txBox="1"/>
          <p:nvPr/>
        </p:nvSpPr>
        <p:spPr>
          <a:xfrm>
            <a:off x="9187543" y="5786083"/>
            <a:ext cx="2155372" cy="369332"/>
          </a:xfrm>
          <a:prstGeom prst="rect">
            <a:avLst/>
          </a:prstGeom>
          <a:noFill/>
          <a:ln w="19050">
            <a:solidFill>
              <a:srgbClr val="C00000"/>
            </a:solidFill>
          </a:ln>
        </p:spPr>
        <p:txBody>
          <a:bodyPr wrap="square" rtlCol="0">
            <a:spAutoFit/>
          </a:bodyPr>
          <a:lstStyle/>
          <a:p>
            <a:pPr algn="ctr"/>
            <a:r>
              <a:rPr lang="en-US" i="1" dirty="0"/>
              <a:t>rpsU3</a:t>
            </a:r>
          </a:p>
        </p:txBody>
      </p:sp>
    </p:spTree>
    <p:extLst>
      <p:ext uri="{BB962C8B-B14F-4D97-AF65-F5344CB8AC3E}">
        <p14:creationId xmlns:p14="http://schemas.microsoft.com/office/powerpoint/2010/main" val="9870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E2F2">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82CA-15C2-C64D-2BF8-662065E1BC4D}"/>
              </a:ext>
            </a:extLst>
          </p:cNvPr>
          <p:cNvSpPr>
            <a:spLocks noGrp="1"/>
          </p:cNvSpPr>
          <p:nvPr>
            <p:ph type="title"/>
          </p:nvPr>
        </p:nvSpPr>
        <p:spPr>
          <a:xfrm>
            <a:off x="838200" y="18255"/>
            <a:ext cx="10515600" cy="1325563"/>
          </a:xfrm>
        </p:spPr>
        <p:txBody>
          <a:bodyPr/>
          <a:lstStyle/>
          <a:p>
            <a:r>
              <a:rPr lang="en-US" dirty="0"/>
              <a:t>Conclusions:</a:t>
            </a:r>
          </a:p>
        </p:txBody>
      </p:sp>
      <p:sp>
        <p:nvSpPr>
          <p:cNvPr id="3" name="Content Placeholder 2">
            <a:extLst>
              <a:ext uri="{FF2B5EF4-FFF2-40B4-BE49-F238E27FC236}">
                <a16:creationId xmlns:a16="http://schemas.microsoft.com/office/drawing/2014/main" id="{5DE56915-122C-AD99-3B68-9A0B76546D19}"/>
              </a:ext>
            </a:extLst>
          </p:cNvPr>
          <p:cNvSpPr>
            <a:spLocks noGrp="1"/>
          </p:cNvSpPr>
          <p:nvPr>
            <p:ph idx="1"/>
          </p:nvPr>
        </p:nvSpPr>
        <p:spPr>
          <a:xfrm>
            <a:off x="838200" y="1233055"/>
            <a:ext cx="10515600" cy="4943908"/>
          </a:xfrm>
        </p:spPr>
        <p:txBody>
          <a:bodyPr>
            <a:normAutofit fontScale="92500" lnSpcReduction="10000"/>
          </a:bodyPr>
          <a:lstStyle/>
          <a:p>
            <a:r>
              <a:rPr lang="en-US" dirty="0"/>
              <a:t>Mutant 2:</a:t>
            </a:r>
          </a:p>
          <a:p>
            <a:pPr lvl="1"/>
            <a:r>
              <a:rPr lang="en-US" sz="2400" dirty="0" err="1">
                <a:effectLst/>
                <a:ea typeface="Times New Roman" panose="02020603050405020304" pitchFamily="18" charset="0"/>
              </a:rPr>
              <a:t>ß</a:t>
            </a:r>
            <a:r>
              <a:rPr lang="en-US" sz="2400" dirty="0">
                <a:effectLst/>
                <a:ea typeface="Times New Roman" panose="02020603050405020304" pitchFamily="18" charset="0"/>
              </a:rPr>
              <a:t>-galactosidase </a:t>
            </a:r>
            <a:r>
              <a:rPr lang="en-US" dirty="0">
                <a:ea typeface="Times New Roman" panose="02020603050405020304" pitchFamily="18" charset="0"/>
              </a:rPr>
              <a:t>A</a:t>
            </a:r>
            <a:r>
              <a:rPr lang="en-US" sz="2400" dirty="0">
                <a:effectLst/>
                <a:ea typeface="Times New Roman" panose="02020603050405020304" pitchFamily="18" charset="0"/>
              </a:rPr>
              <a:t>ctivity Assay:</a:t>
            </a:r>
          </a:p>
          <a:p>
            <a:pPr lvl="2"/>
            <a:r>
              <a:rPr lang="en-US" dirty="0"/>
              <a:t>There was no significant increase or decrease in </a:t>
            </a:r>
            <a:r>
              <a:rPr lang="en-US" sz="2000" dirty="0" err="1">
                <a:effectLst/>
                <a:ea typeface="Times New Roman" panose="02020603050405020304" pitchFamily="18" charset="0"/>
              </a:rPr>
              <a:t>ß</a:t>
            </a:r>
            <a:r>
              <a:rPr lang="en-US" sz="2000" dirty="0">
                <a:effectLst/>
                <a:ea typeface="Times New Roman" panose="02020603050405020304" pitchFamily="18" charset="0"/>
              </a:rPr>
              <a:t>-galactosidase activity. </a:t>
            </a:r>
          </a:p>
          <a:p>
            <a:pPr lvl="2"/>
            <a:r>
              <a:rPr lang="en-US" dirty="0"/>
              <a:t>Probably not worth further investigation</a:t>
            </a:r>
          </a:p>
          <a:p>
            <a:r>
              <a:rPr lang="en-US" dirty="0"/>
              <a:t>Mutant 4 </a:t>
            </a:r>
          </a:p>
          <a:p>
            <a:pPr lvl="1"/>
            <a:r>
              <a:rPr lang="en-US" dirty="0"/>
              <a:t>Still want to perform </a:t>
            </a:r>
            <a:r>
              <a:rPr lang="en-US" sz="2400" dirty="0" err="1">
                <a:effectLst/>
                <a:ea typeface="Times New Roman" panose="02020603050405020304" pitchFamily="18" charset="0"/>
              </a:rPr>
              <a:t>ß</a:t>
            </a:r>
            <a:r>
              <a:rPr lang="en-US" sz="2400" dirty="0">
                <a:effectLst/>
                <a:ea typeface="Times New Roman" panose="02020603050405020304" pitchFamily="18" charset="0"/>
              </a:rPr>
              <a:t>-galactosidase Activity Assay</a:t>
            </a:r>
            <a:endParaRPr lang="en-US" dirty="0"/>
          </a:p>
          <a:p>
            <a:pPr lvl="1"/>
            <a:r>
              <a:rPr lang="en-US" dirty="0"/>
              <a:t>Isolation streak:</a:t>
            </a:r>
          </a:p>
          <a:p>
            <a:pPr lvl="2"/>
            <a:r>
              <a:rPr lang="en-US" dirty="0"/>
              <a:t>Interested in if an isolation streak of the freezer stock would show the same results</a:t>
            </a:r>
          </a:p>
          <a:p>
            <a:r>
              <a:rPr lang="en-US" dirty="0"/>
              <a:t>Mutant 7</a:t>
            </a:r>
          </a:p>
          <a:p>
            <a:pPr lvl="1"/>
            <a:r>
              <a:rPr lang="en-US" dirty="0"/>
              <a:t>Colony PCR:</a:t>
            </a:r>
          </a:p>
          <a:p>
            <a:pPr lvl="2"/>
            <a:r>
              <a:rPr lang="en-US" dirty="0"/>
              <a:t>Double-check primer locations</a:t>
            </a:r>
          </a:p>
          <a:p>
            <a:pPr lvl="1"/>
            <a:r>
              <a:rPr lang="en-US" sz="2400" dirty="0" err="1">
                <a:effectLst/>
                <a:ea typeface="Times New Roman" panose="02020603050405020304" pitchFamily="18" charset="0"/>
              </a:rPr>
              <a:t>ß</a:t>
            </a:r>
            <a:r>
              <a:rPr lang="en-US" sz="2400" dirty="0">
                <a:effectLst/>
                <a:ea typeface="Times New Roman" panose="02020603050405020304" pitchFamily="18" charset="0"/>
              </a:rPr>
              <a:t>-galactosidase </a:t>
            </a:r>
            <a:r>
              <a:rPr lang="en-US" dirty="0">
                <a:ea typeface="Times New Roman" panose="02020603050405020304" pitchFamily="18" charset="0"/>
              </a:rPr>
              <a:t>A</a:t>
            </a:r>
            <a:r>
              <a:rPr lang="en-US" sz="2400" dirty="0">
                <a:effectLst/>
                <a:ea typeface="Times New Roman" panose="02020603050405020304" pitchFamily="18" charset="0"/>
              </a:rPr>
              <a:t>ctivity Assay</a:t>
            </a:r>
          </a:p>
          <a:p>
            <a:pPr lvl="2"/>
            <a:r>
              <a:rPr lang="en-US" dirty="0"/>
              <a:t>We would have expected to see a decrease in </a:t>
            </a:r>
            <a:r>
              <a:rPr lang="en-US" sz="2000" dirty="0" err="1">
                <a:effectLst/>
                <a:ea typeface="Times New Roman" panose="02020603050405020304" pitchFamily="18" charset="0"/>
              </a:rPr>
              <a:t>ß</a:t>
            </a:r>
            <a:r>
              <a:rPr lang="en-US" sz="2000" dirty="0">
                <a:effectLst/>
                <a:ea typeface="Times New Roman" panose="02020603050405020304" pitchFamily="18" charset="0"/>
              </a:rPr>
              <a:t>-galactosidase activity since the colonies were white on the plate. </a:t>
            </a:r>
            <a:r>
              <a:rPr lang="en-US" dirty="0">
                <a:ea typeface="Times New Roman" panose="02020603050405020304" pitchFamily="18" charset="0"/>
              </a:rPr>
              <a:t>So, to see a statistically significant increase in </a:t>
            </a:r>
            <a:r>
              <a:rPr lang="en-US" sz="2000" dirty="0" err="1">
                <a:effectLst/>
                <a:ea typeface="Times New Roman" panose="02020603050405020304" pitchFamily="18" charset="0"/>
              </a:rPr>
              <a:t>ß</a:t>
            </a:r>
            <a:r>
              <a:rPr lang="en-US" sz="2000" dirty="0">
                <a:effectLst/>
                <a:ea typeface="Times New Roman" panose="02020603050405020304" pitchFamily="18" charset="0"/>
              </a:rPr>
              <a:t>-galactosidase activity is strange. </a:t>
            </a:r>
          </a:p>
        </p:txBody>
      </p:sp>
    </p:spTree>
    <p:extLst>
      <p:ext uri="{BB962C8B-B14F-4D97-AF65-F5344CB8AC3E}">
        <p14:creationId xmlns:p14="http://schemas.microsoft.com/office/powerpoint/2010/main" val="264664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1590969" y="159430"/>
            <a:ext cx="9385515"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Helvetica Neue"/>
              <a:buNone/>
            </a:pPr>
            <a:r>
              <a:rPr lang="en-US" sz="4000" b="1" dirty="0"/>
              <a:t>ACKNOWLEDGEMENTS</a:t>
            </a:r>
            <a:endParaRPr sz="4000" b="1" dirty="0"/>
          </a:p>
        </p:txBody>
      </p:sp>
      <p:sp>
        <p:nvSpPr>
          <p:cNvPr id="321" name="Google Shape;321;p23"/>
          <p:cNvSpPr txBox="1"/>
          <p:nvPr/>
        </p:nvSpPr>
        <p:spPr>
          <a:xfrm>
            <a:off x="466533" y="1690688"/>
            <a:ext cx="5505363" cy="4879976"/>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dk1"/>
              </a:buClr>
              <a:buSzPts val="2800"/>
              <a:buFont typeface="Arial" panose="020B0604020202020204" pitchFamily="34" charset="0"/>
              <a:buChar char="•"/>
            </a:pPr>
            <a:r>
              <a:rPr lang="en-US" sz="2400" dirty="0">
                <a:solidFill>
                  <a:schemeClr val="dk1"/>
                </a:solidFill>
                <a:ea typeface="Gill Sans"/>
                <a:cs typeface="Gill Sans"/>
                <a:sym typeface="Gill Sans"/>
              </a:rPr>
              <a:t>The entire </a:t>
            </a:r>
            <a:r>
              <a:rPr lang="en-US" sz="2400" dirty="0" err="1">
                <a:solidFill>
                  <a:schemeClr val="dk1"/>
                </a:solidFill>
                <a:ea typeface="Gill Sans"/>
                <a:cs typeface="Gill Sans"/>
                <a:sym typeface="Gill Sans"/>
              </a:rPr>
              <a:t>KRamsey</a:t>
            </a:r>
            <a:r>
              <a:rPr lang="en-US" sz="2400" dirty="0">
                <a:solidFill>
                  <a:schemeClr val="dk1"/>
                </a:solidFill>
                <a:ea typeface="Gill Sans"/>
                <a:cs typeface="Gill Sans"/>
                <a:sym typeface="Gill Sans"/>
              </a:rPr>
              <a:t> Lab!</a:t>
            </a:r>
          </a:p>
          <a:p>
            <a:pPr marL="800100" lvl="1" indent="-342900">
              <a:lnSpc>
                <a:spcPct val="90000"/>
              </a:lnSpc>
              <a:buClr>
                <a:schemeClr val="dk1"/>
              </a:buClr>
              <a:buSzPts val="2800"/>
              <a:buFont typeface="Arial" panose="020B0604020202020204" pitchFamily="34" charset="0"/>
              <a:buChar char="•"/>
            </a:pPr>
            <a:r>
              <a:rPr lang="en-US" sz="2000" b="0" i="0" u="none" strike="noStrike" cap="none" dirty="0">
                <a:solidFill>
                  <a:schemeClr val="dk1"/>
                </a:solidFill>
                <a:ea typeface="Gill Sans"/>
                <a:cs typeface="Gill Sans"/>
                <a:sym typeface="Gill Sans"/>
              </a:rPr>
              <a:t>Dr. Kathryn Ramsey</a:t>
            </a:r>
            <a:endParaRPr lang="en-US" sz="2000" dirty="0">
              <a:solidFill>
                <a:srgbClr val="000000"/>
              </a:solidFill>
              <a:ea typeface="Gill Sans"/>
              <a:cs typeface="Arial"/>
              <a:sym typeface="Arial"/>
            </a:endParaRPr>
          </a:p>
          <a:p>
            <a:pPr marL="800100" lvl="1" indent="-342900">
              <a:lnSpc>
                <a:spcPct val="90000"/>
              </a:lnSpc>
              <a:buClr>
                <a:schemeClr val="dk1"/>
              </a:buClr>
              <a:buSzPts val="2800"/>
              <a:buFont typeface="Arial" panose="020B0604020202020204" pitchFamily="34" charset="0"/>
              <a:buChar char="•"/>
            </a:pPr>
            <a:r>
              <a:rPr lang="en-US" sz="2000" b="0" i="0" u="none" strike="noStrike" cap="none" dirty="0">
                <a:solidFill>
                  <a:schemeClr val="dk1"/>
                </a:solidFill>
                <a:ea typeface="Gill Sans"/>
                <a:cs typeface="Gill Sans"/>
                <a:sym typeface="Gill Sans"/>
              </a:rPr>
              <a:t>Hannah </a:t>
            </a:r>
            <a:r>
              <a:rPr lang="en-US" sz="2000" b="0" i="0" u="none" strike="noStrike" cap="none" dirty="0" err="1">
                <a:solidFill>
                  <a:schemeClr val="dk1"/>
                </a:solidFill>
                <a:ea typeface="Gill Sans"/>
                <a:cs typeface="Gill Sans"/>
                <a:sym typeface="Gill Sans"/>
              </a:rPr>
              <a:t>Trautmann</a:t>
            </a:r>
            <a:endParaRPr lang="en-US" sz="2000" b="0" i="0" u="none" strike="noStrike" cap="none" dirty="0">
              <a:solidFill>
                <a:schemeClr val="dk1"/>
              </a:solidFill>
              <a:ea typeface="Gill Sans"/>
              <a:cs typeface="Gill Sans"/>
              <a:sym typeface="Gill Sans"/>
            </a:endParaRPr>
          </a:p>
          <a:p>
            <a:pPr marL="800100" lvl="1" indent="-342900">
              <a:lnSpc>
                <a:spcPct val="90000"/>
              </a:lnSpc>
              <a:buClr>
                <a:schemeClr val="dk1"/>
              </a:buClr>
              <a:buSzPts val="2800"/>
              <a:buFont typeface="Arial" panose="020B0604020202020204" pitchFamily="34" charset="0"/>
              <a:buChar char="•"/>
            </a:pPr>
            <a:r>
              <a:rPr lang="en-US" sz="2000" dirty="0">
                <a:solidFill>
                  <a:schemeClr val="dk1"/>
                </a:solidFill>
                <a:ea typeface="Gill Sans"/>
                <a:cs typeface="Gill Sans"/>
                <a:sym typeface="Gill Sans"/>
              </a:rPr>
              <a:t>Sierra Schmidt</a:t>
            </a:r>
          </a:p>
          <a:p>
            <a:pPr marL="800100" lvl="1" indent="-342900">
              <a:lnSpc>
                <a:spcPct val="90000"/>
              </a:lnSpc>
              <a:buClr>
                <a:schemeClr val="dk1"/>
              </a:buClr>
              <a:buSzPts val="2800"/>
              <a:buFont typeface="Arial" panose="020B0604020202020204" pitchFamily="34" charset="0"/>
              <a:buChar char="•"/>
            </a:pPr>
            <a:r>
              <a:rPr lang="en-US" sz="2000" b="0" i="0" u="none" strike="noStrike" cap="none" dirty="0">
                <a:solidFill>
                  <a:schemeClr val="dk1"/>
                </a:solidFill>
                <a:ea typeface="Gill Sans"/>
                <a:cs typeface="Gill Sans"/>
                <a:sym typeface="Gill Sans"/>
              </a:rPr>
              <a:t>Aisling Macaraeg</a:t>
            </a:r>
            <a:endParaRPr lang="en-US" sz="2000" dirty="0">
              <a:sym typeface="Gill Sans"/>
            </a:endParaRPr>
          </a:p>
          <a:p>
            <a:pPr marL="800100" lvl="1" indent="-342900">
              <a:lnSpc>
                <a:spcPct val="90000"/>
              </a:lnSpc>
              <a:buClr>
                <a:schemeClr val="dk1"/>
              </a:buClr>
              <a:buSzPts val="2800"/>
              <a:buFont typeface="Arial" panose="020B0604020202020204" pitchFamily="34" charset="0"/>
              <a:buChar char="•"/>
            </a:pPr>
            <a:r>
              <a:rPr lang="en-US" sz="2000" b="0" i="0" u="none" strike="noStrike" cap="none" dirty="0">
                <a:solidFill>
                  <a:schemeClr val="dk1"/>
                </a:solidFill>
                <a:ea typeface="Gill Sans"/>
                <a:cs typeface="Gill Sans"/>
                <a:sym typeface="Gill Sans"/>
              </a:rPr>
              <a:t>Former lab members</a:t>
            </a:r>
          </a:p>
          <a:p>
            <a:pPr marL="342900" indent="-342900">
              <a:lnSpc>
                <a:spcPct val="90000"/>
              </a:lnSpc>
              <a:buClr>
                <a:schemeClr val="dk1"/>
              </a:buClr>
              <a:buSzPts val="2800"/>
              <a:buFont typeface="Arial" panose="020B0604020202020204" pitchFamily="34" charset="0"/>
              <a:buChar char="•"/>
            </a:pPr>
            <a:endParaRPr lang="en-US" sz="2000" dirty="0">
              <a:solidFill>
                <a:schemeClr val="dk1"/>
              </a:solidFill>
              <a:ea typeface="Gill Sans"/>
              <a:cs typeface="Gill Sans"/>
              <a:sym typeface="Gill Sans"/>
            </a:endParaRPr>
          </a:p>
          <a:p>
            <a:pPr marL="342900" indent="-342900">
              <a:lnSpc>
                <a:spcPct val="90000"/>
              </a:lnSpc>
              <a:buClr>
                <a:schemeClr val="dk1"/>
              </a:buClr>
              <a:buSzPts val="2800"/>
              <a:buFont typeface="Arial" panose="020B0604020202020204" pitchFamily="34" charset="0"/>
              <a:buChar char="•"/>
            </a:pPr>
            <a:r>
              <a:rPr lang="en-US" sz="2000" dirty="0">
                <a:solidFill>
                  <a:schemeClr val="dk1"/>
                </a:solidFill>
                <a:ea typeface="Gill Sans"/>
                <a:cs typeface="Gill Sans"/>
                <a:sym typeface="Gill Sans"/>
              </a:rPr>
              <a:t>An extra special thank you to Sierra! Thank you for training me and helping me throughout this project!</a:t>
            </a:r>
          </a:p>
          <a:p>
            <a:pPr marL="342900" indent="-342900">
              <a:lnSpc>
                <a:spcPct val="90000"/>
              </a:lnSpc>
              <a:buClr>
                <a:schemeClr val="dk1"/>
              </a:buClr>
              <a:buSzPts val="2800"/>
              <a:buFont typeface="Arial" panose="020B0604020202020204" pitchFamily="34" charset="0"/>
              <a:buChar char="•"/>
            </a:pPr>
            <a:endParaRPr lang="en-US" sz="2000" dirty="0">
              <a:solidFill>
                <a:schemeClr val="dk1"/>
              </a:solidFill>
              <a:ea typeface="Gill Sans"/>
              <a:cs typeface="Gill Sans"/>
              <a:sym typeface="Gill Sans"/>
            </a:endParaRPr>
          </a:p>
          <a:p>
            <a:pPr lvl="1">
              <a:lnSpc>
                <a:spcPct val="90000"/>
              </a:lnSpc>
              <a:buClr>
                <a:schemeClr val="dk1"/>
              </a:buClr>
              <a:buSzPts val="2800"/>
            </a:pPr>
            <a:endParaRPr lang="en-US" sz="2000" dirty="0">
              <a:solidFill>
                <a:srgbClr val="000000"/>
              </a:solidFill>
              <a:ea typeface="Gill Sans"/>
              <a:cs typeface="Arial"/>
              <a:sym typeface="Arial"/>
            </a:endParaRPr>
          </a:p>
          <a:p>
            <a:pPr marL="342900" marR="0" lvl="0" indent="-342900" algn="l" rtl="0">
              <a:lnSpc>
                <a:spcPct val="9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ea typeface="Gill Sans"/>
                <a:cs typeface="Gill Sans"/>
                <a:sym typeface="Gill Sans"/>
              </a:rPr>
              <a:t>Dr. Steven Gregory</a:t>
            </a:r>
            <a:endParaRPr lang="en-US" sz="2400" dirty="0">
              <a:solidFill>
                <a:srgbClr val="000000"/>
              </a:solidFill>
              <a:ea typeface="Gill Sans"/>
              <a:cs typeface="Arial"/>
              <a:sym typeface="Arial"/>
            </a:endParaRPr>
          </a:p>
          <a:p>
            <a:pPr marL="342900" marR="0" lvl="0" indent="-342900" algn="l" rtl="0">
              <a:lnSpc>
                <a:spcPct val="9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ea typeface="Gill Sans"/>
                <a:cs typeface="Gill Sans"/>
                <a:sym typeface="Gill Sans"/>
              </a:rPr>
              <a:t>URI INBRE core</a:t>
            </a:r>
            <a:endParaRPr sz="2400" b="0" i="0" u="none" strike="noStrike" cap="none" dirty="0">
              <a:solidFill>
                <a:srgbClr val="000000"/>
              </a:solidFill>
              <a:ea typeface="Arial"/>
              <a:cs typeface="Arial"/>
              <a:sym typeface="Arial"/>
            </a:endParaRPr>
          </a:p>
        </p:txBody>
      </p:sp>
      <p:pic>
        <p:nvPicPr>
          <p:cNvPr id="322" name="Google Shape;322;p23" descr="Rhode Island Foundation"/>
          <p:cNvPicPr preferRelativeResize="0"/>
          <p:nvPr/>
        </p:nvPicPr>
        <p:blipFill rotWithShape="1">
          <a:blip r:embed="rId3">
            <a:alphaModFix/>
          </a:blip>
          <a:srcRect/>
          <a:stretch/>
        </p:blipFill>
        <p:spPr>
          <a:xfrm>
            <a:off x="5994400" y="6124887"/>
            <a:ext cx="1843998" cy="596588"/>
          </a:xfrm>
          <a:prstGeom prst="rect">
            <a:avLst/>
          </a:prstGeom>
          <a:noFill/>
          <a:ln>
            <a:noFill/>
          </a:ln>
        </p:spPr>
      </p:pic>
      <p:pic>
        <p:nvPicPr>
          <p:cNvPr id="323" name="Google Shape;323;p23"/>
          <p:cNvPicPr preferRelativeResize="0"/>
          <p:nvPr/>
        </p:nvPicPr>
        <p:blipFill rotWithShape="1">
          <a:blip r:embed="rId4">
            <a:alphaModFix/>
          </a:blip>
          <a:srcRect/>
          <a:stretch/>
        </p:blipFill>
        <p:spPr>
          <a:xfrm>
            <a:off x="8430206" y="6132502"/>
            <a:ext cx="3295261" cy="495300"/>
          </a:xfrm>
          <a:prstGeom prst="rect">
            <a:avLst/>
          </a:prstGeom>
          <a:noFill/>
          <a:ln>
            <a:noFill/>
          </a:ln>
        </p:spPr>
      </p:pic>
      <p:pic>
        <p:nvPicPr>
          <p:cNvPr id="324" name="Google Shape;324;p23" descr="Rhode Island IDeA Network of Biomedical Research Excellence – (RI-INBRE)"/>
          <p:cNvPicPr preferRelativeResize="0"/>
          <p:nvPr/>
        </p:nvPicPr>
        <p:blipFill rotWithShape="1">
          <a:blip r:embed="rId5">
            <a:alphaModFix/>
          </a:blip>
          <a:srcRect/>
          <a:stretch/>
        </p:blipFill>
        <p:spPr>
          <a:xfrm>
            <a:off x="9643749" y="5129660"/>
            <a:ext cx="2358052" cy="919575"/>
          </a:xfrm>
          <a:prstGeom prst="rect">
            <a:avLst/>
          </a:prstGeom>
          <a:noFill/>
          <a:ln>
            <a:noFill/>
          </a:ln>
        </p:spPr>
      </p:pic>
      <p:cxnSp>
        <p:nvCxnSpPr>
          <p:cNvPr id="325" name="Google Shape;325;p23"/>
          <p:cNvCxnSpPr/>
          <p:nvPr/>
        </p:nvCxnSpPr>
        <p:spPr>
          <a:xfrm>
            <a:off x="609600" y="1258957"/>
            <a:ext cx="10769600" cy="0"/>
          </a:xfrm>
          <a:prstGeom prst="straightConnector1">
            <a:avLst/>
          </a:prstGeom>
          <a:noFill/>
          <a:ln w="9525" cap="flat" cmpd="sng">
            <a:solidFill>
              <a:schemeClr val="accent1"/>
            </a:solidFill>
            <a:prstDash val="solid"/>
            <a:round/>
            <a:headEnd type="none" w="sm" len="sm"/>
            <a:tailEnd type="none" w="sm" len="sm"/>
          </a:ln>
        </p:spPr>
      </p:cxnSp>
      <p:pic>
        <p:nvPicPr>
          <p:cNvPr id="326" name="Google Shape;326;p23"/>
          <p:cNvPicPr preferRelativeResize="0"/>
          <p:nvPr/>
        </p:nvPicPr>
        <p:blipFill rotWithShape="1">
          <a:blip r:embed="rId6">
            <a:alphaModFix/>
          </a:blip>
          <a:srcRect/>
          <a:stretch/>
        </p:blipFill>
        <p:spPr>
          <a:xfrm>
            <a:off x="5414652" y="5149446"/>
            <a:ext cx="1879432" cy="734277"/>
          </a:xfrm>
          <a:prstGeom prst="rect">
            <a:avLst/>
          </a:prstGeom>
          <a:noFill/>
          <a:ln>
            <a:noFill/>
          </a:ln>
        </p:spPr>
      </p:pic>
      <p:pic>
        <p:nvPicPr>
          <p:cNvPr id="327" name="Google Shape;327;p23"/>
          <p:cNvPicPr preferRelativeResize="0"/>
          <p:nvPr/>
        </p:nvPicPr>
        <p:blipFill rotWithShape="1">
          <a:blip r:embed="rId7">
            <a:alphaModFix/>
          </a:blip>
          <a:srcRect/>
          <a:stretch/>
        </p:blipFill>
        <p:spPr>
          <a:xfrm>
            <a:off x="7608262" y="5275670"/>
            <a:ext cx="1721309" cy="734277"/>
          </a:xfrm>
          <a:prstGeom prst="rect">
            <a:avLst/>
          </a:prstGeom>
          <a:noFill/>
          <a:ln>
            <a:noFill/>
          </a:ln>
        </p:spPr>
      </p:pic>
      <p:pic>
        <p:nvPicPr>
          <p:cNvPr id="328" name="Google Shape;328;p23"/>
          <p:cNvPicPr preferRelativeResize="0"/>
          <p:nvPr/>
        </p:nvPicPr>
        <p:blipFill rotWithShape="1">
          <a:blip r:embed="rId8">
            <a:alphaModFix/>
          </a:blip>
          <a:srcRect/>
          <a:stretch/>
        </p:blipFill>
        <p:spPr>
          <a:xfrm>
            <a:off x="6134822" y="1402649"/>
            <a:ext cx="4777760" cy="35833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C4EC">
            <a:alpha val="5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8C6BDB-5DA8-2E10-8A1B-520CE235ADBB}"/>
              </a:ext>
            </a:extLst>
          </p:cNvPr>
          <p:cNvSpPr txBox="1">
            <a:spLocks/>
          </p:cNvSpPr>
          <p:nvPr/>
        </p:nvSpPr>
        <p:spPr>
          <a:xfrm>
            <a:off x="1344827" y="2766218"/>
            <a:ext cx="31406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Questions?</a:t>
            </a:r>
          </a:p>
        </p:txBody>
      </p:sp>
      <p:pic>
        <p:nvPicPr>
          <p:cNvPr id="6" name="Picture 5">
            <a:extLst>
              <a:ext uri="{FF2B5EF4-FFF2-40B4-BE49-F238E27FC236}">
                <a16:creationId xmlns:a16="http://schemas.microsoft.com/office/drawing/2014/main" id="{640EA705-026B-8BFE-63D2-E40E48B56A29}"/>
              </a:ext>
            </a:extLst>
          </p:cNvPr>
          <p:cNvPicPr>
            <a:picLocks noChangeAspect="1"/>
          </p:cNvPicPr>
          <p:nvPr/>
        </p:nvPicPr>
        <p:blipFill>
          <a:blip r:embed="rId3"/>
          <a:stretch>
            <a:fillRect/>
          </a:stretch>
        </p:blipFill>
        <p:spPr>
          <a:xfrm>
            <a:off x="5733535" y="638434"/>
            <a:ext cx="5797875" cy="5581132"/>
          </a:xfrm>
          <a:prstGeom prst="rect">
            <a:avLst/>
          </a:prstGeom>
        </p:spPr>
      </p:pic>
    </p:spTree>
    <p:extLst>
      <p:ext uri="{BB962C8B-B14F-4D97-AF65-F5344CB8AC3E}">
        <p14:creationId xmlns:p14="http://schemas.microsoft.com/office/powerpoint/2010/main" val="12558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2C3D-42D3-CDE1-D329-1C787DBB0DF6}"/>
              </a:ext>
            </a:extLst>
          </p:cNvPr>
          <p:cNvSpPr>
            <a:spLocks noGrp="1"/>
          </p:cNvSpPr>
          <p:nvPr>
            <p:ph type="title"/>
          </p:nvPr>
        </p:nvSpPr>
        <p:spPr/>
        <p:txBody>
          <a:bodyPr/>
          <a:lstStyle/>
          <a:p>
            <a:r>
              <a:rPr lang="en-US" dirty="0"/>
              <a:t>Colonies from first screening plated on </a:t>
            </a:r>
            <a:r>
              <a:rPr lang="en-US" dirty="0" err="1"/>
              <a:t>CHAH+Kan</a:t>
            </a:r>
            <a:r>
              <a:rPr lang="en-US" dirty="0"/>
              <a:t> </a:t>
            </a:r>
          </a:p>
        </p:txBody>
      </p:sp>
      <p:graphicFrame>
        <p:nvGraphicFramePr>
          <p:cNvPr id="7" name="Content Placeholder 6">
            <a:extLst>
              <a:ext uri="{FF2B5EF4-FFF2-40B4-BE49-F238E27FC236}">
                <a16:creationId xmlns:a16="http://schemas.microsoft.com/office/drawing/2014/main" id="{9B30A743-1651-41A4-84AB-8C6017A564B3}"/>
              </a:ext>
            </a:extLst>
          </p:cNvPr>
          <p:cNvGraphicFramePr>
            <a:graphicFrameLocks noGrp="1"/>
          </p:cNvGraphicFramePr>
          <p:nvPr>
            <p:ph idx="1"/>
            <p:extLst>
              <p:ext uri="{D42A27DB-BD31-4B8C-83A1-F6EECF244321}">
                <p14:modId xmlns:p14="http://schemas.microsoft.com/office/powerpoint/2010/main" val="1393390111"/>
              </p:ext>
            </p:extLst>
          </p:nvPr>
        </p:nvGraphicFramePr>
        <p:xfrm>
          <a:off x="838200" y="1895566"/>
          <a:ext cx="8888712" cy="4196892"/>
        </p:xfrm>
        <a:graphic>
          <a:graphicData uri="http://schemas.openxmlformats.org/drawingml/2006/table">
            <a:tbl>
              <a:tblPr firstRow="1" firstCol="1" bandRow="1">
                <a:tableStyleId>{5C22544A-7EE6-4342-B048-85BDC9FD1C3A}</a:tableStyleId>
              </a:tblPr>
              <a:tblGrid>
                <a:gridCol w="1551652">
                  <a:extLst>
                    <a:ext uri="{9D8B030D-6E8A-4147-A177-3AD203B41FA5}">
                      <a16:colId xmlns:a16="http://schemas.microsoft.com/office/drawing/2014/main" val="2970603951"/>
                    </a:ext>
                  </a:extLst>
                </a:gridCol>
                <a:gridCol w="2454099">
                  <a:extLst>
                    <a:ext uri="{9D8B030D-6E8A-4147-A177-3AD203B41FA5}">
                      <a16:colId xmlns:a16="http://schemas.microsoft.com/office/drawing/2014/main" val="3387257907"/>
                    </a:ext>
                  </a:extLst>
                </a:gridCol>
                <a:gridCol w="3258208">
                  <a:extLst>
                    <a:ext uri="{9D8B030D-6E8A-4147-A177-3AD203B41FA5}">
                      <a16:colId xmlns:a16="http://schemas.microsoft.com/office/drawing/2014/main" val="1663668112"/>
                    </a:ext>
                  </a:extLst>
                </a:gridCol>
                <a:gridCol w="1624753">
                  <a:extLst>
                    <a:ext uri="{9D8B030D-6E8A-4147-A177-3AD203B41FA5}">
                      <a16:colId xmlns:a16="http://schemas.microsoft.com/office/drawing/2014/main" val="2464869581"/>
                    </a:ext>
                  </a:extLst>
                </a:gridCol>
              </a:tblGrid>
              <a:tr h="246876">
                <a:tc>
                  <a:txBody>
                    <a:bodyPr/>
                    <a:lstStyle/>
                    <a:p>
                      <a:pPr marL="0" marR="0" algn="ctr">
                        <a:lnSpc>
                          <a:spcPct val="115000"/>
                        </a:lnSpc>
                        <a:spcBef>
                          <a:spcPts val="0"/>
                        </a:spcBef>
                        <a:spcAft>
                          <a:spcPts val="0"/>
                        </a:spcAft>
                      </a:pPr>
                      <a:r>
                        <a:rPr lang="en-US" sz="1100">
                          <a:effectLst/>
                        </a:rPr>
                        <a:t>Mutant Number</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Plate</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Description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Patch growth?</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6375310"/>
                  </a:ext>
                </a:extLst>
              </a:tr>
              <a:tr h="246876">
                <a:tc>
                  <a:txBody>
                    <a:bodyPr/>
                    <a:lstStyle/>
                    <a:p>
                      <a:pPr marL="0" marR="0" algn="ctr">
                        <a:lnSpc>
                          <a:spcPct val="115000"/>
                        </a:lnSpc>
                        <a:spcBef>
                          <a:spcPts val="0"/>
                        </a:spcBef>
                        <a:spcAft>
                          <a:spcPts val="0"/>
                        </a:spcAft>
                      </a:pPr>
                      <a:r>
                        <a:rPr lang="en-US" sz="1100">
                          <a:effectLst/>
                        </a:rPr>
                        <a:t>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 negative control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N/A</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No</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2888880"/>
                  </a:ext>
                </a:extLst>
              </a:tr>
              <a:tr h="246876">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Very light growth</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3663993"/>
                  </a:ext>
                </a:extLst>
              </a:tr>
              <a:tr h="246876">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Medium size medium/dark blue colony</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Yes</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8571320"/>
                  </a:ext>
                </a:extLst>
              </a:tr>
              <a:tr h="246876">
                <a:tc>
                  <a:txBody>
                    <a:bodyPr/>
                    <a:lstStyle/>
                    <a:p>
                      <a:pPr marL="0" marR="0" algn="ctr">
                        <a:lnSpc>
                          <a:spcPct val="115000"/>
                        </a:lnSpc>
                        <a:spcBef>
                          <a:spcPts val="0"/>
                        </a:spcBef>
                        <a:spcAft>
                          <a:spcPts val="0"/>
                        </a:spcAft>
                      </a:pPr>
                      <a:r>
                        <a:rPr lang="en-US" sz="1100">
                          <a:effectLst/>
                        </a:rPr>
                        <a:t>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Yes</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64239"/>
                  </a:ext>
                </a:extLst>
              </a:tr>
              <a:tr h="246876">
                <a:tc>
                  <a:txBody>
                    <a:bodyPr/>
                    <a:lstStyle/>
                    <a:p>
                      <a:pPr marL="0" marR="0" algn="ctr">
                        <a:lnSpc>
                          <a:spcPct val="115000"/>
                        </a:lnSpc>
                        <a:spcBef>
                          <a:spcPts val="0"/>
                        </a:spcBef>
                        <a:spcAft>
                          <a:spcPts val="0"/>
                        </a:spcAft>
                      </a:pPr>
                      <a:r>
                        <a:rPr lang="en-US" sz="1100">
                          <a:effectLst/>
                        </a:rPr>
                        <a:t>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Medium size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Very light growth</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3798997"/>
                  </a:ext>
                </a:extLst>
              </a:tr>
              <a:tr h="246876">
                <a:tc>
                  <a:txBody>
                    <a:bodyPr/>
                    <a:lstStyle/>
                    <a:p>
                      <a:pPr marL="0" marR="0" algn="ctr">
                        <a:lnSpc>
                          <a:spcPct val="115000"/>
                        </a:lnSpc>
                        <a:spcBef>
                          <a:spcPts val="0"/>
                        </a:spcBef>
                        <a:spcAft>
                          <a:spcPts val="0"/>
                        </a:spcAft>
                      </a:pPr>
                      <a:r>
                        <a:rPr lang="en-US" sz="1100">
                          <a:effectLst/>
                        </a:rPr>
                        <a:t>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Medium size white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a:effectLst/>
                        </a:rPr>
                        <a:t>Yes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7188109"/>
                  </a:ext>
                </a:extLst>
              </a:tr>
              <a:tr h="246876">
                <a:tc>
                  <a:txBody>
                    <a:bodyPr/>
                    <a:lstStyle/>
                    <a:p>
                      <a:pPr marL="0" marR="0" algn="ctr">
                        <a:lnSpc>
                          <a:spcPct val="115000"/>
                        </a:lnSpc>
                        <a:spcBef>
                          <a:spcPts val="0"/>
                        </a:spcBef>
                        <a:spcAft>
                          <a:spcPts val="0"/>
                        </a:spcAft>
                      </a:pPr>
                      <a:r>
                        <a:rPr lang="en-US" sz="1100">
                          <a:effectLst/>
                        </a:rPr>
                        <a:t>6</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very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a:effectLst/>
                        </a:rPr>
                        <a:t>Yes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978298"/>
                  </a:ext>
                </a:extLst>
              </a:tr>
              <a:tr h="246876">
                <a:tc>
                  <a:txBody>
                    <a:bodyPr/>
                    <a:lstStyle/>
                    <a:p>
                      <a:pPr marL="0" marR="0" algn="ctr">
                        <a:lnSpc>
                          <a:spcPct val="115000"/>
                        </a:lnSpc>
                        <a:spcBef>
                          <a:spcPts val="0"/>
                        </a:spcBef>
                        <a:spcAft>
                          <a:spcPts val="0"/>
                        </a:spcAft>
                      </a:pPr>
                      <a:r>
                        <a:rPr lang="en-US" sz="1100">
                          <a:effectLst/>
                        </a:rPr>
                        <a:t>7</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very light blue/white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a:effectLst/>
                        </a:rPr>
                        <a:t>Yes</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1755822"/>
                  </a:ext>
                </a:extLst>
              </a:tr>
              <a:tr h="246876">
                <a:tc>
                  <a:txBody>
                    <a:bodyPr/>
                    <a:lstStyle/>
                    <a:p>
                      <a:pPr marL="0" marR="0" algn="ctr">
                        <a:lnSpc>
                          <a:spcPct val="115000"/>
                        </a:lnSpc>
                        <a:spcBef>
                          <a:spcPts val="0"/>
                        </a:spcBef>
                        <a:spcAft>
                          <a:spcPts val="0"/>
                        </a:spcAft>
                      </a:pPr>
                      <a:r>
                        <a:rPr lang="en-US" sz="1100">
                          <a:effectLst/>
                        </a:rPr>
                        <a:t>8</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Small/medium white/light blue colony</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a:effectLst/>
                        </a:rPr>
                        <a:t>No</a:t>
                      </a:r>
                      <a:endParaRPr lang="en-US" sz="9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1214071"/>
                  </a:ext>
                </a:extLst>
              </a:tr>
              <a:tr h="246876">
                <a:tc>
                  <a:txBody>
                    <a:bodyPr/>
                    <a:lstStyle/>
                    <a:p>
                      <a:pPr marL="0" marR="0" algn="ctr">
                        <a:lnSpc>
                          <a:spcPct val="115000"/>
                        </a:lnSpc>
                        <a:spcBef>
                          <a:spcPts val="0"/>
                        </a:spcBef>
                        <a:spcAft>
                          <a:spcPts val="0"/>
                        </a:spcAft>
                      </a:pPr>
                      <a:r>
                        <a:rPr lang="en-US" sz="1100">
                          <a:effectLst/>
                        </a:rPr>
                        <a:t>9</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Very light growth</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7754089"/>
                  </a:ext>
                </a:extLst>
              </a:tr>
              <a:tr h="246876">
                <a:tc>
                  <a:txBody>
                    <a:bodyPr/>
                    <a:lstStyle/>
                    <a:p>
                      <a:pPr marL="0" marR="0" algn="ctr">
                        <a:lnSpc>
                          <a:spcPct val="115000"/>
                        </a:lnSpc>
                        <a:spcBef>
                          <a:spcPts val="0"/>
                        </a:spcBef>
                        <a:spcAft>
                          <a:spcPts val="0"/>
                        </a:spcAft>
                      </a:pPr>
                      <a:r>
                        <a:rPr lang="en-US" sz="1100">
                          <a:effectLst/>
                        </a:rPr>
                        <a:t>10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white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Yes</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1492169"/>
                  </a:ext>
                </a:extLst>
              </a:tr>
              <a:tr h="246876">
                <a:tc>
                  <a:txBody>
                    <a:bodyPr/>
                    <a:lstStyle/>
                    <a:p>
                      <a:pPr marL="0" marR="0" algn="ctr">
                        <a:lnSpc>
                          <a:spcPct val="115000"/>
                        </a:lnSpc>
                        <a:spcBef>
                          <a:spcPts val="0"/>
                        </a:spcBef>
                        <a:spcAft>
                          <a:spcPts val="0"/>
                        </a:spcAft>
                      </a:pPr>
                      <a:r>
                        <a:rPr lang="en-US" sz="1100">
                          <a:effectLst/>
                        </a:rPr>
                        <a:t>11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Medium size darker blue colony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Yes</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0385461"/>
                  </a:ext>
                </a:extLst>
              </a:tr>
              <a:tr h="246876">
                <a:tc>
                  <a:txBody>
                    <a:bodyPr/>
                    <a:lstStyle/>
                    <a:p>
                      <a:pPr marL="0" marR="0" algn="ctr">
                        <a:lnSpc>
                          <a:spcPct val="115000"/>
                        </a:lnSpc>
                        <a:spcBef>
                          <a:spcPts val="0"/>
                        </a:spcBef>
                        <a:spcAft>
                          <a:spcPts val="0"/>
                        </a:spcAft>
                      </a:pPr>
                      <a:r>
                        <a:rPr lang="en-US" sz="1100">
                          <a:effectLst/>
                        </a:rPr>
                        <a:t>12</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Very small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Yes</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2179557"/>
                  </a:ext>
                </a:extLst>
              </a:tr>
              <a:tr h="246876">
                <a:tc>
                  <a:txBody>
                    <a:bodyPr/>
                    <a:lstStyle/>
                    <a:p>
                      <a:pPr marL="0" marR="0" algn="ctr">
                        <a:lnSpc>
                          <a:spcPct val="115000"/>
                        </a:lnSpc>
                        <a:spcBef>
                          <a:spcPts val="0"/>
                        </a:spcBef>
                        <a:spcAft>
                          <a:spcPts val="0"/>
                        </a:spcAft>
                      </a:pPr>
                      <a:r>
                        <a:rPr lang="en-US" sz="1100">
                          <a:effectLst/>
                        </a:rPr>
                        <a:t>13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“Background” from 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Background</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Yes</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9285260"/>
                  </a:ext>
                </a:extLst>
              </a:tr>
              <a:tr h="246876">
                <a:tc>
                  <a:txBody>
                    <a:bodyPr/>
                    <a:lstStyle/>
                    <a:p>
                      <a:pPr marL="0" marR="0" algn="ctr">
                        <a:lnSpc>
                          <a:spcPct val="115000"/>
                        </a:lnSpc>
                        <a:spcBef>
                          <a:spcPts val="0"/>
                        </a:spcBef>
                        <a:spcAft>
                          <a:spcPts val="0"/>
                        </a:spcAft>
                      </a:pPr>
                      <a:r>
                        <a:rPr lang="en-US" sz="1100">
                          <a:effectLst/>
                        </a:rPr>
                        <a:t>14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“Background” from 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Background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Contamination</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1893311"/>
                  </a:ext>
                </a:extLst>
              </a:tr>
              <a:tr h="246876">
                <a:tc>
                  <a:txBody>
                    <a:bodyPr/>
                    <a:lstStyle/>
                    <a:p>
                      <a:pPr marL="0" marR="0" algn="ctr">
                        <a:lnSpc>
                          <a:spcPct val="115000"/>
                        </a:lnSpc>
                        <a:spcBef>
                          <a:spcPts val="0"/>
                        </a:spcBef>
                        <a:spcAft>
                          <a:spcPts val="0"/>
                        </a:spcAft>
                      </a:pPr>
                      <a:r>
                        <a:rPr lang="en-US" sz="1100" dirty="0">
                          <a:effectLst/>
                        </a:rPr>
                        <a:t>15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KRLVS75 negative control</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N/A</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900" dirty="0">
                          <a:effectLst/>
                        </a:rPr>
                        <a:t>No</a:t>
                      </a:r>
                      <a:endParaRPr lang="en-US" sz="9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7007134"/>
                  </a:ext>
                </a:extLst>
              </a:tr>
            </a:tbl>
          </a:graphicData>
        </a:graphic>
      </p:graphicFrame>
    </p:spTree>
    <p:extLst>
      <p:ext uri="{BB962C8B-B14F-4D97-AF65-F5344CB8AC3E}">
        <p14:creationId xmlns:p14="http://schemas.microsoft.com/office/powerpoint/2010/main" val="1664865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D7B2-A5DC-2216-9BEE-C21C335D6917}"/>
              </a:ext>
            </a:extLst>
          </p:cNvPr>
          <p:cNvSpPr>
            <a:spLocks noGrp="1"/>
          </p:cNvSpPr>
          <p:nvPr>
            <p:ph type="title"/>
          </p:nvPr>
        </p:nvSpPr>
        <p:spPr>
          <a:xfrm>
            <a:off x="412897" y="52939"/>
            <a:ext cx="5264889" cy="1325563"/>
          </a:xfrm>
        </p:spPr>
        <p:txBody>
          <a:bodyPr/>
          <a:lstStyle/>
          <a:p>
            <a:r>
              <a:rPr lang="en-US" sz="4400" b="1" i="1" dirty="0" err="1">
                <a:effectLst/>
                <a:ea typeface="Times New Roman" panose="02020603050405020304" pitchFamily="18" charset="0"/>
              </a:rPr>
              <a:t>Francisella</a:t>
            </a:r>
            <a:r>
              <a:rPr lang="en-US" sz="4400" b="1" i="1" dirty="0">
                <a:effectLst/>
                <a:ea typeface="Times New Roman" panose="02020603050405020304" pitchFamily="18" charset="0"/>
              </a:rPr>
              <a:t> </a:t>
            </a:r>
            <a:r>
              <a:rPr lang="en-US" sz="4400" b="1" i="1" dirty="0" err="1">
                <a:effectLst/>
                <a:ea typeface="Times New Roman" panose="02020603050405020304" pitchFamily="18" charset="0"/>
              </a:rPr>
              <a:t>tularensis</a:t>
            </a:r>
            <a:endParaRPr lang="en-US" b="1" i="1" dirty="0"/>
          </a:p>
        </p:txBody>
      </p:sp>
      <p:graphicFrame>
        <p:nvGraphicFramePr>
          <p:cNvPr id="6" name="Diagram 5">
            <a:extLst>
              <a:ext uri="{FF2B5EF4-FFF2-40B4-BE49-F238E27FC236}">
                <a16:creationId xmlns:a16="http://schemas.microsoft.com/office/drawing/2014/main" id="{A6076D05-F5F1-5692-2D36-DE7619AD1658}"/>
              </a:ext>
            </a:extLst>
          </p:cNvPr>
          <p:cNvGraphicFramePr/>
          <p:nvPr>
            <p:extLst>
              <p:ext uri="{D42A27DB-BD31-4B8C-83A1-F6EECF244321}">
                <p14:modId xmlns:p14="http://schemas.microsoft.com/office/powerpoint/2010/main" val="3390859905"/>
              </p:ext>
            </p:extLst>
          </p:nvPr>
        </p:nvGraphicFramePr>
        <p:xfrm>
          <a:off x="5296195" y="939456"/>
          <a:ext cx="671859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5633D5B4-AB0E-A688-9DF0-69BE8A12D342}"/>
              </a:ext>
            </a:extLst>
          </p:cNvPr>
          <p:cNvGrpSpPr>
            <a:grpSpLocks noChangeAspect="1"/>
          </p:cNvGrpSpPr>
          <p:nvPr/>
        </p:nvGrpSpPr>
        <p:grpSpPr>
          <a:xfrm>
            <a:off x="510364" y="1364364"/>
            <a:ext cx="4660761" cy="4993759"/>
            <a:chOff x="680485" y="3851981"/>
            <a:chExt cx="2550155" cy="2732355"/>
          </a:xfrm>
        </p:grpSpPr>
        <p:pic>
          <p:nvPicPr>
            <p:cNvPr id="10" name="Google Shape;114;p2">
              <a:extLst>
                <a:ext uri="{FF2B5EF4-FFF2-40B4-BE49-F238E27FC236}">
                  <a16:creationId xmlns:a16="http://schemas.microsoft.com/office/drawing/2014/main" id="{F17A1349-0359-165B-0C5F-484A276BAB2F}"/>
                </a:ext>
              </a:extLst>
            </p:cNvPr>
            <p:cNvPicPr preferRelativeResize="0">
              <a:picLocks noChangeAspect="1"/>
            </p:cNvPicPr>
            <p:nvPr/>
          </p:nvPicPr>
          <p:blipFill rotWithShape="1">
            <a:blip r:embed="rId8">
              <a:alphaModFix/>
            </a:blip>
            <a:srcRect l="4133" r="4132"/>
            <a:stretch/>
          </p:blipFill>
          <p:spPr>
            <a:xfrm>
              <a:off x="680485" y="3851981"/>
              <a:ext cx="2437896" cy="2732355"/>
            </a:xfrm>
            <a:prstGeom prst="rect">
              <a:avLst/>
            </a:prstGeom>
            <a:noFill/>
            <a:ln>
              <a:noFill/>
            </a:ln>
          </p:spPr>
        </p:pic>
        <p:sp>
          <p:nvSpPr>
            <p:cNvPr id="11" name="Google Shape;115;p2">
              <a:extLst>
                <a:ext uri="{FF2B5EF4-FFF2-40B4-BE49-F238E27FC236}">
                  <a16:creationId xmlns:a16="http://schemas.microsoft.com/office/drawing/2014/main" id="{45513656-AED8-8890-1AE4-532FA9F58F23}"/>
                </a:ext>
              </a:extLst>
            </p:cNvPr>
            <p:cNvSpPr txBox="1"/>
            <p:nvPr/>
          </p:nvSpPr>
          <p:spPr>
            <a:xfrm rot="5400000">
              <a:off x="2783577" y="4181185"/>
              <a:ext cx="776267" cy="1178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Century Gothic"/>
                <a:buNone/>
              </a:pPr>
              <a:r>
                <a:rPr lang="en-US" sz="800" b="0" i="0" u="none" strike="noStrike" cap="none" dirty="0">
                  <a:solidFill>
                    <a:srgbClr val="000000"/>
                  </a:solidFill>
                  <a:latin typeface="Century Gothic"/>
                  <a:ea typeface="Century Gothic"/>
                  <a:cs typeface="Century Gothic"/>
                  <a:sym typeface="Century Gothic"/>
                </a:rPr>
                <a:t>Fischer, PNAS cover 2006</a:t>
              </a:r>
              <a:endParaRPr sz="1000" dirty="0"/>
            </a:p>
          </p:txBody>
        </p:sp>
      </p:grpSp>
    </p:spTree>
    <p:extLst>
      <p:ext uri="{BB962C8B-B14F-4D97-AF65-F5344CB8AC3E}">
        <p14:creationId xmlns:p14="http://schemas.microsoft.com/office/powerpoint/2010/main" val="106347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3A70F39-503A-1744-B678-A0623686435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968BCF73-4373-3F42-88A9-5611410F5DE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BAA32A31-6EAD-6049-926F-086CB683C15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3FBFA43-38BE-624D-8F44-8E129ABE18A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D55DB888-5CEE-C641-BE1D-DB554DA7ADD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F8323E9F-CE9F-1B4A-9EAA-F5939A61B52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D3EEB2-B6D8-E7B0-59E1-C61E87D575C3}"/>
              </a:ext>
            </a:extLst>
          </p:cNvPr>
          <p:cNvPicPr>
            <a:picLocks noChangeAspect="1"/>
          </p:cNvPicPr>
          <p:nvPr/>
        </p:nvPicPr>
        <p:blipFill>
          <a:blip r:embed="rId3"/>
          <a:srcRect/>
          <a:stretch/>
        </p:blipFill>
        <p:spPr>
          <a:xfrm>
            <a:off x="8955382" y="3583172"/>
            <a:ext cx="3004569" cy="2338784"/>
          </a:xfrm>
          <a:prstGeom prst="rect">
            <a:avLst/>
          </a:prstGeom>
        </p:spPr>
      </p:pic>
      <p:sp>
        <p:nvSpPr>
          <p:cNvPr id="7" name="Rectangle 6">
            <a:extLst>
              <a:ext uri="{FF2B5EF4-FFF2-40B4-BE49-F238E27FC236}">
                <a16:creationId xmlns:a16="http://schemas.microsoft.com/office/drawing/2014/main" id="{A64E1FAF-ED66-EB47-76DC-46A0449DAA01}"/>
              </a:ext>
            </a:extLst>
          </p:cNvPr>
          <p:cNvSpPr/>
          <p:nvPr/>
        </p:nvSpPr>
        <p:spPr>
          <a:xfrm>
            <a:off x="8993680" y="5367702"/>
            <a:ext cx="2335609" cy="73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48925-09AF-6EC2-764A-77451916B6B7}"/>
              </a:ext>
            </a:extLst>
          </p:cNvPr>
          <p:cNvSpPr/>
          <p:nvPr/>
        </p:nvSpPr>
        <p:spPr>
          <a:xfrm>
            <a:off x="9095415" y="3516896"/>
            <a:ext cx="2335609" cy="73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E184DB-6C51-571B-271A-6DE85D330E74}"/>
              </a:ext>
            </a:extLst>
          </p:cNvPr>
          <p:cNvSpPr/>
          <p:nvPr/>
        </p:nvSpPr>
        <p:spPr>
          <a:xfrm>
            <a:off x="8993680" y="4422732"/>
            <a:ext cx="3008630" cy="73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C15B4F7-269D-61F2-E82B-F4BBC0BE757C}"/>
              </a:ext>
            </a:extLst>
          </p:cNvPr>
          <p:cNvGrpSpPr>
            <a:grpSpLocks noChangeAspect="1"/>
          </p:cNvGrpSpPr>
          <p:nvPr/>
        </p:nvGrpSpPr>
        <p:grpSpPr>
          <a:xfrm>
            <a:off x="8506045" y="81714"/>
            <a:ext cx="3552938" cy="2894368"/>
            <a:chOff x="5937308" y="2966980"/>
            <a:chExt cx="2437896" cy="1986009"/>
          </a:xfrm>
        </p:grpSpPr>
        <p:pic>
          <p:nvPicPr>
            <p:cNvPr id="12" name="Google Shape;65;p2">
              <a:extLst>
                <a:ext uri="{FF2B5EF4-FFF2-40B4-BE49-F238E27FC236}">
                  <a16:creationId xmlns:a16="http://schemas.microsoft.com/office/drawing/2014/main" id="{358327DE-1413-10F8-1FB4-118991FBB7EF}"/>
                </a:ext>
              </a:extLst>
            </p:cNvPr>
            <p:cNvPicPr preferRelativeResize="0">
              <a:picLocks noChangeAspect="1"/>
            </p:cNvPicPr>
            <p:nvPr/>
          </p:nvPicPr>
          <p:blipFill rotWithShape="1">
            <a:blip r:embed="rId4">
              <a:alphaModFix/>
            </a:blip>
            <a:srcRect l="2375" t="1540" r="24625"/>
            <a:stretch/>
          </p:blipFill>
          <p:spPr>
            <a:xfrm>
              <a:off x="5937308" y="2966980"/>
              <a:ext cx="2437896" cy="1986009"/>
            </a:xfrm>
            <a:prstGeom prst="rect">
              <a:avLst/>
            </a:prstGeom>
            <a:noFill/>
            <a:ln>
              <a:noFill/>
            </a:ln>
          </p:spPr>
        </p:pic>
        <p:sp>
          <p:nvSpPr>
            <p:cNvPr id="13" name="TextBox 12">
              <a:extLst>
                <a:ext uri="{FF2B5EF4-FFF2-40B4-BE49-F238E27FC236}">
                  <a16:creationId xmlns:a16="http://schemas.microsoft.com/office/drawing/2014/main" id="{47F31D31-FD96-C56C-254C-7E250BF0BCC9}"/>
                </a:ext>
              </a:extLst>
            </p:cNvPr>
            <p:cNvSpPr txBox="1"/>
            <p:nvPr/>
          </p:nvSpPr>
          <p:spPr>
            <a:xfrm>
              <a:off x="6794984" y="4756132"/>
              <a:ext cx="722544" cy="196818"/>
            </a:xfrm>
            <a:prstGeom prst="rect">
              <a:avLst/>
            </a:prstGeom>
            <a:noFill/>
          </p:spPr>
          <p:txBody>
            <a:bodyPr wrap="square" rtlCol="0">
              <a:spAutoFit/>
            </a:bodyPr>
            <a:lstStyle/>
            <a:p>
              <a:r>
                <a:rPr lang="en-US" sz="500" b="0" i="0" u="none" strike="noStrike" cap="none" dirty="0">
                  <a:solidFill>
                    <a:srgbClr val="000000"/>
                  </a:solidFill>
                  <a:latin typeface="Helvetica Neue"/>
                  <a:ea typeface="Helvetica Neue"/>
                  <a:cs typeface="Helvetica Neue"/>
                  <a:sym typeface="Helvetica Neue"/>
                </a:rPr>
                <a:t>30S subunit, modeled from PDB entry: 4V50</a:t>
              </a:r>
              <a:endParaRPr lang="en-US" sz="400" b="0" i="0" u="none" strike="noStrike" cap="none" dirty="0">
                <a:solidFill>
                  <a:srgbClr val="000000"/>
                </a:solidFill>
                <a:latin typeface="Arial"/>
                <a:ea typeface="Arial"/>
                <a:cs typeface="Arial"/>
                <a:sym typeface="Arial"/>
              </a:endParaRPr>
            </a:p>
          </p:txBody>
        </p:sp>
      </p:grpSp>
      <p:graphicFrame>
        <p:nvGraphicFramePr>
          <p:cNvPr id="5" name="Diagram 4">
            <a:extLst>
              <a:ext uri="{FF2B5EF4-FFF2-40B4-BE49-F238E27FC236}">
                <a16:creationId xmlns:a16="http://schemas.microsoft.com/office/drawing/2014/main" id="{E11BC49D-D6B6-1C2D-39A7-BFDE878CF0BE}"/>
              </a:ext>
            </a:extLst>
          </p:cNvPr>
          <p:cNvGraphicFramePr/>
          <p:nvPr>
            <p:extLst>
              <p:ext uri="{D42A27DB-BD31-4B8C-83A1-F6EECF244321}">
                <p14:modId xmlns:p14="http://schemas.microsoft.com/office/powerpoint/2010/main" val="3416802852"/>
              </p:ext>
            </p:extLst>
          </p:nvPr>
        </p:nvGraphicFramePr>
        <p:xfrm>
          <a:off x="360916" y="3014689"/>
          <a:ext cx="8386725" cy="3474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450E3FD7-FB6E-5F12-1F45-22F16984B213}"/>
              </a:ext>
            </a:extLst>
          </p:cNvPr>
          <p:cNvGraphicFramePr/>
          <p:nvPr>
            <p:extLst>
              <p:ext uri="{D42A27DB-BD31-4B8C-83A1-F6EECF244321}">
                <p14:modId xmlns:p14="http://schemas.microsoft.com/office/powerpoint/2010/main" val="2032340873"/>
              </p:ext>
            </p:extLst>
          </p:nvPr>
        </p:nvGraphicFramePr>
        <p:xfrm>
          <a:off x="360916" y="405777"/>
          <a:ext cx="6560880" cy="20979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Google Shape;124;p3">
            <a:extLst>
              <a:ext uri="{FF2B5EF4-FFF2-40B4-BE49-F238E27FC236}">
                <a16:creationId xmlns:a16="http://schemas.microsoft.com/office/drawing/2014/main" id="{D0017289-4BA5-6E6D-0543-45ECDDCD27B0}"/>
              </a:ext>
            </a:extLst>
          </p:cNvPr>
          <p:cNvPicPr preferRelativeResize="0">
            <a:picLocks noChangeAspect="1"/>
          </p:cNvPicPr>
          <p:nvPr/>
        </p:nvPicPr>
        <p:blipFill rotWithShape="1">
          <a:blip r:embed="rId15">
            <a:alphaModFix/>
          </a:blip>
          <a:srcRect l="5624" t="3111" r="26374" b="2444"/>
          <a:stretch/>
        </p:blipFill>
        <p:spPr>
          <a:xfrm>
            <a:off x="6986461" y="1060525"/>
            <a:ext cx="2240665" cy="1879630"/>
          </a:xfrm>
          <a:prstGeom prst="rect">
            <a:avLst/>
          </a:prstGeom>
          <a:noFill/>
          <a:ln>
            <a:noFill/>
          </a:ln>
        </p:spPr>
      </p:pic>
      <p:grpSp>
        <p:nvGrpSpPr>
          <p:cNvPr id="34" name="Group 33">
            <a:extLst>
              <a:ext uri="{FF2B5EF4-FFF2-40B4-BE49-F238E27FC236}">
                <a16:creationId xmlns:a16="http://schemas.microsoft.com/office/drawing/2014/main" id="{8306FBC5-3C68-1C45-8DA6-D243187F3B00}"/>
              </a:ext>
            </a:extLst>
          </p:cNvPr>
          <p:cNvGrpSpPr>
            <a:grpSpLocks noChangeAspect="1"/>
          </p:cNvGrpSpPr>
          <p:nvPr/>
        </p:nvGrpSpPr>
        <p:grpSpPr>
          <a:xfrm>
            <a:off x="155205" y="2865620"/>
            <a:ext cx="777163" cy="550125"/>
            <a:chOff x="5051905" y="2510640"/>
            <a:chExt cx="855722" cy="607249"/>
          </a:xfrm>
        </p:grpSpPr>
        <p:sp>
          <p:nvSpPr>
            <p:cNvPr id="35" name="Oval 34">
              <a:extLst>
                <a:ext uri="{FF2B5EF4-FFF2-40B4-BE49-F238E27FC236}">
                  <a16:creationId xmlns:a16="http://schemas.microsoft.com/office/drawing/2014/main" id="{7D1A2ECD-5CB1-ECA4-77B3-B16C69B87672}"/>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C6A10D4-0F3A-4885-0B5E-9FB1D3B1478F}"/>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F21A028-227A-2671-C3B7-7422BBAAEFB6}"/>
                </a:ext>
              </a:extLst>
            </p:cNvPr>
            <p:cNvSpPr/>
            <p:nvPr/>
          </p:nvSpPr>
          <p:spPr>
            <a:xfrm rot="21097913">
              <a:off x="5188155" y="2860054"/>
              <a:ext cx="311655" cy="12826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D74D4EEF-2D6B-38B0-11BA-9DCC8176FFE7}"/>
              </a:ext>
            </a:extLst>
          </p:cNvPr>
          <p:cNvGrpSpPr>
            <a:grpSpLocks noChangeAspect="1"/>
          </p:cNvGrpSpPr>
          <p:nvPr/>
        </p:nvGrpSpPr>
        <p:grpSpPr>
          <a:xfrm>
            <a:off x="3064798" y="2867105"/>
            <a:ext cx="775066" cy="548640"/>
            <a:chOff x="5051905" y="2510640"/>
            <a:chExt cx="855722" cy="607249"/>
          </a:xfrm>
        </p:grpSpPr>
        <p:sp>
          <p:nvSpPr>
            <p:cNvPr id="39" name="Oval 38">
              <a:extLst>
                <a:ext uri="{FF2B5EF4-FFF2-40B4-BE49-F238E27FC236}">
                  <a16:creationId xmlns:a16="http://schemas.microsoft.com/office/drawing/2014/main" id="{75FF9B0D-74DE-40A0-F2B2-4671F35208C3}"/>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A568C8F-D74B-65B9-74C7-2A4EEA9FC182}"/>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E2DB7F6-F457-D613-D9ED-522598D2B0D9}"/>
                </a:ext>
              </a:extLst>
            </p:cNvPr>
            <p:cNvSpPr/>
            <p:nvPr/>
          </p:nvSpPr>
          <p:spPr>
            <a:xfrm rot="21097913">
              <a:off x="5188155" y="2860054"/>
              <a:ext cx="311655" cy="128261"/>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024C6A28-3EC5-2CB1-3B75-C373F24EBB92}"/>
              </a:ext>
            </a:extLst>
          </p:cNvPr>
          <p:cNvGrpSpPr>
            <a:grpSpLocks noChangeAspect="1"/>
          </p:cNvGrpSpPr>
          <p:nvPr/>
        </p:nvGrpSpPr>
        <p:grpSpPr>
          <a:xfrm>
            <a:off x="5971738" y="2867105"/>
            <a:ext cx="775063" cy="548640"/>
            <a:chOff x="5051905" y="2510639"/>
            <a:chExt cx="855722" cy="607250"/>
          </a:xfrm>
        </p:grpSpPr>
        <p:sp>
          <p:nvSpPr>
            <p:cNvPr id="43" name="Oval 42">
              <a:extLst>
                <a:ext uri="{FF2B5EF4-FFF2-40B4-BE49-F238E27FC236}">
                  <a16:creationId xmlns:a16="http://schemas.microsoft.com/office/drawing/2014/main" id="{8DE120BD-D553-FFBA-320A-7BAA943E75C6}"/>
                </a:ext>
              </a:extLst>
            </p:cNvPr>
            <p:cNvSpPr/>
            <p:nvPr/>
          </p:nvSpPr>
          <p:spPr>
            <a:xfrm>
              <a:off x="5051905" y="2510639"/>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5E9ACC2-C956-8932-63F7-99214D1D0FD8}"/>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B2A1C3B-32DE-4B6C-54DA-DBB1A7077E0E}"/>
                </a:ext>
              </a:extLst>
            </p:cNvPr>
            <p:cNvSpPr/>
            <p:nvPr/>
          </p:nvSpPr>
          <p:spPr>
            <a:xfrm rot="21097913">
              <a:off x="5188155" y="2860054"/>
              <a:ext cx="311655" cy="128261"/>
            </a:xfrm>
            <a:prstGeom prst="ellipse">
              <a:avLst/>
            </a:prstGeom>
            <a:solidFill>
              <a:schemeClr val="accent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Frame 1">
            <a:extLst>
              <a:ext uri="{FF2B5EF4-FFF2-40B4-BE49-F238E27FC236}">
                <a16:creationId xmlns:a16="http://schemas.microsoft.com/office/drawing/2014/main" id="{3CF06653-DA85-7709-F6B4-DBF385108C45}"/>
              </a:ext>
            </a:extLst>
          </p:cNvPr>
          <p:cNvSpPr/>
          <p:nvPr/>
        </p:nvSpPr>
        <p:spPr>
          <a:xfrm>
            <a:off x="35998" y="2757421"/>
            <a:ext cx="3139881" cy="3988704"/>
          </a:xfrm>
          <a:prstGeom prst="frame">
            <a:avLst>
              <a:gd name="adj1" fmla="val 323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ABFE49A7-2250-8387-D470-1BAF4CC5DF72}"/>
              </a:ext>
            </a:extLst>
          </p:cNvPr>
          <p:cNvSpPr/>
          <p:nvPr/>
        </p:nvSpPr>
        <p:spPr>
          <a:xfrm>
            <a:off x="5887944" y="2757421"/>
            <a:ext cx="3139881" cy="3988704"/>
          </a:xfrm>
          <a:prstGeom prst="frame">
            <a:avLst>
              <a:gd name="adj1" fmla="val 323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98189FBC-C863-D0A4-52EA-27687E9FCCF0}"/>
              </a:ext>
            </a:extLst>
          </p:cNvPr>
          <p:cNvSpPr/>
          <p:nvPr/>
        </p:nvSpPr>
        <p:spPr>
          <a:xfrm>
            <a:off x="0" y="2689187"/>
            <a:ext cx="3175879" cy="4056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1E5854-9E5B-3802-A71A-D72297F61948}"/>
              </a:ext>
            </a:extLst>
          </p:cNvPr>
          <p:cNvSpPr/>
          <p:nvPr/>
        </p:nvSpPr>
        <p:spPr>
          <a:xfrm>
            <a:off x="3056135" y="2717726"/>
            <a:ext cx="3175879" cy="4056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1856B59-D39A-0043-033A-DB15248A9264}"/>
              </a:ext>
            </a:extLst>
          </p:cNvPr>
          <p:cNvGrpSpPr/>
          <p:nvPr/>
        </p:nvGrpSpPr>
        <p:grpSpPr>
          <a:xfrm>
            <a:off x="5896140" y="2704762"/>
            <a:ext cx="2988391" cy="3900528"/>
            <a:chOff x="5896139" y="2704762"/>
            <a:chExt cx="2815153" cy="3900528"/>
          </a:xfrm>
          <a:solidFill>
            <a:schemeClr val="bg1"/>
          </a:solidFill>
        </p:grpSpPr>
        <p:sp>
          <p:nvSpPr>
            <p:cNvPr id="15" name="Rectangle 14">
              <a:extLst>
                <a:ext uri="{FF2B5EF4-FFF2-40B4-BE49-F238E27FC236}">
                  <a16:creationId xmlns:a16="http://schemas.microsoft.com/office/drawing/2014/main" id="{7E8E34CD-DAE3-68D3-3F3E-312BFC31316F}"/>
                </a:ext>
              </a:extLst>
            </p:cNvPr>
            <p:cNvSpPr/>
            <p:nvPr/>
          </p:nvSpPr>
          <p:spPr>
            <a:xfrm>
              <a:off x="5896139" y="3014689"/>
              <a:ext cx="2815153" cy="359060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6F4FE3-99BC-B468-2B7F-858CBE71FBEE}"/>
                </a:ext>
              </a:extLst>
            </p:cNvPr>
            <p:cNvSpPr/>
            <p:nvPr/>
          </p:nvSpPr>
          <p:spPr>
            <a:xfrm>
              <a:off x="5896139" y="2704762"/>
              <a:ext cx="1208684" cy="97815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32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P spid="2" grpId="0" animBg="1"/>
      <p:bldP spid="3"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0D5AD7F-AB02-32F0-883C-F7BF231930DC}"/>
              </a:ext>
            </a:extLst>
          </p:cNvPr>
          <p:cNvGraphicFramePr/>
          <p:nvPr>
            <p:extLst>
              <p:ext uri="{D42A27DB-BD31-4B8C-83A1-F6EECF244321}">
                <p14:modId xmlns:p14="http://schemas.microsoft.com/office/powerpoint/2010/main" val="3571282447"/>
              </p:ext>
            </p:extLst>
          </p:nvPr>
        </p:nvGraphicFramePr>
        <p:xfrm>
          <a:off x="923925" y="1585913"/>
          <a:ext cx="10344150" cy="4638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404FE1A-20E4-EDFE-9993-37CD618F1B6C}"/>
              </a:ext>
            </a:extLst>
          </p:cNvPr>
          <p:cNvSpPr txBox="1"/>
          <p:nvPr/>
        </p:nvSpPr>
        <p:spPr>
          <a:xfrm>
            <a:off x="923925" y="446648"/>
            <a:ext cx="4500563" cy="769441"/>
          </a:xfrm>
          <a:prstGeom prst="rect">
            <a:avLst/>
          </a:prstGeom>
          <a:noFill/>
        </p:spPr>
        <p:txBody>
          <a:bodyPr wrap="square" rtlCol="0">
            <a:spAutoFit/>
          </a:bodyPr>
          <a:lstStyle/>
          <a:p>
            <a:r>
              <a:rPr lang="en-US" sz="4400" b="1" dirty="0">
                <a:effectLst/>
                <a:latin typeface="+mj-lt"/>
                <a:ea typeface="Times New Roman" panose="02020603050405020304" pitchFamily="18" charset="0"/>
              </a:rPr>
              <a:t>Theory:</a:t>
            </a:r>
          </a:p>
        </p:txBody>
      </p:sp>
    </p:spTree>
    <p:extLst>
      <p:ext uri="{BB962C8B-B14F-4D97-AF65-F5344CB8AC3E}">
        <p14:creationId xmlns:p14="http://schemas.microsoft.com/office/powerpoint/2010/main" val="408293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9EF0C7B-A711-1C47-A662-9F58069B58E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66E5675-8931-5D44-9B03-B0115D2A37A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9B3F830F-7665-504B-B49E-2074AA59D0F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977E67CE-2C79-7549-AC6C-71D30BA3D4C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4CF4436F-DA90-B845-A638-3515298A13E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13F0-C163-9454-DA05-A1EB831F01E9}"/>
              </a:ext>
            </a:extLst>
          </p:cNvPr>
          <p:cNvSpPr>
            <a:spLocks noGrp="1"/>
          </p:cNvSpPr>
          <p:nvPr>
            <p:ph type="title"/>
          </p:nvPr>
        </p:nvSpPr>
        <p:spPr/>
        <p:txBody>
          <a:bodyPr/>
          <a:lstStyle/>
          <a:p>
            <a:r>
              <a:rPr lang="en-US" dirty="0"/>
              <a:t>Methods &amp; Goals:</a:t>
            </a:r>
          </a:p>
        </p:txBody>
      </p:sp>
      <p:sp>
        <p:nvSpPr>
          <p:cNvPr id="3" name="Content Placeholder 2">
            <a:extLst>
              <a:ext uri="{FF2B5EF4-FFF2-40B4-BE49-F238E27FC236}">
                <a16:creationId xmlns:a16="http://schemas.microsoft.com/office/drawing/2014/main" id="{E3C87B0C-C2FB-DF8B-25D3-93535CFB170F}"/>
              </a:ext>
            </a:extLst>
          </p:cNvPr>
          <p:cNvSpPr>
            <a:spLocks noGrp="1"/>
          </p:cNvSpPr>
          <p:nvPr>
            <p:ph idx="1"/>
          </p:nvPr>
        </p:nvSpPr>
        <p:spPr/>
        <p:txBody>
          <a:bodyPr/>
          <a:lstStyle/>
          <a:p>
            <a:pPr marL="114300" marR="0" indent="-342900">
              <a:spcBef>
                <a:spcPts val="0"/>
              </a:spcBef>
              <a:spcAft>
                <a:spcPts val="0"/>
              </a:spcAft>
              <a:buFont typeface="+mj-lt"/>
              <a:buAutoNum type="arabicPeriod"/>
            </a:pPr>
            <a:r>
              <a:rPr lang="en-US" sz="1800" dirty="0">
                <a:effectLst/>
                <a:ea typeface="Times New Roman" panose="02020603050405020304" pitchFamily="18" charset="0"/>
              </a:rPr>
              <a:t>Using transposon mutagenesis to mutate </a:t>
            </a:r>
            <a:r>
              <a:rPr lang="en-US" sz="1800" i="1" dirty="0">
                <a:effectLst/>
                <a:ea typeface="Times New Roman" panose="02020603050405020304" pitchFamily="18" charset="0"/>
              </a:rPr>
              <a:t>lacZ</a:t>
            </a:r>
            <a:r>
              <a:rPr lang="en-US" sz="1800" dirty="0">
                <a:effectLst/>
                <a:ea typeface="Times New Roman" panose="02020603050405020304" pitchFamily="18" charset="0"/>
              </a:rPr>
              <a:t> reporter strains</a:t>
            </a:r>
          </a:p>
          <a:p>
            <a:pPr marL="114300" marR="0" indent="-342900">
              <a:spcBef>
                <a:spcPts val="0"/>
              </a:spcBef>
              <a:spcAft>
                <a:spcPts val="0"/>
              </a:spcAft>
              <a:buFont typeface="+mj-lt"/>
              <a:buAutoNum type="arabicPeriod"/>
            </a:pPr>
            <a:endParaRPr lang="en-US" sz="1800" dirty="0">
              <a:effectLst/>
              <a:ea typeface="Times New Roman" panose="02020603050405020304" pitchFamily="18" charset="0"/>
            </a:endParaRPr>
          </a:p>
          <a:p>
            <a:pPr marL="114300" marR="0" indent="-342900">
              <a:spcBef>
                <a:spcPts val="0"/>
              </a:spcBef>
              <a:spcAft>
                <a:spcPts val="0"/>
              </a:spcAft>
              <a:buFont typeface="+mj-lt"/>
              <a:buAutoNum type="arabicPeriod"/>
            </a:pPr>
            <a:endParaRPr lang="en-US" sz="1800" dirty="0">
              <a:ea typeface="Times New Roman" panose="02020603050405020304" pitchFamily="18" charset="0"/>
            </a:endParaRPr>
          </a:p>
          <a:p>
            <a:pPr marL="114300" marR="0" indent="-342900">
              <a:spcBef>
                <a:spcPts val="0"/>
              </a:spcBef>
              <a:spcAft>
                <a:spcPts val="0"/>
              </a:spcAft>
              <a:buFont typeface="+mj-lt"/>
              <a:buAutoNum type="arabicPeriod"/>
            </a:pPr>
            <a:endParaRPr lang="en-US" sz="1800" dirty="0">
              <a:effectLst/>
              <a:ea typeface="Times New Roman" panose="02020603050405020304" pitchFamily="18" charset="0"/>
            </a:endParaRPr>
          </a:p>
          <a:p>
            <a:pPr marL="114300" marR="0" indent="-342900">
              <a:spcBef>
                <a:spcPts val="0"/>
              </a:spcBef>
              <a:spcAft>
                <a:spcPts val="0"/>
              </a:spcAft>
              <a:buFont typeface="+mj-lt"/>
              <a:buAutoNum type="arabicPeriod"/>
            </a:pPr>
            <a:endParaRPr lang="en-US" sz="1800" dirty="0">
              <a:ea typeface="Times New Roman" panose="02020603050405020304" pitchFamily="18" charset="0"/>
            </a:endParaRPr>
          </a:p>
          <a:p>
            <a:pPr marL="114300" marR="0" indent="-342900">
              <a:spcBef>
                <a:spcPts val="0"/>
              </a:spcBef>
              <a:spcAft>
                <a:spcPts val="0"/>
              </a:spcAft>
              <a:buFont typeface="+mj-lt"/>
              <a:buAutoNum type="arabicPeriod"/>
            </a:pPr>
            <a:endParaRPr lang="en-US" sz="1800" dirty="0">
              <a:effectLst/>
              <a:ea typeface="Times New Roman" panose="02020603050405020304" pitchFamily="18" charset="0"/>
            </a:endParaRPr>
          </a:p>
          <a:p>
            <a:pPr marL="114300" marR="0" indent="-342900">
              <a:spcBef>
                <a:spcPts val="0"/>
              </a:spcBef>
              <a:spcAft>
                <a:spcPts val="0"/>
              </a:spcAft>
              <a:buFont typeface="+mj-lt"/>
              <a:buAutoNum type="arabicPeriod"/>
            </a:pPr>
            <a:r>
              <a:rPr lang="en-US" sz="1800" dirty="0">
                <a:effectLst/>
                <a:ea typeface="Times New Roman" panose="02020603050405020304" pitchFamily="18" charset="0"/>
              </a:rPr>
              <a:t>Screen for colonies with differences in bS21 homolog production by comparing pigment intensity</a:t>
            </a:r>
          </a:p>
          <a:p>
            <a:pPr marL="114300" marR="0" indent="-342900">
              <a:spcBef>
                <a:spcPts val="0"/>
              </a:spcBef>
              <a:spcAft>
                <a:spcPts val="0"/>
              </a:spcAft>
              <a:buFont typeface="+mj-lt"/>
              <a:buAutoNum type="arabicPeriod"/>
            </a:pPr>
            <a:endParaRPr lang="en-US" sz="1800" dirty="0">
              <a:ea typeface="Times New Roman" panose="02020603050405020304" pitchFamily="18" charset="0"/>
            </a:endParaRPr>
          </a:p>
          <a:p>
            <a:pPr marL="114300" marR="0" indent="-342900">
              <a:spcBef>
                <a:spcPts val="0"/>
              </a:spcBef>
              <a:spcAft>
                <a:spcPts val="0"/>
              </a:spcAft>
              <a:buFont typeface="+mj-lt"/>
              <a:buAutoNum type="arabicPeriod"/>
            </a:pPr>
            <a:endParaRPr lang="en-US" sz="1800" dirty="0">
              <a:effectLst/>
              <a:ea typeface="Times New Roman" panose="02020603050405020304" pitchFamily="18" charset="0"/>
            </a:endParaRPr>
          </a:p>
          <a:p>
            <a:pPr marL="114300" marR="0" indent="-342900">
              <a:spcBef>
                <a:spcPts val="0"/>
              </a:spcBef>
              <a:spcAft>
                <a:spcPts val="0"/>
              </a:spcAft>
              <a:buFont typeface="+mj-lt"/>
              <a:buAutoNum type="arabicPeriod"/>
            </a:pPr>
            <a:r>
              <a:rPr lang="en-US" sz="1800" dirty="0">
                <a:ea typeface="Times New Roman" panose="02020603050405020304" pitchFamily="18" charset="0"/>
              </a:rPr>
              <a:t>Validate mutants using </a:t>
            </a:r>
            <a:r>
              <a:rPr lang="en-US" sz="1800" dirty="0" err="1">
                <a:effectLst/>
                <a:ea typeface="Calibri" panose="020F0502020204030204" pitchFamily="34" charset="0"/>
                <a:cs typeface="Times New Roman" panose="02020603050405020304" pitchFamily="18" charset="0"/>
              </a:rPr>
              <a:t>ß</a:t>
            </a:r>
            <a:r>
              <a:rPr lang="en-US" sz="1800" dirty="0">
                <a:effectLst/>
                <a:ea typeface="Calibri" panose="020F0502020204030204" pitchFamily="34" charset="0"/>
                <a:cs typeface="Times New Roman" panose="02020603050405020304" pitchFamily="18" charset="0"/>
              </a:rPr>
              <a:t>-galactosidase assays</a:t>
            </a:r>
          </a:p>
          <a:p>
            <a:pPr marL="114300" marR="0" indent="-342900">
              <a:spcBef>
                <a:spcPts val="0"/>
              </a:spcBef>
              <a:spcAft>
                <a:spcPts val="0"/>
              </a:spcAft>
              <a:buFont typeface="+mj-lt"/>
              <a:buAutoNum type="arabicPeriod"/>
            </a:pPr>
            <a:endParaRPr lang="en-US" sz="1800" dirty="0">
              <a:ea typeface="Calibri" panose="020F0502020204030204" pitchFamily="34" charset="0"/>
              <a:cs typeface="Times New Roman" panose="02020603050405020304" pitchFamily="18" charset="0"/>
            </a:endParaRPr>
          </a:p>
          <a:p>
            <a:pPr marL="114300" marR="0" indent="-342900">
              <a:spcBef>
                <a:spcPts val="0"/>
              </a:spcBef>
              <a:spcAft>
                <a:spcPts val="0"/>
              </a:spcAft>
              <a:buFont typeface="+mj-lt"/>
              <a:buAutoNum type="arabicPeriod"/>
            </a:pPr>
            <a:endParaRPr lang="en-US" sz="1800" dirty="0">
              <a:effectLst/>
              <a:ea typeface="Calibri" panose="020F0502020204030204" pitchFamily="34" charset="0"/>
              <a:cs typeface="Times New Roman" panose="02020603050405020304" pitchFamily="18" charset="0"/>
            </a:endParaRPr>
          </a:p>
          <a:p>
            <a:pPr marL="114300" marR="0" indent="-342900">
              <a:spcBef>
                <a:spcPts val="0"/>
              </a:spcBef>
              <a:spcAft>
                <a:spcPts val="0"/>
              </a:spcAft>
              <a:buFont typeface="+mj-lt"/>
              <a:buAutoNum type="arabicPeriod"/>
            </a:pPr>
            <a:r>
              <a:rPr lang="en-US" sz="1800" dirty="0">
                <a:effectLst/>
                <a:ea typeface="Times New Roman" panose="02020603050405020304" pitchFamily="18" charset="0"/>
                <a:cs typeface="Times New Roman" panose="02020603050405020304" pitchFamily="18" charset="0"/>
              </a:rPr>
              <a:t>Determine where the </a:t>
            </a:r>
            <a:r>
              <a:rPr lang="en-US" sz="1800" dirty="0">
                <a:ea typeface="Times New Roman" panose="02020603050405020304" pitchFamily="18" charset="0"/>
                <a:cs typeface="Times New Roman" panose="02020603050405020304" pitchFamily="18" charset="0"/>
              </a:rPr>
              <a:t>transposon inserted and hypothesize why that mutation affected bS21 homolog abundance</a:t>
            </a:r>
            <a:endParaRPr lang="en-US" sz="1800" dirty="0">
              <a:effectLst/>
              <a:ea typeface="Times New Roman" panose="02020603050405020304" pitchFamily="18" charset="0"/>
            </a:endParaRPr>
          </a:p>
          <a:p>
            <a:pPr marL="114300" marR="0" indent="-342900">
              <a:spcBef>
                <a:spcPts val="0"/>
              </a:spcBef>
              <a:spcAft>
                <a:spcPts val="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id="{8696AE7E-9B5D-F305-5411-F38F0A3EE681}"/>
              </a:ext>
            </a:extLst>
          </p:cNvPr>
          <p:cNvGrpSpPr/>
          <p:nvPr/>
        </p:nvGrpSpPr>
        <p:grpSpPr>
          <a:xfrm>
            <a:off x="1158479" y="2312747"/>
            <a:ext cx="9875042" cy="886384"/>
            <a:chOff x="1158479" y="3363383"/>
            <a:chExt cx="9875042" cy="886384"/>
          </a:xfrm>
        </p:grpSpPr>
        <p:grpSp>
          <p:nvGrpSpPr>
            <p:cNvPr id="11" name="Group 10">
              <a:extLst>
                <a:ext uri="{FF2B5EF4-FFF2-40B4-BE49-F238E27FC236}">
                  <a16:creationId xmlns:a16="http://schemas.microsoft.com/office/drawing/2014/main" id="{D34E7D4E-F051-D8F5-FF2F-D7010D9C0367}"/>
                </a:ext>
              </a:extLst>
            </p:cNvPr>
            <p:cNvGrpSpPr/>
            <p:nvPr/>
          </p:nvGrpSpPr>
          <p:grpSpPr>
            <a:xfrm>
              <a:off x="3261121" y="3363383"/>
              <a:ext cx="7772400" cy="886384"/>
              <a:chOff x="838200" y="4516890"/>
              <a:chExt cx="7772400" cy="886384"/>
            </a:xfrm>
          </p:grpSpPr>
          <p:pic>
            <p:nvPicPr>
              <p:cNvPr id="9" name="Picture 8" descr="Diagram&#10;&#10;Description automatically generated">
                <a:extLst>
                  <a:ext uri="{FF2B5EF4-FFF2-40B4-BE49-F238E27FC236}">
                    <a16:creationId xmlns:a16="http://schemas.microsoft.com/office/drawing/2014/main" id="{370E5408-435A-93E3-33B6-8275A44FA300}"/>
                  </a:ext>
                </a:extLst>
              </p:cNvPr>
              <p:cNvPicPr>
                <a:picLocks noChangeAspect="1"/>
              </p:cNvPicPr>
              <p:nvPr/>
            </p:nvPicPr>
            <p:blipFill rotWithShape="1">
              <a:blip r:embed="rId3"/>
              <a:srcRect b="50620"/>
              <a:stretch/>
            </p:blipFill>
            <p:spPr>
              <a:xfrm>
                <a:off x="838200" y="4516890"/>
                <a:ext cx="7772400" cy="886384"/>
              </a:xfrm>
              <a:prstGeom prst="rect">
                <a:avLst/>
              </a:prstGeom>
            </p:spPr>
          </p:pic>
          <p:sp>
            <p:nvSpPr>
              <p:cNvPr id="10" name="Rectangle 9">
                <a:extLst>
                  <a:ext uri="{FF2B5EF4-FFF2-40B4-BE49-F238E27FC236}">
                    <a16:creationId xmlns:a16="http://schemas.microsoft.com/office/drawing/2014/main" id="{8A78118A-A98D-303C-BFE3-7FA4FF9B123C}"/>
                  </a:ext>
                </a:extLst>
              </p:cNvPr>
              <p:cNvSpPr/>
              <p:nvPr/>
            </p:nvSpPr>
            <p:spPr>
              <a:xfrm>
                <a:off x="5749636" y="5223164"/>
                <a:ext cx="457200" cy="18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Icon&#10;&#10;Description automatically generated with medium confidence">
              <a:extLst>
                <a:ext uri="{FF2B5EF4-FFF2-40B4-BE49-F238E27FC236}">
                  <a16:creationId xmlns:a16="http://schemas.microsoft.com/office/drawing/2014/main" id="{31F895F1-C827-9220-9CE3-16136138D9E2}"/>
                </a:ext>
              </a:extLst>
            </p:cNvPr>
            <p:cNvPicPr>
              <a:picLocks noChangeAspect="1"/>
            </p:cNvPicPr>
            <p:nvPr/>
          </p:nvPicPr>
          <p:blipFill>
            <a:blip r:embed="rId4"/>
            <a:stretch>
              <a:fillRect/>
            </a:stretch>
          </p:blipFill>
          <p:spPr>
            <a:xfrm>
              <a:off x="1158479" y="3429000"/>
              <a:ext cx="4309556" cy="737311"/>
            </a:xfrm>
            <a:prstGeom prst="rect">
              <a:avLst/>
            </a:prstGeom>
          </p:spPr>
        </p:pic>
      </p:grpSp>
      <p:graphicFrame>
        <p:nvGraphicFramePr>
          <p:cNvPr id="6" name="Table 4">
            <a:extLst>
              <a:ext uri="{FF2B5EF4-FFF2-40B4-BE49-F238E27FC236}">
                <a16:creationId xmlns:a16="http://schemas.microsoft.com/office/drawing/2014/main" id="{49B4F2B2-3521-E116-1553-8789BC786365}"/>
              </a:ext>
            </a:extLst>
          </p:cNvPr>
          <p:cNvGraphicFramePr>
            <a:graphicFrameLocks noGrp="1"/>
          </p:cNvGraphicFramePr>
          <p:nvPr>
            <p:extLst>
              <p:ext uri="{D42A27DB-BD31-4B8C-83A1-F6EECF244321}">
                <p14:modId xmlns:p14="http://schemas.microsoft.com/office/powerpoint/2010/main" val="553176227"/>
              </p:ext>
            </p:extLst>
          </p:nvPr>
        </p:nvGraphicFramePr>
        <p:xfrm>
          <a:off x="7147321" y="357470"/>
          <a:ext cx="4758685" cy="1234753"/>
        </p:xfrm>
        <a:graphic>
          <a:graphicData uri="http://schemas.openxmlformats.org/drawingml/2006/table">
            <a:tbl>
              <a:tblPr firstRow="1" bandRow="1">
                <a:tableStyleId>{5C22544A-7EE6-4342-B048-85BDC9FD1C3A}</a:tableStyleId>
              </a:tblPr>
              <a:tblGrid>
                <a:gridCol w="2325967">
                  <a:extLst>
                    <a:ext uri="{9D8B030D-6E8A-4147-A177-3AD203B41FA5}">
                      <a16:colId xmlns:a16="http://schemas.microsoft.com/office/drawing/2014/main" val="3772410962"/>
                    </a:ext>
                  </a:extLst>
                </a:gridCol>
                <a:gridCol w="2432718">
                  <a:extLst>
                    <a:ext uri="{9D8B030D-6E8A-4147-A177-3AD203B41FA5}">
                      <a16:colId xmlns:a16="http://schemas.microsoft.com/office/drawing/2014/main" val="3628965998"/>
                    </a:ext>
                  </a:extLst>
                </a:gridCol>
              </a:tblGrid>
              <a:tr h="399157">
                <a:tc>
                  <a:txBody>
                    <a:bodyPr/>
                    <a:lstStyle/>
                    <a:p>
                      <a:r>
                        <a:rPr lang="en-US" sz="1400" dirty="0"/>
                        <a:t>Reporter Strain Name:</a:t>
                      </a:r>
                    </a:p>
                  </a:txBody>
                  <a:tcPr/>
                </a:tc>
                <a:tc>
                  <a:txBody>
                    <a:bodyPr/>
                    <a:lstStyle/>
                    <a:p>
                      <a:r>
                        <a:rPr lang="en-US" sz="1400" dirty="0"/>
                        <a:t>bS21 homolog fused with </a:t>
                      </a:r>
                      <a:r>
                        <a:rPr lang="en-US" sz="1400" i="1" dirty="0"/>
                        <a:t>lacZ</a:t>
                      </a:r>
                    </a:p>
                  </a:txBody>
                  <a:tcPr/>
                </a:tc>
                <a:extLst>
                  <a:ext uri="{0D108BD9-81ED-4DB2-BD59-A6C34878D82A}">
                    <a16:rowId xmlns:a16="http://schemas.microsoft.com/office/drawing/2014/main" val="1805421409"/>
                  </a:ext>
                </a:extLst>
              </a:tr>
              <a:tr h="391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Times New Roman" panose="02020603050405020304" pitchFamily="18" charset="0"/>
                          <a:ea typeface="Times New Roman" panose="02020603050405020304" pitchFamily="18" charset="0"/>
                        </a:rPr>
                        <a:t>KRLVS28.1 LVS </a:t>
                      </a:r>
                      <a:r>
                        <a:rPr lang="en-US" sz="1400" i="1" dirty="0">
                          <a:effectLst/>
                          <a:latin typeface="Times New Roman" panose="02020603050405020304" pitchFamily="18" charset="0"/>
                          <a:ea typeface="Times New Roman" panose="02020603050405020304" pitchFamily="18" charset="0"/>
                        </a:rPr>
                        <a:t>rpsU1-lacZ</a:t>
                      </a:r>
                    </a:p>
                  </a:txBody>
                  <a:tcPr/>
                </a:tc>
                <a:tc>
                  <a:txBody>
                    <a:bodyPr/>
                    <a:lstStyle/>
                    <a:p>
                      <a:r>
                        <a:rPr lang="en-US" sz="1400" i="1" dirty="0">
                          <a:effectLst/>
                          <a:latin typeface="Times New Roman" panose="02020603050405020304" pitchFamily="18" charset="0"/>
                          <a:ea typeface="Times New Roman" panose="02020603050405020304" pitchFamily="18" charset="0"/>
                        </a:rPr>
                        <a:t>rpsU1</a:t>
                      </a:r>
                      <a:endParaRPr lang="en-US" sz="1400" i="1" dirty="0"/>
                    </a:p>
                  </a:txBody>
                  <a:tcPr/>
                </a:tc>
                <a:extLst>
                  <a:ext uri="{0D108BD9-81ED-4DB2-BD59-A6C34878D82A}">
                    <a16:rowId xmlns:a16="http://schemas.microsoft.com/office/drawing/2014/main" val="3121058063"/>
                  </a:ext>
                </a:extLst>
              </a:tr>
              <a:tr h="4445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Times New Roman" panose="02020603050405020304" pitchFamily="18" charset="0"/>
                          <a:ea typeface="Times New Roman" panose="02020603050405020304" pitchFamily="18" charset="0"/>
                        </a:rPr>
                        <a:t>KRLVS75.2 LVS </a:t>
                      </a:r>
                      <a:r>
                        <a:rPr lang="en-US" sz="1400" i="1" dirty="0">
                          <a:effectLst/>
                          <a:latin typeface="Times New Roman" panose="02020603050405020304" pitchFamily="18" charset="0"/>
                          <a:ea typeface="Times New Roman" panose="02020603050405020304" pitchFamily="18" charset="0"/>
                        </a:rPr>
                        <a:t>rpsU3-lacZ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effectLst/>
                          <a:latin typeface="Times New Roman" panose="02020603050405020304" pitchFamily="18" charset="0"/>
                          <a:ea typeface="Times New Roman" panose="02020603050405020304" pitchFamily="18" charset="0"/>
                        </a:rPr>
                        <a:t>rpsU3</a:t>
                      </a:r>
                      <a:endParaRPr lang="en-US" sz="1400" i="1" dirty="0"/>
                    </a:p>
                  </a:txBody>
                  <a:tcPr/>
                </a:tc>
                <a:extLst>
                  <a:ext uri="{0D108BD9-81ED-4DB2-BD59-A6C34878D82A}">
                    <a16:rowId xmlns:a16="http://schemas.microsoft.com/office/drawing/2014/main" val="4128362551"/>
                  </a:ext>
                </a:extLst>
              </a:tr>
            </a:tbl>
          </a:graphicData>
        </a:graphic>
      </p:graphicFrame>
    </p:spTree>
    <p:extLst>
      <p:ext uri="{BB962C8B-B14F-4D97-AF65-F5344CB8AC3E}">
        <p14:creationId xmlns:p14="http://schemas.microsoft.com/office/powerpoint/2010/main" val="288085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07FDB0-C651-A216-70D3-A9B3626AFF58}"/>
              </a:ext>
            </a:extLst>
          </p:cNvPr>
          <p:cNvSpPr>
            <a:spLocks noGrp="1"/>
          </p:cNvSpPr>
          <p:nvPr>
            <p:ph type="title"/>
          </p:nvPr>
        </p:nvSpPr>
        <p:spPr>
          <a:xfrm>
            <a:off x="601895" y="64707"/>
            <a:ext cx="10515600" cy="1325563"/>
          </a:xfrm>
        </p:spPr>
        <p:txBody>
          <a:bodyPr>
            <a:normAutofit/>
          </a:bodyPr>
          <a:lstStyle/>
          <a:p>
            <a:r>
              <a:rPr lang="en-US" sz="3600" dirty="0"/>
              <a:t>Our plasmid: pKR141 </a:t>
            </a:r>
            <a:r>
              <a:rPr lang="en-US" sz="3600" dirty="0" err="1"/>
              <a:t>Ft_InSeq_Tn</a:t>
            </a:r>
            <a:r>
              <a:rPr lang="en-US" sz="3600" dirty="0"/>
              <a:t> </a:t>
            </a:r>
          </a:p>
        </p:txBody>
      </p:sp>
      <p:pic>
        <p:nvPicPr>
          <p:cNvPr id="9" name="Picture 8" descr="Circle&#10;&#10;Description automatically generated">
            <a:extLst>
              <a:ext uri="{FF2B5EF4-FFF2-40B4-BE49-F238E27FC236}">
                <a16:creationId xmlns:a16="http://schemas.microsoft.com/office/drawing/2014/main" id="{34355D2B-8AA6-EB7A-2DF2-C9441E754F87}"/>
              </a:ext>
            </a:extLst>
          </p:cNvPr>
          <p:cNvPicPr>
            <a:picLocks noChangeAspect="1"/>
          </p:cNvPicPr>
          <p:nvPr/>
        </p:nvPicPr>
        <p:blipFill>
          <a:blip r:embed="rId3">
            <a:alphaModFix/>
          </a:blip>
          <a:stretch>
            <a:fillRect/>
          </a:stretch>
        </p:blipFill>
        <p:spPr>
          <a:xfrm>
            <a:off x="115063" y="1446225"/>
            <a:ext cx="5177280" cy="5232211"/>
          </a:xfrm>
          <a:prstGeom prst="rect">
            <a:avLst/>
          </a:prstGeom>
        </p:spPr>
      </p:pic>
      <p:sp>
        <p:nvSpPr>
          <p:cNvPr id="10" name="TextBox 9">
            <a:extLst>
              <a:ext uri="{FF2B5EF4-FFF2-40B4-BE49-F238E27FC236}">
                <a16:creationId xmlns:a16="http://schemas.microsoft.com/office/drawing/2014/main" id="{326F647C-31B9-24B1-A074-D0148227DD5C}"/>
              </a:ext>
            </a:extLst>
          </p:cNvPr>
          <p:cNvSpPr txBox="1"/>
          <p:nvPr/>
        </p:nvSpPr>
        <p:spPr>
          <a:xfrm>
            <a:off x="4380169" y="6051668"/>
            <a:ext cx="2750088" cy="738664"/>
          </a:xfrm>
          <a:prstGeom prst="rect">
            <a:avLst/>
          </a:prstGeom>
          <a:noFill/>
        </p:spPr>
        <p:txBody>
          <a:bodyPr wrap="square" rtlCol="0">
            <a:spAutoFit/>
          </a:bodyPr>
          <a:lstStyle/>
          <a:p>
            <a:r>
              <a:rPr lang="en-US" sz="1400" dirty="0">
                <a:solidFill>
                  <a:srgbClr val="02FFFF"/>
                </a:solidFill>
                <a:highlight>
                  <a:srgbClr val="00FFFF"/>
                </a:highlight>
              </a:rPr>
              <a:t>….</a:t>
            </a:r>
            <a:r>
              <a:rPr lang="en-US" sz="1400" dirty="0">
                <a:solidFill>
                  <a:srgbClr val="02FFFF"/>
                </a:solidFill>
              </a:rPr>
              <a:t> </a:t>
            </a:r>
            <a:r>
              <a:rPr lang="en-US" sz="1400" dirty="0"/>
              <a:t>= Our transposon</a:t>
            </a:r>
          </a:p>
          <a:p>
            <a:endParaRPr lang="en-US" sz="1400" dirty="0">
              <a:solidFill>
                <a:srgbClr val="02FFFF"/>
              </a:solidFill>
            </a:endParaRPr>
          </a:p>
          <a:p>
            <a:r>
              <a:rPr lang="en-US" sz="1400" dirty="0">
                <a:solidFill>
                  <a:srgbClr val="FF00FF"/>
                </a:solidFill>
                <a:highlight>
                  <a:srgbClr val="FF00FF"/>
                </a:highlight>
              </a:rPr>
              <a:t>….</a:t>
            </a:r>
            <a:r>
              <a:rPr lang="en-US" sz="1400" dirty="0">
                <a:solidFill>
                  <a:srgbClr val="02FFFF"/>
                </a:solidFill>
              </a:rPr>
              <a:t> </a:t>
            </a:r>
            <a:r>
              <a:rPr lang="en-US" sz="1400" dirty="0"/>
              <a:t>= Kanamycin resistance</a:t>
            </a:r>
          </a:p>
        </p:txBody>
      </p:sp>
      <p:sp>
        <p:nvSpPr>
          <p:cNvPr id="11" name="TextBox 10">
            <a:extLst>
              <a:ext uri="{FF2B5EF4-FFF2-40B4-BE49-F238E27FC236}">
                <a16:creationId xmlns:a16="http://schemas.microsoft.com/office/drawing/2014/main" id="{246ABDAF-1EBE-002C-2E59-9F83693ED952}"/>
              </a:ext>
            </a:extLst>
          </p:cNvPr>
          <p:cNvSpPr txBox="1"/>
          <p:nvPr/>
        </p:nvSpPr>
        <p:spPr>
          <a:xfrm>
            <a:off x="4380169" y="1101655"/>
            <a:ext cx="5874327" cy="861774"/>
          </a:xfrm>
          <a:prstGeom prst="rect">
            <a:avLst/>
          </a:prstGeom>
          <a:noFill/>
        </p:spPr>
        <p:txBody>
          <a:bodyPr wrap="square" rtlCol="0">
            <a:spAutoFit/>
          </a:bodyPr>
          <a:lstStyle/>
          <a:p>
            <a:pPr marL="285750" indent="-285750">
              <a:buFont typeface="Arial" panose="020B0604020202020204" pitchFamily="34" charset="0"/>
              <a:buChar char="•"/>
            </a:pPr>
            <a:r>
              <a:rPr lang="en-US" sz="1600" dirty="0"/>
              <a:t>Plasmid is ~4600 bp</a:t>
            </a:r>
          </a:p>
          <a:p>
            <a:pPr marL="285750" indent="-285750">
              <a:buFont typeface="Arial" panose="020B0604020202020204" pitchFamily="34" charset="0"/>
              <a:buChar char="•"/>
            </a:pPr>
            <a:r>
              <a:rPr lang="en-US" sz="1600" dirty="0"/>
              <a:t>Transposon is 1474 bp</a:t>
            </a:r>
          </a:p>
          <a:p>
            <a:pPr marL="285750" indent="-285750">
              <a:buFont typeface="Arial" panose="020B0604020202020204" pitchFamily="34" charset="0"/>
              <a:buChar char="•"/>
            </a:pPr>
            <a:r>
              <a:rPr lang="en-US" sz="1600" dirty="0"/>
              <a:t>Kanamycin was our method of selection for mutants</a:t>
            </a:r>
          </a:p>
        </p:txBody>
      </p:sp>
      <p:sp>
        <p:nvSpPr>
          <p:cNvPr id="2" name="TextBox 1">
            <a:extLst>
              <a:ext uri="{FF2B5EF4-FFF2-40B4-BE49-F238E27FC236}">
                <a16:creationId xmlns:a16="http://schemas.microsoft.com/office/drawing/2014/main" id="{28394D92-346D-0103-B4A0-F55F89D06C4C}"/>
              </a:ext>
            </a:extLst>
          </p:cNvPr>
          <p:cNvSpPr txBox="1"/>
          <p:nvPr/>
        </p:nvSpPr>
        <p:spPr>
          <a:xfrm>
            <a:off x="5755213" y="2184903"/>
            <a:ext cx="5777345" cy="2031325"/>
          </a:xfrm>
          <a:prstGeom prst="rect">
            <a:avLst/>
          </a:prstGeom>
          <a:noFill/>
        </p:spPr>
        <p:txBody>
          <a:bodyPr wrap="square" rtlCol="0">
            <a:spAutoFit/>
          </a:bodyPr>
          <a:lstStyle/>
          <a:p>
            <a:r>
              <a:rPr lang="en-US" dirty="0"/>
              <a:t>Transposon </a:t>
            </a:r>
            <a:r>
              <a:rPr lang="en-US" dirty="0">
                <a:effectLst/>
                <a:ea typeface="Times New Roman" panose="02020603050405020304" pitchFamily="18" charset="0"/>
              </a:rPr>
              <a:t>mutagenesis</a:t>
            </a:r>
            <a:r>
              <a:rPr lang="en-US" dirty="0">
                <a:ea typeface="Times New Roman" panose="02020603050405020304" pitchFamily="18" charset="0"/>
              </a:rPr>
              <a:t>:</a:t>
            </a:r>
          </a:p>
          <a:p>
            <a:pPr marL="285750" indent="-285750">
              <a:buFont typeface="Arial" panose="020B0604020202020204" pitchFamily="34" charset="0"/>
              <a:buChar char="•"/>
            </a:pPr>
            <a:r>
              <a:rPr lang="en-US" dirty="0"/>
              <a:t>Transposons are small fragments of DNA that can “hop” around an organism’s genome, creating random insertion mutations</a:t>
            </a:r>
          </a:p>
          <a:p>
            <a:pPr marL="285750" indent="-285750">
              <a:buFont typeface="Arial" panose="020B0604020202020204" pitchFamily="34" charset="0"/>
              <a:buChar char="•"/>
            </a:pPr>
            <a:r>
              <a:rPr lang="en-US" dirty="0"/>
              <a:t>Our transposon does not have the transposases as part of the transposon, so it should insert once and stay put</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680BE0BD-6B1C-43B0-4167-C392948A93F7}"/>
              </a:ext>
            </a:extLst>
          </p:cNvPr>
          <p:cNvSpPr txBox="1"/>
          <p:nvPr/>
        </p:nvSpPr>
        <p:spPr>
          <a:xfrm>
            <a:off x="5859695" y="4389675"/>
            <a:ext cx="6088811" cy="2031325"/>
          </a:xfrm>
          <a:prstGeom prst="rect">
            <a:avLst/>
          </a:prstGeom>
          <a:noFill/>
        </p:spPr>
        <p:txBody>
          <a:bodyPr wrap="square" rtlCol="0">
            <a:spAutoFit/>
          </a:bodyPr>
          <a:lstStyle/>
          <a:p>
            <a:r>
              <a:rPr lang="en-US" dirty="0"/>
              <a:t>How?</a:t>
            </a:r>
          </a:p>
          <a:p>
            <a:pPr marL="342900" indent="-342900">
              <a:buFont typeface="Arial" panose="020B0604020202020204" pitchFamily="34" charset="0"/>
              <a:buChar char="•"/>
            </a:pPr>
            <a:r>
              <a:rPr lang="en-US" dirty="0"/>
              <a:t>Using electroporation, our parental strains will take up the plasmid</a:t>
            </a:r>
          </a:p>
          <a:p>
            <a:pPr marL="342900" indent="-342900">
              <a:buFont typeface="Arial" panose="020B0604020202020204" pitchFamily="34" charset="0"/>
              <a:buChar char="•"/>
            </a:pPr>
            <a:r>
              <a:rPr lang="en-US" dirty="0"/>
              <a:t>The transposon (containing the Kanamycin resistance cassette) will move from the plasmid and integrate at random into the genome</a:t>
            </a:r>
          </a:p>
          <a:p>
            <a:endParaRPr lang="en-US" dirty="0"/>
          </a:p>
        </p:txBody>
      </p:sp>
      <p:sp>
        <p:nvSpPr>
          <p:cNvPr id="4" name="TextBox 3">
            <a:extLst>
              <a:ext uri="{FF2B5EF4-FFF2-40B4-BE49-F238E27FC236}">
                <a16:creationId xmlns:a16="http://schemas.microsoft.com/office/drawing/2014/main" id="{D7C02379-1A65-83B9-B334-278914C9554E}"/>
              </a:ext>
            </a:extLst>
          </p:cNvPr>
          <p:cNvSpPr txBox="1"/>
          <p:nvPr/>
        </p:nvSpPr>
        <p:spPr>
          <a:xfrm>
            <a:off x="601895" y="934220"/>
            <a:ext cx="2972159" cy="276999"/>
          </a:xfrm>
          <a:prstGeom prst="rect">
            <a:avLst/>
          </a:prstGeom>
          <a:noFill/>
        </p:spPr>
        <p:txBody>
          <a:bodyPr wrap="square" rtlCol="0">
            <a:spAutoFit/>
          </a:bodyPr>
          <a:lstStyle/>
          <a:p>
            <a:r>
              <a:rPr lang="en-US" sz="1200" dirty="0"/>
              <a:t>Made by </a:t>
            </a:r>
            <a:r>
              <a:rPr lang="en-US" sz="1200" b="0" i="0" u="none" strike="noStrike" cap="none" dirty="0">
                <a:solidFill>
                  <a:schemeClr val="dk1"/>
                </a:solidFill>
                <a:ea typeface="Gill Sans"/>
                <a:cs typeface="Gill Sans"/>
                <a:sym typeface="Gill Sans"/>
              </a:rPr>
              <a:t>Aisling Macaraeg</a:t>
            </a:r>
            <a:endParaRPr lang="en-US" sz="1200" dirty="0">
              <a:sym typeface="Gill Sans"/>
            </a:endParaRPr>
          </a:p>
        </p:txBody>
      </p:sp>
    </p:spTree>
    <p:extLst>
      <p:ext uri="{BB962C8B-B14F-4D97-AF65-F5344CB8AC3E}">
        <p14:creationId xmlns:p14="http://schemas.microsoft.com/office/powerpoint/2010/main" val="371875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97767-DE16-5F39-3F32-DB1D4E0718C0}"/>
              </a:ext>
            </a:extLst>
          </p:cNvPr>
          <p:cNvSpPr>
            <a:spLocks noGrp="1"/>
          </p:cNvSpPr>
          <p:nvPr>
            <p:ph type="title"/>
          </p:nvPr>
        </p:nvSpPr>
        <p:spPr>
          <a:xfrm>
            <a:off x="234574" y="269738"/>
            <a:ext cx="10234296" cy="778501"/>
          </a:xfrm>
        </p:spPr>
        <p:txBody>
          <a:bodyPr>
            <a:noAutofit/>
          </a:bodyPr>
          <a:lstStyle/>
          <a:p>
            <a:r>
              <a:rPr lang="en-US" sz="4000" dirty="0">
                <a:effectLst/>
                <a:ea typeface="Times New Roman" panose="02020603050405020304" pitchFamily="18" charset="0"/>
              </a:rPr>
              <a:t>How do we test for </a:t>
            </a:r>
            <a:r>
              <a:rPr lang="en-US" sz="4000" dirty="0" err="1">
                <a:effectLst/>
                <a:ea typeface="Times New Roman" panose="02020603050405020304" pitchFamily="18" charset="0"/>
              </a:rPr>
              <a:t>ß</a:t>
            </a:r>
            <a:r>
              <a:rPr lang="en-US" sz="4000" dirty="0">
                <a:effectLst/>
                <a:ea typeface="Times New Roman" panose="02020603050405020304" pitchFamily="18" charset="0"/>
              </a:rPr>
              <a:t>-galactosidase activity?</a:t>
            </a:r>
            <a:endParaRPr lang="en-US" sz="4000" u="sng" dirty="0"/>
          </a:p>
        </p:txBody>
      </p:sp>
      <p:pic>
        <p:nvPicPr>
          <p:cNvPr id="5" name="Picture 4" descr="Icon&#10;&#10;Description automatically generated with medium confidence">
            <a:extLst>
              <a:ext uri="{FF2B5EF4-FFF2-40B4-BE49-F238E27FC236}">
                <a16:creationId xmlns:a16="http://schemas.microsoft.com/office/drawing/2014/main" id="{72DC028F-35F1-643F-3CB2-1BAF4F617F26}"/>
              </a:ext>
            </a:extLst>
          </p:cNvPr>
          <p:cNvPicPr>
            <a:picLocks noChangeAspect="1"/>
          </p:cNvPicPr>
          <p:nvPr/>
        </p:nvPicPr>
        <p:blipFill>
          <a:blip r:embed="rId3"/>
          <a:stretch>
            <a:fillRect/>
          </a:stretch>
        </p:blipFill>
        <p:spPr>
          <a:xfrm>
            <a:off x="548033" y="1341064"/>
            <a:ext cx="3985981" cy="681951"/>
          </a:xfrm>
          <a:prstGeom prst="rect">
            <a:avLst/>
          </a:prstGeom>
        </p:spPr>
      </p:pic>
      <p:pic>
        <p:nvPicPr>
          <p:cNvPr id="7" name="Picture 6" descr="Diagram&#10;&#10;Description automatically generated">
            <a:extLst>
              <a:ext uri="{FF2B5EF4-FFF2-40B4-BE49-F238E27FC236}">
                <a16:creationId xmlns:a16="http://schemas.microsoft.com/office/drawing/2014/main" id="{276E5239-1AE1-410B-BC60-A2F331A50FC7}"/>
              </a:ext>
            </a:extLst>
          </p:cNvPr>
          <p:cNvPicPr>
            <a:picLocks noChangeAspect="1"/>
          </p:cNvPicPr>
          <p:nvPr/>
        </p:nvPicPr>
        <p:blipFill>
          <a:blip r:embed="rId4"/>
          <a:stretch>
            <a:fillRect/>
          </a:stretch>
        </p:blipFill>
        <p:spPr>
          <a:xfrm>
            <a:off x="403582" y="2608665"/>
            <a:ext cx="7772400" cy="1795011"/>
          </a:xfrm>
          <a:prstGeom prst="rect">
            <a:avLst/>
          </a:prstGeom>
        </p:spPr>
      </p:pic>
      <p:grpSp>
        <p:nvGrpSpPr>
          <p:cNvPr id="10" name="Group 9">
            <a:extLst>
              <a:ext uri="{FF2B5EF4-FFF2-40B4-BE49-F238E27FC236}">
                <a16:creationId xmlns:a16="http://schemas.microsoft.com/office/drawing/2014/main" id="{660EB6FB-88D9-2153-28BA-81E25209D2D5}"/>
              </a:ext>
            </a:extLst>
          </p:cNvPr>
          <p:cNvGrpSpPr/>
          <p:nvPr/>
        </p:nvGrpSpPr>
        <p:grpSpPr>
          <a:xfrm>
            <a:off x="5351722" y="3329964"/>
            <a:ext cx="2901373" cy="1073712"/>
            <a:chOff x="5541818" y="5015345"/>
            <a:chExt cx="2901373" cy="1073712"/>
          </a:xfrm>
        </p:grpSpPr>
        <p:sp>
          <p:nvSpPr>
            <p:cNvPr id="8" name="Rectangle 7">
              <a:extLst>
                <a:ext uri="{FF2B5EF4-FFF2-40B4-BE49-F238E27FC236}">
                  <a16:creationId xmlns:a16="http://schemas.microsoft.com/office/drawing/2014/main" id="{0FFE4647-41AD-685B-C74D-0F1C2F72BD18}"/>
                </a:ext>
              </a:extLst>
            </p:cNvPr>
            <p:cNvSpPr/>
            <p:nvPr/>
          </p:nvSpPr>
          <p:spPr>
            <a:xfrm>
              <a:off x="5541818" y="5015345"/>
              <a:ext cx="1025237" cy="107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ADD70F-8684-D8F0-D239-E77DD075E397}"/>
                </a:ext>
              </a:extLst>
            </p:cNvPr>
            <p:cNvSpPr/>
            <p:nvPr/>
          </p:nvSpPr>
          <p:spPr>
            <a:xfrm>
              <a:off x="6470073" y="5375564"/>
              <a:ext cx="1973118" cy="713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71E9BB4E-050D-F038-793F-F1E37ED7EE27}"/>
              </a:ext>
            </a:extLst>
          </p:cNvPr>
          <p:cNvSpPr txBox="1"/>
          <p:nvPr/>
        </p:nvSpPr>
        <p:spPr>
          <a:xfrm>
            <a:off x="7950064" y="1151026"/>
            <a:ext cx="3838354" cy="5047536"/>
          </a:xfrm>
          <a:prstGeom prst="rect">
            <a:avLst/>
          </a:prstGeom>
          <a:noFill/>
        </p:spPr>
        <p:txBody>
          <a:bodyPr wrap="square" rtlCol="0">
            <a:spAutoFit/>
          </a:bodyPr>
          <a:lstStyle/>
          <a:p>
            <a:r>
              <a:rPr lang="en-US" dirty="0"/>
              <a:t>Screening for </a:t>
            </a:r>
            <a:r>
              <a:rPr lang="en-US" sz="1800" dirty="0" err="1">
                <a:effectLst/>
                <a:ea typeface="Times New Roman" panose="02020603050405020304" pitchFamily="18" charset="0"/>
              </a:rPr>
              <a:t>ß</a:t>
            </a:r>
            <a:r>
              <a:rPr lang="en-US" sz="1800" dirty="0">
                <a:effectLst/>
                <a:ea typeface="Times New Roman" panose="02020603050405020304" pitchFamily="18" charset="0"/>
              </a:rPr>
              <a:t>-galactosidase activity:</a:t>
            </a:r>
          </a:p>
          <a:p>
            <a:pPr marL="285750" indent="-285750">
              <a:buFont typeface="Arial" panose="020B0604020202020204" pitchFamily="34" charset="0"/>
              <a:buChar char="•"/>
            </a:pPr>
            <a:r>
              <a:rPr lang="en-US" dirty="0"/>
              <a:t>Plate electroporated cells on X-gal plates</a:t>
            </a:r>
          </a:p>
          <a:p>
            <a:pPr marL="285750" indent="-285750">
              <a:buFont typeface="Arial" panose="020B0604020202020204" pitchFamily="34" charset="0"/>
              <a:buChar char="•"/>
            </a:pPr>
            <a:r>
              <a:rPr lang="en-US" dirty="0"/>
              <a:t>Screen-based on the blue pigment</a:t>
            </a:r>
          </a:p>
          <a:p>
            <a:pPr marL="285750" indent="-285750">
              <a:buFont typeface="Arial" panose="020B0604020202020204" pitchFamily="34" charset="0"/>
              <a:buChar char="•"/>
            </a:pPr>
            <a:r>
              <a:rPr lang="en-US" dirty="0"/>
              <a:t>Pick mutants of interest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Easy enough, right? </a:t>
            </a:r>
          </a:p>
          <a:p>
            <a:r>
              <a:rPr lang="en-US" sz="2800" dirty="0">
                <a:solidFill>
                  <a:srgbClr val="FF0000"/>
                </a:solidFill>
              </a:rPr>
              <a:t>WRONG!</a:t>
            </a:r>
            <a:endParaRPr lang="en-US" dirty="0"/>
          </a:p>
          <a:p>
            <a:endParaRPr lang="en-US" sz="2400" dirty="0"/>
          </a:p>
          <a:p>
            <a:pPr marL="285750" indent="-285750">
              <a:buFont typeface="Arial" panose="020B0604020202020204" pitchFamily="34" charset="0"/>
              <a:buChar char="•"/>
            </a:pPr>
            <a:r>
              <a:rPr lang="en-US" dirty="0"/>
              <a:t>One of the cleaved X-gal products is toxic to LVS</a:t>
            </a:r>
          </a:p>
          <a:p>
            <a:pPr marL="742950" lvl="1" indent="-285750">
              <a:buFont typeface="Arial" panose="020B0604020202020204" pitchFamily="34" charset="0"/>
              <a:buChar char="•"/>
            </a:pPr>
            <a:r>
              <a:rPr lang="en-US" dirty="0"/>
              <a:t>So, if there is a mutant with increased </a:t>
            </a:r>
            <a:r>
              <a:rPr lang="en-US" dirty="0" err="1">
                <a:ea typeface="Times New Roman" panose="02020603050405020304" pitchFamily="18" charset="0"/>
              </a:rPr>
              <a:t>ß</a:t>
            </a:r>
            <a:r>
              <a:rPr lang="en-US" dirty="0">
                <a:ea typeface="Times New Roman" panose="02020603050405020304" pitchFamily="18" charset="0"/>
              </a:rPr>
              <a:t>-galactosidase activity</a:t>
            </a:r>
            <a:r>
              <a:rPr lang="en-US" dirty="0"/>
              <a:t> the toxic product can kill that colony, and we won’t be able to isolate it </a:t>
            </a:r>
          </a:p>
        </p:txBody>
      </p:sp>
      <p:sp>
        <p:nvSpPr>
          <p:cNvPr id="6" name="TextBox 5">
            <a:extLst>
              <a:ext uri="{FF2B5EF4-FFF2-40B4-BE49-F238E27FC236}">
                <a16:creationId xmlns:a16="http://schemas.microsoft.com/office/drawing/2014/main" id="{CA8CD503-12A3-B9FB-35A4-328D795EEEE8}"/>
              </a:ext>
            </a:extLst>
          </p:cNvPr>
          <p:cNvSpPr txBox="1"/>
          <p:nvPr/>
        </p:nvSpPr>
        <p:spPr>
          <a:xfrm>
            <a:off x="993687" y="4460719"/>
            <a:ext cx="5481540" cy="1477328"/>
          </a:xfrm>
          <a:prstGeom prst="rect">
            <a:avLst/>
          </a:prstGeom>
          <a:noFill/>
        </p:spPr>
        <p:txBody>
          <a:bodyPr wrap="square" rtlCol="0">
            <a:spAutoFit/>
          </a:bodyPr>
          <a:lstStyle/>
          <a:p>
            <a:r>
              <a:rPr lang="en-US" dirty="0"/>
              <a:t>Screening for </a:t>
            </a:r>
            <a:r>
              <a:rPr lang="en-US" sz="1800" dirty="0" err="1">
                <a:effectLst/>
                <a:ea typeface="Times New Roman" panose="02020603050405020304" pitchFamily="18" charset="0"/>
              </a:rPr>
              <a:t>ß</a:t>
            </a:r>
            <a:r>
              <a:rPr lang="en-US" sz="1800" dirty="0">
                <a:effectLst/>
                <a:ea typeface="Times New Roman" panose="02020603050405020304" pitchFamily="18" charset="0"/>
              </a:rPr>
              <a:t>-galactosidase activity in </a:t>
            </a:r>
            <a:r>
              <a:rPr lang="en-US" sz="1800" dirty="0">
                <a:effectLst/>
                <a:ea typeface="Calibri" panose="020F0502020204030204" pitchFamily="34" charset="0"/>
                <a:cs typeface="Times New Roman" panose="02020603050405020304" pitchFamily="18" charset="0"/>
              </a:rPr>
              <a:t>LVS:</a:t>
            </a:r>
          </a:p>
          <a:p>
            <a:pPr marL="285750" indent="-285750">
              <a:buFont typeface="Arial" panose="020B0604020202020204" pitchFamily="34" charset="0"/>
              <a:buChar char="•"/>
            </a:pPr>
            <a:r>
              <a:rPr lang="en-US" dirty="0">
                <a:ea typeface="Times New Roman" panose="02020603050405020304" pitchFamily="18" charset="0"/>
                <a:cs typeface="Times New Roman" panose="02020603050405020304" pitchFamily="18" charset="0"/>
              </a:rPr>
              <a:t>Plate electroporated cells on CHAH + Kan plates</a:t>
            </a:r>
          </a:p>
          <a:p>
            <a:pPr marL="285750" indent="-285750">
              <a:buFont typeface="Arial" panose="020B0604020202020204" pitchFamily="34" charset="0"/>
              <a:buChar char="•"/>
            </a:pPr>
            <a:r>
              <a:rPr lang="en-US" sz="1800" dirty="0">
                <a:effectLst/>
                <a:ea typeface="Times New Roman" panose="02020603050405020304" pitchFamily="18" charset="0"/>
                <a:cs typeface="Times New Roman" panose="02020603050405020304" pitchFamily="18" charset="0"/>
              </a:rPr>
              <a:t>Let them grow to single colonies</a:t>
            </a:r>
          </a:p>
          <a:p>
            <a:pPr marL="285750" indent="-285750">
              <a:buFont typeface="Arial" panose="020B0604020202020204" pitchFamily="34" charset="0"/>
              <a:buChar char="•"/>
            </a:pPr>
            <a:r>
              <a:rPr lang="en-US" dirty="0">
                <a:ea typeface="Times New Roman" panose="02020603050405020304" pitchFamily="18" charset="0"/>
              </a:rPr>
              <a:t>Soft agar overlay containing X-gal</a:t>
            </a:r>
          </a:p>
          <a:p>
            <a:pPr marL="285750" indent="-285750">
              <a:buFont typeface="Arial" panose="020B0604020202020204" pitchFamily="34" charset="0"/>
              <a:buChar char="•"/>
            </a:pPr>
            <a:r>
              <a:rPr lang="en-US" sz="1800" dirty="0">
                <a:effectLst/>
                <a:ea typeface="Times New Roman" panose="02020603050405020304" pitchFamily="18" charset="0"/>
              </a:rPr>
              <a:t>After 24hrs</a:t>
            </a:r>
            <a:r>
              <a:rPr lang="en-US" dirty="0">
                <a:ea typeface="Times New Roman" panose="02020603050405020304" pitchFamily="18" charset="0"/>
              </a:rPr>
              <a:t>, “rescue” mutants of interest </a:t>
            </a:r>
            <a:endParaRPr lang="en-US" sz="1800" dirty="0">
              <a:effectLst/>
              <a:ea typeface="Times New Roman" panose="02020603050405020304" pitchFamily="18" charset="0"/>
            </a:endParaRPr>
          </a:p>
        </p:txBody>
      </p:sp>
    </p:spTree>
    <p:extLst>
      <p:ext uri="{BB962C8B-B14F-4D97-AF65-F5344CB8AC3E}">
        <p14:creationId xmlns:p14="http://schemas.microsoft.com/office/powerpoint/2010/main" val="28546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EAD0-184F-2BF4-DA00-679FFBBACD66}"/>
              </a:ext>
            </a:extLst>
          </p:cNvPr>
          <p:cNvSpPr>
            <a:spLocks noGrp="1"/>
          </p:cNvSpPr>
          <p:nvPr>
            <p:ph type="title"/>
          </p:nvPr>
        </p:nvSpPr>
        <p:spPr>
          <a:xfrm>
            <a:off x="296897" y="155575"/>
            <a:ext cx="6501379" cy="1325563"/>
          </a:xfrm>
        </p:spPr>
        <p:txBody>
          <a:bodyPr>
            <a:normAutofit/>
          </a:bodyPr>
          <a:lstStyle/>
          <a:p>
            <a:r>
              <a:rPr lang="en-US" sz="2800" b="1" u="sng" dirty="0"/>
              <a:t>Electroporation &amp; </a:t>
            </a:r>
            <a:r>
              <a:rPr lang="en-US" sz="2800" b="1" u="sng" dirty="0" err="1">
                <a:effectLst/>
                <a:ea typeface="Times New Roman" panose="02020603050405020304" pitchFamily="18" charset="0"/>
              </a:rPr>
              <a:t>ß</a:t>
            </a:r>
            <a:r>
              <a:rPr lang="en-US" sz="2800" b="1" u="sng" dirty="0">
                <a:ea typeface="Times New Roman" panose="02020603050405020304" pitchFamily="18" charset="0"/>
              </a:rPr>
              <a:t>-gal Soft agar overlay</a:t>
            </a:r>
            <a:endParaRPr lang="en-US" sz="2800" b="1" u="sng" dirty="0"/>
          </a:p>
        </p:txBody>
      </p:sp>
      <p:graphicFrame>
        <p:nvGraphicFramePr>
          <p:cNvPr id="4" name="Content Placeholder 3">
            <a:extLst>
              <a:ext uri="{FF2B5EF4-FFF2-40B4-BE49-F238E27FC236}">
                <a16:creationId xmlns:a16="http://schemas.microsoft.com/office/drawing/2014/main" id="{28669EB3-49B6-DE90-D00C-E424F8BD6F0C}"/>
              </a:ext>
            </a:extLst>
          </p:cNvPr>
          <p:cNvGraphicFramePr>
            <a:graphicFrameLocks noGrp="1"/>
          </p:cNvGraphicFramePr>
          <p:nvPr>
            <p:ph idx="1"/>
            <p:extLst>
              <p:ext uri="{D42A27DB-BD31-4B8C-83A1-F6EECF244321}">
                <p14:modId xmlns:p14="http://schemas.microsoft.com/office/powerpoint/2010/main" val="390300134"/>
              </p:ext>
            </p:extLst>
          </p:nvPr>
        </p:nvGraphicFramePr>
        <p:xfrm>
          <a:off x="6798276" y="3442771"/>
          <a:ext cx="5221127" cy="3259654"/>
        </p:xfrm>
        <a:graphic>
          <a:graphicData uri="http://schemas.openxmlformats.org/drawingml/2006/table">
            <a:tbl>
              <a:tblPr firstRow="1" firstCol="1" bandRow="1">
                <a:tableStyleId>{5C22544A-7EE6-4342-B048-85BDC9FD1C3A}</a:tableStyleId>
              </a:tblPr>
              <a:tblGrid>
                <a:gridCol w="1004127">
                  <a:extLst>
                    <a:ext uri="{9D8B030D-6E8A-4147-A177-3AD203B41FA5}">
                      <a16:colId xmlns:a16="http://schemas.microsoft.com/office/drawing/2014/main" val="1284857427"/>
                    </a:ext>
                  </a:extLst>
                </a:gridCol>
                <a:gridCol w="1771255">
                  <a:extLst>
                    <a:ext uri="{9D8B030D-6E8A-4147-A177-3AD203B41FA5}">
                      <a16:colId xmlns:a16="http://schemas.microsoft.com/office/drawing/2014/main" val="4035469986"/>
                    </a:ext>
                  </a:extLst>
                </a:gridCol>
                <a:gridCol w="2445745">
                  <a:extLst>
                    <a:ext uri="{9D8B030D-6E8A-4147-A177-3AD203B41FA5}">
                      <a16:colId xmlns:a16="http://schemas.microsoft.com/office/drawing/2014/main" val="1088246147"/>
                    </a:ext>
                  </a:extLst>
                </a:gridCol>
              </a:tblGrid>
              <a:tr h="0">
                <a:tc>
                  <a:txBody>
                    <a:bodyPr/>
                    <a:lstStyle/>
                    <a:p>
                      <a:pPr marL="0" marR="0" algn="ctr">
                        <a:lnSpc>
                          <a:spcPct val="115000"/>
                        </a:lnSpc>
                        <a:spcBef>
                          <a:spcPts val="0"/>
                        </a:spcBef>
                        <a:spcAft>
                          <a:spcPts val="0"/>
                        </a:spcAft>
                      </a:pPr>
                      <a:r>
                        <a:rPr lang="en-US" sz="1100" dirty="0">
                          <a:effectLst/>
                        </a:rPr>
                        <a:t>Mutant Number</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Parental Strain</a:t>
                      </a:r>
                    </a:p>
                  </a:txBody>
                  <a:tcPr marL="68580" marR="68580" marT="0" marB="0"/>
                </a:tc>
                <a:tc>
                  <a:txBody>
                    <a:bodyPr/>
                    <a:lstStyle/>
                    <a:p>
                      <a:pPr marL="0" marR="0" algn="just">
                        <a:lnSpc>
                          <a:spcPct val="115000"/>
                        </a:lnSpc>
                        <a:spcBef>
                          <a:spcPts val="0"/>
                        </a:spcBef>
                        <a:spcAft>
                          <a:spcPts val="0"/>
                        </a:spcAft>
                      </a:pPr>
                      <a:r>
                        <a:rPr lang="en-US" sz="1100" dirty="0">
                          <a:effectLst/>
                        </a:rPr>
                        <a:t>Description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7753192"/>
                  </a:ext>
                </a:extLst>
              </a:tr>
              <a:tr h="0">
                <a:tc>
                  <a:txBody>
                    <a:bodyPr/>
                    <a:lstStyle/>
                    <a:p>
                      <a:pPr marL="0" marR="0" algn="ctr">
                        <a:lnSpc>
                          <a:spcPct val="115000"/>
                        </a:lnSpc>
                        <a:spcBef>
                          <a:spcPts val="0"/>
                        </a:spcBef>
                        <a:spcAft>
                          <a:spcPts val="0"/>
                        </a:spcAft>
                      </a:pPr>
                      <a:r>
                        <a:rPr lang="en-US" sz="1100">
                          <a:effectLst/>
                        </a:rPr>
                        <a:t>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 negative control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N/A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1564142"/>
                  </a:ext>
                </a:extLst>
              </a:tr>
              <a:tr h="0">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Small dark blue colony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0691345"/>
                  </a:ext>
                </a:extLst>
              </a:tr>
              <a:tr h="0">
                <a:tc>
                  <a:txBody>
                    <a:bodyPr/>
                    <a:lstStyle/>
                    <a:p>
                      <a:pPr marL="0" marR="0" algn="ctr">
                        <a:lnSpc>
                          <a:spcPct val="115000"/>
                        </a:lnSpc>
                        <a:spcBef>
                          <a:spcPts val="0"/>
                        </a:spcBef>
                        <a:spcAft>
                          <a:spcPts val="0"/>
                        </a:spcAft>
                      </a:pPr>
                      <a:r>
                        <a:rPr lang="en-US" sz="1100" dirty="0">
                          <a:effectLst/>
                        </a:rPr>
                        <a:t>2</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Medium size medium/dark blue colony</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56636"/>
                  </a:ext>
                </a:extLst>
              </a:tr>
              <a:tr h="0">
                <a:tc>
                  <a:txBody>
                    <a:bodyPr/>
                    <a:lstStyle/>
                    <a:p>
                      <a:pPr marL="0" marR="0" algn="ctr">
                        <a:lnSpc>
                          <a:spcPct val="115000"/>
                        </a:lnSpc>
                        <a:spcBef>
                          <a:spcPts val="0"/>
                        </a:spcBef>
                        <a:spcAft>
                          <a:spcPts val="0"/>
                        </a:spcAft>
                      </a:pPr>
                      <a:r>
                        <a:rPr lang="en-US" sz="1100">
                          <a:effectLst/>
                        </a:rPr>
                        <a:t>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643307"/>
                  </a:ext>
                </a:extLst>
              </a:tr>
              <a:tr h="0">
                <a:tc>
                  <a:txBody>
                    <a:bodyPr/>
                    <a:lstStyle/>
                    <a:p>
                      <a:pPr marL="0" marR="0" algn="ctr">
                        <a:lnSpc>
                          <a:spcPct val="115000"/>
                        </a:lnSpc>
                        <a:spcBef>
                          <a:spcPts val="0"/>
                        </a:spcBef>
                        <a:spcAft>
                          <a:spcPts val="0"/>
                        </a:spcAft>
                      </a:pPr>
                      <a:r>
                        <a:rPr lang="en-US" sz="1100">
                          <a:effectLst/>
                        </a:rPr>
                        <a:t>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Medium size dark blue colony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1190717"/>
                  </a:ext>
                </a:extLst>
              </a:tr>
              <a:tr h="0">
                <a:tc>
                  <a:txBody>
                    <a:bodyPr/>
                    <a:lstStyle/>
                    <a:p>
                      <a:pPr marL="0" marR="0" algn="ctr">
                        <a:lnSpc>
                          <a:spcPct val="115000"/>
                        </a:lnSpc>
                        <a:spcBef>
                          <a:spcPts val="0"/>
                        </a:spcBef>
                        <a:spcAft>
                          <a:spcPts val="0"/>
                        </a:spcAft>
                      </a:pPr>
                      <a:r>
                        <a:rPr lang="en-US" sz="1100">
                          <a:effectLst/>
                        </a:rPr>
                        <a:t>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KRLVS28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Medium size white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415883"/>
                  </a:ext>
                </a:extLst>
              </a:tr>
              <a:tr h="0">
                <a:tc>
                  <a:txBody>
                    <a:bodyPr/>
                    <a:lstStyle/>
                    <a:p>
                      <a:pPr marL="0" marR="0" algn="ctr">
                        <a:lnSpc>
                          <a:spcPct val="115000"/>
                        </a:lnSpc>
                        <a:spcBef>
                          <a:spcPts val="0"/>
                        </a:spcBef>
                        <a:spcAft>
                          <a:spcPts val="0"/>
                        </a:spcAft>
                      </a:pPr>
                      <a:r>
                        <a:rPr lang="en-US" sz="1100">
                          <a:effectLst/>
                        </a:rPr>
                        <a:t>6</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very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9484114"/>
                  </a:ext>
                </a:extLst>
              </a:tr>
              <a:tr h="0">
                <a:tc>
                  <a:txBody>
                    <a:bodyPr/>
                    <a:lstStyle/>
                    <a:p>
                      <a:pPr marL="0" marR="0" algn="ctr">
                        <a:lnSpc>
                          <a:spcPct val="115000"/>
                        </a:lnSpc>
                        <a:spcBef>
                          <a:spcPts val="0"/>
                        </a:spcBef>
                        <a:spcAft>
                          <a:spcPts val="0"/>
                        </a:spcAft>
                      </a:pPr>
                      <a:r>
                        <a:rPr lang="en-US" sz="1100">
                          <a:effectLst/>
                        </a:rPr>
                        <a:t>7</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Small very light blue/white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573275"/>
                  </a:ext>
                </a:extLst>
              </a:tr>
              <a:tr h="0">
                <a:tc>
                  <a:txBody>
                    <a:bodyPr/>
                    <a:lstStyle/>
                    <a:p>
                      <a:pPr marL="0" marR="0" algn="ctr">
                        <a:lnSpc>
                          <a:spcPct val="115000"/>
                        </a:lnSpc>
                        <a:spcBef>
                          <a:spcPts val="0"/>
                        </a:spcBef>
                        <a:spcAft>
                          <a:spcPts val="0"/>
                        </a:spcAft>
                      </a:pPr>
                      <a:r>
                        <a:rPr lang="en-US" sz="1100">
                          <a:effectLst/>
                        </a:rPr>
                        <a:t>8</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Small/medium white/light blue colony</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467322"/>
                  </a:ext>
                </a:extLst>
              </a:tr>
              <a:tr h="0">
                <a:tc>
                  <a:txBody>
                    <a:bodyPr/>
                    <a:lstStyle/>
                    <a:p>
                      <a:pPr marL="0" marR="0" algn="ctr">
                        <a:lnSpc>
                          <a:spcPct val="115000"/>
                        </a:lnSpc>
                        <a:spcBef>
                          <a:spcPts val="0"/>
                        </a:spcBef>
                        <a:spcAft>
                          <a:spcPts val="0"/>
                        </a:spcAft>
                      </a:pPr>
                      <a:r>
                        <a:rPr lang="en-US" sz="1100">
                          <a:effectLst/>
                        </a:rPr>
                        <a:t>9</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Small dark blue colony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3478336"/>
                  </a:ext>
                </a:extLst>
              </a:tr>
              <a:tr h="0">
                <a:tc>
                  <a:txBody>
                    <a:bodyPr/>
                    <a:lstStyle/>
                    <a:p>
                      <a:pPr marL="0" marR="0" algn="ctr">
                        <a:lnSpc>
                          <a:spcPct val="115000"/>
                        </a:lnSpc>
                        <a:spcBef>
                          <a:spcPts val="0"/>
                        </a:spcBef>
                        <a:spcAft>
                          <a:spcPts val="0"/>
                        </a:spcAft>
                      </a:pPr>
                      <a:r>
                        <a:rPr lang="en-US" sz="1100">
                          <a:effectLst/>
                        </a:rPr>
                        <a:t>10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Small white colony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9752677"/>
                  </a:ext>
                </a:extLst>
              </a:tr>
              <a:tr h="0">
                <a:tc>
                  <a:txBody>
                    <a:bodyPr/>
                    <a:lstStyle/>
                    <a:p>
                      <a:pPr marL="0" marR="0" algn="ctr">
                        <a:lnSpc>
                          <a:spcPct val="115000"/>
                        </a:lnSpc>
                        <a:spcBef>
                          <a:spcPts val="0"/>
                        </a:spcBef>
                        <a:spcAft>
                          <a:spcPts val="0"/>
                        </a:spcAft>
                      </a:pPr>
                      <a:r>
                        <a:rPr lang="en-US" sz="1100">
                          <a:effectLst/>
                        </a:rPr>
                        <a:t>11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Medium size darker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4281980"/>
                  </a:ext>
                </a:extLst>
              </a:tr>
              <a:tr h="0">
                <a:tc>
                  <a:txBody>
                    <a:bodyPr/>
                    <a:lstStyle/>
                    <a:p>
                      <a:pPr marL="0" marR="0" algn="ctr">
                        <a:lnSpc>
                          <a:spcPct val="115000"/>
                        </a:lnSpc>
                        <a:spcBef>
                          <a:spcPts val="0"/>
                        </a:spcBef>
                        <a:spcAft>
                          <a:spcPts val="0"/>
                        </a:spcAft>
                      </a:pPr>
                      <a:r>
                        <a:rPr lang="en-US" sz="1100">
                          <a:effectLst/>
                        </a:rPr>
                        <a:t>12</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Very small dark blue colony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2951987"/>
                  </a:ext>
                </a:extLst>
              </a:tr>
              <a:tr h="0">
                <a:tc>
                  <a:txBody>
                    <a:bodyPr/>
                    <a:lstStyle/>
                    <a:p>
                      <a:pPr marL="0" marR="0" algn="ctr">
                        <a:lnSpc>
                          <a:spcPct val="115000"/>
                        </a:lnSpc>
                        <a:spcBef>
                          <a:spcPts val="0"/>
                        </a:spcBef>
                        <a:spcAft>
                          <a:spcPts val="0"/>
                        </a:spcAft>
                      </a:pPr>
                      <a:r>
                        <a:rPr lang="en-US" sz="1100">
                          <a:effectLst/>
                        </a:rPr>
                        <a:t>13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“Background” from KRLVS75</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Background</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9576139"/>
                  </a:ext>
                </a:extLst>
              </a:tr>
              <a:tr h="0">
                <a:tc>
                  <a:txBody>
                    <a:bodyPr/>
                    <a:lstStyle/>
                    <a:p>
                      <a:pPr marL="0" marR="0" algn="ctr">
                        <a:lnSpc>
                          <a:spcPct val="115000"/>
                        </a:lnSpc>
                        <a:spcBef>
                          <a:spcPts val="0"/>
                        </a:spcBef>
                        <a:spcAft>
                          <a:spcPts val="0"/>
                        </a:spcAft>
                      </a:pPr>
                      <a:r>
                        <a:rPr lang="en-US" sz="1100">
                          <a:effectLst/>
                        </a:rPr>
                        <a:t>14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“Background” from KRLVS28</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Background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3810205"/>
                  </a:ext>
                </a:extLst>
              </a:tr>
              <a:tr h="0">
                <a:tc>
                  <a:txBody>
                    <a:bodyPr/>
                    <a:lstStyle/>
                    <a:p>
                      <a:pPr marL="0" marR="0" algn="ctr">
                        <a:lnSpc>
                          <a:spcPct val="115000"/>
                        </a:lnSpc>
                        <a:spcBef>
                          <a:spcPts val="0"/>
                        </a:spcBef>
                        <a:spcAft>
                          <a:spcPts val="0"/>
                        </a:spcAft>
                      </a:pPr>
                      <a:r>
                        <a:rPr lang="en-US" sz="1100" dirty="0">
                          <a:effectLst/>
                        </a:rPr>
                        <a:t>15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KRLVS75 negative control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dirty="0">
                          <a:effectLst/>
                        </a:rPr>
                        <a:t>N/A</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933448"/>
                  </a:ext>
                </a:extLst>
              </a:tr>
            </a:tbl>
          </a:graphicData>
        </a:graphic>
      </p:graphicFrame>
      <p:pic>
        <p:nvPicPr>
          <p:cNvPr id="6" name="Picture 5" descr="A picture containing text, several&#10;&#10;Description automatically generated">
            <a:extLst>
              <a:ext uri="{FF2B5EF4-FFF2-40B4-BE49-F238E27FC236}">
                <a16:creationId xmlns:a16="http://schemas.microsoft.com/office/drawing/2014/main" id="{B81ECC5B-C095-A34E-6F30-AA15E5F284BB}"/>
              </a:ext>
            </a:extLst>
          </p:cNvPr>
          <p:cNvPicPr>
            <a:picLocks noChangeAspect="1"/>
          </p:cNvPicPr>
          <p:nvPr/>
        </p:nvPicPr>
        <p:blipFill>
          <a:blip r:embed="rId3"/>
          <a:stretch>
            <a:fillRect/>
          </a:stretch>
        </p:blipFill>
        <p:spPr>
          <a:xfrm>
            <a:off x="207310" y="1627494"/>
            <a:ext cx="6464706" cy="1983038"/>
          </a:xfrm>
          <a:prstGeom prst="rect">
            <a:avLst/>
          </a:prstGeom>
        </p:spPr>
      </p:pic>
      <p:pic>
        <p:nvPicPr>
          <p:cNvPr id="8" name="Picture 7" descr="A picture containing food, cup, soup&#10;&#10;Description automatically generated">
            <a:extLst>
              <a:ext uri="{FF2B5EF4-FFF2-40B4-BE49-F238E27FC236}">
                <a16:creationId xmlns:a16="http://schemas.microsoft.com/office/drawing/2014/main" id="{C4A87B7F-00C0-0B2C-2A2F-0F3B72CF2EFE}"/>
              </a:ext>
            </a:extLst>
          </p:cNvPr>
          <p:cNvPicPr>
            <a:picLocks noChangeAspect="1"/>
          </p:cNvPicPr>
          <p:nvPr/>
        </p:nvPicPr>
        <p:blipFill>
          <a:blip r:embed="rId4"/>
          <a:stretch>
            <a:fillRect/>
          </a:stretch>
        </p:blipFill>
        <p:spPr>
          <a:xfrm>
            <a:off x="816602" y="4045959"/>
            <a:ext cx="5246122" cy="2053277"/>
          </a:xfrm>
          <a:prstGeom prst="rect">
            <a:avLst/>
          </a:prstGeom>
        </p:spPr>
      </p:pic>
      <p:sp>
        <p:nvSpPr>
          <p:cNvPr id="9" name="TextBox 8">
            <a:extLst>
              <a:ext uri="{FF2B5EF4-FFF2-40B4-BE49-F238E27FC236}">
                <a16:creationId xmlns:a16="http://schemas.microsoft.com/office/drawing/2014/main" id="{FA7D6610-C8FB-42FB-6A17-CDB31FEF59F3}"/>
              </a:ext>
            </a:extLst>
          </p:cNvPr>
          <p:cNvSpPr txBox="1"/>
          <p:nvPr/>
        </p:nvSpPr>
        <p:spPr>
          <a:xfrm>
            <a:off x="7050796" y="155575"/>
            <a:ext cx="4968607" cy="3262432"/>
          </a:xfrm>
          <a:prstGeom prst="rect">
            <a:avLst/>
          </a:prstGeom>
          <a:noFill/>
        </p:spPr>
        <p:txBody>
          <a:bodyPr wrap="square" rtlCol="0">
            <a:spAutoFit/>
          </a:bodyPr>
          <a:lstStyle/>
          <a:p>
            <a:r>
              <a:rPr lang="en-US" dirty="0"/>
              <a:t>Improvements for next time:</a:t>
            </a:r>
          </a:p>
          <a:p>
            <a:pPr marL="285750" indent="-285750">
              <a:buFont typeface="Arial" panose="020B0604020202020204" pitchFamily="34" charset="0"/>
              <a:buChar char="•"/>
            </a:pPr>
            <a:r>
              <a:rPr lang="en-US" dirty="0"/>
              <a:t>Decreasing the concentration of X-gal in the soft agar overlay</a:t>
            </a:r>
          </a:p>
          <a:p>
            <a:pPr marL="742950" lvl="1" indent="-285750">
              <a:buFont typeface="Arial" panose="020B0604020202020204" pitchFamily="34" charset="0"/>
              <a:buChar char="•"/>
            </a:pPr>
            <a:r>
              <a:rPr lang="en-US" sz="1600" dirty="0"/>
              <a:t>Very difficult to distinguish between shades of blue when they are all very pigmented</a:t>
            </a:r>
          </a:p>
          <a:p>
            <a:pPr marL="285750" indent="-285750">
              <a:buFont typeface="Arial" panose="020B0604020202020204" pitchFamily="34" charset="0"/>
              <a:buChar char="•"/>
            </a:pPr>
            <a:r>
              <a:rPr lang="en-US" dirty="0"/>
              <a:t>Gradient effect seen in some plates</a:t>
            </a:r>
          </a:p>
          <a:p>
            <a:pPr marL="742950" lvl="1" indent="-285750">
              <a:buFont typeface="Arial" panose="020B0604020202020204" pitchFamily="34" charset="0"/>
              <a:buChar char="•"/>
            </a:pPr>
            <a:r>
              <a:rPr lang="en-US" sz="1600" dirty="0"/>
              <a:t>Caused by uneven soft agar overlay</a:t>
            </a:r>
          </a:p>
          <a:p>
            <a:pPr marL="742950" lvl="1" indent="-285750">
              <a:buFont typeface="Arial" panose="020B0604020202020204" pitchFamily="34" charset="0"/>
              <a:buChar char="•"/>
            </a:pPr>
            <a:r>
              <a:rPr lang="en-US" sz="1600" dirty="0"/>
              <a:t>Resolved by not stacking plates while the soft agar solidifies</a:t>
            </a:r>
          </a:p>
          <a:p>
            <a:pPr marL="285750" indent="-285750">
              <a:buFont typeface="Arial" panose="020B0604020202020204" pitchFamily="34" charset="0"/>
              <a:buChar char="•"/>
            </a:pPr>
            <a:r>
              <a:rPr lang="en-US" dirty="0"/>
              <a:t>Plating on the large plates</a:t>
            </a:r>
          </a:p>
          <a:p>
            <a:pPr marL="742950" lvl="1" indent="-285750">
              <a:buFont typeface="Arial" panose="020B0604020202020204" pitchFamily="34" charset="0"/>
              <a:buChar char="•"/>
            </a:pPr>
            <a:r>
              <a:rPr lang="en-US" sz="1600" dirty="0"/>
              <a:t>Difficult to rescue isolated colonies when they are growing that densely</a:t>
            </a:r>
          </a:p>
        </p:txBody>
      </p:sp>
      <p:sp>
        <p:nvSpPr>
          <p:cNvPr id="3" name="TextBox 2">
            <a:extLst>
              <a:ext uri="{FF2B5EF4-FFF2-40B4-BE49-F238E27FC236}">
                <a16:creationId xmlns:a16="http://schemas.microsoft.com/office/drawing/2014/main" id="{29E7C2AB-9775-0621-1DF4-CDBA1B15C69B}"/>
              </a:ext>
            </a:extLst>
          </p:cNvPr>
          <p:cNvSpPr txBox="1"/>
          <p:nvPr/>
        </p:nvSpPr>
        <p:spPr>
          <a:xfrm>
            <a:off x="403794" y="3279176"/>
            <a:ext cx="1224399" cy="338554"/>
          </a:xfrm>
          <a:prstGeom prst="rect">
            <a:avLst/>
          </a:prstGeom>
          <a:solidFill>
            <a:schemeClr val="bg1"/>
          </a:solidFill>
          <a:ln>
            <a:noFill/>
          </a:ln>
        </p:spPr>
        <p:txBody>
          <a:bodyPr wrap="square" rtlCol="0">
            <a:spAutoFit/>
          </a:bodyPr>
          <a:lstStyle/>
          <a:p>
            <a:r>
              <a:rPr lang="en-US" sz="800" dirty="0"/>
              <a:t>Parental strain: KRLVS28</a:t>
            </a:r>
          </a:p>
          <a:p>
            <a:r>
              <a:rPr lang="en-US" sz="800" dirty="0"/>
              <a:t>Volume plated: 10 </a:t>
            </a:r>
            <a:r>
              <a:rPr lang="en-US" sz="800" b="0" i="0" u="none" strike="noStrike" dirty="0">
                <a:solidFill>
                  <a:srgbClr val="202124"/>
                </a:solidFill>
                <a:effectLst/>
              </a:rPr>
              <a:t>µL</a:t>
            </a:r>
            <a:endParaRPr lang="en-US" sz="800" dirty="0"/>
          </a:p>
        </p:txBody>
      </p:sp>
      <p:sp>
        <p:nvSpPr>
          <p:cNvPr id="5" name="TextBox 4">
            <a:extLst>
              <a:ext uri="{FF2B5EF4-FFF2-40B4-BE49-F238E27FC236}">
                <a16:creationId xmlns:a16="http://schemas.microsoft.com/office/drawing/2014/main" id="{99ABBBF7-289A-A90D-5D8A-C8D73551B85F}"/>
              </a:ext>
            </a:extLst>
          </p:cNvPr>
          <p:cNvSpPr txBox="1"/>
          <p:nvPr/>
        </p:nvSpPr>
        <p:spPr>
          <a:xfrm>
            <a:off x="2061473" y="3271978"/>
            <a:ext cx="1224399" cy="338554"/>
          </a:xfrm>
          <a:prstGeom prst="rect">
            <a:avLst/>
          </a:prstGeom>
          <a:solidFill>
            <a:schemeClr val="bg1"/>
          </a:solidFill>
          <a:ln>
            <a:noFill/>
          </a:ln>
        </p:spPr>
        <p:txBody>
          <a:bodyPr wrap="square" rtlCol="0">
            <a:spAutoFit/>
          </a:bodyPr>
          <a:lstStyle/>
          <a:p>
            <a:r>
              <a:rPr lang="en-US" sz="800" dirty="0"/>
              <a:t>Parental strain: KRLVS28</a:t>
            </a:r>
          </a:p>
          <a:p>
            <a:r>
              <a:rPr lang="en-US" sz="800" dirty="0"/>
              <a:t>Volume plated: 100 </a:t>
            </a:r>
            <a:r>
              <a:rPr lang="en-US" sz="800" b="0" i="0" u="none" strike="noStrike" dirty="0">
                <a:solidFill>
                  <a:srgbClr val="202124"/>
                </a:solidFill>
                <a:effectLst/>
              </a:rPr>
              <a:t>µL</a:t>
            </a:r>
            <a:endParaRPr lang="en-US" sz="800" dirty="0"/>
          </a:p>
        </p:txBody>
      </p:sp>
      <p:sp>
        <p:nvSpPr>
          <p:cNvPr id="7" name="TextBox 6">
            <a:extLst>
              <a:ext uri="{FF2B5EF4-FFF2-40B4-BE49-F238E27FC236}">
                <a16:creationId xmlns:a16="http://schemas.microsoft.com/office/drawing/2014/main" id="{6EF66882-6298-F7BA-EFEB-ADDA580FE62D}"/>
              </a:ext>
            </a:extLst>
          </p:cNvPr>
          <p:cNvSpPr txBox="1"/>
          <p:nvPr/>
        </p:nvSpPr>
        <p:spPr>
          <a:xfrm>
            <a:off x="3719152" y="3271978"/>
            <a:ext cx="1224399" cy="338554"/>
          </a:xfrm>
          <a:prstGeom prst="rect">
            <a:avLst/>
          </a:prstGeom>
          <a:solidFill>
            <a:schemeClr val="bg1"/>
          </a:solidFill>
          <a:ln>
            <a:noFill/>
          </a:ln>
        </p:spPr>
        <p:txBody>
          <a:bodyPr wrap="square" rtlCol="0">
            <a:spAutoFit/>
          </a:bodyPr>
          <a:lstStyle/>
          <a:p>
            <a:r>
              <a:rPr lang="en-US" sz="800" dirty="0"/>
              <a:t>Parental strain: KRLVS28</a:t>
            </a:r>
          </a:p>
          <a:p>
            <a:r>
              <a:rPr lang="en-US" sz="800" dirty="0"/>
              <a:t>Volume plated: 200 </a:t>
            </a:r>
            <a:r>
              <a:rPr lang="en-US" sz="800" b="0" i="0" u="none" strike="noStrike" dirty="0">
                <a:solidFill>
                  <a:srgbClr val="202124"/>
                </a:solidFill>
                <a:effectLst/>
              </a:rPr>
              <a:t>µL</a:t>
            </a:r>
            <a:endParaRPr lang="en-US" sz="800" dirty="0"/>
          </a:p>
        </p:txBody>
      </p:sp>
      <p:sp>
        <p:nvSpPr>
          <p:cNvPr id="10" name="TextBox 9">
            <a:extLst>
              <a:ext uri="{FF2B5EF4-FFF2-40B4-BE49-F238E27FC236}">
                <a16:creationId xmlns:a16="http://schemas.microsoft.com/office/drawing/2014/main" id="{70659BF0-4376-0BEA-1C54-068DDD34C71C}"/>
              </a:ext>
            </a:extLst>
          </p:cNvPr>
          <p:cNvSpPr txBox="1"/>
          <p:nvPr/>
        </p:nvSpPr>
        <p:spPr>
          <a:xfrm>
            <a:off x="5319516" y="3279176"/>
            <a:ext cx="1224399" cy="338554"/>
          </a:xfrm>
          <a:prstGeom prst="rect">
            <a:avLst/>
          </a:prstGeom>
          <a:solidFill>
            <a:schemeClr val="bg1"/>
          </a:solidFill>
          <a:ln>
            <a:noFill/>
          </a:ln>
        </p:spPr>
        <p:txBody>
          <a:bodyPr wrap="square" rtlCol="0">
            <a:spAutoFit/>
          </a:bodyPr>
          <a:lstStyle/>
          <a:p>
            <a:r>
              <a:rPr lang="en-US" sz="800" dirty="0"/>
              <a:t>Parental strain: KRLVS75</a:t>
            </a:r>
          </a:p>
          <a:p>
            <a:r>
              <a:rPr lang="en-US" sz="800" dirty="0"/>
              <a:t>Volume plated: 10 </a:t>
            </a:r>
            <a:r>
              <a:rPr lang="en-US" sz="800" b="0" i="0" u="none" strike="noStrike" dirty="0">
                <a:solidFill>
                  <a:srgbClr val="202124"/>
                </a:solidFill>
                <a:effectLst/>
              </a:rPr>
              <a:t>µL</a:t>
            </a:r>
            <a:endParaRPr lang="en-US" sz="800" dirty="0"/>
          </a:p>
        </p:txBody>
      </p:sp>
      <p:sp>
        <p:nvSpPr>
          <p:cNvPr id="11" name="TextBox 10">
            <a:extLst>
              <a:ext uri="{FF2B5EF4-FFF2-40B4-BE49-F238E27FC236}">
                <a16:creationId xmlns:a16="http://schemas.microsoft.com/office/drawing/2014/main" id="{5D570486-B0FB-D290-6FDD-C483E72391E3}"/>
              </a:ext>
            </a:extLst>
          </p:cNvPr>
          <p:cNvSpPr txBox="1"/>
          <p:nvPr/>
        </p:nvSpPr>
        <p:spPr>
          <a:xfrm>
            <a:off x="816602" y="5760682"/>
            <a:ext cx="1224399" cy="338554"/>
          </a:xfrm>
          <a:prstGeom prst="rect">
            <a:avLst/>
          </a:prstGeom>
          <a:solidFill>
            <a:schemeClr val="bg1"/>
          </a:solidFill>
          <a:ln>
            <a:noFill/>
          </a:ln>
        </p:spPr>
        <p:txBody>
          <a:bodyPr wrap="square" rtlCol="0">
            <a:spAutoFit/>
          </a:bodyPr>
          <a:lstStyle/>
          <a:p>
            <a:r>
              <a:rPr lang="en-US" sz="800" dirty="0"/>
              <a:t>Parental strain: KRLVS75</a:t>
            </a:r>
          </a:p>
          <a:p>
            <a:r>
              <a:rPr lang="en-US" sz="800" dirty="0"/>
              <a:t>Volume plated: 100 </a:t>
            </a:r>
            <a:r>
              <a:rPr lang="en-US" sz="800" b="0" i="0" u="none" strike="noStrike" dirty="0">
                <a:solidFill>
                  <a:srgbClr val="202124"/>
                </a:solidFill>
                <a:effectLst/>
              </a:rPr>
              <a:t>µL</a:t>
            </a:r>
            <a:endParaRPr lang="en-US" sz="800" dirty="0"/>
          </a:p>
        </p:txBody>
      </p:sp>
      <p:sp>
        <p:nvSpPr>
          <p:cNvPr id="12" name="TextBox 11">
            <a:extLst>
              <a:ext uri="{FF2B5EF4-FFF2-40B4-BE49-F238E27FC236}">
                <a16:creationId xmlns:a16="http://schemas.microsoft.com/office/drawing/2014/main" id="{EAACFF9C-4172-A2E7-E206-409C77A1552E}"/>
              </a:ext>
            </a:extLst>
          </p:cNvPr>
          <p:cNvSpPr txBox="1"/>
          <p:nvPr/>
        </p:nvSpPr>
        <p:spPr>
          <a:xfrm>
            <a:off x="2919324" y="5761832"/>
            <a:ext cx="1412028" cy="338554"/>
          </a:xfrm>
          <a:prstGeom prst="rect">
            <a:avLst/>
          </a:prstGeom>
          <a:solidFill>
            <a:schemeClr val="bg1"/>
          </a:solidFill>
          <a:ln>
            <a:noFill/>
          </a:ln>
        </p:spPr>
        <p:txBody>
          <a:bodyPr wrap="square" rtlCol="0">
            <a:spAutoFit/>
          </a:bodyPr>
          <a:lstStyle/>
          <a:p>
            <a:r>
              <a:rPr lang="en-US" sz="800" dirty="0"/>
              <a:t>KRLVS28 Negative Control</a:t>
            </a:r>
          </a:p>
          <a:p>
            <a:r>
              <a:rPr lang="en-US" sz="800" dirty="0"/>
              <a:t>Volume plated: 1000 </a:t>
            </a:r>
            <a:r>
              <a:rPr lang="en-US" sz="800" b="0" i="0" u="none" strike="noStrike" dirty="0">
                <a:solidFill>
                  <a:srgbClr val="202124"/>
                </a:solidFill>
                <a:effectLst/>
              </a:rPr>
              <a:t>µL</a:t>
            </a:r>
            <a:endParaRPr lang="en-US" sz="800" dirty="0"/>
          </a:p>
        </p:txBody>
      </p:sp>
      <p:sp>
        <p:nvSpPr>
          <p:cNvPr id="13" name="TextBox 12">
            <a:extLst>
              <a:ext uri="{FF2B5EF4-FFF2-40B4-BE49-F238E27FC236}">
                <a16:creationId xmlns:a16="http://schemas.microsoft.com/office/drawing/2014/main" id="{2F0963CD-61AE-8DFD-2FAD-CC5A3492B54C}"/>
              </a:ext>
            </a:extLst>
          </p:cNvPr>
          <p:cNvSpPr txBox="1"/>
          <p:nvPr/>
        </p:nvSpPr>
        <p:spPr>
          <a:xfrm>
            <a:off x="4544822" y="5760682"/>
            <a:ext cx="1386894" cy="338554"/>
          </a:xfrm>
          <a:prstGeom prst="rect">
            <a:avLst/>
          </a:prstGeom>
          <a:solidFill>
            <a:schemeClr val="bg1"/>
          </a:solidFill>
          <a:ln>
            <a:noFill/>
          </a:ln>
        </p:spPr>
        <p:txBody>
          <a:bodyPr wrap="square" rtlCol="0">
            <a:spAutoFit/>
          </a:bodyPr>
          <a:lstStyle/>
          <a:p>
            <a:r>
              <a:rPr lang="en-US" sz="800" dirty="0"/>
              <a:t>KRLVS75 Negative Control</a:t>
            </a:r>
          </a:p>
          <a:p>
            <a:r>
              <a:rPr lang="en-US" sz="800" dirty="0"/>
              <a:t>Volume plated: 1000 </a:t>
            </a:r>
            <a:r>
              <a:rPr lang="en-US" sz="800" b="0" i="0" u="none" strike="noStrike" dirty="0">
                <a:solidFill>
                  <a:srgbClr val="202124"/>
                </a:solidFill>
                <a:effectLst/>
              </a:rPr>
              <a:t>µL</a:t>
            </a:r>
            <a:endParaRPr lang="en-US" sz="800" dirty="0"/>
          </a:p>
        </p:txBody>
      </p:sp>
    </p:spTree>
    <p:extLst>
      <p:ext uri="{BB962C8B-B14F-4D97-AF65-F5344CB8AC3E}">
        <p14:creationId xmlns:p14="http://schemas.microsoft.com/office/powerpoint/2010/main" val="28156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CB">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43B0-B5FD-E4A3-AE22-EE3A5AF47FF7}"/>
              </a:ext>
            </a:extLst>
          </p:cNvPr>
          <p:cNvSpPr>
            <a:spLocks noGrp="1"/>
          </p:cNvSpPr>
          <p:nvPr>
            <p:ph type="title"/>
          </p:nvPr>
        </p:nvSpPr>
        <p:spPr/>
        <p:txBody>
          <a:bodyPr/>
          <a:lstStyle/>
          <a:p>
            <a:r>
              <a:rPr lang="en-US" dirty="0"/>
              <a:t>The second round of screening:</a:t>
            </a:r>
          </a:p>
        </p:txBody>
      </p:sp>
      <p:sp>
        <p:nvSpPr>
          <p:cNvPr id="3" name="Content Placeholder 2">
            <a:extLst>
              <a:ext uri="{FF2B5EF4-FFF2-40B4-BE49-F238E27FC236}">
                <a16:creationId xmlns:a16="http://schemas.microsoft.com/office/drawing/2014/main" id="{101C4A2B-887E-B605-A553-16288054E4D1}"/>
              </a:ext>
            </a:extLst>
          </p:cNvPr>
          <p:cNvSpPr>
            <a:spLocks noGrp="1"/>
          </p:cNvSpPr>
          <p:nvPr>
            <p:ph idx="1"/>
          </p:nvPr>
        </p:nvSpPr>
        <p:spPr/>
        <p:txBody>
          <a:bodyPr>
            <a:normAutofit/>
          </a:bodyPr>
          <a:lstStyle/>
          <a:p>
            <a:r>
              <a:rPr lang="en-US" sz="2200" dirty="0"/>
              <a:t>Each plate had 4 isolation streaks</a:t>
            </a:r>
          </a:p>
          <a:p>
            <a:pPr marL="914400" lvl="1" indent="-457200">
              <a:buFont typeface="+mj-lt"/>
              <a:buAutoNum type="arabicPeriod"/>
            </a:pPr>
            <a:r>
              <a:rPr lang="en-US" sz="2200" dirty="0"/>
              <a:t>KRLVS</a:t>
            </a:r>
          </a:p>
          <a:p>
            <a:pPr marL="914400" lvl="1" indent="-457200">
              <a:buFont typeface="+mj-lt"/>
              <a:buAutoNum type="arabicPeriod"/>
            </a:pPr>
            <a:r>
              <a:rPr lang="en-US" sz="2200" dirty="0"/>
              <a:t>The parental strain (KRLVS28 or KRLVS75)</a:t>
            </a:r>
          </a:p>
          <a:p>
            <a:pPr marL="914400" lvl="1" indent="-457200">
              <a:buFont typeface="+mj-lt"/>
              <a:buAutoNum type="arabicPeriod"/>
            </a:pPr>
            <a:r>
              <a:rPr lang="en-US" sz="2200" dirty="0"/>
              <a:t>The “background” mutant for the respective strain</a:t>
            </a:r>
          </a:p>
          <a:p>
            <a:pPr marL="914400" lvl="1" indent="-457200">
              <a:buFont typeface="+mj-lt"/>
              <a:buAutoNum type="arabicPeriod"/>
            </a:pPr>
            <a:r>
              <a:rPr lang="en-US" sz="2200" dirty="0"/>
              <a:t>The mutant of interest</a:t>
            </a:r>
          </a:p>
          <a:p>
            <a:r>
              <a:rPr lang="en-US" sz="2200" dirty="0"/>
              <a:t>What are we looking for?</a:t>
            </a:r>
          </a:p>
          <a:p>
            <a:pPr lvl="1"/>
            <a:r>
              <a:rPr lang="en-US" sz="2200" dirty="0">
                <a:effectLst/>
                <a:ea typeface="Arial" panose="020B0604020202020204" pitchFamily="34" charset="0"/>
                <a:cs typeface="Times New Roman" panose="02020603050405020304" pitchFamily="18" charset="0"/>
              </a:rPr>
              <a:t>a difference in coloration between the mutant and the respective parental strain</a:t>
            </a:r>
            <a:endParaRPr lang="en-US" sz="2200" dirty="0">
              <a:ea typeface="Arial" panose="020B0604020202020204" pitchFamily="34" charset="0"/>
              <a:cs typeface="Times New Roman" panose="02020603050405020304" pitchFamily="18" charset="0"/>
            </a:endParaRPr>
          </a:p>
          <a:p>
            <a:pPr lvl="1"/>
            <a:r>
              <a:rPr lang="en-US" sz="2200" dirty="0">
                <a:cs typeface="Times New Roman" panose="02020603050405020304" pitchFamily="18" charset="0"/>
              </a:rPr>
              <a:t>KRLVS is acting as our negative control because it has no </a:t>
            </a:r>
            <a:r>
              <a:rPr lang="en-US" sz="2200" dirty="0" err="1">
                <a:effectLst/>
                <a:ea typeface="Times New Roman" panose="02020603050405020304" pitchFamily="18" charset="0"/>
              </a:rPr>
              <a:t>ß</a:t>
            </a:r>
            <a:r>
              <a:rPr lang="en-US" sz="2200" dirty="0">
                <a:effectLst/>
                <a:ea typeface="Times New Roman" panose="02020603050405020304" pitchFamily="18" charset="0"/>
              </a:rPr>
              <a:t>-galactosidase activity</a:t>
            </a:r>
            <a:endParaRPr lang="en-US" sz="2200" dirty="0">
              <a:cs typeface="Times New Roman" panose="02020603050405020304" pitchFamily="18" charset="0"/>
            </a:endParaRPr>
          </a:p>
        </p:txBody>
      </p:sp>
    </p:spTree>
    <p:extLst>
      <p:ext uri="{BB962C8B-B14F-4D97-AF65-F5344CB8AC3E}">
        <p14:creationId xmlns:p14="http://schemas.microsoft.com/office/powerpoint/2010/main" val="303849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3305</TotalTime>
  <Words>3940</Words>
  <Application>Microsoft Macintosh PowerPoint</Application>
  <PresentationFormat>Widescreen</PresentationFormat>
  <Paragraphs>385</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Avenir</vt:lpstr>
      <vt:lpstr>Calibri</vt:lpstr>
      <vt:lpstr>Calibri Light</vt:lpstr>
      <vt:lpstr>Century Gothic</vt:lpstr>
      <vt:lpstr>Helvetica Neue</vt:lpstr>
      <vt:lpstr>OpenDyslexic</vt:lpstr>
      <vt:lpstr>Times New Roman</vt:lpstr>
      <vt:lpstr>Office Theme</vt:lpstr>
      <vt:lpstr>Investigating genetic factors that regulate rpsU1 and rpsU3</vt:lpstr>
      <vt:lpstr>Francisella tularensis</vt:lpstr>
      <vt:lpstr>PowerPoint Presentation</vt:lpstr>
      <vt:lpstr>PowerPoint Presentation</vt:lpstr>
      <vt:lpstr>Methods &amp; Goals:</vt:lpstr>
      <vt:lpstr>Our plasmid: pKR141 Ft_InSeq_Tn </vt:lpstr>
      <vt:lpstr>How do we test for ß-galactosidase activity?</vt:lpstr>
      <vt:lpstr>Electroporation &amp; ß-gal Soft agar overlay</vt:lpstr>
      <vt:lpstr>The second round of screening:</vt:lpstr>
      <vt:lpstr>PowerPoint Presentation</vt:lpstr>
      <vt:lpstr>PowerPoint Presentation</vt:lpstr>
      <vt:lpstr>What now?</vt:lpstr>
      <vt:lpstr>Mutant 4 Isolation Streak:</vt:lpstr>
      <vt:lpstr>Colony PCR for Mutant 7:</vt:lpstr>
      <vt:lpstr>ß- Galactosidase Activity Assay</vt:lpstr>
      <vt:lpstr>Conclusions:</vt:lpstr>
      <vt:lpstr>ACKNOWLEDGEMENTS</vt:lpstr>
      <vt:lpstr>PowerPoint Presentation</vt:lpstr>
      <vt:lpstr>Colonies from first screening plated on CHAH+Kan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McPartland</dc:creator>
  <cp:lastModifiedBy>Morgan McPartland</cp:lastModifiedBy>
  <cp:revision>22</cp:revision>
  <cp:lastPrinted>2022-12-09T14:35:27Z</cp:lastPrinted>
  <dcterms:created xsi:type="dcterms:W3CDTF">2022-12-05T14:52:43Z</dcterms:created>
  <dcterms:modified xsi:type="dcterms:W3CDTF">2022-12-09T15:03:45Z</dcterms:modified>
</cp:coreProperties>
</file>