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570" r:id="rId2"/>
    <p:sldId id="5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76F9-1C7D-4240-8E8E-D7F7E5C5FD9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FC2A6-2521-3E42-9F98-AE0699A2A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simple growth curve in our standard lab conditions. In gray we have wild-type and in red is our delta bS21-2 strain and there’s a significant growth defect. When we complement with bS21-2 we get near wild-type growth, and we see complementation with bS21-1 as well. However, when we complement with bS21-3, we still see defective growth.</a:t>
            </a:r>
          </a:p>
          <a:p>
            <a:endParaRPr lang="en-US" dirty="0"/>
          </a:p>
          <a:p>
            <a:r>
              <a:rPr lang="en-US" dirty="0"/>
              <a:t>This is interesting because it’s the opposite of what we saw with complementation of the T6 protein abundance. </a:t>
            </a:r>
          </a:p>
          <a:p>
            <a:endParaRPr lang="en-US" dirty="0"/>
          </a:p>
          <a:p>
            <a:r>
              <a:rPr lang="en-US" dirty="0"/>
              <a:t>Now because we saw those changes in Type 6 production, we wanted to see how our strains could grow in macrophage because type vi proteins are essential for intramacrophage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DD759-AB26-F64E-8A4F-FBC14A9FC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7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D759-AB26-F64E-8A4F-FBC14A9FC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BABD-EAA0-958A-3283-6C3521738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87E26-128A-C029-20C7-174576F73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7FB-C9F0-A85E-9CB0-89AC0120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13B-A023-43B4-A263-B8F538904F30}" type="datetime1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D8B1-7572-EABD-D120-80D7601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639C9-DBB2-6C45-1DED-1EEF117B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F25B227-4997-8D44-8738-EB139E00C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8790-B643-6208-4DC8-5854F8FE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AF53C-7B6B-32ED-11C0-B5C2F43FE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7AFD7-D705-1FCA-ECE0-FACF7D0E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9A65-5F71-4606-B645-AD7CB2DE5DAA}" type="datetime1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FACDF-93D2-1B70-EB0A-E44364B5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D74BB-7822-65F9-EB34-DD86597A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F9DB6-CBF6-2C9A-578A-042E9171C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8C7F5-D7BA-BFD8-D0CF-6CBBB6CC1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0087B-6CA5-35C0-295F-9A4AF64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079E-1AF9-449B-8780-18FE095F8962}" type="datetime1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7B107-287F-B666-9344-3ED2B0CC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BDD30-790B-F99C-5431-D267D107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8BE1-F299-51EB-9D78-C2E9CF72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6F8A-4D29-0391-E56D-1D772114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42C3-9664-9796-9E34-831E2660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23F6-E5E0-4A12-9A2F-818419751F3B}" type="datetime1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AF2B3-D97E-7342-DD6E-B7CDFB4E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E1B8-8297-A762-01AA-D8CE072D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CF99-0A30-5CEB-C03A-9C2C6DF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11D8-DF3E-8D13-E6AF-FC61A9EE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A6E23-F63B-6C54-FE89-979B19D4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A2EA-90CB-4967-B8BB-420F7AAAA952}" type="datetime1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5BA0-5209-93F9-030D-424C9C20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C43C-E1FF-70B4-CFF6-FA74AC76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C0AE-C1C9-DF62-FD22-896D2CA4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CCE1-09FE-F56B-B40E-E83E0DDD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1E12B-2866-13C5-7F76-7AF52C69B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27C18-0FD7-6999-2A7D-CC52D068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E34-6923-4687-B192-BDFBC1299E0A}" type="datetime1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D8205-76C2-C057-E9F3-D66BC95F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48EBB-EF54-A371-1BF9-9F4155F2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5B92-D476-8550-DD2B-2B87BE26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A2EB-1033-7AD1-F778-B619B1152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1BB08-86D6-1A38-2A96-AA06D0EE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E7CE5-E0DD-39BA-F2E0-679F46F83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7F80D-9AAE-503A-7A6F-35FF4CDB5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92EED-D101-9F07-4C35-B6652C69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F08-A55B-42DC-8E92-93010DF39687}" type="datetime1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D2867-7BD4-2996-3635-5278AB48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83675-FBAE-A0BA-A02E-7A3A4803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E7E3-7D6D-09C7-45D6-EDAEE5D5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B19CD-1972-5A48-7EB1-8C9A1F7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1244-07A8-4235-AB85-18B8345C04BD}" type="datetime1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F5A59-EF55-E61C-37A9-AB47200B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5593F-5956-9C65-4571-4495D451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AB44F-7DC0-57A1-FFF7-BD9BA595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43B-D95E-4DCA-81BB-4D852C0791A3}" type="datetime1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7B6F7-3E42-0849-BA92-D3DDE0BB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56C8A-2298-26DA-A040-07C344B5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0B31-8CFD-817E-EF9B-CD7FB1B0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94DD-F245-55CC-EF7B-33DB55D8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854A2-E222-BFDA-7984-C92B6BA5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843F-5BFE-F77D-08CF-4444AED6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D629-59DB-497B-A44F-BBC2430F4051}" type="datetime1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6E3A3-F899-65B5-C89A-4B6F0071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75527-DD37-5202-9249-412B034C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8050-1BCE-ADA2-224E-ECAC625B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39827-C79F-580E-2ABA-BC055C225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7125B-E62C-733F-DB93-A918EC4A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0616A-F581-C18B-FBC8-4DE6120F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60EF-3818-426A-A87C-88432E82E680}" type="datetime1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AC28E-6BCD-07FF-8766-B1B0B113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E2943-C679-8785-2751-73A8AC53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43A97-CC95-AB34-8455-A892B5B7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D22A-862D-1BE1-627E-08FE1316F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3005C-C401-399C-4D34-E112F2C14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F1EA-A9CC-42B5-8318-0C46D47CC686}" type="datetime1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A378C-E230-FBD9-DBED-722EE3CFC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D09A5-C8E3-91F6-46FE-8B866BE0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B227-4997-8D44-8738-EB139E00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08581-6EB5-F68B-371F-C161A8A3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97" y="49930"/>
            <a:ext cx="10475039" cy="1325563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Loss of bS21-2 leads to slower </a:t>
            </a:r>
            <a:r>
              <a:rPr lang="en-US" sz="40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 vitro</a:t>
            </a:r>
            <a:r>
              <a:rPr lang="en-US" sz="4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growth</a:t>
            </a:r>
            <a:endParaRPr lang="en-US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F271AF-F792-CCAF-878E-8DA8B8996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0" t="41830" r="40231" b="55756"/>
          <a:stretch/>
        </p:blipFill>
        <p:spPr>
          <a:xfrm>
            <a:off x="2426643" y="5919070"/>
            <a:ext cx="1606774" cy="599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E3374D-05C1-6262-FE25-C84A41054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81" t="41830" r="9608" b="54592"/>
          <a:stretch/>
        </p:blipFill>
        <p:spPr>
          <a:xfrm>
            <a:off x="8500013" y="5919070"/>
            <a:ext cx="2190880" cy="889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F846F7-5395-87C6-3CD8-6985F2CD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72" t="41840" r="20380" b="55318"/>
          <a:stretch/>
        </p:blipFill>
        <p:spPr>
          <a:xfrm>
            <a:off x="6355324" y="5919070"/>
            <a:ext cx="1967471" cy="706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372433-61EE-EB66-0E7C-26FA91130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3" t="41434" r="30559" b="55291"/>
          <a:stretch/>
        </p:blipFill>
        <p:spPr>
          <a:xfrm>
            <a:off x="4210636" y="5919070"/>
            <a:ext cx="1967469" cy="813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0B9736-61ED-A508-D1F3-6CEB07512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0" t="28160" r="4720" b="39015"/>
          <a:stretch/>
        </p:blipFill>
        <p:spPr>
          <a:xfrm>
            <a:off x="881743" y="1632857"/>
            <a:ext cx="9176658" cy="434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F52AB2-83B0-3A45-9D15-B02560A05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50" t="27913" r="4081" b="39755"/>
          <a:stretch/>
        </p:blipFill>
        <p:spPr>
          <a:xfrm>
            <a:off x="914399" y="1600201"/>
            <a:ext cx="9209315" cy="427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A73AE-AF30-419C-2577-AF8EC466AF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91" t="27913" r="5039" b="39261"/>
          <a:stretch/>
        </p:blipFill>
        <p:spPr>
          <a:xfrm>
            <a:off x="816429" y="1600201"/>
            <a:ext cx="9209314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DD19B-3CC2-F4D9-73E5-DBBA980C33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4" t="28160" r="5039" b="39508"/>
          <a:stretch/>
        </p:blipFill>
        <p:spPr>
          <a:xfrm>
            <a:off x="685800" y="1632857"/>
            <a:ext cx="9339943" cy="4278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52C21C-4DEC-B535-A8F2-D3E80C4678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68" t="28407" r="5358" b="40002"/>
          <a:stretch/>
        </p:blipFill>
        <p:spPr>
          <a:xfrm>
            <a:off x="947057" y="1665514"/>
            <a:ext cx="9046029" cy="4180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E2AD4F-CA37-E267-EA23-0096D9C8A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8" t="41830" r="47394" b="55413"/>
          <a:stretch/>
        </p:blipFill>
        <p:spPr>
          <a:xfrm>
            <a:off x="1124614" y="5919070"/>
            <a:ext cx="1124810" cy="68504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8F263-01F9-D477-3A1A-968C5E618A73}"/>
              </a:ext>
            </a:extLst>
          </p:cNvPr>
          <p:cNvCxnSpPr>
            <a:cxnSpLocks/>
          </p:cNvCxnSpPr>
          <p:nvPr/>
        </p:nvCxnSpPr>
        <p:spPr>
          <a:xfrm>
            <a:off x="464997" y="1199506"/>
            <a:ext cx="11221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7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FC57-842D-1EB3-A01D-FE498966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 vitro </a:t>
            </a:r>
            <a:r>
              <a:rPr lang="en-US" dirty="0"/>
              <a:t>growth defect does not explain the intramacrophage growth defect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547D4-2B42-FD17-33A9-62E7A28C4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0000" b="38776"/>
          <a:stretch/>
        </p:blipFill>
        <p:spPr>
          <a:xfrm>
            <a:off x="838200" y="2743202"/>
            <a:ext cx="10297153" cy="28283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AC0D00-138A-C32D-79CF-79545FCE289F}"/>
              </a:ext>
            </a:extLst>
          </p:cNvPr>
          <p:cNvCxnSpPr/>
          <p:nvPr/>
        </p:nvCxnSpPr>
        <p:spPr>
          <a:xfrm>
            <a:off x="353853" y="1743697"/>
            <a:ext cx="11221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9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Macintosh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Loss of bS21-2 leads to slower in vitro growth</vt:lpstr>
      <vt:lpstr>In vitro growth defect does not explain the intramacrophage growth defect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of bS21-2 leads to slower in vitro growth</dc:title>
  <dc:creator>Kathryn Ramsey</dc:creator>
  <cp:lastModifiedBy>Kathryn Ramsey</cp:lastModifiedBy>
  <cp:revision>2</cp:revision>
  <dcterms:created xsi:type="dcterms:W3CDTF">2023-12-05T18:37:29Z</dcterms:created>
  <dcterms:modified xsi:type="dcterms:W3CDTF">2023-12-05T18:38:23Z</dcterms:modified>
</cp:coreProperties>
</file>