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DDD8-2138-8EE4-DA27-C8B6C8DB8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8F317-805E-12F8-D707-3B5C64244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88822-88A3-62B6-D8BB-6602F17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D2C1-EBF6-A96F-EB20-46D492A5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5287-E744-CA1A-BC9B-409EE93D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2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B859-A7F1-948A-2EA1-9324949A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40918-EF1E-4895-3926-8AFC27D78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57A41-7664-8A6E-648E-C05D55CB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A4251-FEFB-9A50-B99D-2D49CA22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DA1B-9E65-CF7E-C344-28DBEAF8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DBD53-CC96-FD4A-033D-7D6C0F31A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76111-2C49-CCCE-8495-396DD2AA4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CE5B-9852-1505-1A56-3E24D2CC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95AD1-1A43-247F-935D-A69B4D40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36EAA-A102-9681-2E95-B03F9FC3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B160-6736-AD44-2189-6C0E205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DAF6-90BA-4572-03F6-43B4D6FA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DF57-7666-7EDA-A213-C064C77E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3C26-1493-1015-89B9-7F3B180F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C8414-6BB8-1D7A-187C-D159A744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8A07-8019-6008-5D88-15D3C9D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17432-129A-1A0C-16D7-6A72DA00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BE0C-A578-2441-B928-48FA20E9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A6AA-DA0E-25AE-6034-AD2A0591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C9FE0-A796-6EC2-447E-56B32BB5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61C2-300E-A39B-20EB-E97B2CDE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DBB4-F2A4-22EE-CB37-17BCB408A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0351-BD8B-56C1-F063-648F4B50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4489-D2F7-0844-5D67-E575EE85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4D772-1241-8D38-36F3-522EACB3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832E5-B2DC-1F14-505C-B68C1D29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D70B-E112-0443-1EF6-8DCAA91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8872C-80DE-21D5-9C38-8F34B33C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157DB-3881-F892-B338-8B01C54FA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36EC5-C951-2501-9242-4CAD8BD18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C4896-8BE1-6D94-841E-CC7A9805F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66E2B-5377-8D05-128C-F7F0624B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A4A56-5B4B-7887-865C-904AF69E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14E41-B96C-7F00-B713-FBFB5EC0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2196-9869-12E0-18E0-7D567FA0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DCF88-9F8E-E758-1582-4F3E007F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2A3BB-BC35-FDFE-F3CD-870EE75C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E6A4F-098B-483D-87A6-24EE4309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8F88E-CC43-D90A-A016-A9F9028F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85E5E-2BF8-AB12-6967-09BF4971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6A11-907F-BD39-6A19-FD1F81F3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71D5-1CB1-0B94-DD3A-783F5FD4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4263-F66F-4587-3004-0F28B2DF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3459-F3A8-6AAD-4491-96E84A3A9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A37D3-A998-B496-E434-8A475784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A95A-BE07-7C07-1D63-F65D0F69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CA156-F33B-B49C-CF95-BB4B88A1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3D81-1F4F-1DF8-308A-EAAF4C7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501D4-EB4B-5E0A-A549-135BCA322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31474-6C55-C475-A903-BBCA4390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28535-4222-D012-9C81-399F8189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5E445-F219-EEF5-7085-6439672B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20EC9-EDFA-A6E5-5675-F27BAB2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181A5-8B87-7E81-5AE1-50A60EFD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E9C5-0D57-AC72-561E-3637575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6AE0D-B4FF-AC2F-7F40-76EAF698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E029-157A-0242-87F2-4F4BC35C6DD7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352B-68DB-A260-D33F-71E61A3EF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ED840-42DE-DF33-772A-54525593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1D33-A765-7F4E-93E9-F3F56A6D9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73702E-B244-D280-B108-59189BEF4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projects:</a:t>
            </a:r>
          </a:p>
          <a:p>
            <a:r>
              <a:rPr lang="en-US" dirty="0"/>
              <a:t>Cloning plasmid pKR187</a:t>
            </a:r>
          </a:p>
          <a:p>
            <a:r>
              <a:rPr lang="en-US" dirty="0"/>
              <a:t>Testing growth curves comparing BHI and MHB</a:t>
            </a:r>
          </a:p>
        </p:txBody>
      </p:sp>
    </p:spTree>
    <p:extLst>
      <p:ext uri="{BB962C8B-B14F-4D97-AF65-F5344CB8AC3E}">
        <p14:creationId xmlns:p14="http://schemas.microsoft.com/office/powerpoint/2010/main" val="427194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9688-84A4-608C-EEF5-5DD10F832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9D38-E7F4-34F7-D6ED-ECA295E17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1" y="6086142"/>
            <a:ext cx="9144000" cy="16557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Gel run from PCR products to create pKR187</a:t>
            </a:r>
          </a:p>
        </p:txBody>
      </p:sp>
      <p:pic>
        <p:nvPicPr>
          <p:cNvPr id="4" name="Picture 3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B8E3618B-2F09-A16E-90E0-DE6D11D43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241070"/>
            <a:ext cx="7767638" cy="579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F79FE-04D6-97DC-EA28-02CE618328D1}"/>
              </a:ext>
            </a:extLst>
          </p:cNvPr>
          <p:cNvSpPr txBox="1"/>
          <p:nvPr/>
        </p:nvSpPr>
        <p:spPr>
          <a:xfrm>
            <a:off x="4035552" y="4681728"/>
            <a:ext cx="56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4F1CE-8108-57BD-8F71-E2576AF07D61}"/>
              </a:ext>
            </a:extLst>
          </p:cNvPr>
          <p:cNvSpPr txBox="1"/>
          <p:nvPr/>
        </p:nvSpPr>
        <p:spPr>
          <a:xfrm>
            <a:off x="4986528" y="4620768"/>
            <a:ext cx="63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E31C6-DC7F-8333-91A0-A5B2871B0087}"/>
              </a:ext>
            </a:extLst>
          </p:cNvPr>
          <p:cNvSpPr txBox="1"/>
          <p:nvPr/>
        </p:nvSpPr>
        <p:spPr>
          <a:xfrm>
            <a:off x="6096000" y="4681728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7E025-E1A4-46F3-5E70-16675AE6AAB5}"/>
              </a:ext>
            </a:extLst>
          </p:cNvPr>
          <p:cNvSpPr txBox="1"/>
          <p:nvPr/>
        </p:nvSpPr>
        <p:spPr>
          <a:xfrm>
            <a:off x="7217664" y="4620768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809D3-DB99-2BB8-EAC3-8EFAAA1D954C}"/>
              </a:ext>
            </a:extLst>
          </p:cNvPr>
          <p:cNvSpPr txBox="1"/>
          <p:nvPr/>
        </p:nvSpPr>
        <p:spPr>
          <a:xfrm>
            <a:off x="8095488" y="4620768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630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2DAE67-3C2C-EE4C-EF00-8F725102D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85343"/>
              </p:ext>
            </p:extLst>
          </p:nvPr>
        </p:nvGraphicFramePr>
        <p:xfrm>
          <a:off x="1507331" y="837658"/>
          <a:ext cx="9177337" cy="45344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1464">
                  <a:extLst>
                    <a:ext uri="{9D8B030D-6E8A-4147-A177-3AD203B41FA5}">
                      <a16:colId xmlns:a16="http://schemas.microsoft.com/office/drawing/2014/main" val="1365769502"/>
                    </a:ext>
                  </a:extLst>
                </a:gridCol>
                <a:gridCol w="2563765">
                  <a:extLst>
                    <a:ext uri="{9D8B030D-6E8A-4147-A177-3AD203B41FA5}">
                      <a16:colId xmlns:a16="http://schemas.microsoft.com/office/drawing/2014/main" val="3968748046"/>
                    </a:ext>
                  </a:extLst>
                </a:gridCol>
                <a:gridCol w="1936565">
                  <a:extLst>
                    <a:ext uri="{9D8B030D-6E8A-4147-A177-3AD203B41FA5}">
                      <a16:colId xmlns:a16="http://schemas.microsoft.com/office/drawing/2014/main" val="818216073"/>
                    </a:ext>
                  </a:extLst>
                </a:gridCol>
                <a:gridCol w="2234952">
                  <a:extLst>
                    <a:ext uri="{9D8B030D-6E8A-4147-A177-3AD203B41FA5}">
                      <a16:colId xmlns:a16="http://schemas.microsoft.com/office/drawing/2014/main" val="3241494122"/>
                    </a:ext>
                  </a:extLst>
                </a:gridCol>
                <a:gridCol w="1350591">
                  <a:extLst>
                    <a:ext uri="{9D8B030D-6E8A-4147-A177-3AD203B41FA5}">
                      <a16:colId xmlns:a16="http://schemas.microsoft.com/office/drawing/2014/main" val="4128850616"/>
                    </a:ext>
                  </a:extLst>
                </a:gridCol>
              </a:tblGrid>
              <a:tr h="13264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Reaction Number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Plasmid/Region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 DNA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 (bps)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23130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pKR152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KROL622, KROL326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702416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pKR152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KROL623, KROL550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15086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LVS gDNA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KROL15, KROL16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032586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KROL622, KROL326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800465"/>
                  </a:ext>
                </a:extLst>
              </a:tr>
              <a:tr h="641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KROL623, KROL550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843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B914F3-7CAA-1420-AA27-5A633AC19A88}"/>
              </a:ext>
            </a:extLst>
          </p:cNvPr>
          <p:cNvSpPr txBox="1"/>
          <p:nvPr/>
        </p:nvSpPr>
        <p:spPr>
          <a:xfrm>
            <a:off x="757238" y="5372101"/>
            <a:ext cx="105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PCR reactions that produced the products used for the gel</a:t>
            </a:r>
          </a:p>
        </p:txBody>
      </p:sp>
    </p:spTree>
    <p:extLst>
      <p:ext uri="{BB962C8B-B14F-4D97-AF65-F5344CB8AC3E}">
        <p14:creationId xmlns:p14="http://schemas.microsoft.com/office/powerpoint/2010/main" val="75040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7605-A1E2-185C-220D-75E1D64A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BC08-D751-0A9D-8952-D86BFA96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5925951"/>
            <a:ext cx="10515600" cy="4351338"/>
          </a:xfrm>
        </p:spPr>
        <p:txBody>
          <a:bodyPr/>
          <a:lstStyle/>
          <a:p>
            <a:r>
              <a:rPr lang="en-US" dirty="0"/>
              <a:t>Second PCR reaction to form target plasmid pKR187</a:t>
            </a:r>
          </a:p>
        </p:txBody>
      </p:sp>
      <p:pic>
        <p:nvPicPr>
          <p:cNvPr id="4" name="Picture 3" descr="A blurry image of a person's body&#10;&#10;Description automatically generated">
            <a:extLst>
              <a:ext uri="{FF2B5EF4-FFF2-40B4-BE49-F238E27FC236}">
                <a16:creationId xmlns:a16="http://schemas.microsoft.com/office/drawing/2014/main" id="{C038368F-3E9C-D25F-AA1C-148D53B97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4" y="258128"/>
            <a:ext cx="7487072" cy="5727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758A5-7C1D-7725-4CA7-93F4FD22913D}"/>
              </a:ext>
            </a:extLst>
          </p:cNvPr>
          <p:cNvSpPr txBox="1"/>
          <p:nvPr/>
        </p:nvSpPr>
        <p:spPr>
          <a:xfrm>
            <a:off x="3169920" y="43641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CE8A1-0A09-9718-3598-62C1A66CED8A}"/>
              </a:ext>
            </a:extLst>
          </p:cNvPr>
          <p:cNvSpPr txBox="1"/>
          <p:nvPr/>
        </p:nvSpPr>
        <p:spPr>
          <a:xfrm>
            <a:off x="3772736" y="4364101"/>
            <a:ext cx="3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A53FF-30CF-8EB4-CC43-B25F9F962C3C}"/>
              </a:ext>
            </a:extLst>
          </p:cNvPr>
          <p:cNvSpPr txBox="1"/>
          <p:nvPr/>
        </p:nvSpPr>
        <p:spPr>
          <a:xfrm>
            <a:off x="4576720" y="4363466"/>
            <a:ext cx="9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D8F53-83B9-370C-4D7C-ABF612606A3B}"/>
              </a:ext>
            </a:extLst>
          </p:cNvPr>
          <p:cNvSpPr txBox="1"/>
          <p:nvPr/>
        </p:nvSpPr>
        <p:spPr>
          <a:xfrm>
            <a:off x="5198116" y="4363982"/>
            <a:ext cx="64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CCC1B-5F66-7334-EA39-A1D4738889CD}"/>
              </a:ext>
            </a:extLst>
          </p:cNvPr>
          <p:cNvSpPr txBox="1"/>
          <p:nvPr/>
        </p:nvSpPr>
        <p:spPr>
          <a:xfrm>
            <a:off x="5881608" y="4363982"/>
            <a:ext cx="51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B4F60-232C-5D62-5A4D-CA793B9973A9}"/>
              </a:ext>
            </a:extLst>
          </p:cNvPr>
          <p:cNvSpPr txBox="1"/>
          <p:nvPr/>
        </p:nvSpPr>
        <p:spPr>
          <a:xfrm>
            <a:off x="6619263" y="4548132"/>
            <a:ext cx="6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8D76F-ABBA-C765-5C34-DC09995067DD}"/>
              </a:ext>
            </a:extLst>
          </p:cNvPr>
          <p:cNvSpPr txBox="1"/>
          <p:nvPr/>
        </p:nvSpPr>
        <p:spPr>
          <a:xfrm>
            <a:off x="7376836" y="4562626"/>
            <a:ext cx="55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1B44C-A6E9-F1D2-14C2-EE27A47B76F9}"/>
              </a:ext>
            </a:extLst>
          </p:cNvPr>
          <p:cNvSpPr txBox="1"/>
          <p:nvPr/>
        </p:nvSpPr>
        <p:spPr>
          <a:xfrm>
            <a:off x="8148408" y="4562626"/>
            <a:ext cx="38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14CDA-D3F7-C315-3836-FB46FCC575BA}"/>
              </a:ext>
            </a:extLst>
          </p:cNvPr>
          <p:cNvSpPr txBox="1"/>
          <p:nvPr/>
        </p:nvSpPr>
        <p:spPr>
          <a:xfrm>
            <a:off x="8852500" y="4577120"/>
            <a:ext cx="53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732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7D9700-BAA6-3834-E83A-4DE590DC9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119874"/>
              </p:ext>
            </p:extLst>
          </p:nvPr>
        </p:nvGraphicFramePr>
        <p:xfrm>
          <a:off x="1600200" y="957262"/>
          <a:ext cx="9586912" cy="40005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0176">
                  <a:extLst>
                    <a:ext uri="{9D8B030D-6E8A-4147-A177-3AD203B41FA5}">
                      <a16:colId xmlns:a16="http://schemas.microsoft.com/office/drawing/2014/main" val="3445106794"/>
                    </a:ext>
                  </a:extLst>
                </a:gridCol>
                <a:gridCol w="2678183">
                  <a:extLst>
                    <a:ext uri="{9D8B030D-6E8A-4147-A177-3AD203B41FA5}">
                      <a16:colId xmlns:a16="http://schemas.microsoft.com/office/drawing/2014/main" val="1585116750"/>
                    </a:ext>
                  </a:extLst>
                </a:gridCol>
                <a:gridCol w="2022992">
                  <a:extLst>
                    <a:ext uri="{9D8B030D-6E8A-4147-A177-3AD203B41FA5}">
                      <a16:colId xmlns:a16="http://schemas.microsoft.com/office/drawing/2014/main" val="4294729533"/>
                    </a:ext>
                  </a:extLst>
                </a:gridCol>
                <a:gridCol w="2334695">
                  <a:extLst>
                    <a:ext uri="{9D8B030D-6E8A-4147-A177-3AD203B41FA5}">
                      <a16:colId xmlns:a16="http://schemas.microsoft.com/office/drawing/2014/main" val="2262622515"/>
                    </a:ext>
                  </a:extLst>
                </a:gridCol>
                <a:gridCol w="1410866">
                  <a:extLst>
                    <a:ext uri="{9D8B030D-6E8A-4147-A177-3AD203B41FA5}">
                      <a16:colId xmlns:a16="http://schemas.microsoft.com/office/drawing/2014/main" val="3449571631"/>
                    </a:ext>
                  </a:extLst>
                </a:gridCol>
              </a:tblGrid>
              <a:tr h="13631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Reaction Number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Plasmid/Region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 DNA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Length (bps)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665396"/>
                  </a:ext>
                </a:extLst>
              </a:tr>
              <a:tr h="659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pKR152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KROL622, KROL326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019828"/>
                  </a:ext>
                </a:extLst>
              </a:tr>
              <a:tr h="659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pKR152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KROL623, KROL550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824040"/>
                  </a:ext>
                </a:extLst>
              </a:tr>
              <a:tr h="659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pKR152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KROL326, KROL550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515929"/>
                  </a:ext>
                </a:extLst>
              </a:tr>
              <a:tr h="659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KROL550, KROL326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33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6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{ECF29659-6DF2-9F48-8050-E60A4E7B97D4}tf16401378</Template>
  <TotalTime>4470</TotalTime>
  <Words>147</Words>
  <Application>Microsoft Macintosh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Grecco, John</dc:creator>
  <cp:lastModifiedBy>Grecco, John</cp:lastModifiedBy>
  <cp:revision>3</cp:revision>
  <dcterms:created xsi:type="dcterms:W3CDTF">2023-09-15T12:12:35Z</dcterms:created>
  <dcterms:modified xsi:type="dcterms:W3CDTF">2023-09-18T14:43:13Z</dcterms:modified>
</cp:coreProperties>
</file>