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12"/>
    <p:restoredTop sz="94659"/>
  </p:normalViewPr>
  <p:slideViewPr>
    <p:cSldViewPr snapToGrid="0">
      <p:cViewPr varScale="1">
        <p:scale>
          <a:sx n="84" d="100"/>
          <a:sy n="84" d="100"/>
        </p:scale>
        <p:origin x="200" y="6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GoogleDrive/Shared%20drives/KRamsey%20Lab/Ellen%20Madden/220915_EM_cloninglibrary_JImageDat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GoogleDrive/Shared%20drives/KRamsey%20Lab/Ellen%20Madden/220915_EM_cloninglibrary_JImageDat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GoogleDrive/Shared%20drives/KRamsey%20Lab/Ellen%20Madden/220919_EM_cloninglibrary_JImageData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77777777777777"/>
          <c:y val="5.0925925925925923E-2"/>
          <c:w val="0.83766666666666667"/>
          <c:h val="0.7621529600466608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Sheet1!$J$40:$P$40</c:f>
                <c:numCache>
                  <c:formatCode>General</c:formatCode>
                  <c:ptCount val="7"/>
                  <c:pt idx="0">
                    <c:v>0.19809637916579032</c:v>
                  </c:pt>
                  <c:pt idx="1">
                    <c:v>0.24184109857314115</c:v>
                  </c:pt>
                  <c:pt idx="2">
                    <c:v>0.17240198503626483</c:v>
                  </c:pt>
                  <c:pt idx="3">
                    <c:v>0.24891275861937864</c:v>
                  </c:pt>
                  <c:pt idx="4">
                    <c:v>0.19517014619278336</c:v>
                  </c:pt>
                  <c:pt idx="5">
                    <c:v>0.24090713068324693</c:v>
                  </c:pt>
                  <c:pt idx="6">
                    <c:v>5.7194446219563828E-2</c:v>
                  </c:pt>
                </c:numCache>
              </c:numRef>
            </c:plus>
            <c:minus>
              <c:numRef>
                <c:f>Sheet1!$J$40:$P$40</c:f>
                <c:numCache>
                  <c:formatCode>General</c:formatCode>
                  <c:ptCount val="7"/>
                  <c:pt idx="0">
                    <c:v>0.19809637916579032</c:v>
                  </c:pt>
                  <c:pt idx="1">
                    <c:v>0.24184109857314115</c:v>
                  </c:pt>
                  <c:pt idx="2">
                    <c:v>0.17240198503626483</c:v>
                  </c:pt>
                  <c:pt idx="3">
                    <c:v>0.24891275861937864</c:v>
                  </c:pt>
                  <c:pt idx="4">
                    <c:v>0.19517014619278336</c:v>
                  </c:pt>
                  <c:pt idx="5">
                    <c:v>0.24090713068324693</c:v>
                  </c:pt>
                  <c:pt idx="6">
                    <c:v>5.7194446219563828E-2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Sheet1!$J$38:$P$38</c:f>
              <c:strCache>
                <c:ptCount val="7"/>
                <c:pt idx="0">
                  <c:v>LVSpF</c:v>
                </c:pt>
                <c:pt idx="1">
                  <c:v>E2-21</c:v>
                </c:pt>
                <c:pt idx="2">
                  <c:v>E2-30</c:v>
                </c:pt>
                <c:pt idx="3">
                  <c:v>E2-27</c:v>
                </c:pt>
                <c:pt idx="4">
                  <c:v>E2-38</c:v>
                </c:pt>
                <c:pt idx="5">
                  <c:v>E2-29</c:v>
                </c:pt>
                <c:pt idx="6">
                  <c:v>∆rpsU1 ∆rpsU2 </c:v>
                </c:pt>
              </c:strCache>
            </c:strRef>
          </c:cat>
          <c:val>
            <c:numRef>
              <c:f>Sheet1!$J$39:$P$39</c:f>
              <c:numCache>
                <c:formatCode>General</c:formatCode>
                <c:ptCount val="7"/>
                <c:pt idx="0">
                  <c:v>1.4532105263157893</c:v>
                </c:pt>
                <c:pt idx="1">
                  <c:v>1.1943157894736844</c:v>
                </c:pt>
                <c:pt idx="2">
                  <c:v>1.077</c:v>
                </c:pt>
                <c:pt idx="3">
                  <c:v>0.91668421052631566</c:v>
                </c:pt>
                <c:pt idx="4">
                  <c:v>0.78894736842105251</c:v>
                </c:pt>
                <c:pt idx="5">
                  <c:v>0.67863157894736847</c:v>
                </c:pt>
                <c:pt idx="6">
                  <c:v>0.23526315789473684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C2-D245-9EE2-1C4C25C661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69856640"/>
        <c:axId val="369293408"/>
      </c:barChart>
      <c:catAx>
        <c:axId val="3698566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Strains</a:t>
                </a:r>
              </a:p>
            </c:rich>
          </c:tx>
          <c:layout>
            <c:manualLayout>
              <c:xMode val="edge"/>
              <c:yMode val="edge"/>
              <c:x val="0.51032204758318311"/>
              <c:y val="0.8991895525254465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9293408"/>
        <c:crosses val="autoZero"/>
        <c:auto val="1"/>
        <c:lblAlgn val="ctr"/>
        <c:lblOffset val="100"/>
        <c:noMultiLvlLbl val="0"/>
      </c:catAx>
      <c:valAx>
        <c:axId val="369293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Diameter of colonies (mm)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9856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Sheet2!$D$42:$G$42</c:f>
                <c:numCache>
                  <c:formatCode>General</c:formatCode>
                  <c:ptCount val="4"/>
                  <c:pt idx="0">
                    <c:v>0.19809637916579032</c:v>
                  </c:pt>
                  <c:pt idx="1">
                    <c:v>9.5081777667671119E-2</c:v>
                  </c:pt>
                  <c:pt idx="2">
                    <c:v>0.16843544757562257</c:v>
                  </c:pt>
                  <c:pt idx="3">
                    <c:v>5.7194446219563828E-2</c:v>
                  </c:pt>
                </c:numCache>
              </c:numRef>
            </c:plus>
            <c:minus>
              <c:numRef>
                <c:f>Sheet2!$D$42:$G$42</c:f>
                <c:numCache>
                  <c:formatCode>General</c:formatCode>
                  <c:ptCount val="4"/>
                  <c:pt idx="0">
                    <c:v>0.19809637916579032</c:v>
                  </c:pt>
                  <c:pt idx="1">
                    <c:v>9.5081777667671119E-2</c:v>
                  </c:pt>
                  <c:pt idx="2">
                    <c:v>0.16843544757562257</c:v>
                  </c:pt>
                  <c:pt idx="3">
                    <c:v>5.7194446219563828E-2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Sheet2!$D$40:$G$40</c:f>
              <c:strCache>
                <c:ptCount val="4"/>
                <c:pt idx="0">
                  <c:v>LVS pF</c:v>
                </c:pt>
                <c:pt idx="1">
                  <c:v>E-21 2</c:v>
                </c:pt>
                <c:pt idx="2">
                  <c:v>E-21 1</c:v>
                </c:pt>
                <c:pt idx="3">
                  <c:v>∆rpsU1 ∆rpsU2</c:v>
                </c:pt>
              </c:strCache>
            </c:strRef>
          </c:cat>
          <c:val>
            <c:numRef>
              <c:f>Sheet2!$D$41:$G$41</c:f>
              <c:numCache>
                <c:formatCode>General</c:formatCode>
                <c:ptCount val="4"/>
                <c:pt idx="0">
                  <c:v>1.4532105263157893</c:v>
                </c:pt>
                <c:pt idx="1">
                  <c:v>1.3820999999999999</c:v>
                </c:pt>
                <c:pt idx="2">
                  <c:v>0.98566666666666647</c:v>
                </c:pt>
                <c:pt idx="3">
                  <c:v>0.23526315789473684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FC-634D-912F-39CFF79443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87563008"/>
        <c:axId val="1491671168"/>
      </c:barChart>
      <c:catAx>
        <c:axId val="148756300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Strains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91671168"/>
        <c:crosses val="autoZero"/>
        <c:auto val="1"/>
        <c:lblAlgn val="ctr"/>
        <c:lblOffset val="100"/>
        <c:noMultiLvlLbl val="0"/>
      </c:catAx>
      <c:valAx>
        <c:axId val="1491671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Diameter of Colonies (mm)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87563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Sheet1!$I$29:$M$29</c:f>
                <c:numCache>
                  <c:formatCode>General</c:formatCode>
                  <c:ptCount val="5"/>
                  <c:pt idx="0">
                    <c:v>9.2370228201358318E-2</c:v>
                  </c:pt>
                  <c:pt idx="1">
                    <c:v>0.25400120297177914</c:v>
                  </c:pt>
                  <c:pt idx="2">
                    <c:v>0.14180173048743291</c:v>
                  </c:pt>
                  <c:pt idx="3">
                    <c:v>0.1110247720105732</c:v>
                  </c:pt>
                  <c:pt idx="4">
                    <c:v>9.7572816631757361E-2</c:v>
                  </c:pt>
                </c:numCache>
              </c:numRef>
            </c:plus>
            <c:minus>
              <c:numRef>
                <c:f>Sheet1!$I$29:$M$29</c:f>
                <c:numCache>
                  <c:formatCode>General</c:formatCode>
                  <c:ptCount val="5"/>
                  <c:pt idx="0">
                    <c:v>9.2370228201358318E-2</c:v>
                  </c:pt>
                  <c:pt idx="1">
                    <c:v>0.25400120297177914</c:v>
                  </c:pt>
                  <c:pt idx="2">
                    <c:v>0.14180173048743291</c:v>
                  </c:pt>
                  <c:pt idx="3">
                    <c:v>0.1110247720105732</c:v>
                  </c:pt>
                  <c:pt idx="4">
                    <c:v>9.7572816631757361E-2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Sheet1!$I$27:$M$27</c:f>
              <c:strCache>
                <c:ptCount val="5"/>
                <c:pt idx="0">
                  <c:v>E2-3</c:v>
                </c:pt>
                <c:pt idx="1">
                  <c:v>E2-1</c:v>
                </c:pt>
                <c:pt idx="2">
                  <c:v>E2-2</c:v>
                </c:pt>
                <c:pt idx="3">
                  <c:v>E2-4</c:v>
                </c:pt>
                <c:pt idx="4">
                  <c:v>E2-5</c:v>
                </c:pt>
              </c:strCache>
            </c:strRef>
          </c:cat>
          <c:val>
            <c:numRef>
              <c:f>Sheet1!$I$28:$M$28</c:f>
              <c:numCache>
                <c:formatCode>General</c:formatCode>
                <c:ptCount val="5"/>
                <c:pt idx="0">
                  <c:v>0.65360869565217394</c:v>
                </c:pt>
                <c:pt idx="1">
                  <c:v>0.69887500000000002</c:v>
                </c:pt>
                <c:pt idx="2">
                  <c:v>0.79691666666666672</c:v>
                </c:pt>
                <c:pt idx="3">
                  <c:v>0.91922222222222216</c:v>
                </c:pt>
                <c:pt idx="4">
                  <c:v>1.0126999999999999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17-404E-B6DF-14EA02ACB2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37841840"/>
        <c:axId val="1637844288"/>
      </c:barChart>
      <c:catAx>
        <c:axId val="16378418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Strain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37844288"/>
        <c:crosses val="autoZero"/>
        <c:auto val="1"/>
        <c:lblAlgn val="ctr"/>
        <c:lblOffset val="100"/>
        <c:noMultiLvlLbl val="0"/>
      </c:catAx>
      <c:valAx>
        <c:axId val="1637844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Average</a:t>
                </a:r>
                <a:r>
                  <a:rPr lang="en-US" sz="1400" baseline="0"/>
                  <a:t> Colony Diameter (mm)</a:t>
                </a:r>
                <a:endParaRPr lang="en-US" sz="14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37841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150057-D03A-1444-07C9-BF860A8396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4C4CC8-D59E-53C8-97EE-D955E66F9B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3F514-BBF7-0EFC-51AC-6D03A1534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2925B-8C29-4C45-857A-D7E6F7A1A929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7E1330-BD7C-2954-E56C-8C7D6F8D5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3E0F2D-0511-8D3D-0432-9E1656970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B5097-3D9D-6341-9239-CA985264CD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513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D2B6E4-1336-4EDD-5973-294E06A95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D3A08-83FE-F6A6-3841-3649651D08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E42B2D-DD14-3DD0-CF16-FC135263F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2925B-8C29-4C45-857A-D7E6F7A1A929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C0E170-B61B-6E94-B411-88F714E41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7D925F-404B-60BE-285C-0E75D6AC0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B5097-3D9D-6341-9239-CA985264CD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809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5B62872-C0A8-3AC1-AE3D-096C03280F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04ABA8-1FFD-8C36-5D5E-1CF2282141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1C74F7-6BAB-E9F1-CEDB-4425591E8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2925B-8C29-4C45-857A-D7E6F7A1A929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F7BECB-FCED-02E2-459F-77077F8C9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90FE33-9E12-A809-E07C-CCE82B539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B5097-3D9D-6341-9239-CA985264CD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118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699E8-94CE-951C-318C-1605B9FE9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9204A-9DDD-6C42-37E1-51DC4D2958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57D4C4-822B-37CC-DA6C-922BE584F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2925B-8C29-4C45-857A-D7E6F7A1A929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BC1D12-4BE0-EB17-AC38-EACCA8021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A2902C-87B2-3A03-442A-B9E1BECEA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B5097-3D9D-6341-9239-CA985264CD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724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B93F18-57AA-953D-1928-157126AED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FCAD26-1C6E-BAA0-6F07-EE9A1F0D89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5FACB4-2AE4-9037-8D3E-A0B258B87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2925B-8C29-4C45-857A-D7E6F7A1A929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62CE70-D1DA-23B9-C6B4-223C5BCFC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DBCDBC-5550-6AF0-F90E-B620DBE8B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B5097-3D9D-6341-9239-CA985264CD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097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71893-1496-6B67-684E-E083D2B90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4A1166-0302-8026-F085-3DD3A3054F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00CA72-7F5C-8DBC-EA6B-4D7D8159AC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CC6B67-DA1B-2288-0DE4-A1FE3A479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2925B-8C29-4C45-857A-D7E6F7A1A929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BDA9B6-C576-6485-EDF9-DCEAFBAC6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0A40C4-447E-E29A-EE93-41DD62CD2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B5097-3D9D-6341-9239-CA985264CD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392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AED73-47EB-26C7-AFEE-C5A7D3A7A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364D6E-27FD-13C5-2AB6-77F3FDD08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17D87E-A4EC-2E94-E982-F1FB76829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327E34-FBD0-7263-11B7-AEFA3FC45E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6309B2C-091A-4A5A-451D-3E013DD388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5D614AD-42D0-69AE-7BFD-92F7CE408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2925B-8C29-4C45-857A-D7E6F7A1A929}" type="datetimeFigureOut">
              <a:rPr lang="en-US" smtClean="0"/>
              <a:t>9/20/22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DB869E-28F3-AA8B-FC20-038A40455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E3E810-B89D-0926-F37D-A42CBAD45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B5097-3D9D-6341-9239-CA985264CD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622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28C90-22A1-793D-EA38-BC92582AC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72405B-6B9A-1E89-E8E5-BACED2D9E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2925B-8C29-4C45-857A-D7E6F7A1A929}" type="datetimeFigureOut">
              <a:rPr lang="en-US" smtClean="0"/>
              <a:t>9/20/22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66FDBF-612E-0DA9-E7BF-D85380C34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D49CF4-25AA-DA41-B46E-1CFDB2393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B5097-3D9D-6341-9239-CA985264CD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865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10BC49-220A-0D62-4852-9F34DD4E6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2925B-8C29-4C45-857A-D7E6F7A1A929}" type="datetimeFigureOut">
              <a:rPr lang="en-US" smtClean="0"/>
              <a:t>9/20/22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F21D82-8A62-F603-D59A-B8657E980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EDDDE6-B5E3-CC7C-8EE6-C8029B7C3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B5097-3D9D-6341-9239-CA985264CD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920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AE033-550A-F69A-3E87-43C715A37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FEB963-BEC3-D689-517C-9C06E7D130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944D41-2A40-C773-FCB6-DB598CAA66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833547-1A9D-8147-5699-ACD37EFB3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2925B-8C29-4C45-857A-D7E6F7A1A929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3C828E-E324-6270-4927-D07A72B6F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5DBD6E-F896-0FFA-32DF-5276C6CE5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B5097-3D9D-6341-9239-CA985264CD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514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4B1176-4626-5827-7314-08D328AA9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085DE3-6852-7264-E821-6A47C3FABE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832B4B-6962-FE0C-28EE-21964E3BEC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5526FE-5394-9162-3BE8-D7D3D9C4C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2925B-8C29-4C45-857A-D7E6F7A1A929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E63901-AAEB-481B-0E39-9951E4571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59DA78-8DAE-ECAC-5CE5-1FC4B848D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B5097-3D9D-6341-9239-CA985264CD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897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9A9965-FB21-55E9-54BB-4CCF6A529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51675-ED0F-9608-CDC4-D165532E3D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18E5F8-FBAE-D327-4A22-8AB0D40AEF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2925B-8C29-4C45-857A-D7E6F7A1A929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D20533-ED3E-7276-9543-2322E743CF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6E7B0B-CEE7-2FDE-4F7F-DDEB944EFD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B5097-3D9D-6341-9239-CA985264CD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169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C2315706-8A7A-CE01-48C1-8F7F75EE31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5043956"/>
              </p:ext>
            </p:extLst>
          </p:nvPr>
        </p:nvGraphicFramePr>
        <p:xfrm>
          <a:off x="5674656" y="359225"/>
          <a:ext cx="5308346" cy="3124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3D1B1B1-B13D-D19A-A359-F33D35C4FF7C}"/>
              </a:ext>
            </a:extLst>
          </p:cNvPr>
          <p:cNvSpPr txBox="1"/>
          <p:nvPr/>
        </p:nvSpPr>
        <p:spPr>
          <a:xfrm>
            <a:off x="635721" y="2135609"/>
            <a:ext cx="50389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Positive control: </a:t>
            </a:r>
            <a:r>
              <a:rPr lang="en-US" dirty="0"/>
              <a:t>Wild type cells (LVS) with pF (empty vector)</a:t>
            </a:r>
          </a:p>
          <a:p>
            <a:endParaRPr lang="en-US" dirty="0"/>
          </a:p>
          <a:p>
            <a:r>
              <a:rPr lang="en-US" b="1" dirty="0"/>
              <a:t>Negative control: </a:t>
            </a:r>
            <a:r>
              <a:rPr lang="en-US" i="1" dirty="0"/>
              <a:t>∆rpsU1 ∆rpsU2 </a:t>
            </a:r>
            <a:r>
              <a:rPr lang="en-US" dirty="0"/>
              <a:t>pF cells</a:t>
            </a:r>
            <a:endParaRPr lang="en-US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1FCCDF-E4DB-C77A-9EAA-901E19F6A7D0}"/>
              </a:ext>
            </a:extLst>
          </p:cNvPr>
          <p:cNvSpPr txBox="1"/>
          <p:nvPr/>
        </p:nvSpPr>
        <p:spPr>
          <a:xfrm>
            <a:off x="635724" y="900072"/>
            <a:ext cx="5038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Question</a:t>
            </a:r>
            <a:r>
              <a:rPr lang="en-US" dirty="0"/>
              <a:t>: Do certain genes cause restoration of growth in </a:t>
            </a:r>
            <a:r>
              <a:rPr lang="en-US" i="1" dirty="0"/>
              <a:t>∆rpsU1 ∆rpsU2</a:t>
            </a:r>
            <a:r>
              <a:rPr lang="en-US" dirty="0"/>
              <a:t> cells?</a:t>
            </a:r>
            <a:endParaRPr lang="en-US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DD86CF-8E0E-7336-4508-F53B289B395A}"/>
              </a:ext>
            </a:extLst>
          </p:cNvPr>
          <p:cNvSpPr txBox="1"/>
          <p:nvPr/>
        </p:nvSpPr>
        <p:spPr>
          <a:xfrm>
            <a:off x="635722" y="3465449"/>
            <a:ext cx="50389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Conclusion</a:t>
            </a:r>
            <a:r>
              <a:rPr lang="en-US" dirty="0"/>
              <a:t>: All strains tested show partial restoration of growth, but E2-21 shows the highest restoration. </a:t>
            </a:r>
            <a:endParaRPr 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47FC84-9511-ECAC-79F5-816688E46AA3}"/>
              </a:ext>
            </a:extLst>
          </p:cNvPr>
          <p:cNvSpPr txBox="1"/>
          <p:nvPr/>
        </p:nvSpPr>
        <p:spPr>
          <a:xfrm>
            <a:off x="635723" y="4720467"/>
            <a:ext cx="50389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Next steps</a:t>
            </a:r>
            <a:r>
              <a:rPr lang="en-US" dirty="0"/>
              <a:t>: Want to take a break with streaking out the cloning library and focus on doing a sucrose gradient to see if the ribosomal subunits are assembling properly in cells with less bS21.</a:t>
            </a:r>
            <a:endParaRPr lang="en-US" b="1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9F8DFA30-CCCC-B881-C062-0DE63EAB10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7948235"/>
              </p:ext>
            </p:extLst>
          </p:nvPr>
        </p:nvGraphicFramePr>
        <p:xfrm>
          <a:off x="6042829" y="34290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79491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AD7DF389-ED50-7C69-48D8-A21E634375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142019"/>
              </p:ext>
            </p:extLst>
          </p:nvPr>
        </p:nvGraphicFramePr>
        <p:xfrm>
          <a:off x="2057400" y="1143000"/>
          <a:ext cx="7452360" cy="4297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521259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115</Words>
  <Application>Microsoft Macintosh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Madden, Ellen K</dc:creator>
  <cp:lastModifiedBy>Madden, Ellen K</cp:lastModifiedBy>
  <cp:revision>4</cp:revision>
  <dcterms:created xsi:type="dcterms:W3CDTF">2022-09-20T12:48:25Z</dcterms:created>
  <dcterms:modified xsi:type="dcterms:W3CDTF">2022-09-20T17:24:08Z</dcterms:modified>
</cp:coreProperties>
</file>