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91" r:id="rId6"/>
    <p:sldId id="279" r:id="rId7"/>
    <p:sldId id="292" r:id="rId8"/>
    <p:sldId id="529" r:id="rId9"/>
    <p:sldId id="293" r:id="rId10"/>
    <p:sldId id="288" r:id="rId11"/>
    <p:sldId id="266" r:id="rId12"/>
    <p:sldId id="263" r:id="rId13"/>
    <p:sldId id="280" r:id="rId14"/>
    <p:sldId id="264" r:id="rId15"/>
    <p:sldId id="283" r:id="rId16"/>
    <p:sldId id="267" r:id="rId17"/>
    <p:sldId id="284" r:id="rId18"/>
    <p:sldId id="268" r:id="rId19"/>
    <p:sldId id="530" r:id="rId20"/>
    <p:sldId id="286" r:id="rId21"/>
    <p:sldId id="269" r:id="rId22"/>
    <p:sldId id="271" r:id="rId23"/>
    <p:sldId id="531" r:id="rId24"/>
    <p:sldId id="272" r:id="rId25"/>
    <p:sldId id="273" r:id="rId26"/>
    <p:sldId id="274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entury Gothic" panose="020B0502020202020204" pitchFamily="34" charset="0"/>
      <p:regular r:id="rId33"/>
      <p:bold r:id="rId34"/>
      <p:italic r:id="rId35"/>
      <p:boldItalic r:id="rId36"/>
    </p:embeddedFont>
    <p:embeddedFont>
      <p:font typeface="Gungsuh" panose="02030600000101010101" pitchFamily="18" charset="-127"/>
      <p:regular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iDCN1cDO7uRIwAPRfExvKsnpBm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08"/>
    <p:restoredTop sz="72377" autoAdjust="0"/>
  </p:normalViewPr>
  <p:slideViewPr>
    <p:cSldViewPr snapToGrid="0">
      <p:cViewPr varScale="1">
        <p:scale>
          <a:sx n="53" d="100"/>
          <a:sy n="53" d="100"/>
        </p:scale>
        <p:origin x="200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What you want to say: identifying cells with less bS21 and what will make slow growing cells grow faster</a:t>
            </a:r>
            <a:endParaRPr dirty="0"/>
          </a:p>
        </p:txBody>
      </p:sp>
      <p:sp>
        <p:nvSpPr>
          <p:cNvPr id="88" name="Google Shape;8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Identifying a gene could possibly help us understand why these cells grew slower and could also provide insight into the function of bS21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Unsure if I should make a slide explaining Hannah’s plasmid library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 If so, I think it would be cool to make diagram how Hannah made the plasmid/what the plasmid looked like</a:t>
            </a:r>
            <a:endParaRPr/>
          </a:p>
        </p:txBody>
      </p:sp>
      <p:sp>
        <p:nvSpPr>
          <p:cNvPr id="145" name="Google Shape;14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6262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The cloning library was made by Hannah.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	To do this, she cut </a:t>
            </a:r>
            <a:r>
              <a:rPr lang="en-US" sz="1800" i="1" dirty="0" err="1">
                <a:latin typeface="Times New Roman"/>
                <a:ea typeface="Times New Roman"/>
                <a:cs typeface="Times New Roman"/>
                <a:sym typeface="Times New Roman"/>
              </a:rPr>
              <a:t>Francisella</a:t>
            </a:r>
            <a:r>
              <a:rPr lang="en-US" sz="1800" i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800" i="1" dirty="0" err="1">
                <a:latin typeface="Times New Roman"/>
                <a:ea typeface="Times New Roman"/>
                <a:cs typeface="Times New Roman"/>
                <a:sym typeface="Times New Roman"/>
              </a:rPr>
              <a:t>tularensis</a:t>
            </a:r>
            <a:r>
              <a:rPr lang="en-US" sz="1800" i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DNA into ~1.5 kB pieces, big enough to fit a gene or two into. From this, she electroporated those plasmids into </a:t>
            </a:r>
            <a:r>
              <a:rPr lang="en-US" sz="1800" i="1" dirty="0">
                <a:latin typeface="Gungsuh"/>
                <a:ea typeface="Gungsuh"/>
                <a:cs typeface="Gungsuh"/>
                <a:sym typeface="Gungsuh"/>
              </a:rPr>
              <a:t>∆rpsU1 ∆rpsU2</a:t>
            </a: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 cells. She then streaked the strains onto big plates and froze down bigger colonies. The bigger colonies should be </a:t>
            </a:r>
            <a:r>
              <a:rPr lang="en-US" sz="1800" i="1" dirty="0">
                <a:latin typeface="Gungsuh"/>
                <a:ea typeface="Gungsuh"/>
                <a:cs typeface="Gungsuh"/>
                <a:sym typeface="Gungsuh"/>
              </a:rPr>
              <a:t>∆rpsU1 ∆rpsU2</a:t>
            </a: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 cells that have some gene(s) in their plasmid that helped restore growth.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	We hope to find some interesting strains that we can sequence and want to see if there are any patterns in the plasmids that helped restore growth to wildtype.</a:t>
            </a:r>
            <a:r>
              <a:rPr lang="en-US" dirty="0"/>
              <a:t> </a:t>
            </a:r>
            <a:endParaRPr dirty="0"/>
          </a:p>
        </p:txBody>
      </p:sp>
      <p:sp>
        <p:nvSpPr>
          <p:cNvPr id="173" name="Google Shape;17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Why do </a:t>
            </a:r>
            <a:r>
              <a:rPr lang="en-US" i="1" dirty="0"/>
              <a:t>F. </a:t>
            </a:r>
            <a:r>
              <a:rPr lang="en-US" i="1" dirty="0" err="1"/>
              <a:t>tularensis</a:t>
            </a:r>
            <a:r>
              <a:rPr lang="en-US" i="1" dirty="0"/>
              <a:t> </a:t>
            </a:r>
            <a:r>
              <a:rPr lang="en-US" dirty="0"/>
              <a:t>cells with less bS21 have a growth defect compared to wild-type cells?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Should</a:t>
            </a:r>
            <a:r>
              <a:rPr lang="en-US" baseline="0" dirty="0"/>
              <a:t> I still include the stuff about developing a hypothesis or not?</a:t>
            </a:r>
            <a:endParaRPr dirty="0"/>
          </a:p>
        </p:txBody>
      </p:sp>
      <p:sp>
        <p:nvSpPr>
          <p:cNvPr id="152" name="Google Shape;15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Why do </a:t>
            </a:r>
            <a:r>
              <a:rPr lang="en-US" i="1" dirty="0"/>
              <a:t>F. </a:t>
            </a:r>
            <a:r>
              <a:rPr lang="en-US" i="1" dirty="0" err="1"/>
              <a:t>tularensis</a:t>
            </a:r>
            <a:r>
              <a:rPr lang="en-US" i="1" dirty="0"/>
              <a:t> </a:t>
            </a:r>
            <a:r>
              <a:rPr lang="en-US" dirty="0"/>
              <a:t>cells with less bS21 have a growth defect compared to wild-type cells?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Explain why you do the empty vector – </a:t>
            </a:r>
            <a:r>
              <a:rPr lang="en-US" b="1" dirty="0"/>
              <a:t>don’t</a:t>
            </a:r>
            <a:r>
              <a:rPr lang="en-US" b="1" baseline="0" dirty="0"/>
              <a:t> remember why, need to look up again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2" name="Google Shape;15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346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220915 excel sheet</a:t>
            </a:r>
            <a:endParaRPr dirty="0"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Why do </a:t>
            </a:r>
            <a:r>
              <a:rPr lang="en-US" i="1"/>
              <a:t>F. tularensis </a:t>
            </a:r>
            <a:r>
              <a:rPr lang="en-US"/>
              <a:t>cells with less bS21 have a growth defect compared to wild-type cells?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5899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This will lead into asking the question : is the restoration of growth caused by the plasmid or by a chromosomal mutation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Because remember, when Hannah made the cloning library she streaked out d1/d2 cells and then froze down colonies that were bigger than normal - these would be mutants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Want to explain why we decided to go forward with looking at E2-38 instead of others – so want to research era gene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" name="Google Shape;182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Why do </a:t>
            </a:r>
            <a:r>
              <a:rPr lang="en-US" i="1" dirty="0"/>
              <a:t>F. </a:t>
            </a:r>
            <a:r>
              <a:rPr lang="en-US" i="1" dirty="0" err="1"/>
              <a:t>tularensis</a:t>
            </a:r>
            <a:r>
              <a:rPr lang="en-US" i="1" dirty="0"/>
              <a:t> </a:t>
            </a:r>
            <a:r>
              <a:rPr lang="en-US" dirty="0"/>
              <a:t>cells with less bS21 have a growth defect compared to wild-type cells?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Should</a:t>
            </a:r>
            <a:r>
              <a:rPr lang="en-US" baseline="0" dirty="0"/>
              <a:t> I still include the stuff about developing a hypothesis or not?</a:t>
            </a:r>
            <a:endParaRPr dirty="0"/>
          </a:p>
        </p:txBody>
      </p:sp>
      <p:sp>
        <p:nvSpPr>
          <p:cNvPr id="152" name="Google Shape;15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9932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So, what next?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 undergrad in the lab, </a:t>
            </a:r>
            <a:r>
              <a:rPr lang="en-US" dirty="0" err="1"/>
              <a:t>Oli</a:t>
            </a:r>
            <a:r>
              <a:rPr lang="en-US" dirty="0"/>
              <a:t> </a:t>
            </a:r>
            <a:r>
              <a:rPr lang="en-US" dirty="0" err="1"/>
              <a:t>Horyn</a:t>
            </a:r>
            <a:r>
              <a:rPr lang="en-US" dirty="0"/>
              <a:t>, isolated and sequenced the plasmid from the E2-38 colony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From</a:t>
            </a:r>
            <a:r>
              <a:rPr lang="en-US" baseline="0" dirty="0"/>
              <a:t> this, I need to confirm the phenotype (restored growth) in dprsu1/2 and ideally LVS (to validate specificity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0" dirty="0"/>
              <a:t>Then, I would make hypotheses about mechanisms and test them</a:t>
            </a:r>
            <a:endParaRPr dirty="0"/>
          </a:p>
        </p:txBody>
      </p:sp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So, what next?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 undergrad in the lab, </a:t>
            </a:r>
            <a:r>
              <a:rPr lang="en-US" dirty="0" err="1"/>
              <a:t>Oli</a:t>
            </a:r>
            <a:r>
              <a:rPr lang="en-US" dirty="0"/>
              <a:t> </a:t>
            </a:r>
            <a:r>
              <a:rPr lang="en-US" dirty="0" err="1"/>
              <a:t>Horyn</a:t>
            </a:r>
            <a:r>
              <a:rPr lang="en-US" dirty="0"/>
              <a:t>, isolated and sequenced the plasmid from the E2-38 colony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From</a:t>
            </a:r>
            <a:r>
              <a:rPr lang="en-US" baseline="0" dirty="0"/>
              <a:t> this, I need to confirm the phenotype (restored growth) in dprsu1/2 and ideally LVS (to validate specificity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0" dirty="0"/>
              <a:t>Then, I would make hypotheses about mechanisms and test them</a:t>
            </a:r>
            <a:endParaRPr dirty="0"/>
          </a:p>
        </p:txBody>
      </p:sp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8616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Make sure to talk about the picture at the beginning – if I don’t talk about it at the beginning then make sure it doesn’t come in until I want to talk about it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Highly infectious -&gt; fewer than 10 organisms cause infection; don’t have to explain why it is a potential bioweapon, just that it is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We use the live vaccine strain in the lab -&gt; this strain causes disease in animals not humans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When we talk about it being a slow grower, the doubling time is 2 hours compared to E. coli’s doubling time of 30 minutes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Transition: so, in this bacteria we are interested in looking at ribosomes!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Gram-negative, gamma facultative intracellular pathogen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Infectivity similar to </a:t>
            </a:r>
            <a:r>
              <a:rPr lang="en-US" dirty="0" err="1"/>
              <a:t>Mtb</a:t>
            </a:r>
            <a:r>
              <a:rPr lang="en-US" dirty="0"/>
              <a:t>, can upwards of 30% mortality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Tier 1 Select Agent like Ebola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Cover image: Scanning electron micrograph of a murine macrophage infected with </a:t>
            </a:r>
            <a:r>
              <a:rPr lang="en-US" sz="1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Francisella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tularensis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strain LVS. Macrophages were dry-fractured by touching the cell surface with cellophane tape after critical point drying to reveal intracellular bacteria. Bacteria (colored in blue) are located either in the cytosol or within a membrane-bound vacuole.</a:t>
            </a:r>
            <a:endParaRPr sz="1400" dirty="0"/>
          </a:p>
        </p:txBody>
      </p:sp>
      <p:sp>
        <p:nvSpPr>
          <p:cNvPr id="95" name="Google Shape;9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So, what next?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 undergrad in the lab, </a:t>
            </a:r>
            <a:r>
              <a:rPr lang="en-US" dirty="0" err="1"/>
              <a:t>Oli</a:t>
            </a:r>
            <a:r>
              <a:rPr lang="en-US" dirty="0"/>
              <a:t> </a:t>
            </a:r>
            <a:r>
              <a:rPr lang="en-US" dirty="0" err="1"/>
              <a:t>Horyn</a:t>
            </a:r>
            <a:r>
              <a:rPr lang="en-US" dirty="0"/>
              <a:t>, isolated and sequenced the plasmid from the E2-38 colony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From</a:t>
            </a:r>
            <a:r>
              <a:rPr lang="en-US" baseline="0" dirty="0"/>
              <a:t> this, I need to confirm the phenotype (restored growth) in dprsu1/2 and ideally LVS (to validate specificity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0" dirty="0"/>
              <a:t>Then, I would make hypotheses about mechanisms and test them</a:t>
            </a:r>
            <a:endParaRPr dirty="0"/>
          </a:p>
        </p:txBody>
      </p:sp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47064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 order to confirm the phenotype, there are a few steps that needed to be taken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Needed to introduce the plasmid from the E2-38 colony into ∆rpsU1/2 cells and wildtype (LVS) cells.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Do this for two reasons: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To see if the growth restoration is because of a chromosomal mutation or because of the plasmid – if it is because of the plasmid, then we should see growth restoration in ∆rpsU1/2 pKR120 cells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Also want to make sure that any growth difference is specific to ∆rpsU1/2 – if the growth restoration is caused by the primer, is it specific to ∆rpsU1/2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	if it is specific to it, then we should not see any growth difference in LVS pKR120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Show results – explain what is shown on the graph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Conclusion – The results indicate that the growth restoration was caused by a chromosomal mutation (because it the growth restoration as not seen in ∆rpsU1/2 pKR120)</a:t>
            </a:r>
          </a:p>
        </p:txBody>
      </p:sp>
      <p:sp>
        <p:nvSpPr>
          <p:cNvPr id="195" name="Google Shape;1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Maybe here I could talk about the rpsU3 ones?</a:t>
            </a:r>
            <a:endParaRPr dirty="0"/>
          </a:p>
        </p:txBody>
      </p:sp>
      <p:sp>
        <p:nvSpPr>
          <p:cNvPr id="207" name="Google Shape;20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Maybe here I could talk about the rpsU3 ones?</a:t>
            </a:r>
            <a:endParaRPr dirty="0"/>
          </a:p>
        </p:txBody>
      </p:sp>
      <p:sp>
        <p:nvSpPr>
          <p:cNvPr id="207" name="Google Shape;20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44077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Graph from 220923 would show that the suppressor has restored growth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After electroporating an empty vector into ∆rpsU1/2 cells, there was a bigger colony that grew on the plate that could be a possible suppressor mutant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decided to freeze it down and test it</a:t>
            </a:r>
            <a:endParaRPr dirty="0"/>
          </a:p>
        </p:txBody>
      </p:sp>
      <p:sp>
        <p:nvSpPr>
          <p:cNvPr id="214" name="Google Shape;214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For example, if there is rpsU1/2/3 in the plasmid then the mutation is probably caused by the plasmid</a:t>
            </a:r>
            <a:endParaRPr dirty="0"/>
          </a:p>
        </p:txBody>
      </p:sp>
      <p:sp>
        <p:nvSpPr>
          <p:cNvPr id="220" name="Google Shape;22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Talk about the picture first: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This is an E. coli ribosome with 3 rRNAs and 49 proteins. We are just seeing a 1 ribosome but there can be lots of modifications that cause the ribosome to change.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dirty="0" err="1"/>
              <a:t>Francisella</a:t>
            </a:r>
            <a:r>
              <a:rPr lang="en-US" i="1" dirty="0"/>
              <a:t> </a:t>
            </a:r>
            <a:r>
              <a:rPr lang="en-US" i="1" dirty="0" err="1"/>
              <a:t>tularensis</a:t>
            </a:r>
            <a:r>
              <a:rPr lang="en-US" i="0" dirty="0"/>
              <a:t> is the same way – there can be heterogeneity in its ribosomes</a:t>
            </a:r>
            <a:endParaRPr lang="en-US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Generally, there is this concept that ribosomes are a monolithic structure, that they are static in every cell.  Apparent in </a:t>
            </a:r>
            <a:r>
              <a:rPr lang="en-US" i="1" dirty="0" err="1"/>
              <a:t>Francisella</a:t>
            </a:r>
            <a:r>
              <a:rPr lang="en-US" i="1" dirty="0"/>
              <a:t> </a:t>
            </a:r>
            <a:r>
              <a:rPr lang="en-US" i="1" dirty="0" err="1"/>
              <a:t>tularensis</a:t>
            </a:r>
            <a:r>
              <a:rPr lang="en-US" i="1" dirty="0"/>
              <a:t> </a:t>
            </a:r>
            <a:r>
              <a:rPr lang="en-US" i="0" dirty="0"/>
              <a:t>is the heterogeneity of ribosomes. This phenomenon can arise from a few different sources as listed.</a:t>
            </a:r>
            <a:endParaRPr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But the most intriguing for the </a:t>
            </a:r>
            <a:r>
              <a:rPr lang="en-US" i="0" dirty="0" err="1"/>
              <a:t>Kramsey</a:t>
            </a:r>
            <a:r>
              <a:rPr lang="en-US" i="0" dirty="0"/>
              <a:t> lab is the idea that there can be multiple ribosomal proteins. </a:t>
            </a:r>
            <a:endParaRPr dirty="0"/>
          </a:p>
        </p:txBody>
      </p:sp>
      <p:sp>
        <p:nvSpPr>
          <p:cNvPr id="104" name="Google Shape;10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Century Gothic"/>
                <a:ea typeface="Century Gothic"/>
                <a:cs typeface="Century Gothic"/>
                <a:sym typeface="Century Gothic"/>
              </a:rPr>
              <a:t>Right now, our research is focused on bS21, a small ribosome subunit protein because it is the only </a:t>
            </a:r>
            <a:r>
              <a:rPr lang="en-US" sz="1200" i="0" dirty="0">
                <a:latin typeface="Century Gothic"/>
                <a:ea typeface="Century Gothic"/>
                <a:cs typeface="Century Gothic"/>
                <a:sym typeface="Century Gothic"/>
              </a:rPr>
              <a:t>ribosomal protein in </a:t>
            </a:r>
            <a:r>
              <a:rPr lang="en-US" sz="1200" i="1" dirty="0" err="1">
                <a:latin typeface="Century Gothic"/>
                <a:ea typeface="Century Gothic"/>
                <a:cs typeface="Century Gothic"/>
                <a:sym typeface="Century Gothic"/>
              </a:rPr>
              <a:t>Francisella</a:t>
            </a:r>
            <a:r>
              <a:rPr lang="en-US" sz="1200" i="1" dirty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 i="1" dirty="0" err="1">
                <a:latin typeface="Century Gothic"/>
                <a:ea typeface="Century Gothic"/>
                <a:cs typeface="Century Gothic"/>
                <a:sym typeface="Century Gothic"/>
              </a:rPr>
              <a:t>tularensis</a:t>
            </a:r>
            <a:r>
              <a:rPr lang="en-US" sz="1200" i="0" dirty="0">
                <a:latin typeface="Century Gothic"/>
                <a:ea typeface="Century Gothic"/>
                <a:cs typeface="Century Gothic"/>
                <a:sym typeface="Century Gothic"/>
              </a:rPr>
              <a:t> that is heterogenous. Because of this, it is the only clear source of heterogeneity its ribosomes have</a:t>
            </a:r>
          </a:p>
          <a:p>
            <a:pPr marL="0" lvl="0" indent="0" algn="l" rtl="0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Century Gothic"/>
                <a:ea typeface="Century Gothic"/>
                <a:cs typeface="Century Gothic"/>
                <a:sym typeface="Century Gothic"/>
              </a:rPr>
              <a:t>Particular bS21 paralogs translate specific transcripts more efficiently (ribosome “sigma factors”), playing a role in translation initiation.  It is believed that ribosomes with specific bS21 paralogs could modulate gene expression That said, thus far it is believed to be non-essential, but implicated in the control of quite a few processes such as biofilm production, motility, acid stress resistance, antibiotic resistance, and virulence. </a:t>
            </a:r>
            <a:endParaRPr sz="1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27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27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200" dirty="0">
                <a:latin typeface="Century Gothic"/>
                <a:ea typeface="Century Gothic"/>
                <a:cs typeface="Century Gothic"/>
                <a:sym typeface="Century Gothic"/>
              </a:rPr>
              <a:t>We also know that when there is less bS21 in the cells that it leads to slower growth. </a:t>
            </a:r>
          </a:p>
          <a:p>
            <a:pPr marL="0" lvl="0" indent="0" algn="l" rtl="0">
              <a:lnSpc>
                <a:spcPct val="27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lang="en-US" sz="1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27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200" b="1" dirty="0">
                <a:latin typeface="Century Gothic"/>
                <a:ea typeface="Century Gothic"/>
                <a:cs typeface="Century Gothic"/>
                <a:sym typeface="Century Gothic"/>
              </a:rPr>
              <a:t>When talking about slower growth, I want to clarify what that means (go to next slide)</a:t>
            </a:r>
            <a:endParaRPr sz="12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5" name="Google Shape;11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Doubling time in this instance is also generation time</a:t>
            </a:r>
          </a:p>
          <a:p>
            <a:endParaRPr lang="en-US" dirty="0"/>
          </a:p>
          <a:p>
            <a:r>
              <a:rPr lang="en-US" dirty="0"/>
              <a:t>Transition – so we know that it reducing growth, but we don’t know why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881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Because of this, the main focus of my rotation was investigating why less bS21 may lead to a growth defect.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There is not any clear answer to this question – it could be because ribosomes with bS21 preferentially translate an essential gene or it could be that ribosomes without bS21 translate slower causes the cells to grow at a slower rate.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We want to first ask if cells with less bS21 have an assembly defect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</a:t>
            </a:r>
            <a:r>
              <a:rPr lang="en-US" b="1" dirty="0"/>
              <a:t>Why do we want to ask this?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Either way, in order to answer this question, we want to identify a gene that, when overexpressed, leads to faster growth of cells with less bS21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</a:t>
            </a:r>
            <a:r>
              <a:rPr lang="en-US" b="1" dirty="0"/>
              <a:t>this could provide more insight into the function of bS21 (why?)</a:t>
            </a:r>
            <a:endParaRPr b="1" dirty="0"/>
          </a:p>
        </p:txBody>
      </p:sp>
      <p:sp>
        <p:nvSpPr>
          <p:cNvPr id="126" name="Google Shape;12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2233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26" name="Google Shape;12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7632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Ribosomal proteins assemble in a certain order that scientists have figured out and then made into an assembly map</a:t>
            </a:r>
          </a:p>
          <a:p>
            <a:r>
              <a:rPr lang="en-US" dirty="0"/>
              <a:t>This was done in </a:t>
            </a:r>
            <a:r>
              <a:rPr lang="en-US" i="1" dirty="0"/>
              <a:t>in vitro</a:t>
            </a:r>
            <a:r>
              <a:rPr lang="en-US" i="0" dirty="0"/>
              <a:t> and there have been some discrepancies in the findings </a:t>
            </a:r>
            <a:r>
              <a:rPr lang="en-US" i="1" dirty="0"/>
              <a:t>in vivo</a:t>
            </a:r>
            <a:endParaRPr lang="en-US" i="0" dirty="0"/>
          </a:p>
          <a:p>
            <a:r>
              <a:rPr lang="en-US" i="0" dirty="0"/>
              <a:t>Then explain the assembly map</a:t>
            </a:r>
          </a:p>
          <a:p>
            <a:r>
              <a:rPr lang="en-US" i="0" dirty="0"/>
              <a:t>Because of this, we don’t expect there to be a subunit assembly defect but the findings could be explained by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423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Did a sucrose gradient where the ribosomes are separated based on density – the idea is that the 30S and 50S ribosomal subunits are a certain density so they should show up at the same points in both LVS and cells with less bS21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Want to point out where the LVS subunits are via density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Then want to talk about ∆rpsU2, point out that the peaks are at the same points in both graphs </a:t>
            </a:r>
            <a:endParaRPr dirty="0"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0274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subTitle" idx="1"/>
          </p:nvPr>
        </p:nvSpPr>
        <p:spPr>
          <a:xfrm>
            <a:off x="1169939" y="4260273"/>
            <a:ext cx="9193260" cy="1378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ctrTitle"/>
          </p:nvPr>
        </p:nvSpPr>
        <p:spPr>
          <a:xfrm>
            <a:off x="0" y="215258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73E87"/>
              </a:buClr>
              <a:buSzPts val="4000"/>
              <a:buFont typeface="Century Gothic"/>
              <a:buNone/>
              <a:defRPr>
                <a:solidFill>
                  <a:srgbClr val="073E87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1" name="Google Shape;21;p21"/>
          <p:cNvCxnSpPr/>
          <p:nvPr/>
        </p:nvCxnSpPr>
        <p:spPr>
          <a:xfrm>
            <a:off x="0" y="4260272"/>
            <a:ext cx="12192000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22" name="Google Shape;22;p21"/>
          <p:cNvCxnSpPr/>
          <p:nvPr/>
        </p:nvCxnSpPr>
        <p:spPr>
          <a:xfrm>
            <a:off x="0" y="1267995"/>
            <a:ext cx="12192000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0"/>
          <p:cNvSpPr txBox="1"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body" idx="1"/>
          </p:nvPr>
        </p:nvSpPr>
        <p:spPr>
          <a:xfrm rot="5400000">
            <a:off x="3715752" y="-1740484"/>
            <a:ext cx="4760496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1"/>
          <p:cNvSpPr txBox="1">
            <a:spLocks noGrp="1"/>
          </p:cNvSpPr>
          <p:nvPr>
            <p:ph type="title"/>
          </p:nvPr>
        </p:nvSpPr>
        <p:spPr>
          <a:xfrm rot="5400000">
            <a:off x="7285038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body" idx="1"/>
          </p:nvPr>
        </p:nvSpPr>
        <p:spPr>
          <a:xfrm rot="5400000">
            <a:off x="1697038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 txBox="1"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3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4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entury Gothic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24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5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26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9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entury Gothic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  <a:defRPr sz="4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609600" y="1365668"/>
            <a:ext cx="10972800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4" name="Google Shape;14;p20"/>
          <p:cNvCxnSpPr/>
          <p:nvPr/>
        </p:nvCxnSpPr>
        <p:spPr>
          <a:xfrm rot="10800000">
            <a:off x="0" y="1276272"/>
            <a:ext cx="1219263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1169939" y="4260273"/>
            <a:ext cx="9193260" cy="1378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</a:pPr>
            <a:r>
              <a:rPr lang="en-US"/>
              <a:t>Ellen Madden</a:t>
            </a:r>
            <a:endParaRPr/>
          </a:p>
        </p:txBody>
      </p:sp>
      <p:sp>
        <p:nvSpPr>
          <p:cNvPr id="91" name="Google Shape;91;p1"/>
          <p:cNvSpPr txBox="1">
            <a:spLocks noGrp="1"/>
          </p:cNvSpPr>
          <p:nvPr>
            <p:ph type="ctrTitle"/>
          </p:nvPr>
        </p:nvSpPr>
        <p:spPr>
          <a:xfrm>
            <a:off x="584969" y="2100334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73E87"/>
              </a:buClr>
              <a:buSzPts val="4000"/>
              <a:buFont typeface="Century Gothic"/>
              <a:buNone/>
            </a:pPr>
            <a:r>
              <a:rPr lang="en-US"/>
              <a:t>Identifying Suppressors of bS21(-) Cell Growth Defect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600" strike="sngStrike" dirty="0"/>
              <a:t>Does less bS21 lead to a ribosome assembly defect?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3600" dirty="0"/>
              <a:t> 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600" b="1" dirty="0"/>
              <a:t>Are there any genes, that when overexpressed, lead to faster growth of cells with less bS21?</a:t>
            </a:r>
            <a:endParaRPr sz="3600" b="1" dirty="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2330489" y="1916386"/>
            <a:ext cx="95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4242627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54;p8"/>
          <p:cNvSpPr txBox="1">
            <a:spLocks/>
          </p:cNvSpPr>
          <p:nvPr/>
        </p:nvSpPr>
        <p:spPr>
          <a:xfrm>
            <a:off x="0" y="97863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entury Gothic"/>
              <a:buNone/>
              <a:defRPr sz="2000" b="1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00000"/>
            </a:pPr>
            <a:r>
              <a:rPr lang="en-US" sz="3600" b="0" dirty="0"/>
              <a:t>Previous work: gDNA </a:t>
            </a:r>
          </a:p>
          <a:p>
            <a:pPr>
              <a:buSzPct val="100000"/>
            </a:pPr>
            <a:r>
              <a:rPr lang="en-US" sz="3600" b="0" dirty="0"/>
              <a:t>overexpression library</a:t>
            </a:r>
          </a:p>
        </p:txBody>
      </p:sp>
      <p:sp>
        <p:nvSpPr>
          <p:cNvPr id="22" name="Google Shape;155;p8"/>
          <p:cNvSpPr txBox="1">
            <a:spLocks/>
          </p:cNvSpPr>
          <p:nvPr/>
        </p:nvSpPr>
        <p:spPr>
          <a:xfrm>
            <a:off x="0" y="1377543"/>
            <a:ext cx="5731329" cy="3751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14350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 err="1"/>
              <a:t>Electroporated</a:t>
            </a:r>
            <a:r>
              <a:rPr lang="en-US" sz="3200" dirty="0"/>
              <a:t> plasmid library into LVS </a:t>
            </a:r>
            <a:r>
              <a:rPr lang="el-GR" sz="3200" i="1" dirty="0">
                <a:latin typeface="Century Gothic" panose="020B0502020202020204" pitchFamily="34" charset="0"/>
                <a:cs typeface="Calibri" panose="020F0502020204030204" pitchFamily="34" charset="0"/>
              </a:rPr>
              <a:t>Δ</a:t>
            </a:r>
            <a:r>
              <a:rPr lang="en-US" sz="3200" i="1" dirty="0">
                <a:latin typeface="Century Gothic" panose="020B0502020202020204" pitchFamily="34" charset="0"/>
                <a:cs typeface="Calibri" panose="020F0502020204030204" pitchFamily="34" charset="0"/>
              </a:rPr>
              <a:t>rspU1 </a:t>
            </a:r>
            <a:r>
              <a:rPr lang="el-GR" sz="3200" i="1" dirty="0">
                <a:latin typeface="Century Gothic" panose="020B0502020202020204" pitchFamily="34" charset="0"/>
                <a:cs typeface="Calibri" panose="020F0502020204030204" pitchFamily="34" charset="0"/>
              </a:rPr>
              <a:t>Δ</a:t>
            </a:r>
            <a:r>
              <a:rPr lang="en-US" sz="3200" i="1" dirty="0">
                <a:latin typeface="Century Gothic" panose="020B0502020202020204" pitchFamily="34" charset="0"/>
                <a:cs typeface="Calibri" panose="020F0502020204030204" pitchFamily="34" charset="0"/>
              </a:rPr>
              <a:t>rpsU2 </a:t>
            </a:r>
          </a:p>
          <a:p>
            <a:pPr marL="514350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>
                <a:latin typeface="Century Gothic" panose="020B0502020202020204" pitchFamily="34" charset="0"/>
                <a:cs typeface="Calibri" panose="020F0502020204030204" pitchFamily="34" charset="0"/>
              </a:rPr>
              <a:t>Plated on selective media</a:t>
            </a:r>
          </a:p>
          <a:p>
            <a:pPr marL="514350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>
                <a:latin typeface="Century Gothic" panose="020B0502020202020204" pitchFamily="34" charset="0"/>
                <a:cs typeface="Calibri" panose="020F0502020204030204" pitchFamily="34" charset="0"/>
              </a:rPr>
              <a:t>Picked larger colonies, froze down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6C60B57-9996-6B6B-7977-B1023A311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386" y="97863"/>
            <a:ext cx="4729842" cy="64784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BE573F-7509-1788-50EA-DD0C1B88D5C5}"/>
              </a:ext>
            </a:extLst>
          </p:cNvPr>
          <p:cNvSpPr txBox="1"/>
          <p:nvPr/>
        </p:nvSpPr>
        <p:spPr>
          <a:xfrm rot="20376190">
            <a:off x="9050380" y="5826738"/>
            <a:ext cx="1497607" cy="3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Kan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558C92-CFD0-6ECB-79CE-85D87316FAD5}"/>
              </a:ext>
            </a:extLst>
          </p:cNvPr>
          <p:cNvSpPr txBox="1"/>
          <p:nvPr/>
        </p:nvSpPr>
        <p:spPr>
          <a:xfrm rot="2393120">
            <a:off x="9249874" y="4208638"/>
            <a:ext cx="1497607" cy="3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random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2A41CC-ACAE-1952-F1D9-F8F140555CA2}"/>
              </a:ext>
            </a:extLst>
          </p:cNvPr>
          <p:cNvSpPr txBox="1"/>
          <p:nvPr/>
        </p:nvSpPr>
        <p:spPr>
          <a:xfrm rot="4397845">
            <a:off x="9501096" y="4885402"/>
            <a:ext cx="1431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genes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9F00AB2-74C9-E37E-39D0-15056DA207AB}"/>
              </a:ext>
            </a:extLst>
          </p:cNvPr>
          <p:cNvCxnSpPr>
            <a:cxnSpLocks/>
          </p:cNvCxnSpPr>
          <p:nvPr/>
        </p:nvCxnSpPr>
        <p:spPr>
          <a:xfrm flipH="1">
            <a:off x="10090946" y="3777176"/>
            <a:ext cx="686022" cy="4101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69CDC-0F43-0269-6C25-3E2FF039C7BF}"/>
              </a:ext>
            </a:extLst>
          </p:cNvPr>
          <p:cNvSpPr txBox="1"/>
          <p:nvPr/>
        </p:nvSpPr>
        <p:spPr>
          <a:xfrm>
            <a:off x="10907486" y="3335915"/>
            <a:ext cx="149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Expect rpsU1/2/3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5C59AC-706C-C89A-B38A-A7D8D0BD57FC}"/>
              </a:ext>
            </a:extLst>
          </p:cNvPr>
          <p:cNvSpPr txBox="1"/>
          <p:nvPr/>
        </p:nvSpPr>
        <p:spPr>
          <a:xfrm>
            <a:off x="6226629" y="118293"/>
            <a:ext cx="1728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>
                <a:latin typeface="Century Gothic" panose="020B0502020202020204" pitchFamily="34" charset="0"/>
              </a:rPr>
              <a:t>Francisella</a:t>
            </a:r>
            <a:r>
              <a:rPr lang="en-US" sz="1600" i="1" dirty="0">
                <a:latin typeface="Century Gothic" panose="020B0502020202020204" pitchFamily="34" charset="0"/>
              </a:rPr>
              <a:t> </a:t>
            </a:r>
            <a:r>
              <a:rPr lang="en-US" sz="1600" i="1" dirty="0" err="1">
                <a:latin typeface="Century Gothic" panose="020B0502020202020204" pitchFamily="34" charset="0"/>
              </a:rPr>
              <a:t>tularensis</a:t>
            </a:r>
            <a:endParaRPr lang="en-US" sz="1600" i="1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 dirty="0"/>
              <a:t>Testing genes that may restore growth </a:t>
            </a:r>
            <a:br>
              <a:rPr lang="en-US" dirty="0"/>
            </a:br>
            <a:r>
              <a:rPr lang="en-US" dirty="0"/>
              <a:t>of cells with less bS21</a:t>
            </a:r>
            <a:endParaRPr dirty="0"/>
          </a:p>
        </p:txBody>
      </p:sp>
      <p:sp>
        <p:nvSpPr>
          <p:cNvPr id="155" name="Google Shape;155;p8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Steps to answer this question: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/>
              <a:t>Validate that cells lacking </a:t>
            </a:r>
            <a:r>
              <a:rPr lang="en-US" sz="3200" i="1" dirty="0"/>
              <a:t>rpsU1 </a:t>
            </a:r>
            <a:r>
              <a:rPr lang="en-US" sz="3200" dirty="0"/>
              <a:t>and </a:t>
            </a:r>
            <a:r>
              <a:rPr lang="en-US" sz="3200" i="1" dirty="0"/>
              <a:t>rpsU2</a:t>
            </a:r>
            <a:r>
              <a:rPr lang="en-US" sz="3200" dirty="0"/>
              <a:t> with an empty vector have smaller colony sizes compared to wild-type with empty vector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/>
              <a:t>Compare the colony sizes of these cells with preliminary hits from the growth suppressor screen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/>
              <a:t>Develop a hypothesis to explain what might cause restoration of growth </a:t>
            </a:r>
            <a:endParaRPr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 dirty="0"/>
              <a:t>Testing genes that may restore growth</a:t>
            </a:r>
            <a:br>
              <a:rPr lang="en-US" dirty="0"/>
            </a:br>
            <a:r>
              <a:rPr lang="en-US" dirty="0"/>
              <a:t>of cells with less bS21</a:t>
            </a:r>
            <a:endParaRPr dirty="0"/>
          </a:p>
        </p:txBody>
      </p:sp>
      <p:sp>
        <p:nvSpPr>
          <p:cNvPr id="155" name="Google Shape;155;p8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Steps to answer this question: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b="1" dirty="0"/>
              <a:t>Validate that cells lacking </a:t>
            </a:r>
            <a:r>
              <a:rPr lang="en-US" sz="3200" b="1" i="1" dirty="0"/>
              <a:t>rpsU1 </a:t>
            </a:r>
            <a:r>
              <a:rPr lang="en-US" sz="3200" b="1" dirty="0"/>
              <a:t>and </a:t>
            </a:r>
            <a:r>
              <a:rPr lang="en-US" sz="3200" b="1" i="1" dirty="0"/>
              <a:t>rpsU2</a:t>
            </a:r>
            <a:r>
              <a:rPr lang="en-US" sz="3200" b="1" dirty="0"/>
              <a:t> with an empty vector have smaller colony sizes compared to wild-type with empty vector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/>
              <a:t>Compare the colony sizes of these cells with preliminary hits from the growth suppressor screen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/>
              <a:t>Develop a hypothesis to explain what might cause restoration of growth 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2006078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 dirty="0"/>
              <a:t>Cells lacking bS21-1 and bS21-2 have smaller colonies compared to wild-type cells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744" b="8974"/>
          <a:stretch/>
        </p:blipFill>
        <p:spPr>
          <a:xfrm>
            <a:off x="1623133" y="1330145"/>
            <a:ext cx="8945733" cy="50751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43915" y="6060725"/>
            <a:ext cx="6431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i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rspU1 </a:t>
            </a:r>
            <a:r>
              <a:rPr lang="el-GR" sz="2400" i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rpsU2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pF			         LVS pf</a:t>
            </a:r>
            <a:endParaRPr 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2478" y="1323041"/>
            <a:ext cx="98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2.5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630615" y="3377725"/>
            <a:ext cx="4170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Diameter of Colonies (mm)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38504" y="6464140"/>
            <a:ext cx="8114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Strains</a:t>
            </a:r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DDB84E-F2C5-042A-9962-8892207521B1}"/>
              </a:ext>
            </a:extLst>
          </p:cNvPr>
          <p:cNvSpPr txBox="1"/>
          <p:nvPr/>
        </p:nvSpPr>
        <p:spPr>
          <a:xfrm>
            <a:off x="1275528" y="2155376"/>
            <a:ext cx="98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F6B90-6CF1-EF0E-6B4D-018DDB361869}"/>
              </a:ext>
            </a:extLst>
          </p:cNvPr>
          <p:cNvSpPr txBox="1"/>
          <p:nvPr/>
        </p:nvSpPr>
        <p:spPr>
          <a:xfrm>
            <a:off x="1135173" y="3088303"/>
            <a:ext cx="98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1.5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9C8FE1-BC4B-7C68-1160-F897BFAF1343}"/>
              </a:ext>
            </a:extLst>
          </p:cNvPr>
          <p:cNvSpPr txBox="1"/>
          <p:nvPr/>
        </p:nvSpPr>
        <p:spPr>
          <a:xfrm>
            <a:off x="1275527" y="3953462"/>
            <a:ext cx="98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0DBD28-6380-85EF-F6E1-EF0F48BCAF58}"/>
              </a:ext>
            </a:extLst>
          </p:cNvPr>
          <p:cNvSpPr txBox="1"/>
          <p:nvPr/>
        </p:nvSpPr>
        <p:spPr>
          <a:xfrm>
            <a:off x="1152052" y="4853565"/>
            <a:ext cx="98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0.5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8DEA9A-37C7-28BB-F6AD-A23D14E7A9F1}"/>
              </a:ext>
            </a:extLst>
          </p:cNvPr>
          <p:cNvSpPr txBox="1"/>
          <p:nvPr/>
        </p:nvSpPr>
        <p:spPr>
          <a:xfrm>
            <a:off x="1315002" y="5692633"/>
            <a:ext cx="98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 dirty="0"/>
              <a:t>Testing genes that may restore growth </a:t>
            </a:r>
            <a:br>
              <a:rPr lang="en-US" dirty="0"/>
            </a:br>
            <a:r>
              <a:rPr lang="en-US" dirty="0"/>
              <a:t>of cells with less bS21</a:t>
            </a:r>
            <a:endParaRPr dirty="0"/>
          </a:p>
        </p:txBody>
      </p:sp>
      <p:sp>
        <p:nvSpPr>
          <p:cNvPr id="155" name="Google Shape;155;p8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Steps to answer this question: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strike="sngStrike" dirty="0"/>
              <a:t>Validate that cells lacking </a:t>
            </a:r>
            <a:r>
              <a:rPr lang="en-US" sz="3200" i="1" strike="sngStrike" dirty="0"/>
              <a:t>rpsU1 </a:t>
            </a:r>
            <a:r>
              <a:rPr lang="en-US" sz="3200" strike="sngStrike" dirty="0"/>
              <a:t>and </a:t>
            </a:r>
            <a:r>
              <a:rPr lang="en-US" sz="3200" i="1" strike="sngStrike" dirty="0"/>
              <a:t>rpsU2</a:t>
            </a:r>
            <a:r>
              <a:rPr lang="en-US" sz="3200" strike="sngStrike" dirty="0"/>
              <a:t> with an empty vector have smaller colony sizes compared to wild-type with empty vector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b="1" dirty="0"/>
              <a:t>Compare the colony sizes of these cells with preliminary hits from the growth suppressor screen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dirty="0"/>
              <a:t>Develop a hypothesis to explain what might cause restoration of growth 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159702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2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The preliminary hits from the growth suppressor screen restore growth in cells with less bS21 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296" y="1481050"/>
            <a:ext cx="8086137" cy="4349907"/>
          </a:xfrm>
          <a:prstGeom prst="rect">
            <a:avLst/>
          </a:prstGeom>
        </p:spPr>
      </p:pic>
      <p:cxnSp>
        <p:nvCxnSpPr>
          <p:cNvPr id="186" name="Google Shape;186;p12"/>
          <p:cNvCxnSpPr/>
          <p:nvPr/>
        </p:nvCxnSpPr>
        <p:spPr>
          <a:xfrm flipH="1">
            <a:off x="7458793" y="1567715"/>
            <a:ext cx="1145894" cy="1794076"/>
          </a:xfrm>
          <a:prstGeom prst="straightConnector1">
            <a:avLst/>
          </a:prstGeom>
          <a:ln>
            <a:headEnd type="none" w="sm" len="sm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706681" y="3455948"/>
            <a:ext cx="401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Diameter of Colonies (mm)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02297" y="5830957"/>
            <a:ext cx="8587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    LVS pF        E2-21         E2-30           E2-27          E2-38         E2-29        </a:t>
            </a:r>
            <a:r>
              <a:rPr lang="el-GR" sz="2000" i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rpsU1 </a:t>
            </a:r>
          </a:p>
          <a:p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						                           </a:t>
            </a:r>
            <a:r>
              <a:rPr lang="el-GR" sz="2000" i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rpsU2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pF</a:t>
            </a:r>
            <a:endParaRPr lang="en-US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6261" y="6412415"/>
            <a:ext cx="6978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Strains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 dirty="0"/>
              <a:t>Testing genes that may restore growth</a:t>
            </a:r>
            <a:br>
              <a:rPr lang="en-US" dirty="0"/>
            </a:br>
            <a:r>
              <a:rPr lang="en-US" dirty="0"/>
              <a:t>of cells with less bS21</a:t>
            </a:r>
            <a:endParaRPr dirty="0"/>
          </a:p>
        </p:txBody>
      </p:sp>
      <p:sp>
        <p:nvSpPr>
          <p:cNvPr id="155" name="Google Shape;155;p8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Steps to answer this question: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strike="sngStrike" dirty="0"/>
              <a:t>Validate that cells lacking </a:t>
            </a:r>
            <a:r>
              <a:rPr lang="en-US" sz="3200" i="1" strike="sngStrike" dirty="0"/>
              <a:t>rpsU1 </a:t>
            </a:r>
            <a:r>
              <a:rPr lang="en-US" sz="3200" strike="sngStrike" dirty="0"/>
              <a:t>and </a:t>
            </a:r>
            <a:r>
              <a:rPr lang="en-US" sz="3200" i="1" strike="sngStrike" dirty="0"/>
              <a:t>rpsU2</a:t>
            </a:r>
            <a:r>
              <a:rPr lang="en-US" sz="3200" strike="sngStrike" dirty="0"/>
              <a:t> with an empty vector have smaller colony sizes compared to wild-type with empty vector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strike="sngStrike" dirty="0"/>
              <a:t>Compare the colony sizes of these cells with preliminary hits from the growth suppressor screen</a:t>
            </a:r>
          </a:p>
          <a:p>
            <a:pPr marL="971550" lvl="1" indent="-514350">
              <a:spcBef>
                <a:spcPts val="0"/>
              </a:spcBef>
              <a:buSzPts val="2800"/>
              <a:buAutoNum type="arabicPeriod"/>
            </a:pPr>
            <a:r>
              <a:rPr lang="en-US" sz="3200" b="1" dirty="0"/>
              <a:t>Develop a hypothesis to explain what might cause restoration of growth </a:t>
            </a:r>
            <a:endParaRPr sz="3200" b="1" dirty="0"/>
          </a:p>
        </p:txBody>
      </p:sp>
    </p:spTree>
    <p:extLst>
      <p:ext uri="{BB962C8B-B14F-4D97-AF65-F5344CB8AC3E}">
        <p14:creationId xmlns:p14="http://schemas.microsoft.com/office/powerpoint/2010/main" val="3800764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General approach to develop a hypothesis about the mechanism of growth restoration</a:t>
            </a:r>
            <a:endParaRPr dirty="0"/>
          </a:p>
        </p:txBody>
      </p:sp>
      <p:sp>
        <p:nvSpPr>
          <p:cNvPr id="192" name="Google Shape;192;p13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Isolated and sequenced plasmid from isolates with larger colonies</a:t>
            </a:r>
            <a:endParaRPr sz="32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Confirm the phenotype (in </a:t>
            </a:r>
            <a:r>
              <a:rPr lang="en-US" sz="3200" i="1" dirty="0"/>
              <a:t>∆rpsU1∆rpsU2 </a:t>
            </a:r>
            <a:r>
              <a:rPr lang="en-US" sz="3200" dirty="0"/>
              <a:t>and LVS)</a:t>
            </a:r>
            <a:endParaRPr sz="32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Make hypotheses about mechanisms and test them!</a:t>
            </a:r>
            <a:endParaRPr sz="32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Similar with other plasmids with other genes</a:t>
            </a:r>
            <a:endParaRPr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General approach to develop a hypothesis about the mechanism of growth restoration</a:t>
            </a:r>
            <a:endParaRPr dirty="0"/>
          </a:p>
        </p:txBody>
      </p:sp>
      <p:sp>
        <p:nvSpPr>
          <p:cNvPr id="192" name="Google Shape;192;p13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strike="sngStrike" dirty="0"/>
              <a:t>Isolated and sequenced plasmid from isolates with larger colonies</a:t>
            </a:r>
            <a:endParaRPr sz="3200" strike="sngStrike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Confirm the phenotype (in </a:t>
            </a:r>
            <a:r>
              <a:rPr lang="en-US" sz="3200" i="1" dirty="0"/>
              <a:t>∆rpsU1∆rpsU2 </a:t>
            </a:r>
            <a:r>
              <a:rPr lang="en-US" sz="3200" dirty="0"/>
              <a:t>and LVS)</a:t>
            </a:r>
            <a:endParaRPr sz="32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Make hypotheses about mechanisms and test them!</a:t>
            </a:r>
            <a:endParaRPr sz="32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Similar with other plasmids with other genes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707534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i="1"/>
              <a:t>Francisella tularensis</a:t>
            </a:r>
            <a:endParaRPr i="1"/>
          </a:p>
        </p:txBody>
      </p:sp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331694" y="1600199"/>
            <a:ext cx="7070591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Causes tularemia</a:t>
            </a:r>
            <a:endParaRPr dirty="0"/>
          </a:p>
          <a:p>
            <a:pPr marL="342900" lvl="0" indent="-342900" algn="l" rtl="0">
              <a:spcBef>
                <a:spcPts val="29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Highly infectious, potential bioweapon</a:t>
            </a:r>
            <a:endParaRPr dirty="0"/>
          </a:p>
          <a:p>
            <a:pPr marL="342900" lvl="0" indent="-342900" algn="l" rtl="0">
              <a:spcBef>
                <a:spcPts val="29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i="1" dirty="0"/>
              <a:t>F. </a:t>
            </a:r>
            <a:r>
              <a:rPr lang="en-US" i="1" dirty="0" err="1"/>
              <a:t>tularensis</a:t>
            </a:r>
            <a:r>
              <a:rPr lang="en-US" i="1" dirty="0"/>
              <a:t> </a:t>
            </a:r>
            <a:r>
              <a:rPr lang="en-US" dirty="0"/>
              <a:t>subsp. </a:t>
            </a:r>
            <a:r>
              <a:rPr lang="en-US" i="1" dirty="0" err="1"/>
              <a:t>holarctica</a:t>
            </a:r>
            <a:r>
              <a:rPr lang="en-US" i="1" dirty="0"/>
              <a:t> </a:t>
            </a:r>
            <a:r>
              <a:rPr lang="en-US" dirty="0"/>
              <a:t>LVS</a:t>
            </a:r>
            <a:endParaRPr dirty="0"/>
          </a:p>
          <a:p>
            <a:pPr marL="342900" lvl="0" indent="-342900" algn="l" rtl="0">
              <a:spcBef>
                <a:spcPts val="29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Facultative intracellular pathogen</a:t>
            </a:r>
            <a:endParaRPr dirty="0"/>
          </a:p>
          <a:p>
            <a:pPr marL="342900" lvl="0" indent="-342900" algn="l" rtl="0">
              <a:spcBef>
                <a:spcPts val="29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Slow grower</a:t>
            </a:r>
            <a:endParaRPr dirty="0"/>
          </a:p>
        </p:txBody>
      </p:sp>
      <p:pic>
        <p:nvPicPr>
          <p:cNvPr id="99" name="Google Shape;99;p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l="4133" r="4132"/>
          <a:stretch/>
        </p:blipFill>
        <p:spPr>
          <a:xfrm>
            <a:off x="7639738" y="1347217"/>
            <a:ext cx="4220567" cy="472987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"/>
          <p:cNvSpPr txBox="1"/>
          <p:nvPr/>
        </p:nvSpPr>
        <p:spPr>
          <a:xfrm>
            <a:off x="9575742" y="6032305"/>
            <a:ext cx="233269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Fischer, PNAS cover 2006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General approach to develop a hypothesis about the mechanism of growth restoration</a:t>
            </a:r>
            <a:endParaRPr dirty="0"/>
          </a:p>
        </p:txBody>
      </p:sp>
      <p:sp>
        <p:nvSpPr>
          <p:cNvPr id="192" name="Google Shape;192;p13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strike="sngStrike" dirty="0"/>
              <a:t>Isolated and sequenced plasmid from isolates with larger colonies</a:t>
            </a:r>
            <a:endParaRPr sz="3200" strike="sngStrike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b="1" dirty="0"/>
              <a:t>Confirm the phenotype (in </a:t>
            </a:r>
            <a:r>
              <a:rPr lang="en-US" sz="3200" b="1" i="1" dirty="0"/>
              <a:t>∆rpsU1∆rpsU2 </a:t>
            </a:r>
            <a:r>
              <a:rPr lang="en-US" sz="3200" b="1" dirty="0"/>
              <a:t>and LVS)</a:t>
            </a:r>
            <a:endParaRPr sz="3200" b="1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Make hypotheses about mechanisms and test them!</a:t>
            </a:r>
            <a:endParaRPr sz="32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200" dirty="0"/>
              <a:t>Similar with other plasmids with other genes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8591762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Is growth restoration in cells with less bS21 caused by the plasmid?</a:t>
            </a:r>
            <a:endParaRPr dirty="0"/>
          </a:p>
        </p:txBody>
      </p:sp>
      <p:pic>
        <p:nvPicPr>
          <p:cNvPr id="5" name="Picture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62BBBCE4-8FBB-6B0A-D354-9DD77EB2BB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395" y="1822711"/>
            <a:ext cx="6672567" cy="385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61414C-4C8C-794A-221E-B8EFCD96F283}"/>
              </a:ext>
            </a:extLst>
          </p:cNvPr>
          <p:cNvSpPr txBox="1"/>
          <p:nvPr/>
        </p:nvSpPr>
        <p:spPr>
          <a:xfrm rot="16200000">
            <a:off x="-1357810" y="3562843"/>
            <a:ext cx="3742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Diameter of Colonies (mm)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F9E2C6-5E2F-3A7C-3558-ED15C30B01A0}"/>
              </a:ext>
            </a:extLst>
          </p:cNvPr>
          <p:cNvSpPr txBox="1"/>
          <p:nvPr/>
        </p:nvSpPr>
        <p:spPr>
          <a:xfrm>
            <a:off x="892395" y="6380129"/>
            <a:ext cx="6978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Strains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C50E80-7418-C445-1BFA-582C879EB422}"/>
              </a:ext>
            </a:extLst>
          </p:cNvPr>
          <p:cNvSpPr txBox="1"/>
          <p:nvPr/>
        </p:nvSpPr>
        <p:spPr>
          <a:xfrm>
            <a:off x="1063542" y="5640065"/>
            <a:ext cx="126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    LVS pF</a:t>
            </a:r>
            <a:endParaRPr lang="en-US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6CB90B-152F-6EAA-1B7F-C53A95E9D2D9}"/>
              </a:ext>
            </a:extLst>
          </p:cNvPr>
          <p:cNvSpPr txBox="1"/>
          <p:nvPr/>
        </p:nvSpPr>
        <p:spPr>
          <a:xfrm>
            <a:off x="2681214" y="5619197"/>
            <a:ext cx="1507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LVS pKR120</a:t>
            </a:r>
            <a:endParaRPr lang="en-US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89906C-5B33-8407-E23D-4480BC8D41B5}"/>
              </a:ext>
            </a:extLst>
          </p:cNvPr>
          <p:cNvSpPr txBox="1"/>
          <p:nvPr/>
        </p:nvSpPr>
        <p:spPr>
          <a:xfrm>
            <a:off x="4397942" y="5599377"/>
            <a:ext cx="1254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latin typeface="Calibri" panose="020F0502020204030204" pitchFamily="34" charset="0"/>
                <a:cs typeface="Calibri" panose="020F0502020204030204" pitchFamily="34" charset="0"/>
              </a:rPr>
              <a:t>∆rpsU1 ∆rpsU2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pF</a:t>
            </a:r>
            <a:endParaRPr lang="en-US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DF18D8-E0C4-ECBD-E4B9-A98B602B6A3B}"/>
              </a:ext>
            </a:extLst>
          </p:cNvPr>
          <p:cNvSpPr txBox="1"/>
          <p:nvPr/>
        </p:nvSpPr>
        <p:spPr>
          <a:xfrm>
            <a:off x="5862033" y="5627722"/>
            <a:ext cx="1657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latin typeface="Calibri" panose="020F0502020204030204" pitchFamily="34" charset="0"/>
                <a:cs typeface="Calibri" panose="020F0502020204030204" pitchFamily="34" charset="0"/>
              </a:rPr>
              <a:t>∆rpsU1 ∆rpsU2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pKR120</a:t>
            </a:r>
            <a:endParaRPr lang="en-US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 descr="A picture containing shape&#10;&#10;Description automatically generated">
            <a:extLst>
              <a:ext uri="{FF2B5EF4-FFF2-40B4-BE49-F238E27FC236}">
                <a16:creationId xmlns:a16="http://schemas.microsoft.com/office/drawing/2014/main" id="{2412922F-482A-36A8-0E03-9BD7A5FA5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796" y="1822711"/>
            <a:ext cx="1864508" cy="4165818"/>
          </a:xfrm>
          <a:prstGeom prst="rect">
            <a:avLst/>
          </a:prstGeom>
        </p:spPr>
      </p:pic>
      <p:pic>
        <p:nvPicPr>
          <p:cNvPr id="14" name="Picture 13" descr="A picture containing shape&#10;&#10;Description automatically generated">
            <a:extLst>
              <a:ext uri="{FF2B5EF4-FFF2-40B4-BE49-F238E27FC236}">
                <a16:creationId xmlns:a16="http://schemas.microsoft.com/office/drawing/2014/main" id="{9EC697DE-8EE4-C864-0B51-6EEDA2F2FA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273" y="1822711"/>
            <a:ext cx="1864508" cy="445134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1382A27-E7ED-6676-FF64-887E3BB38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9782" y="1377543"/>
            <a:ext cx="4411378" cy="4760496"/>
          </a:xfrm>
        </p:spPr>
        <p:txBody>
          <a:bodyPr>
            <a:normAutofit/>
          </a:bodyPr>
          <a:lstStyle/>
          <a:p>
            <a:r>
              <a:rPr lang="en-US" sz="2400" dirty="0"/>
              <a:t>Introduce the plasmid (pKR120) into </a:t>
            </a:r>
            <a:r>
              <a:rPr lang="en-US" sz="2400" i="1" dirty="0"/>
              <a:t>∆rpsU1 ∆rpsU2</a:t>
            </a:r>
            <a:r>
              <a:rPr lang="en-US" sz="2400" dirty="0"/>
              <a:t> and LVS cells </a:t>
            </a:r>
          </a:p>
          <a:p>
            <a:r>
              <a:rPr lang="en-US" sz="2400" dirty="0"/>
              <a:t>If the plasmid causes growth restoration, there should be greater growth in </a:t>
            </a:r>
            <a:r>
              <a:rPr lang="en-US" sz="2400" i="1" dirty="0"/>
              <a:t>∆rpsU1 ∆rpsU2</a:t>
            </a:r>
            <a:r>
              <a:rPr lang="en-US" sz="2400" dirty="0"/>
              <a:t> pKR120 compared to </a:t>
            </a:r>
            <a:r>
              <a:rPr lang="en-US" sz="2400" i="1" dirty="0"/>
              <a:t>∆rpsu1 ∆rpsU2 </a:t>
            </a:r>
            <a:r>
              <a:rPr lang="en-US" sz="2400" dirty="0"/>
              <a:t>pF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6"/>
          <p:cNvSpPr txBox="1">
            <a:spLocks noGrp="1"/>
          </p:cNvSpPr>
          <p:nvPr>
            <p:ph type="title"/>
          </p:nvPr>
        </p:nvSpPr>
        <p:spPr>
          <a:xfrm>
            <a:off x="2" y="85546"/>
            <a:ext cx="6858000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sz="2800" dirty="0"/>
              <a:t>Possible hypotheses about mechanisms of growth restoration in cells with less bS21</a:t>
            </a:r>
            <a:endParaRPr sz="2800" dirty="0"/>
          </a:p>
        </p:txBody>
      </p:sp>
      <p:sp>
        <p:nvSpPr>
          <p:cNvPr id="210" name="Google Shape;210;p16"/>
          <p:cNvSpPr txBox="1">
            <a:spLocks noGrp="1"/>
          </p:cNvSpPr>
          <p:nvPr>
            <p:ph type="body" idx="1"/>
          </p:nvPr>
        </p:nvSpPr>
        <p:spPr>
          <a:xfrm>
            <a:off x="1" y="1627500"/>
            <a:ext cx="685800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Reminder: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dirty="0"/>
              <a:t>Original electroporation with plasmids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dirty="0"/>
              <a:t>Picked the resulting colonies that had larger growth </a:t>
            </a:r>
          </a:p>
          <a:p>
            <a:pPr marL="1200150" lvl="2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Mutations can arise anytime bacteria are grown</a:t>
            </a:r>
          </a:p>
          <a:p>
            <a:pPr marL="1200150" lvl="2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Plasmid?</a:t>
            </a:r>
          </a:p>
          <a:p>
            <a:pPr marL="1200150" lvl="2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Chromosome?</a:t>
            </a:r>
            <a:endParaRPr dirty="0"/>
          </a:p>
          <a:p>
            <a:pPr marL="914400" lvl="2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E23BCD-9ABB-CEC6-5BDF-6ACCFFDC77F3}"/>
              </a:ext>
            </a:extLst>
          </p:cNvPr>
          <p:cNvSpPr txBox="1"/>
          <p:nvPr/>
        </p:nvSpPr>
        <p:spPr>
          <a:xfrm rot="4397845">
            <a:off x="9730572" y="2780010"/>
            <a:ext cx="1431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genes</a:t>
            </a:r>
          </a:p>
        </p:txBody>
      </p:sp>
      <p:pic>
        <p:nvPicPr>
          <p:cNvPr id="19" name="Picture 18" descr="Diagram&#10;&#10;Description automatically generated">
            <a:extLst>
              <a:ext uri="{FF2B5EF4-FFF2-40B4-BE49-F238E27FC236}">
                <a16:creationId xmlns:a16="http://schemas.microsoft.com/office/drawing/2014/main" id="{3F430A8B-955D-B99B-C0A7-CE1D3E8D3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386" y="97863"/>
            <a:ext cx="4729842" cy="64784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AD87B6-B1DE-B9FF-1612-140FBD493D24}"/>
              </a:ext>
            </a:extLst>
          </p:cNvPr>
          <p:cNvSpPr txBox="1"/>
          <p:nvPr/>
        </p:nvSpPr>
        <p:spPr>
          <a:xfrm rot="20376190">
            <a:off x="9050380" y="5826738"/>
            <a:ext cx="1497607" cy="3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Kan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D996A8-BB9F-CD18-8B88-E76DA872C041}"/>
              </a:ext>
            </a:extLst>
          </p:cNvPr>
          <p:cNvSpPr txBox="1"/>
          <p:nvPr/>
        </p:nvSpPr>
        <p:spPr>
          <a:xfrm rot="2393120">
            <a:off x="9249874" y="4208638"/>
            <a:ext cx="1497607" cy="3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random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E584E1-A637-1246-2D52-FAE37B30F27E}"/>
              </a:ext>
            </a:extLst>
          </p:cNvPr>
          <p:cNvSpPr txBox="1"/>
          <p:nvPr/>
        </p:nvSpPr>
        <p:spPr>
          <a:xfrm rot="4397845">
            <a:off x="9501096" y="4885402"/>
            <a:ext cx="1431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genes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CB3DB8C-5D71-B0CF-E673-B6D1D20FFBDD}"/>
              </a:ext>
            </a:extLst>
          </p:cNvPr>
          <p:cNvCxnSpPr>
            <a:cxnSpLocks/>
          </p:cNvCxnSpPr>
          <p:nvPr/>
        </p:nvCxnSpPr>
        <p:spPr>
          <a:xfrm flipH="1">
            <a:off x="10090946" y="3777176"/>
            <a:ext cx="686022" cy="4101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2A844F5-1D27-0CA7-D0DA-3FEA6A390125}"/>
              </a:ext>
            </a:extLst>
          </p:cNvPr>
          <p:cNvSpPr txBox="1"/>
          <p:nvPr/>
        </p:nvSpPr>
        <p:spPr>
          <a:xfrm>
            <a:off x="10907486" y="3335915"/>
            <a:ext cx="149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Expect rpsU1/2/3</a:t>
            </a:r>
          </a:p>
        </p:txBody>
      </p:sp>
      <p:sp>
        <p:nvSpPr>
          <p:cNvPr id="25" name="&quot;No&quot; Symbol 24">
            <a:extLst>
              <a:ext uri="{FF2B5EF4-FFF2-40B4-BE49-F238E27FC236}">
                <a16:creationId xmlns:a16="http://schemas.microsoft.com/office/drawing/2014/main" id="{6BC2BCD6-CC33-EEBB-9E0D-619CE4200500}"/>
              </a:ext>
            </a:extLst>
          </p:cNvPr>
          <p:cNvSpPr/>
          <p:nvPr/>
        </p:nvSpPr>
        <p:spPr>
          <a:xfrm>
            <a:off x="6858002" y="408214"/>
            <a:ext cx="4550226" cy="5979782"/>
          </a:xfrm>
          <a:prstGeom prst="noSmoking">
            <a:avLst>
              <a:gd name="adj" fmla="val 611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6"/>
          <p:cNvSpPr txBox="1">
            <a:spLocks noGrp="1"/>
          </p:cNvSpPr>
          <p:nvPr>
            <p:ph type="title"/>
          </p:nvPr>
        </p:nvSpPr>
        <p:spPr>
          <a:xfrm>
            <a:off x="2" y="85546"/>
            <a:ext cx="6858000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sz="2800" dirty="0"/>
              <a:t>Possible hypotheses about mechanisms of growth restoration in cells with less bS21</a:t>
            </a:r>
            <a:endParaRPr sz="2800" dirty="0"/>
          </a:p>
        </p:txBody>
      </p:sp>
      <p:sp>
        <p:nvSpPr>
          <p:cNvPr id="210" name="Google Shape;210;p16"/>
          <p:cNvSpPr txBox="1">
            <a:spLocks noGrp="1"/>
          </p:cNvSpPr>
          <p:nvPr>
            <p:ph type="body" idx="1"/>
          </p:nvPr>
        </p:nvSpPr>
        <p:spPr>
          <a:xfrm>
            <a:off x="1" y="1627500"/>
            <a:ext cx="685800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Reminder: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dirty="0"/>
              <a:t>Original electroporation with plasmids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dirty="0"/>
              <a:t>Picked the resulting colonies that had larger growth </a:t>
            </a:r>
          </a:p>
          <a:p>
            <a:pPr marL="1200150" lvl="2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Mutations can arise anytime bacteria are grown</a:t>
            </a:r>
          </a:p>
          <a:p>
            <a:pPr marL="1200150" lvl="2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Plasmid?</a:t>
            </a:r>
          </a:p>
          <a:p>
            <a:pPr marL="1200150" lvl="2" indent="-285750">
              <a:spcBef>
                <a:spcPts val="480"/>
              </a:spcBef>
              <a:buSzPts val="2400"/>
              <a:buChar char="–"/>
            </a:pPr>
            <a:r>
              <a:rPr lang="en-US" b="1" dirty="0"/>
              <a:t>Chromosome?</a:t>
            </a:r>
            <a:endParaRPr b="1" dirty="0"/>
          </a:p>
          <a:p>
            <a:pPr marL="914400" lvl="2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E23BCD-9ABB-CEC6-5BDF-6ACCFFDC77F3}"/>
              </a:ext>
            </a:extLst>
          </p:cNvPr>
          <p:cNvSpPr txBox="1"/>
          <p:nvPr/>
        </p:nvSpPr>
        <p:spPr>
          <a:xfrm rot="4397845">
            <a:off x="9730572" y="2780010"/>
            <a:ext cx="1431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genes</a:t>
            </a:r>
          </a:p>
        </p:txBody>
      </p:sp>
      <p:pic>
        <p:nvPicPr>
          <p:cNvPr id="19" name="Picture 18" descr="Diagram&#10;&#10;Description automatically generated">
            <a:extLst>
              <a:ext uri="{FF2B5EF4-FFF2-40B4-BE49-F238E27FC236}">
                <a16:creationId xmlns:a16="http://schemas.microsoft.com/office/drawing/2014/main" id="{3F430A8B-955D-B99B-C0A7-CE1D3E8D3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386" y="97863"/>
            <a:ext cx="4729842" cy="64784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AD87B6-B1DE-B9FF-1612-140FBD493D24}"/>
              </a:ext>
            </a:extLst>
          </p:cNvPr>
          <p:cNvSpPr txBox="1"/>
          <p:nvPr/>
        </p:nvSpPr>
        <p:spPr>
          <a:xfrm rot="20376190">
            <a:off x="9050380" y="5826738"/>
            <a:ext cx="1497607" cy="3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Kan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D996A8-BB9F-CD18-8B88-E76DA872C041}"/>
              </a:ext>
            </a:extLst>
          </p:cNvPr>
          <p:cNvSpPr txBox="1"/>
          <p:nvPr/>
        </p:nvSpPr>
        <p:spPr>
          <a:xfrm rot="2393120">
            <a:off x="9249874" y="4208638"/>
            <a:ext cx="1497607" cy="3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random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E584E1-A637-1246-2D52-FAE37B30F27E}"/>
              </a:ext>
            </a:extLst>
          </p:cNvPr>
          <p:cNvSpPr txBox="1"/>
          <p:nvPr/>
        </p:nvSpPr>
        <p:spPr>
          <a:xfrm rot="4397845">
            <a:off x="9501096" y="4885402"/>
            <a:ext cx="1431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genes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CB3DB8C-5D71-B0CF-E673-B6D1D20FFBDD}"/>
              </a:ext>
            </a:extLst>
          </p:cNvPr>
          <p:cNvCxnSpPr>
            <a:cxnSpLocks/>
          </p:cNvCxnSpPr>
          <p:nvPr/>
        </p:nvCxnSpPr>
        <p:spPr>
          <a:xfrm flipH="1">
            <a:off x="10090946" y="3777176"/>
            <a:ext cx="686022" cy="4101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2A844F5-1D27-0CA7-D0DA-3FEA6A390125}"/>
              </a:ext>
            </a:extLst>
          </p:cNvPr>
          <p:cNvSpPr txBox="1"/>
          <p:nvPr/>
        </p:nvSpPr>
        <p:spPr>
          <a:xfrm>
            <a:off x="10907486" y="3335915"/>
            <a:ext cx="149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Expect rpsU1/2/3</a:t>
            </a:r>
          </a:p>
        </p:txBody>
      </p:sp>
      <p:sp>
        <p:nvSpPr>
          <p:cNvPr id="25" name="&quot;No&quot; Symbol 24">
            <a:extLst>
              <a:ext uri="{FF2B5EF4-FFF2-40B4-BE49-F238E27FC236}">
                <a16:creationId xmlns:a16="http://schemas.microsoft.com/office/drawing/2014/main" id="{6BC2BCD6-CC33-EEBB-9E0D-619CE4200500}"/>
              </a:ext>
            </a:extLst>
          </p:cNvPr>
          <p:cNvSpPr/>
          <p:nvPr/>
        </p:nvSpPr>
        <p:spPr>
          <a:xfrm>
            <a:off x="6858002" y="408214"/>
            <a:ext cx="4550226" cy="5979782"/>
          </a:xfrm>
          <a:prstGeom prst="noSmoking">
            <a:avLst>
              <a:gd name="adj" fmla="val 611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743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Evidence for possible chromosomal mutant</a:t>
            </a:r>
            <a:endParaRPr dirty="0"/>
          </a:p>
        </p:txBody>
      </p:sp>
      <p:sp>
        <p:nvSpPr>
          <p:cNvPr id="217" name="Google Shape;217;p17"/>
          <p:cNvSpPr txBox="1">
            <a:spLocks noGrp="1"/>
          </p:cNvSpPr>
          <p:nvPr>
            <p:ph type="body" idx="1"/>
          </p:nvPr>
        </p:nvSpPr>
        <p:spPr>
          <a:xfrm>
            <a:off x="6988633" y="1223158"/>
            <a:ext cx="509253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400" dirty="0"/>
              <a:t>After electroporating an empty vector into</a:t>
            </a:r>
            <a:r>
              <a:rPr lang="en-US" sz="2400" i="1" dirty="0"/>
              <a:t> ∆rpsU1 ∆rpsU2</a:t>
            </a:r>
            <a:r>
              <a:rPr lang="en-US" sz="2400" dirty="0"/>
              <a:t>, noticed a bigger colony on the plate – possible suppressor mutant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400" dirty="0"/>
              <a:t>Froze down the colony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400" dirty="0"/>
              <a:t>Confirmed growth restoration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400" dirty="0"/>
              <a:t>Confirmed deletion of rpsU1 and rpsU2 via PCR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400" dirty="0"/>
              <a:t>Sent out for sequencing</a:t>
            </a:r>
            <a:endParaRPr sz="2400" dirty="0"/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7E185F32-D058-4300-2131-C0CF82DBB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23" y="1932294"/>
            <a:ext cx="5985160" cy="34483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DDCC44-C210-0C52-AA2C-14A317E730F0}"/>
              </a:ext>
            </a:extLst>
          </p:cNvPr>
          <p:cNvSpPr txBox="1"/>
          <p:nvPr/>
        </p:nvSpPr>
        <p:spPr>
          <a:xfrm>
            <a:off x="1216151" y="5308021"/>
            <a:ext cx="1224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LVS pF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13B9D0-20AE-17FA-44C5-EEE703F9D84D}"/>
              </a:ext>
            </a:extLst>
          </p:cNvPr>
          <p:cNvSpPr txBox="1"/>
          <p:nvPr/>
        </p:nvSpPr>
        <p:spPr>
          <a:xfrm rot="16200000">
            <a:off x="-1357805" y="3408458"/>
            <a:ext cx="3742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Diameter of Colonies (mm)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D788FF-4E9B-0479-791D-79B359309078}"/>
              </a:ext>
            </a:extLst>
          </p:cNvPr>
          <p:cNvSpPr txBox="1"/>
          <p:nvPr/>
        </p:nvSpPr>
        <p:spPr>
          <a:xfrm>
            <a:off x="2965021" y="5275768"/>
            <a:ext cx="1503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/>
              <a:t>∆rpsU1 ∆rpsU2 </a:t>
            </a:r>
            <a:r>
              <a:rPr lang="en-US" sz="2000" dirty="0"/>
              <a:t>mutant</a:t>
            </a:r>
            <a:endParaRPr lang="en-US" sz="20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4FA3DD-69F4-9E07-0D8C-BA00554EB680}"/>
              </a:ext>
            </a:extLst>
          </p:cNvPr>
          <p:cNvSpPr txBox="1"/>
          <p:nvPr/>
        </p:nvSpPr>
        <p:spPr>
          <a:xfrm>
            <a:off x="4974441" y="5275768"/>
            <a:ext cx="1503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/>
              <a:t>∆rpsU1 ∆rpsU2 </a:t>
            </a:r>
            <a:r>
              <a:rPr lang="en-US" sz="2000" dirty="0"/>
              <a:t>pF</a:t>
            </a:r>
            <a:endParaRPr 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8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Summary</a:t>
            </a:r>
            <a:endParaRPr dirty="0"/>
          </a:p>
        </p:txBody>
      </p:sp>
      <p:sp>
        <p:nvSpPr>
          <p:cNvPr id="223" name="Google Shape;223;p18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Some of the mutations may be plasmids, some may be chromosomal</a:t>
            </a:r>
            <a:endParaRPr dirty="0"/>
          </a:p>
          <a:p>
            <a:pPr marL="74295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  <a:p>
            <a:pPr marL="74295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Future Directions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dirty="0"/>
              <a:t>What is the chromosomal mutation?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dirty="0"/>
              <a:t>Look at other plasmids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9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Acknowledgements</a:t>
            </a:r>
            <a:endParaRPr dirty="0"/>
          </a:p>
        </p:txBody>
      </p:sp>
      <p:sp>
        <p:nvSpPr>
          <p:cNvPr id="229" name="Google Shape;229;p19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Dr. Kathryn Ramsey</a:t>
            </a:r>
          </a:p>
          <a:p>
            <a:pPr marL="800100" lvl="1">
              <a:spcBef>
                <a:spcPts val="0"/>
              </a:spcBef>
              <a:buSzPts val="2800"/>
              <a:buChar char="•"/>
            </a:pPr>
            <a:r>
              <a:rPr lang="en-US" dirty="0"/>
              <a:t>Hannah Trautman</a:t>
            </a:r>
          </a:p>
          <a:p>
            <a:pPr marL="800100" lvl="1">
              <a:spcBef>
                <a:spcPts val="0"/>
              </a:spcBef>
              <a:buSzPts val="2800"/>
              <a:buChar char="•"/>
            </a:pPr>
            <a:r>
              <a:rPr lang="en-US" dirty="0"/>
              <a:t>Sierra Schmidt</a:t>
            </a:r>
          </a:p>
          <a:p>
            <a:pPr marL="800100" lvl="1">
              <a:spcBef>
                <a:spcPts val="0"/>
              </a:spcBef>
              <a:buSzPts val="2800"/>
              <a:buChar char="•"/>
            </a:pPr>
            <a:r>
              <a:rPr lang="en-US" dirty="0"/>
              <a:t>Oli </a:t>
            </a:r>
            <a:r>
              <a:rPr lang="en-US" dirty="0" err="1"/>
              <a:t>Horyn</a:t>
            </a:r>
            <a:endParaRPr lang="en-US" dirty="0"/>
          </a:p>
          <a:p>
            <a:pPr marL="800100" lvl="1">
              <a:spcBef>
                <a:spcPts val="0"/>
              </a:spcBef>
              <a:buSzPts val="2800"/>
              <a:buChar char="•"/>
            </a:pPr>
            <a:r>
              <a:rPr lang="en-US" dirty="0"/>
              <a:t>Former lab members</a:t>
            </a:r>
          </a:p>
          <a:p>
            <a:pPr marL="457200" lvl="1" indent="0">
              <a:spcBef>
                <a:spcPts val="0"/>
              </a:spcBef>
              <a:buSzPts val="2800"/>
              <a:buNone/>
            </a:pPr>
            <a:endParaRPr lang="en-US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Dr. David Rowley</a:t>
            </a:r>
            <a:endParaRPr dirty="0"/>
          </a:p>
        </p:txBody>
      </p:sp>
      <p:pic>
        <p:nvPicPr>
          <p:cNvPr id="2" name="Picture 2" descr="Rhode Island Foundation">
            <a:extLst>
              <a:ext uri="{FF2B5EF4-FFF2-40B4-BE49-F238E27FC236}">
                <a16:creationId xmlns:a16="http://schemas.microsoft.com/office/drawing/2014/main" id="{D125672B-C736-D01B-00D9-912A7336A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400" y="3580265"/>
            <a:ext cx="2249024" cy="72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A18E81-956B-844C-3D50-45ECB5D03C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922" y="3844753"/>
            <a:ext cx="3736585" cy="561634"/>
          </a:xfrm>
          <a:prstGeom prst="rect">
            <a:avLst/>
          </a:prstGeom>
        </p:spPr>
      </p:pic>
      <p:pic>
        <p:nvPicPr>
          <p:cNvPr id="4" name="Picture 4" descr="Rhode Island IDeA Network of Biomedical Research Excellence – (RI-INBRE)">
            <a:extLst>
              <a:ext uri="{FF2B5EF4-FFF2-40B4-BE49-F238E27FC236}">
                <a16:creationId xmlns:a16="http://schemas.microsoft.com/office/drawing/2014/main" id="{9787C9E4-E463-86A2-C26D-C255FB6F4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281" y="1630788"/>
            <a:ext cx="2358052" cy="9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5656A3-84D3-4BE3-9E87-092964DD1B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1019" y="1726812"/>
            <a:ext cx="2358052" cy="9212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F65912-FDF4-825E-CF61-6AFFB6A412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7866" y="2567173"/>
            <a:ext cx="2063589" cy="8802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208926" y="162029"/>
            <a:ext cx="11894842" cy="1019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Ribosomes can be heterogeneous</a:t>
            </a:r>
            <a:endParaRPr dirty="0"/>
          </a:p>
        </p:txBody>
      </p:sp>
      <p:sp>
        <p:nvSpPr>
          <p:cNvPr id="107" name="Google Shape;107;p3"/>
          <p:cNvSpPr txBox="1"/>
          <p:nvPr/>
        </p:nvSpPr>
        <p:spPr>
          <a:xfrm>
            <a:off x="44116" y="5750576"/>
            <a:ext cx="1210376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 do changes in ribosome composition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influence translation and cell growth?</a:t>
            </a:r>
            <a:endParaRPr/>
          </a:p>
        </p:txBody>
      </p:sp>
      <p:pic>
        <p:nvPicPr>
          <p:cNvPr id="108" name="Google Shape;108;p3"/>
          <p:cNvPicPr preferRelativeResize="0"/>
          <p:nvPr/>
        </p:nvPicPr>
        <p:blipFill rotWithShape="1">
          <a:blip r:embed="rId3">
            <a:alphaModFix/>
          </a:blip>
          <a:srcRect t="4370"/>
          <a:stretch/>
        </p:blipFill>
        <p:spPr>
          <a:xfrm rot="-5400000">
            <a:off x="1546411" y="2222207"/>
            <a:ext cx="3229160" cy="308803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"/>
          <p:cNvSpPr txBox="1"/>
          <p:nvPr/>
        </p:nvSpPr>
        <p:spPr>
          <a:xfrm>
            <a:off x="2049679" y="1406423"/>
            <a:ext cx="194636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E. coli </a:t>
            </a:r>
            <a:r>
              <a:rPr lang="en-US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ribosome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 rRNAs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49 proteins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1334286" y="5064196"/>
            <a:ext cx="120173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PDB 4V50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Berk et al., 2006</a:t>
            </a:r>
            <a:endParaRPr/>
          </a:p>
        </p:txBody>
      </p:sp>
      <p:sp>
        <p:nvSpPr>
          <p:cNvPr id="111" name="Google Shape;111;p3"/>
          <p:cNvSpPr txBox="1"/>
          <p:nvPr/>
        </p:nvSpPr>
        <p:spPr>
          <a:xfrm>
            <a:off x="5327781" y="2151644"/>
            <a:ext cx="5756987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Sources of heterogeneity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AutoNum type="arabicPeriod"/>
            </a:pPr>
            <a:r>
              <a:rPr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Multiple rRNA operons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AutoNum type="arabicPeriod"/>
            </a:pPr>
            <a:r>
              <a:rPr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rRNA modifications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AutoNum type="arabicPeriod"/>
            </a:pPr>
            <a:r>
              <a:rPr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Ribosomal protein modifications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AutoNum type="arabicPeriod"/>
            </a:pPr>
            <a:r>
              <a:rPr lang="en-US" sz="24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Multiple versions of ribosomal proteins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/>
              <a:t>bS21, a small ribosome </a:t>
            </a:r>
            <a:br>
              <a:rPr lang="en-US"/>
            </a:br>
            <a:r>
              <a:rPr lang="en-US"/>
              <a:t>subunit protein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390418" y="1737360"/>
            <a:ext cx="6141413" cy="5120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54013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dirty="0"/>
              <a:t>N</a:t>
            </a:r>
            <a:r>
              <a:rPr lang="en-US" sz="2400" dirty="0"/>
              <a:t>on-essential</a:t>
            </a:r>
            <a:endParaRPr dirty="0"/>
          </a:p>
          <a:p>
            <a:pPr marL="354013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dirty="0"/>
              <a:t>I</a:t>
            </a:r>
            <a:r>
              <a:rPr lang="en-US" sz="2400" dirty="0"/>
              <a:t>nvolved in translation initiation</a:t>
            </a:r>
            <a:endParaRPr dirty="0"/>
          </a:p>
          <a:p>
            <a:pPr marL="354013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dirty="0"/>
              <a:t>I</a:t>
            </a:r>
            <a:r>
              <a:rPr lang="en-US" sz="2400" dirty="0"/>
              <a:t>mplicated in control of specific phenotypes</a:t>
            </a:r>
            <a:endParaRPr dirty="0"/>
          </a:p>
          <a:p>
            <a:pPr marL="354013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/>
              <a:t>bS21 in </a:t>
            </a:r>
            <a:r>
              <a:rPr lang="en-US" sz="2400" i="1" dirty="0"/>
              <a:t>F. </a:t>
            </a:r>
            <a:r>
              <a:rPr lang="en-US" sz="2400" i="1" dirty="0" err="1"/>
              <a:t>tularensis</a:t>
            </a:r>
            <a:r>
              <a:rPr lang="en-US" sz="2400" dirty="0"/>
              <a:t>:</a:t>
            </a:r>
            <a:endParaRPr dirty="0"/>
          </a:p>
          <a:p>
            <a:pPr marL="754063" lvl="2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/>
              <a:t>Three homologs</a:t>
            </a:r>
            <a:endParaRPr dirty="0"/>
          </a:p>
          <a:p>
            <a:pPr marL="754063" lvl="2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/>
              <a:t>Allow ribosome heterogeneity</a:t>
            </a:r>
            <a:endParaRPr dirty="0"/>
          </a:p>
          <a:p>
            <a:pPr marL="754063" lvl="2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/>
              <a:t>Loss of bS21-2 </a:t>
            </a:r>
            <a:endParaRPr sz="2400" dirty="0"/>
          </a:p>
          <a:p>
            <a:pPr marL="1211263" lvl="3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/>
              <a:t>change in virulence protein abundance</a:t>
            </a:r>
            <a:endParaRPr dirty="0"/>
          </a:p>
          <a:p>
            <a:pPr marL="1211263" lvl="3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/>
              <a:t>reduces virulence</a:t>
            </a:r>
            <a:endParaRPr dirty="0"/>
          </a:p>
          <a:p>
            <a:pPr marL="1211263" lvl="3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1" dirty="0"/>
              <a:t>Reduction in bS21 amount leads to slower growth</a:t>
            </a:r>
            <a:endParaRPr b="1" dirty="0"/>
          </a:p>
          <a:p>
            <a:pPr marL="460375" lvl="0" indent="-4603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dirty="0"/>
          </a:p>
        </p:txBody>
      </p:sp>
      <p:pic>
        <p:nvPicPr>
          <p:cNvPr id="119" name="Google Shape;119;p4"/>
          <p:cNvPicPr preferRelativeResize="0"/>
          <p:nvPr/>
        </p:nvPicPr>
        <p:blipFill rotWithShape="1">
          <a:blip r:embed="rId3">
            <a:alphaModFix/>
          </a:blip>
          <a:srcRect l="2375" t="1540" r="24625"/>
          <a:stretch/>
        </p:blipFill>
        <p:spPr>
          <a:xfrm>
            <a:off x="6732609" y="83714"/>
            <a:ext cx="5576887" cy="454316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4"/>
          <p:cNvSpPr txBox="1"/>
          <p:nvPr/>
        </p:nvSpPr>
        <p:spPr>
          <a:xfrm>
            <a:off x="10225148" y="4712905"/>
            <a:ext cx="185601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30S subunit, modeled from PDB entry: 4V50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4">
            <a:alphaModFix/>
          </a:blip>
          <a:srcRect l="5624" t="6188" r="31485" b="2445"/>
          <a:stretch/>
        </p:blipFill>
        <p:spPr>
          <a:xfrm>
            <a:off x="6431622" y="3712647"/>
            <a:ext cx="2952805" cy="259101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4"/>
          <p:cNvSpPr txBox="1"/>
          <p:nvPr/>
        </p:nvSpPr>
        <p:spPr>
          <a:xfrm>
            <a:off x="9589583" y="5539467"/>
            <a:ext cx="2211999" cy="120032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 = bS21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Blue = mRNA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Yellow = P-site tRNA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PDB entry: 4V50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6A8AC-6240-DBF1-F662-DDFFF62C1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in bS21 leads to slower growth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83C342-8D8C-23CA-FD95-3D43EBA648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400" b="0" i="0" dirty="0"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  <a:p>
            <a:endParaRPr lang="en-US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US" sz="2400" b="0" i="0" dirty="0"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  <a:p>
            <a:endParaRPr lang="en-US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US" sz="2400" b="0" i="0" dirty="0"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  <a:p>
            <a:endParaRPr lang="en-US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US" sz="2400" b="0" i="0" dirty="0"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E75D2AF-EB34-3F79-6B35-5C1EF2DE1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366396"/>
              </p:ext>
            </p:extLst>
          </p:nvPr>
        </p:nvGraphicFramePr>
        <p:xfrm>
          <a:off x="1623202" y="2293620"/>
          <a:ext cx="6855280" cy="1730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3095">
                  <a:extLst>
                    <a:ext uri="{9D8B030D-6E8A-4147-A177-3AD203B41FA5}">
                      <a16:colId xmlns:a16="http://schemas.microsoft.com/office/drawing/2014/main" val="291491213"/>
                    </a:ext>
                  </a:extLst>
                </a:gridCol>
                <a:gridCol w="4102185">
                  <a:extLst>
                    <a:ext uri="{9D8B030D-6E8A-4147-A177-3AD203B41FA5}">
                      <a16:colId xmlns:a16="http://schemas.microsoft.com/office/drawing/2014/main" val="1138183980"/>
                    </a:ext>
                  </a:extLst>
                </a:gridCol>
              </a:tblGrid>
              <a:tr h="576943">
                <a:tc>
                  <a:txBody>
                    <a:bodyPr/>
                    <a:lstStyle/>
                    <a:p>
                      <a:r>
                        <a:rPr lang="en-US" sz="2400" dirty="0"/>
                        <a:t>Strain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Doubling Time (min)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287836"/>
                  </a:ext>
                </a:extLst>
              </a:tr>
              <a:tr h="576943">
                <a:tc>
                  <a:txBody>
                    <a:bodyPr/>
                    <a:lstStyle/>
                    <a:p>
                      <a:r>
                        <a:rPr lang="en-US" sz="2400" dirty="0"/>
                        <a:t>LVS pF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135.1 +/- 4.7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48046"/>
                  </a:ext>
                </a:extLst>
              </a:tr>
              <a:tr h="576943">
                <a:tc>
                  <a:txBody>
                    <a:bodyPr/>
                    <a:lstStyle/>
                    <a:p>
                      <a:r>
                        <a:rPr lang="en-US" sz="2400" dirty="0"/>
                        <a:t>LVS </a:t>
                      </a:r>
                      <a:r>
                        <a:rPr lang="en-US" sz="2400" i="1" dirty="0"/>
                        <a:t>∆rpsU2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172.8 +/- 4.5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28663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836C37-8FFF-534D-A384-FD94C852F558}"/>
              </a:ext>
            </a:extLst>
          </p:cNvPr>
          <p:cNvSpPr txBox="1"/>
          <p:nvPr/>
        </p:nvSpPr>
        <p:spPr>
          <a:xfrm>
            <a:off x="872088" y="1557188"/>
            <a:ext cx="835750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latin typeface="Century Gothic" panose="020B0502020202020204" pitchFamily="34" charset="0"/>
              </a:rPr>
              <a:t>In </a:t>
            </a:r>
            <a:r>
              <a:rPr lang="en-US" sz="2800" i="1" dirty="0" err="1">
                <a:latin typeface="Century Gothic" panose="020B0502020202020204" pitchFamily="34" charset="0"/>
              </a:rPr>
              <a:t>virtro</a:t>
            </a:r>
            <a:r>
              <a:rPr lang="en-US" sz="2800" i="1" dirty="0">
                <a:latin typeface="Century Gothic" panose="020B0502020202020204" pitchFamily="34" charset="0"/>
              </a:rPr>
              <a:t> </a:t>
            </a:r>
            <a:r>
              <a:rPr lang="en-US" sz="2800" dirty="0">
                <a:latin typeface="Century Gothic" panose="020B0502020202020204" pitchFamily="34" charset="0"/>
              </a:rPr>
              <a:t>growth of LVS pF and LVS </a:t>
            </a:r>
            <a:r>
              <a:rPr lang="en-US" sz="2800" i="1" dirty="0">
                <a:latin typeface="Century Gothic" panose="020B0502020202020204" pitchFamily="34" charset="0"/>
              </a:rPr>
              <a:t>∆rpsU2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latin typeface="Century Gothic" panose="020B0502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latin typeface="Century Gothic" panose="020B0502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latin typeface="Century Gothic" panose="020B0502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latin typeface="Century Gothic" panose="020B0502020202020204" pitchFamily="34" charset="0"/>
            </a:endParaRPr>
          </a:p>
          <a:p>
            <a:endParaRPr lang="en-US" sz="2800" i="1" dirty="0">
              <a:latin typeface="Century Gothic" panose="020B0502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entury Gothic" panose="020B0502020202020204" pitchFamily="34" charset="0"/>
              </a:rPr>
              <a:t>There is a growth defect in cells missing one homolog of bS21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entury Gothic" panose="020B0502020202020204" pitchFamily="34" charset="0"/>
              </a:rPr>
              <a:t>The growth defect is </a:t>
            </a:r>
            <a:r>
              <a:rPr lang="en-US" sz="2800" b="1" dirty="0">
                <a:latin typeface="Century Gothic" panose="020B0502020202020204" pitchFamily="34" charset="0"/>
              </a:rPr>
              <a:t>worse</a:t>
            </a:r>
            <a:r>
              <a:rPr lang="en-US" sz="2800" dirty="0">
                <a:latin typeface="Century Gothic" panose="020B0502020202020204" pitchFamily="34" charset="0"/>
              </a:rPr>
              <a:t> when more bS21 is deleted (</a:t>
            </a:r>
            <a:r>
              <a:rPr lang="en-US" sz="2800" i="1" dirty="0">
                <a:latin typeface="Century Gothic" panose="020B0502020202020204" pitchFamily="34" charset="0"/>
              </a:rPr>
              <a:t>∆rpsU1 ∆rpsU2</a:t>
            </a:r>
            <a:r>
              <a:rPr lang="en-US" sz="2800" dirty="0">
                <a:latin typeface="Century Gothic" panose="020B0502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5359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/>
              <a:t>Why does less bS21 lead to a growth defect?</a:t>
            </a:r>
            <a:endParaRPr/>
          </a:p>
        </p:txBody>
      </p:sp>
      <p:sp>
        <p:nvSpPr>
          <p:cNvPr id="129" name="Google Shape;129;p5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600" dirty="0"/>
              <a:t>Does less bS21 lead to a ribosome subunit assembly defect?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6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600" dirty="0"/>
              <a:t>Can we restore growth by overexpressing another gene?</a:t>
            </a:r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361249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 txBox="1"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entury Gothic"/>
              <a:buNone/>
            </a:pPr>
            <a:r>
              <a:rPr lang="en-US" dirty="0"/>
              <a:t>Why does less bS21 lead to a growth defect?</a:t>
            </a:r>
            <a:endParaRPr dirty="0"/>
          </a:p>
        </p:txBody>
      </p:sp>
      <p:sp>
        <p:nvSpPr>
          <p:cNvPr id="129" name="Google Shape;129;p5"/>
          <p:cNvSpPr txBox="1">
            <a:spLocks noGrp="1"/>
          </p:cNvSpPr>
          <p:nvPr>
            <p:ph type="body" idx="1"/>
          </p:nvPr>
        </p:nvSpPr>
        <p:spPr>
          <a:xfrm>
            <a:off x="-1" y="1377543"/>
            <a:ext cx="12081161" cy="476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3600" b="1" dirty="0"/>
              <a:t>Does less bS21 lead to a ribosome subunit assembly defect?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600" b="1"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sz="3600" dirty="0"/>
              <a:t>Can we restore growth by overexpressing another gene?</a:t>
            </a:r>
          </a:p>
        </p:txBody>
      </p:sp>
    </p:spTree>
    <p:extLst>
      <p:ext uri="{BB962C8B-B14F-4D97-AF65-F5344CB8AC3E}">
        <p14:creationId xmlns:p14="http://schemas.microsoft.com/office/powerpoint/2010/main" val="3070212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8576C-4B3F-4B49-8162-341E1238C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30S Subunit Assembly Map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11AD5A-F60D-6241-A0D9-7D4D73DC5007}"/>
              </a:ext>
            </a:extLst>
          </p:cNvPr>
          <p:cNvSpPr/>
          <p:nvPr/>
        </p:nvSpPr>
        <p:spPr>
          <a:xfrm>
            <a:off x="3209369" y="1900518"/>
            <a:ext cx="2187388" cy="233082"/>
          </a:xfrm>
          <a:prstGeom prst="rect">
            <a:avLst/>
          </a:prstGeom>
          <a:solidFill>
            <a:srgbClr val="005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CCE1F3-1B36-1048-A6CD-92579FC26328}"/>
              </a:ext>
            </a:extLst>
          </p:cNvPr>
          <p:cNvSpPr/>
          <p:nvPr/>
        </p:nvSpPr>
        <p:spPr>
          <a:xfrm>
            <a:off x="5405721" y="1900518"/>
            <a:ext cx="2187388" cy="23308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1C2466-0E0F-2A45-809A-686CABB1A910}"/>
              </a:ext>
            </a:extLst>
          </p:cNvPr>
          <p:cNvSpPr/>
          <p:nvPr/>
        </p:nvSpPr>
        <p:spPr>
          <a:xfrm>
            <a:off x="7602073" y="1900518"/>
            <a:ext cx="2187388" cy="2330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E3A3BD-33E0-3346-9038-C1FF31631159}"/>
              </a:ext>
            </a:extLst>
          </p:cNvPr>
          <p:cNvSpPr txBox="1"/>
          <p:nvPr/>
        </p:nvSpPr>
        <p:spPr>
          <a:xfrm>
            <a:off x="3541063" y="1531187"/>
            <a:ext cx="1099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5' Domain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EC2138-92DE-F842-9108-573FACAD3A20}"/>
              </a:ext>
            </a:extLst>
          </p:cNvPr>
          <p:cNvSpPr txBox="1"/>
          <p:nvPr/>
        </p:nvSpPr>
        <p:spPr>
          <a:xfrm>
            <a:off x="5576052" y="1531187"/>
            <a:ext cx="16081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Central Domain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AD9DA4-A722-6840-997E-5A5C539E0770}"/>
              </a:ext>
            </a:extLst>
          </p:cNvPr>
          <p:cNvSpPr txBox="1"/>
          <p:nvPr/>
        </p:nvSpPr>
        <p:spPr>
          <a:xfrm>
            <a:off x="7918016" y="1531187"/>
            <a:ext cx="1099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3' Domain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7773D7-C657-E74A-98C9-EDD269B87B44}"/>
              </a:ext>
            </a:extLst>
          </p:cNvPr>
          <p:cNvSpPr txBox="1"/>
          <p:nvPr/>
        </p:nvSpPr>
        <p:spPr>
          <a:xfrm>
            <a:off x="3217896" y="2547179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18FC9B-C100-C64F-AC66-F261B98AB372}"/>
              </a:ext>
            </a:extLst>
          </p:cNvPr>
          <p:cNvSpPr txBox="1"/>
          <p:nvPr/>
        </p:nvSpPr>
        <p:spPr>
          <a:xfrm>
            <a:off x="3979897" y="2547179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bS20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D8640D-BCCE-FF4D-8D06-C463E5761AD2}"/>
              </a:ext>
            </a:extLst>
          </p:cNvPr>
          <p:cNvSpPr txBox="1"/>
          <p:nvPr/>
        </p:nvSpPr>
        <p:spPr>
          <a:xfrm>
            <a:off x="4741898" y="2547179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4C0D41-BBFF-234A-989B-054722C19C7F}"/>
              </a:ext>
            </a:extLst>
          </p:cNvPr>
          <p:cNvSpPr txBox="1"/>
          <p:nvPr/>
        </p:nvSpPr>
        <p:spPr>
          <a:xfrm>
            <a:off x="5869818" y="2547179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F5C3E-888E-9E43-AFFB-7BB329224139}"/>
              </a:ext>
            </a:extLst>
          </p:cNvPr>
          <p:cNvSpPr txBox="1"/>
          <p:nvPr/>
        </p:nvSpPr>
        <p:spPr>
          <a:xfrm>
            <a:off x="6636259" y="2547179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D43B6B-629C-1C44-A0EE-A1DCCF44C274}"/>
              </a:ext>
            </a:extLst>
          </p:cNvPr>
          <p:cNvSpPr txBox="1"/>
          <p:nvPr/>
        </p:nvSpPr>
        <p:spPr>
          <a:xfrm>
            <a:off x="8374212" y="2547179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5AA270-B51A-624B-8325-1F83B38314AA}"/>
              </a:ext>
            </a:extLst>
          </p:cNvPr>
          <p:cNvSpPr txBox="1"/>
          <p:nvPr/>
        </p:nvSpPr>
        <p:spPr>
          <a:xfrm>
            <a:off x="4283171" y="3510493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bS16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05A0D8-D3EC-5A49-9273-2D2DC6138C62}"/>
              </a:ext>
            </a:extLst>
          </p:cNvPr>
          <p:cNvSpPr txBox="1"/>
          <p:nvPr/>
        </p:nvSpPr>
        <p:spPr>
          <a:xfrm>
            <a:off x="4606336" y="4806659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A45A34-98E7-364F-BF6B-5FA86233E707}"/>
              </a:ext>
            </a:extLst>
          </p:cNvPr>
          <p:cNvSpPr txBox="1"/>
          <p:nvPr/>
        </p:nvSpPr>
        <p:spPr>
          <a:xfrm>
            <a:off x="3481589" y="4806659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3B14B0-BECA-754D-913E-A4BD1C5548E2}"/>
              </a:ext>
            </a:extLst>
          </p:cNvPr>
          <p:cNvSpPr txBox="1"/>
          <p:nvPr/>
        </p:nvSpPr>
        <p:spPr>
          <a:xfrm>
            <a:off x="5412360" y="4306900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72F7A-66F1-BC42-A2E9-A4BA150305CB}"/>
              </a:ext>
            </a:extLst>
          </p:cNvPr>
          <p:cNvSpPr txBox="1"/>
          <p:nvPr/>
        </p:nvSpPr>
        <p:spPr>
          <a:xfrm>
            <a:off x="6760431" y="4432053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bS21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7DF81D-3D8D-3E4C-A876-509EF23C1FCB}"/>
              </a:ext>
            </a:extLst>
          </p:cNvPr>
          <p:cNvSpPr txBox="1"/>
          <p:nvPr/>
        </p:nvSpPr>
        <p:spPr>
          <a:xfrm>
            <a:off x="7730229" y="3510493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8E2173-397C-1146-BF22-B1D80CF09232}"/>
              </a:ext>
            </a:extLst>
          </p:cNvPr>
          <p:cNvSpPr txBox="1"/>
          <p:nvPr/>
        </p:nvSpPr>
        <p:spPr>
          <a:xfrm>
            <a:off x="8417166" y="3510493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7FA9B1-5104-8644-BA78-284327FD9D6C}"/>
              </a:ext>
            </a:extLst>
          </p:cNvPr>
          <p:cNvSpPr txBox="1"/>
          <p:nvPr/>
        </p:nvSpPr>
        <p:spPr>
          <a:xfrm>
            <a:off x="9237477" y="3510493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6AF01D-F1CF-9E4E-ACFF-65E9E252EBD9}"/>
              </a:ext>
            </a:extLst>
          </p:cNvPr>
          <p:cNvSpPr txBox="1"/>
          <p:nvPr/>
        </p:nvSpPr>
        <p:spPr>
          <a:xfrm>
            <a:off x="7675570" y="4432053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421D9FA-C6F1-CC49-A7EE-C3B454CA9026}"/>
              </a:ext>
            </a:extLst>
          </p:cNvPr>
          <p:cNvSpPr txBox="1"/>
          <p:nvPr/>
        </p:nvSpPr>
        <p:spPr>
          <a:xfrm>
            <a:off x="9091547" y="4432053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101FDB-BA7A-2246-9C71-2ACA6A18A65F}"/>
              </a:ext>
            </a:extLst>
          </p:cNvPr>
          <p:cNvSpPr txBox="1"/>
          <p:nvPr/>
        </p:nvSpPr>
        <p:spPr>
          <a:xfrm>
            <a:off x="7863607" y="5362059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25D58E-7024-CB43-B7EE-653E0EA538F1}"/>
              </a:ext>
            </a:extLst>
          </p:cNvPr>
          <p:cNvSpPr txBox="1"/>
          <p:nvPr/>
        </p:nvSpPr>
        <p:spPr>
          <a:xfrm>
            <a:off x="8836047" y="5561990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uS2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61A5A58-D960-AE41-BE03-3F397C84CDB2}"/>
              </a:ext>
            </a:extLst>
          </p:cNvPr>
          <p:cNvCxnSpPr/>
          <p:nvPr/>
        </p:nvCxnSpPr>
        <p:spPr>
          <a:xfrm>
            <a:off x="3541062" y="2121659"/>
            <a:ext cx="1" cy="4135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616526C-B48B-D743-A697-0A1AF9036690}"/>
              </a:ext>
            </a:extLst>
          </p:cNvPr>
          <p:cNvCxnSpPr/>
          <p:nvPr/>
        </p:nvCxnSpPr>
        <p:spPr>
          <a:xfrm>
            <a:off x="4303063" y="2121659"/>
            <a:ext cx="1" cy="4135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2599AA4-6E87-024F-993D-4315CBBA6845}"/>
              </a:ext>
            </a:extLst>
          </p:cNvPr>
          <p:cNvCxnSpPr/>
          <p:nvPr/>
        </p:nvCxnSpPr>
        <p:spPr>
          <a:xfrm>
            <a:off x="4995301" y="2121659"/>
            <a:ext cx="1" cy="4135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7FFC513-0C98-494B-BC6A-8F7D9B92667F}"/>
              </a:ext>
            </a:extLst>
          </p:cNvPr>
          <p:cNvCxnSpPr/>
          <p:nvPr/>
        </p:nvCxnSpPr>
        <p:spPr>
          <a:xfrm>
            <a:off x="6043312" y="2121659"/>
            <a:ext cx="1" cy="4135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39C9CA9-558A-1F48-8AC6-E9DE274EABCC}"/>
              </a:ext>
            </a:extLst>
          </p:cNvPr>
          <p:cNvCxnSpPr/>
          <p:nvPr/>
        </p:nvCxnSpPr>
        <p:spPr>
          <a:xfrm>
            <a:off x="6915942" y="2121659"/>
            <a:ext cx="1" cy="4135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18534DF-AB4C-4344-A977-8C17B4484DB2}"/>
              </a:ext>
            </a:extLst>
          </p:cNvPr>
          <p:cNvCxnSpPr/>
          <p:nvPr/>
        </p:nvCxnSpPr>
        <p:spPr>
          <a:xfrm>
            <a:off x="8608414" y="2121659"/>
            <a:ext cx="1" cy="4135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9CD3C52-B592-4441-8DA1-7A26C1081B80}"/>
              </a:ext>
            </a:extLst>
          </p:cNvPr>
          <p:cNvCxnSpPr>
            <a:cxnSpLocks/>
          </p:cNvCxnSpPr>
          <p:nvPr/>
        </p:nvCxnSpPr>
        <p:spPr>
          <a:xfrm>
            <a:off x="4303062" y="2912793"/>
            <a:ext cx="169286" cy="5950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083F87E-5684-7C43-A7BF-CD8E8A010E64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4730492" y="2885733"/>
            <a:ext cx="285680" cy="62208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E54E417-1478-6345-BC12-2170AB16BA59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4614352" y="3849047"/>
            <a:ext cx="134062" cy="9576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551FF23B-34D2-2C45-8DA1-7E9819AA3D81}"/>
              </a:ext>
            </a:extLst>
          </p:cNvPr>
          <p:cNvCxnSpPr>
            <a:cxnSpLocks/>
          </p:cNvCxnSpPr>
          <p:nvPr/>
        </p:nvCxnSpPr>
        <p:spPr>
          <a:xfrm flipH="1">
            <a:off x="3920138" y="3878318"/>
            <a:ext cx="481595" cy="92834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0706CAE-E0F3-CB42-B324-908DC470A5F2}"/>
              </a:ext>
            </a:extLst>
          </p:cNvPr>
          <p:cNvCxnSpPr>
            <a:cxnSpLocks/>
            <a:stCxn id="10" idx="2"/>
            <a:endCxn id="18" idx="0"/>
          </p:cNvCxnSpPr>
          <p:nvPr/>
        </p:nvCxnSpPr>
        <p:spPr>
          <a:xfrm>
            <a:off x="3549077" y="2885733"/>
            <a:ext cx="263693" cy="192092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1F94067-09BE-744B-846A-93721B9C2955}"/>
              </a:ext>
            </a:extLst>
          </p:cNvPr>
          <p:cNvCxnSpPr>
            <a:cxnSpLocks/>
          </p:cNvCxnSpPr>
          <p:nvPr/>
        </p:nvCxnSpPr>
        <p:spPr>
          <a:xfrm flipH="1">
            <a:off x="4021815" y="2916511"/>
            <a:ext cx="2009450" cy="189282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6568B00-48BC-974D-93A6-D8A678130858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4880610" y="2916510"/>
            <a:ext cx="1253864" cy="189014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027F157-2B56-774D-99EC-67358463716A}"/>
              </a:ext>
            </a:extLst>
          </p:cNvPr>
          <p:cNvCxnSpPr>
            <a:cxnSpLocks/>
          </p:cNvCxnSpPr>
          <p:nvPr/>
        </p:nvCxnSpPr>
        <p:spPr>
          <a:xfrm flipH="1">
            <a:off x="6585195" y="2908748"/>
            <a:ext cx="278990" cy="60174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808B2298-E9D8-A44D-BBC2-4BD60D85A124}"/>
              </a:ext>
            </a:extLst>
          </p:cNvPr>
          <p:cNvCxnSpPr>
            <a:cxnSpLocks/>
          </p:cNvCxnSpPr>
          <p:nvPr/>
        </p:nvCxnSpPr>
        <p:spPr>
          <a:xfrm flipH="1">
            <a:off x="6030531" y="3878318"/>
            <a:ext cx="353429" cy="43008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F6FEF61-9A56-5C48-BB41-C7D251DA2E58}"/>
              </a:ext>
            </a:extLst>
          </p:cNvPr>
          <p:cNvCxnSpPr>
            <a:cxnSpLocks/>
          </p:cNvCxnSpPr>
          <p:nvPr/>
        </p:nvCxnSpPr>
        <p:spPr>
          <a:xfrm>
            <a:off x="6752396" y="3879825"/>
            <a:ext cx="157321" cy="55704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22F1FED-E240-8F46-A539-61BC61FE08FB}"/>
              </a:ext>
            </a:extLst>
          </p:cNvPr>
          <p:cNvCxnSpPr>
            <a:cxnSpLocks/>
            <a:stCxn id="17" idx="3"/>
            <a:endCxn id="21" idx="1"/>
          </p:cNvCxnSpPr>
          <p:nvPr/>
        </p:nvCxnSpPr>
        <p:spPr>
          <a:xfrm flipV="1">
            <a:off x="5154884" y="4601330"/>
            <a:ext cx="1605547" cy="3746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2D74A5D0-86BB-6C43-B3FC-C873A9357F60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8004503" y="2917422"/>
            <a:ext cx="476604" cy="59307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B44FE36-B85C-054E-BE84-E4B6BD61EF0C}"/>
              </a:ext>
            </a:extLst>
          </p:cNvPr>
          <p:cNvCxnSpPr>
            <a:cxnSpLocks/>
            <a:endCxn id="23" idx="0"/>
          </p:cNvCxnSpPr>
          <p:nvPr/>
        </p:nvCxnSpPr>
        <p:spPr>
          <a:xfrm>
            <a:off x="8638867" y="2918752"/>
            <a:ext cx="109480" cy="59174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924986F-3736-394A-A711-41EE5FB5EA37}"/>
              </a:ext>
            </a:extLst>
          </p:cNvPr>
          <p:cNvCxnSpPr>
            <a:cxnSpLocks/>
          </p:cNvCxnSpPr>
          <p:nvPr/>
        </p:nvCxnSpPr>
        <p:spPr>
          <a:xfrm>
            <a:off x="8857320" y="2918077"/>
            <a:ext cx="541445" cy="5798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A68834C8-4F11-3F4E-9E83-BC2AB80D5AC0}"/>
              </a:ext>
            </a:extLst>
          </p:cNvPr>
          <p:cNvCxnSpPr>
            <a:cxnSpLocks/>
            <a:endCxn id="27" idx="1"/>
          </p:cNvCxnSpPr>
          <p:nvPr/>
        </p:nvCxnSpPr>
        <p:spPr>
          <a:xfrm>
            <a:off x="5135649" y="5111299"/>
            <a:ext cx="2727958" cy="42003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DE18EB79-F200-8C43-AE30-6F81B4C79CC1}"/>
              </a:ext>
            </a:extLst>
          </p:cNvPr>
          <p:cNvCxnSpPr>
            <a:cxnSpLocks/>
          </p:cNvCxnSpPr>
          <p:nvPr/>
        </p:nvCxnSpPr>
        <p:spPr>
          <a:xfrm>
            <a:off x="8006456" y="3878317"/>
            <a:ext cx="1" cy="5486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B8E70E67-C94D-E741-B802-B166FAFB0C1E}"/>
              </a:ext>
            </a:extLst>
          </p:cNvPr>
          <p:cNvCxnSpPr>
            <a:cxnSpLocks/>
          </p:cNvCxnSpPr>
          <p:nvPr/>
        </p:nvCxnSpPr>
        <p:spPr>
          <a:xfrm>
            <a:off x="8196243" y="3884374"/>
            <a:ext cx="936465" cy="5435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6B6FB0B-3100-EF41-9F04-06344898E63F}"/>
              </a:ext>
            </a:extLst>
          </p:cNvPr>
          <p:cNvCxnSpPr>
            <a:cxnSpLocks/>
          </p:cNvCxnSpPr>
          <p:nvPr/>
        </p:nvCxnSpPr>
        <p:spPr>
          <a:xfrm>
            <a:off x="9474363" y="3878317"/>
            <a:ext cx="1" cy="5486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ED08D856-7334-9E4B-8C47-672E3C978ABC}"/>
              </a:ext>
            </a:extLst>
          </p:cNvPr>
          <p:cNvCxnSpPr>
            <a:cxnSpLocks/>
            <a:endCxn id="26" idx="1"/>
          </p:cNvCxnSpPr>
          <p:nvPr/>
        </p:nvCxnSpPr>
        <p:spPr>
          <a:xfrm flipV="1">
            <a:off x="8326551" y="4601330"/>
            <a:ext cx="764996" cy="1538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CBD1C37-AD8B-CB4D-AC1B-11267E1AAD4E}"/>
              </a:ext>
            </a:extLst>
          </p:cNvPr>
          <p:cNvCxnSpPr>
            <a:cxnSpLocks/>
            <a:stCxn id="27" idx="3"/>
            <a:endCxn id="28" idx="1"/>
          </p:cNvCxnSpPr>
          <p:nvPr/>
        </p:nvCxnSpPr>
        <p:spPr>
          <a:xfrm>
            <a:off x="8412155" y="5531336"/>
            <a:ext cx="423892" cy="1999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40D1E889-D52A-794E-9242-1012567A6098}"/>
              </a:ext>
            </a:extLst>
          </p:cNvPr>
          <p:cNvCxnSpPr>
            <a:cxnSpLocks/>
          </p:cNvCxnSpPr>
          <p:nvPr/>
        </p:nvCxnSpPr>
        <p:spPr>
          <a:xfrm>
            <a:off x="8006452" y="4808102"/>
            <a:ext cx="1" cy="5486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955D3F3B-F648-8F42-866C-161800EC359D}"/>
              </a:ext>
            </a:extLst>
          </p:cNvPr>
          <p:cNvSpPr txBox="1"/>
          <p:nvPr/>
        </p:nvSpPr>
        <p:spPr>
          <a:xfrm>
            <a:off x="2698381" y="6239436"/>
            <a:ext cx="3139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30S subunit assembly map (Nomura)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0CA659E7-FBA0-7849-83C9-63FB0609704D}"/>
              </a:ext>
            </a:extLst>
          </p:cNvPr>
          <p:cNvSpPr txBox="1"/>
          <p:nvPr/>
        </p:nvSpPr>
        <p:spPr>
          <a:xfrm>
            <a:off x="2366686" y="2635625"/>
            <a:ext cx="404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1ᴼ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D538D00-3D42-F845-A03F-70E993BD6CAB}"/>
              </a:ext>
            </a:extLst>
          </p:cNvPr>
          <p:cNvSpPr txBox="1"/>
          <p:nvPr/>
        </p:nvSpPr>
        <p:spPr>
          <a:xfrm>
            <a:off x="2366686" y="3666566"/>
            <a:ext cx="404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2ᴼ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D4A8B6F-9A02-7448-9C13-7B3F634CCC88}"/>
              </a:ext>
            </a:extLst>
          </p:cNvPr>
          <p:cNvSpPr txBox="1"/>
          <p:nvPr/>
        </p:nvSpPr>
        <p:spPr>
          <a:xfrm>
            <a:off x="2366686" y="4876801"/>
            <a:ext cx="404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3ᴼ</a:t>
            </a:r>
          </a:p>
        </p:txBody>
      </p:sp>
      <p:sp>
        <p:nvSpPr>
          <p:cNvPr id="106" name="Left Bracket 105">
            <a:extLst>
              <a:ext uri="{FF2B5EF4-FFF2-40B4-BE49-F238E27FC236}">
                <a16:creationId xmlns:a16="http://schemas.microsoft.com/office/drawing/2014/main" id="{9554F11A-D80B-CD4F-B9EC-692B588B4AF7}"/>
              </a:ext>
            </a:extLst>
          </p:cNvPr>
          <p:cNvSpPr/>
          <p:nvPr/>
        </p:nvSpPr>
        <p:spPr>
          <a:xfrm>
            <a:off x="2904569" y="2421669"/>
            <a:ext cx="183116" cy="671151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Left Bracket 106">
            <a:extLst>
              <a:ext uri="{FF2B5EF4-FFF2-40B4-BE49-F238E27FC236}">
                <a16:creationId xmlns:a16="http://schemas.microsoft.com/office/drawing/2014/main" id="{C919E9DC-EAD5-1548-B263-8D290EC03F68}"/>
              </a:ext>
            </a:extLst>
          </p:cNvPr>
          <p:cNvSpPr/>
          <p:nvPr/>
        </p:nvSpPr>
        <p:spPr>
          <a:xfrm>
            <a:off x="2904569" y="3287053"/>
            <a:ext cx="188258" cy="691490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Left Bracket 107">
            <a:extLst>
              <a:ext uri="{FF2B5EF4-FFF2-40B4-BE49-F238E27FC236}">
                <a16:creationId xmlns:a16="http://schemas.microsoft.com/office/drawing/2014/main" id="{43E30F42-234E-2E4D-A101-41104164BDC5}"/>
              </a:ext>
            </a:extLst>
          </p:cNvPr>
          <p:cNvSpPr/>
          <p:nvPr/>
        </p:nvSpPr>
        <p:spPr>
          <a:xfrm>
            <a:off x="2903646" y="4135114"/>
            <a:ext cx="169786" cy="1661410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558E01B8-173E-8648-80FE-E16A4035608C}"/>
              </a:ext>
            </a:extLst>
          </p:cNvPr>
          <p:cNvCxnSpPr>
            <a:cxnSpLocks/>
          </p:cNvCxnSpPr>
          <p:nvPr/>
        </p:nvCxnSpPr>
        <p:spPr>
          <a:xfrm rot="5400000">
            <a:off x="4362826" y="4782732"/>
            <a:ext cx="1" cy="4572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70C332BC-DC1B-3744-9996-C7084E0AFC85}"/>
              </a:ext>
            </a:extLst>
          </p:cNvPr>
          <p:cNvSpPr txBox="1"/>
          <p:nvPr/>
        </p:nvSpPr>
        <p:spPr>
          <a:xfrm>
            <a:off x="6372295" y="3510493"/>
            <a:ext cx="54854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bS6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35BB39E-CBCE-A14A-A924-4ADEA1D3AA18}"/>
              </a:ext>
            </a:extLst>
          </p:cNvPr>
          <p:cNvSpPr txBox="1"/>
          <p:nvPr/>
        </p:nvSpPr>
        <p:spPr>
          <a:xfrm>
            <a:off x="6959388" y="3507814"/>
            <a:ext cx="66236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/>
              <a:t>bS18</a:t>
            </a: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B7C20FD1-2ECD-4843-ACE6-D1999451FC71}"/>
              </a:ext>
            </a:extLst>
          </p:cNvPr>
          <p:cNvCxnSpPr>
            <a:cxnSpLocks/>
          </p:cNvCxnSpPr>
          <p:nvPr/>
        </p:nvCxnSpPr>
        <p:spPr>
          <a:xfrm flipH="1">
            <a:off x="7172214" y="3885578"/>
            <a:ext cx="157321" cy="55704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E235D976-5DB1-714B-8308-E6A987CAC467}"/>
              </a:ext>
            </a:extLst>
          </p:cNvPr>
          <p:cNvCxnSpPr>
            <a:cxnSpLocks/>
          </p:cNvCxnSpPr>
          <p:nvPr/>
        </p:nvCxnSpPr>
        <p:spPr>
          <a:xfrm>
            <a:off x="7047681" y="2915084"/>
            <a:ext cx="278990" cy="60174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>
            <a:extLst>
              <a:ext uri="{FF2B5EF4-FFF2-40B4-BE49-F238E27FC236}">
                <a16:creationId xmlns:a16="http://schemas.microsoft.com/office/drawing/2014/main" id="{EE5566AB-A066-0072-E119-2E1443D673F9}"/>
              </a:ext>
            </a:extLst>
          </p:cNvPr>
          <p:cNvSpPr/>
          <p:nvPr/>
        </p:nvSpPr>
        <p:spPr>
          <a:xfrm>
            <a:off x="6437735" y="4055325"/>
            <a:ext cx="1220813" cy="1106179"/>
          </a:xfrm>
          <a:prstGeom prst="donut">
            <a:avLst>
              <a:gd name="adj" fmla="val 1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58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>
            <a:spLocks noGrp="1"/>
          </p:cNvSpPr>
          <p:nvPr>
            <p:ph type="title"/>
          </p:nvPr>
        </p:nvSpPr>
        <p:spPr>
          <a:xfrm>
            <a:off x="2" y="118204"/>
            <a:ext cx="11946192" cy="110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Gothic"/>
              <a:buNone/>
            </a:pPr>
            <a:r>
              <a:rPr lang="en-US" dirty="0"/>
              <a:t>Does less bS21 lead to a subunit assembly defect?</a:t>
            </a:r>
            <a:endParaRPr dirty="0"/>
          </a:p>
        </p:txBody>
      </p:sp>
      <p:pic>
        <p:nvPicPr>
          <p:cNvPr id="136" name="Google Shape;13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131" y="2023246"/>
            <a:ext cx="5992869" cy="345284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6"/>
          <p:cNvSpPr txBox="1"/>
          <p:nvPr/>
        </p:nvSpPr>
        <p:spPr>
          <a:xfrm>
            <a:off x="2682121" y="2422603"/>
            <a:ext cx="6095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"/>
          <p:cNvSpPr txBox="1"/>
          <p:nvPr/>
        </p:nvSpPr>
        <p:spPr>
          <a:xfrm>
            <a:off x="1706304" y="3589058"/>
            <a:ext cx="6095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40;p6">
            <a:extLst>
              <a:ext uri="{FF2B5EF4-FFF2-40B4-BE49-F238E27FC236}">
                <a16:creationId xmlns:a16="http://schemas.microsoft.com/office/drawing/2014/main" id="{CCA353DB-C285-8FC4-963E-88F7CCC609D9}"/>
              </a:ext>
            </a:extLst>
          </p:cNvPr>
          <p:cNvSpPr txBox="1"/>
          <p:nvPr/>
        </p:nvSpPr>
        <p:spPr>
          <a:xfrm>
            <a:off x="947651" y="2276210"/>
            <a:ext cx="6095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LVS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Google Shape;135;p6">
            <a:extLst>
              <a:ext uri="{FF2B5EF4-FFF2-40B4-BE49-F238E27FC236}">
                <a16:creationId xmlns:a16="http://schemas.microsoft.com/office/drawing/2014/main" id="{A31E70B2-3949-ED57-E557-6B6C97765A4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2123201"/>
            <a:ext cx="5992869" cy="33350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39;p6">
            <a:extLst>
              <a:ext uri="{FF2B5EF4-FFF2-40B4-BE49-F238E27FC236}">
                <a16:creationId xmlns:a16="http://schemas.microsoft.com/office/drawing/2014/main" id="{DC622655-8DB2-036B-823E-6420AF7758D1}"/>
              </a:ext>
            </a:extLst>
          </p:cNvPr>
          <p:cNvSpPr txBox="1"/>
          <p:nvPr/>
        </p:nvSpPr>
        <p:spPr>
          <a:xfrm>
            <a:off x="7566653" y="3222981"/>
            <a:ext cx="6095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40;p6">
            <a:extLst>
              <a:ext uri="{FF2B5EF4-FFF2-40B4-BE49-F238E27FC236}">
                <a16:creationId xmlns:a16="http://schemas.microsoft.com/office/drawing/2014/main" id="{BFF78D57-AEA9-5BCA-4475-CF89274CA63D}"/>
              </a:ext>
            </a:extLst>
          </p:cNvPr>
          <p:cNvSpPr txBox="1"/>
          <p:nvPr/>
        </p:nvSpPr>
        <p:spPr>
          <a:xfrm>
            <a:off x="8637013" y="2351492"/>
            <a:ext cx="6095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50S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40;p6">
            <a:extLst>
              <a:ext uri="{FF2B5EF4-FFF2-40B4-BE49-F238E27FC236}">
                <a16:creationId xmlns:a16="http://schemas.microsoft.com/office/drawing/2014/main" id="{448DDED0-6A8E-7FA4-D9DC-CE2F54D0F631}"/>
              </a:ext>
            </a:extLst>
          </p:cNvPr>
          <p:cNvSpPr txBox="1"/>
          <p:nvPr/>
        </p:nvSpPr>
        <p:spPr>
          <a:xfrm>
            <a:off x="6907533" y="2301172"/>
            <a:ext cx="89552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∆rpsU2</a:t>
            </a:r>
            <a:endParaRPr sz="1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75960A-F31D-0DE8-E867-5A68B545BC66}"/>
              </a:ext>
            </a:extLst>
          </p:cNvPr>
          <p:cNvSpPr txBox="1"/>
          <p:nvPr/>
        </p:nvSpPr>
        <p:spPr>
          <a:xfrm>
            <a:off x="29901" y="1853969"/>
            <a:ext cx="2062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Absorbance at 260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7F75F6-63BB-1AC8-100F-E51E0BA3CA22}"/>
              </a:ext>
            </a:extLst>
          </p:cNvPr>
          <p:cNvSpPr txBox="1"/>
          <p:nvPr/>
        </p:nvSpPr>
        <p:spPr>
          <a:xfrm>
            <a:off x="2518325" y="5455817"/>
            <a:ext cx="15467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Density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77B3B-B776-28C5-C99C-B9D86B1E4C6A}"/>
              </a:ext>
            </a:extLst>
          </p:cNvPr>
          <p:cNvSpPr txBox="1"/>
          <p:nvPr/>
        </p:nvSpPr>
        <p:spPr>
          <a:xfrm>
            <a:off x="6317482" y="1817580"/>
            <a:ext cx="2062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Absorbance at 260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8D7668-9B5A-CE51-87FF-958E091130F7}"/>
              </a:ext>
            </a:extLst>
          </p:cNvPr>
          <p:cNvSpPr txBox="1"/>
          <p:nvPr/>
        </p:nvSpPr>
        <p:spPr>
          <a:xfrm>
            <a:off x="8637013" y="5455817"/>
            <a:ext cx="15467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Density</a:t>
            </a:r>
          </a:p>
        </p:txBody>
      </p:sp>
    </p:spTree>
    <p:extLst>
      <p:ext uri="{BB962C8B-B14F-4D97-AF65-F5344CB8AC3E}">
        <p14:creationId xmlns:p14="http://schemas.microsoft.com/office/powerpoint/2010/main" val="200927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2" grpId="0"/>
      <p:bldP spid="5" grpId="0"/>
      <p:bldP spid="6" grpId="0"/>
      <p:bldP spid="7" grpId="0"/>
      <p:bldP spid="8" grpId="0"/>
      <p:bldP spid="9" grpId="0"/>
      <p:bldP spid="10" grpId="1"/>
      <p:bldP spid="12" grpId="0"/>
    </p:bldLst>
  </p:timing>
</p:sld>
</file>

<file path=ppt/theme/theme1.xml><?xml version="1.0" encoding="utf-8"?>
<a:theme xmlns:a="http://schemas.openxmlformats.org/drawingml/2006/main" name="2001_CMB352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</TotalTime>
  <Words>2756</Words>
  <Application>Microsoft Macintosh PowerPoint</Application>
  <PresentationFormat>Widescreen</PresentationFormat>
  <Paragraphs>338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Century Gothic</vt:lpstr>
      <vt:lpstr>Times New Roman</vt:lpstr>
      <vt:lpstr>Gungsuh</vt:lpstr>
      <vt:lpstr>Calibri</vt:lpstr>
      <vt:lpstr>Arial</vt:lpstr>
      <vt:lpstr>2001_CMB352</vt:lpstr>
      <vt:lpstr>Identifying Suppressors of bS21(-) Cell Growth Defect</vt:lpstr>
      <vt:lpstr>Francisella tularensis</vt:lpstr>
      <vt:lpstr>Ribosomes can be heterogeneous</vt:lpstr>
      <vt:lpstr>bS21, a small ribosome  subunit protein</vt:lpstr>
      <vt:lpstr>Reduction in bS21 leads to slower growth</vt:lpstr>
      <vt:lpstr>Why does less bS21 lead to a growth defect?</vt:lpstr>
      <vt:lpstr>Why does less bS21 lead to a growth defect?</vt:lpstr>
      <vt:lpstr>30S Subunit Assembly Map</vt:lpstr>
      <vt:lpstr>Does less bS21 lead to a subunit assembly defect?</vt:lpstr>
      <vt:lpstr>PowerPoint Presentation</vt:lpstr>
      <vt:lpstr>PowerPoint Presentation</vt:lpstr>
      <vt:lpstr>Testing genes that may restore growth  of cells with less bS21</vt:lpstr>
      <vt:lpstr>Testing genes that may restore growth of cells with less bS21</vt:lpstr>
      <vt:lpstr>Cells lacking bS21-1 and bS21-2 have smaller colonies compared to wild-type cells</vt:lpstr>
      <vt:lpstr>Testing genes that may restore growth  of cells with less bS21</vt:lpstr>
      <vt:lpstr>The preliminary hits from the growth suppressor screen restore growth in cells with less bS21 </vt:lpstr>
      <vt:lpstr>Testing genes that may restore growth of cells with less bS21</vt:lpstr>
      <vt:lpstr>General approach to develop a hypothesis about the mechanism of growth restoration</vt:lpstr>
      <vt:lpstr>General approach to develop a hypothesis about the mechanism of growth restoration</vt:lpstr>
      <vt:lpstr>General approach to develop a hypothesis about the mechanism of growth restoration</vt:lpstr>
      <vt:lpstr>Is growth restoration in cells with less bS21 caused by the plasmid?</vt:lpstr>
      <vt:lpstr>Possible hypotheses about mechanisms of growth restoration in cells with less bS21</vt:lpstr>
      <vt:lpstr>Possible hypotheses about mechanisms of growth restoration in cells with less bS21</vt:lpstr>
      <vt:lpstr>Evidence for possible chromosomal mutant</vt:lpstr>
      <vt:lpstr>Summary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Suppressors of bS21(-) Cell Growth Defect</dc:title>
  <dc:creator>Madden, Ellen K</dc:creator>
  <cp:lastModifiedBy>Madden, Ellen K</cp:lastModifiedBy>
  <cp:revision>36</cp:revision>
  <dcterms:created xsi:type="dcterms:W3CDTF">2022-09-28T15:09:33Z</dcterms:created>
  <dcterms:modified xsi:type="dcterms:W3CDTF">2022-10-07T13:19:34Z</dcterms:modified>
</cp:coreProperties>
</file>