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70"/>
    <p:restoredTop sz="89861"/>
  </p:normalViewPr>
  <p:slideViewPr>
    <p:cSldViewPr snapToGrid="0" snapToObjects="1">
      <p:cViewPr varScale="1">
        <p:scale>
          <a:sx n="100" d="100"/>
          <a:sy n="100" d="100"/>
        </p:scale>
        <p:origin x="1320" y="1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/Volumes/GoogleDrive/Shared%20drives/KRamsey%20Lab/Ellen%20Madden/220908_EM_d1d2LVS_JImageData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/Volumes/GoogleDrive/Shared%20drives/KRamsey%20Lab/Ellen%20Madden/220912_EM_d1d2LVS_2_ImageJData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862022214110653"/>
          <c:y val="4.7516198704103674E-2"/>
          <c:w val="0.83224070501121139"/>
          <c:h val="0.80128127072668831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Sheet1!$B$37:$C$37</c:f>
                <c:numCache>
                  <c:formatCode>General</c:formatCode>
                  <c:ptCount val="2"/>
                  <c:pt idx="0">
                    <c:v>0.19910773465639142</c:v>
                  </c:pt>
                  <c:pt idx="1">
                    <c:v>0.10095226594782289</c:v>
                  </c:pt>
                </c:numCache>
              </c:numRef>
            </c:plus>
            <c:minus>
              <c:numRef>
                <c:f>Sheet1!$B$37:$C$37</c:f>
                <c:numCache>
                  <c:formatCode>General</c:formatCode>
                  <c:ptCount val="2"/>
                  <c:pt idx="0">
                    <c:v>0.19910773465639142</c:v>
                  </c:pt>
                  <c:pt idx="1">
                    <c:v>0.10095226594782289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Sheet1!$B$40:$C$40</c:f>
              <c:strCache>
                <c:ptCount val="2"/>
                <c:pt idx="0">
                  <c:v>LVS</c:v>
                </c:pt>
                <c:pt idx="1">
                  <c:v>LVS ∆rpsU1 ∆rpsU2</c:v>
                </c:pt>
              </c:strCache>
            </c:strRef>
          </c:cat>
          <c:val>
            <c:numRef>
              <c:f>Sheet1!$B$41:$C$41</c:f>
              <c:numCache>
                <c:formatCode>General</c:formatCode>
                <c:ptCount val="2"/>
                <c:pt idx="0">
                  <c:v>1.0649</c:v>
                </c:pt>
                <c:pt idx="1">
                  <c:v>0.57879999999999998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14C-DC41-B653-FC8958749D5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36716336"/>
        <c:axId val="236717984"/>
      </c:barChart>
      <c:catAx>
        <c:axId val="23671633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/>
                  <a:t>Strains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36717984"/>
        <c:crosses val="autoZero"/>
        <c:auto val="1"/>
        <c:lblAlgn val="ctr"/>
        <c:lblOffset val="100"/>
        <c:noMultiLvlLbl val="0"/>
      </c:catAx>
      <c:valAx>
        <c:axId val="2367179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/>
                  <a:t>Diameter</a:t>
                </a:r>
                <a:r>
                  <a:rPr lang="en-US" sz="1400" baseline="0"/>
                  <a:t> of Colonies (mm)</a:t>
                </a:r>
                <a:endParaRPr lang="en-US" sz="1400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367163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Sheet1!$A$35</c:f>
              <c:strCache>
                <c:ptCount val="1"/>
                <c:pt idx="0">
                  <c:v>Average Diameter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Sheet1!$B$67:$C$67</c:f>
                <c:numCache>
                  <c:formatCode>General</c:formatCode>
                  <c:ptCount val="2"/>
                  <c:pt idx="0">
                    <c:v>0.20097134524402996</c:v>
                  </c:pt>
                  <c:pt idx="1">
                    <c:v>5.6736586343249587E-2</c:v>
                  </c:pt>
                </c:numCache>
              </c:numRef>
            </c:plus>
            <c:minus>
              <c:numRef>
                <c:f>Sheet1!$B$67:$C$67</c:f>
                <c:numCache>
                  <c:formatCode>General</c:formatCode>
                  <c:ptCount val="2"/>
                  <c:pt idx="0">
                    <c:v>0.20097134524402996</c:v>
                  </c:pt>
                  <c:pt idx="1">
                    <c:v>5.6736586343249587E-2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Sheet1!$B$34:$C$34</c:f>
              <c:strCache>
                <c:ptCount val="2"/>
                <c:pt idx="0">
                  <c:v>LVS</c:v>
                </c:pt>
                <c:pt idx="1">
                  <c:v>∆rpsU1 ∆rpsU2</c:v>
                </c:pt>
              </c:strCache>
            </c:strRef>
          </c:cat>
          <c:val>
            <c:numRef>
              <c:f>Sheet1!$B$35:$C$35</c:f>
              <c:numCache>
                <c:formatCode>General</c:formatCode>
                <c:ptCount val="2"/>
                <c:pt idx="0">
                  <c:v>1.2746333333333333</c:v>
                </c:pt>
                <c:pt idx="1">
                  <c:v>0.21083333333333343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41B-B543-B572-4D1AEDF98BF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487365216"/>
        <c:axId val="1487366864"/>
      </c:barChart>
      <c:catAx>
        <c:axId val="148736521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/>
                  <a:t>Strains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87366864"/>
        <c:crosses val="autoZero"/>
        <c:auto val="1"/>
        <c:lblAlgn val="ctr"/>
        <c:lblOffset val="100"/>
        <c:noMultiLvlLbl val="0"/>
      </c:catAx>
      <c:valAx>
        <c:axId val="14873668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0" i="0" baseline="0">
                    <a:effectLst/>
                  </a:rPr>
                  <a:t>Diameter of Colonies (mm)</a:t>
                </a:r>
                <a:endParaRPr lang="en-US" sz="1400">
                  <a:effectLst/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873652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4521B4-8B52-A44A-BBD0-3CCBDB2E1846}" type="datetimeFigureOut">
              <a:rPr lang="en-US" smtClean="0"/>
              <a:t>9/13/22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346135-B8F0-6641-8E3C-CF0913391F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4105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346135-B8F0-6641-8E3C-CF0913391FF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17921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E41230-348E-574C-1B68-BD95D74E30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C9E2C91-034D-DD59-5BBD-862656D8638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05C811-9A08-CF68-6994-12FFCF27FE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70209-8593-2D42-959A-2D686157AA17}" type="datetimeFigureOut">
              <a:rPr lang="en-US" smtClean="0"/>
              <a:t>9/13/22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8BA361-D744-0D57-5A5E-C205B07954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E149CB-16CA-6483-ED66-D01DF51A44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CCE89-5D22-EC4E-AD18-C87000F0A4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48893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B42833-F3D0-4F2E-C9F5-72794CE741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940C4EC-AAE5-FC4A-BE67-A6E822C08F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067B47-A9C6-2B24-CF66-94384FD236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70209-8593-2D42-959A-2D686157AA17}" type="datetimeFigureOut">
              <a:rPr lang="en-US" smtClean="0"/>
              <a:t>9/13/22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93DAB5-6624-87F4-84F2-F57D630EAA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EC0330-1B54-CB4B-07C4-1E00DDC4F5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CCE89-5D22-EC4E-AD18-C87000F0A4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22489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43BAFC3-90C3-18C5-51E3-97EC96426B8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7EAD1F-3791-672E-2CB4-2BC646588D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465316-38DB-3427-17CE-B2CD8011AE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70209-8593-2D42-959A-2D686157AA17}" type="datetimeFigureOut">
              <a:rPr lang="en-US" smtClean="0"/>
              <a:t>9/13/22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9706EB-F764-20FD-B1A3-270A4302A0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B69719-DFE6-2C4B-652A-D1AA1181EE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CCE89-5D22-EC4E-AD18-C87000F0A4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18370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18EAA5-998B-7FB4-EE84-0C360337A6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3CDFDF-7CDF-C8C2-64EE-7D4BF1765C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9FF5BC-A122-AF7B-3032-2938AC2C59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70209-8593-2D42-959A-2D686157AA17}" type="datetimeFigureOut">
              <a:rPr lang="en-US" smtClean="0"/>
              <a:t>9/13/22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80A306-8AB4-7087-CF46-35E722C118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DCD0CF-64B0-F39F-AC6C-1390F02F0E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CCE89-5D22-EC4E-AD18-C87000F0A4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99487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F8AF40-B875-0757-D131-07E603C946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548D71-D7C7-71AB-29EC-6ADB38442D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0F356C-6BD1-8D7C-415C-B5CB17D8B7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70209-8593-2D42-959A-2D686157AA17}" type="datetimeFigureOut">
              <a:rPr lang="en-US" smtClean="0"/>
              <a:t>9/13/22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48B22F-0B54-6E2B-B277-8472142C93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945C6C-C78B-0A0E-AC0B-48FED6EBBF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CCE89-5D22-EC4E-AD18-C87000F0A4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06707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92B110-CC9B-C1F2-1802-6DDCDF1F84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7DE01A-3388-C154-6B99-F4B36799680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7012E0-DA1C-084E-FC10-E1D373EAA2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980FEBE-8F3D-44D6-596F-6666FF5649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70209-8593-2D42-959A-2D686157AA17}" type="datetimeFigureOut">
              <a:rPr lang="en-US" smtClean="0"/>
              <a:t>9/13/22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0838A61-A3E8-3C62-8E19-AFB0DBD9ED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CEE771A-4032-D421-61A3-092D02F648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CCE89-5D22-EC4E-AD18-C87000F0A4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53206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7A47EF-C1C3-4CE4-89F1-FCDB36A6D2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563D1E-8C5C-6ADC-B13F-E8D085847A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BFAB9A9-7DF9-E4AF-3A09-2B7323B59E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CBA169F-E89D-2B20-FC64-95CA7A1390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0B7C980-55D4-7F31-CF24-A296450CEE1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6AE2845-F727-F613-F8C2-3F1A2091D3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70209-8593-2D42-959A-2D686157AA17}" type="datetimeFigureOut">
              <a:rPr lang="en-US" smtClean="0"/>
              <a:t>9/13/22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26D8D1F-A33A-C1B4-9F91-2DFE489050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294CFA0-A183-3810-E996-1A44490330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CCE89-5D22-EC4E-AD18-C87000F0A4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47280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0CCCA7-0776-1696-3CE1-376CCF1047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049576A-7EDA-71AD-3DF9-AA068FE204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70209-8593-2D42-959A-2D686157AA17}" type="datetimeFigureOut">
              <a:rPr lang="en-US" smtClean="0"/>
              <a:t>9/13/22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38DD4BD-2907-EE47-52DB-43BB26721F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A8CBA19-D336-0BF5-2FFA-2EFFA057AF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CCE89-5D22-EC4E-AD18-C87000F0A4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4186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E17F0F6-6FE9-9BA9-39BE-445208512B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70209-8593-2D42-959A-2D686157AA17}" type="datetimeFigureOut">
              <a:rPr lang="en-US" smtClean="0"/>
              <a:t>9/13/22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F76489A-A433-9293-1569-7EBEB54E60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33524C-B57D-0732-D474-25941D758C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CCE89-5D22-EC4E-AD18-C87000F0A4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69493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7794CA-F47C-19AC-492F-7C13D93E63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AFE421-2ADD-19B5-6D0D-A5A00F830A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DCDFE7-784F-6555-699E-CD4DC07CE0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F75FE44-3087-03D4-EAA2-B5BEE7D529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70209-8593-2D42-959A-2D686157AA17}" type="datetimeFigureOut">
              <a:rPr lang="en-US" smtClean="0"/>
              <a:t>9/13/22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B74ED1B-F486-85A1-D889-1072DE5AA5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B5C12A5-EC31-1D09-CF05-4A9533D993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CCE89-5D22-EC4E-AD18-C87000F0A4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42643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EB0103-4CE2-50AA-2995-095C38FF71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9887A97-44CD-EAD3-3E07-86E6B4B363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E7C5187-944D-5BDF-114D-CAAE2FD63D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76D846D-183F-6563-892F-CBD22102F5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70209-8593-2D42-959A-2D686157AA17}" type="datetimeFigureOut">
              <a:rPr lang="en-US" smtClean="0"/>
              <a:t>9/13/22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BFE654A-D59F-B9D8-0936-F0E367830E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BD32B5-DBE4-1160-8568-A8656E84E6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CCE89-5D22-EC4E-AD18-C87000F0A4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22339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85B9B70-6300-A17C-EEF4-ED93E5DAA4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9F45EB-0BB9-2921-9830-81254A6A18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DD0345-3FC8-F647-EC2F-E5E5D04CAD8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170209-8593-2D42-959A-2D686157AA17}" type="datetimeFigureOut">
              <a:rPr lang="en-US" smtClean="0"/>
              <a:t>9/13/22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437942-F748-7092-9C7F-14C99B16C9F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D682C3-336F-C85F-74CA-8D1E83DCF6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ECCE89-5D22-EC4E-AD18-C87000F0A4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5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AE7614D-4B2E-45FB-7DD6-4C3612D4DBA7}"/>
              </a:ext>
            </a:extLst>
          </p:cNvPr>
          <p:cNvSpPr txBox="1"/>
          <p:nvPr/>
        </p:nvSpPr>
        <p:spPr>
          <a:xfrm>
            <a:off x="635724" y="2414112"/>
            <a:ext cx="50389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Control</a:t>
            </a:r>
            <a:r>
              <a:rPr lang="en-US" dirty="0"/>
              <a:t>: Wild type cells (LVS)</a:t>
            </a:r>
            <a:endParaRPr lang="en-US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1E67F11-2965-C1AC-5079-8FAF7D8D79C9}"/>
              </a:ext>
            </a:extLst>
          </p:cNvPr>
          <p:cNvSpPr txBox="1"/>
          <p:nvPr/>
        </p:nvSpPr>
        <p:spPr>
          <a:xfrm>
            <a:off x="635724" y="900072"/>
            <a:ext cx="503893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Question</a:t>
            </a:r>
            <a:r>
              <a:rPr lang="en-US" dirty="0"/>
              <a:t>: Do cells with less bS21 (lacking bS21-1 and bS21-2: LVS </a:t>
            </a:r>
            <a:r>
              <a:rPr lang="en-US" i="1" dirty="0"/>
              <a:t>∆rpsU1 ∆rpsU2</a:t>
            </a:r>
            <a:r>
              <a:rPr lang="en-US" dirty="0"/>
              <a:t>) grow slower than wild type cells (LVS)?</a:t>
            </a:r>
            <a:endParaRPr lang="en-US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54C3841-D27A-930A-39FB-CCAE6292853F}"/>
              </a:ext>
            </a:extLst>
          </p:cNvPr>
          <p:cNvSpPr txBox="1"/>
          <p:nvPr/>
        </p:nvSpPr>
        <p:spPr>
          <a:xfrm>
            <a:off x="635724" y="3374154"/>
            <a:ext cx="50389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Conclusion</a:t>
            </a:r>
            <a:r>
              <a:rPr lang="en-US" dirty="0"/>
              <a:t>: Yes</a:t>
            </a:r>
            <a:endParaRPr lang="en-US" b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FDC49CA-A2CC-9CD1-8257-E5B38DD02ABC}"/>
              </a:ext>
            </a:extLst>
          </p:cNvPr>
          <p:cNvSpPr txBox="1"/>
          <p:nvPr/>
        </p:nvSpPr>
        <p:spPr>
          <a:xfrm>
            <a:off x="635724" y="4334196"/>
            <a:ext cx="50389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Next steps</a:t>
            </a:r>
            <a:r>
              <a:rPr lang="en-US" dirty="0"/>
              <a:t>: Verify results and then compare the colony sizes of LVS pF and </a:t>
            </a:r>
            <a:r>
              <a:rPr lang="en-US" i="1" dirty="0"/>
              <a:t>∆rpsU1 ∆rpsU2 </a:t>
            </a:r>
            <a:r>
              <a:rPr lang="en-US" dirty="0"/>
              <a:t>with possible clones that did not have a growth defect when bS21 was knocked down.</a:t>
            </a:r>
            <a:endParaRPr lang="en-US" b="1" dirty="0"/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E731DD97-C923-8242-165E-F0A027602D1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58425225"/>
              </p:ext>
            </p:extLst>
          </p:nvPr>
        </p:nvGraphicFramePr>
        <p:xfrm>
          <a:off x="6096000" y="545618"/>
          <a:ext cx="5038933" cy="31247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E65528BE-BB64-2F0D-1068-D34AA9F7AD51}"/>
              </a:ext>
            </a:extLst>
          </p:cNvPr>
          <p:cNvSpPr txBox="1"/>
          <p:nvPr/>
        </p:nvSpPr>
        <p:spPr>
          <a:xfrm>
            <a:off x="9302496" y="3243349"/>
            <a:ext cx="143865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LVS </a:t>
            </a:r>
            <a:r>
              <a:rPr lang="en-US" sz="1100" i="1" dirty="0"/>
              <a:t>∆rpsU1 ∆rpsU2</a:t>
            </a:r>
            <a:endParaRPr lang="en-US" sz="1100" dirty="0"/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6B2C4BBF-8F1D-71C4-9A7A-8B757AE1D9B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97615411"/>
              </p:ext>
            </p:extLst>
          </p:nvPr>
        </p:nvGraphicFramePr>
        <p:xfrm>
          <a:off x="6129274" y="3751819"/>
          <a:ext cx="5005659" cy="30553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7AE9A12C-A1F8-58AA-D673-CD6ACE98CD9D}"/>
              </a:ext>
            </a:extLst>
          </p:cNvPr>
          <p:cNvSpPr txBox="1"/>
          <p:nvPr/>
        </p:nvSpPr>
        <p:spPr>
          <a:xfrm>
            <a:off x="9185148" y="6186219"/>
            <a:ext cx="143865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LVS </a:t>
            </a:r>
            <a:r>
              <a:rPr lang="en-US" sz="1100" i="1" dirty="0"/>
              <a:t>∆rpsU1 ∆rpsU2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33769032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</TotalTime>
  <Words>99</Words>
  <Application>Microsoft Macintosh PowerPoint</Application>
  <PresentationFormat>Widescreen</PresentationFormat>
  <Paragraphs>11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Madden, Ellen K</dc:creator>
  <cp:lastModifiedBy>Madden, Ellen K</cp:lastModifiedBy>
  <cp:revision>6</cp:revision>
  <dcterms:created xsi:type="dcterms:W3CDTF">2022-09-11T21:23:29Z</dcterms:created>
  <dcterms:modified xsi:type="dcterms:W3CDTF">2022-09-13T17:00:03Z</dcterms:modified>
</cp:coreProperties>
</file>