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2276"/>
  </p:normalViewPr>
  <p:slideViewPr>
    <p:cSldViewPr snapToGrid="0">
      <p:cViewPr varScale="1">
        <p:scale>
          <a:sx n="90" d="100"/>
          <a:sy n="90" d="100"/>
        </p:scale>
        <p:origin x="14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Volumes/GoogleDrive/Shared%20drives/KRamsey%20Lab/Ellen%20Madden/220924_EM_d1d2supressor_JImage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369096231462034"/>
          <c:y val="4.3859649122807015E-2"/>
          <c:w val="0.8219555130661802"/>
          <c:h val="0.76302509136118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Sheet1!$J$24</c:f>
              <c:strCache>
                <c:ptCount val="1"/>
                <c:pt idx="0">
                  <c:v>Average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Sheet1!$K$25:$M$25</c:f>
                <c:numCache>
                  <c:formatCode>General</c:formatCode>
                  <c:ptCount val="3"/>
                  <c:pt idx="0">
                    <c:v>0.16002037630668722</c:v>
                  </c:pt>
                  <c:pt idx="1">
                    <c:v>0.10142029574443563</c:v>
                  </c:pt>
                  <c:pt idx="2">
                    <c:v>0.1622274637661576</c:v>
                  </c:pt>
                </c:numCache>
              </c:numRef>
            </c:plus>
            <c:minus>
              <c:numRef>
                <c:f>Sheet1!$K$25:$M$25</c:f>
                <c:numCache>
                  <c:formatCode>General</c:formatCode>
                  <c:ptCount val="3"/>
                  <c:pt idx="0">
                    <c:v>0.16002037630668722</c:v>
                  </c:pt>
                  <c:pt idx="1">
                    <c:v>0.10142029574443563</c:v>
                  </c:pt>
                  <c:pt idx="2">
                    <c:v>0.1622274637661576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Sheet1!$K$23:$M$23</c:f>
              <c:strCache>
                <c:ptCount val="3"/>
                <c:pt idx="0">
                  <c:v>LVS pF</c:v>
                </c:pt>
                <c:pt idx="1">
                  <c:v>∆rpsU1 ∆rpsU2 pF supressor</c:v>
                </c:pt>
                <c:pt idx="2">
                  <c:v>∆rpsU1 ∆rpsU2 pF</c:v>
                </c:pt>
              </c:strCache>
            </c:strRef>
          </c:cat>
          <c:val>
            <c:numRef>
              <c:f>Sheet1!$K$24:$M$24</c:f>
              <c:numCache>
                <c:formatCode>General</c:formatCode>
                <c:ptCount val="3"/>
                <c:pt idx="0">
                  <c:v>1.00125</c:v>
                </c:pt>
                <c:pt idx="1">
                  <c:v>0.85449999999999993</c:v>
                </c:pt>
                <c:pt idx="2">
                  <c:v>0.5185833333333334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15-544C-9BD1-CB20F370AA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41310128"/>
        <c:axId val="1441311776"/>
      </c:barChart>
      <c:catAx>
        <c:axId val="1441310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Strains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1311776"/>
        <c:crosses val="autoZero"/>
        <c:auto val="1"/>
        <c:lblAlgn val="ctr"/>
        <c:lblOffset val="100"/>
        <c:noMultiLvlLbl val="0"/>
      </c:catAx>
      <c:valAx>
        <c:axId val="1441311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Average Diameter of</a:t>
                </a:r>
                <a:r>
                  <a:rPr lang="en-US" sz="1800" baseline="0"/>
                  <a:t> Colonies (mm)</a:t>
                </a:r>
                <a:endParaRPr lang="en-US" sz="18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1310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20350-D4CD-A848-92B8-3459D4AA7AA9}" type="datetimeFigureOut">
              <a:rPr lang="en-US" smtClean="0"/>
              <a:t>9/27/22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052486-F4EB-A64A-B759-B67CD52D7C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17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LVS and ∆rpsU1 ∆rpsU2 pF suppressor have a p-</a:t>
            </a:r>
            <a:r>
              <a:rPr lang="en-US" dirty="0" err="1"/>
              <a:t>vaue</a:t>
            </a:r>
            <a:r>
              <a:rPr lang="en-US" dirty="0"/>
              <a:t> of 0.044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052486-F4EB-A64A-B759-B67CD52D7C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74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top image is the fractioning of LVS. It shows that 30S starts between fraction 8 and ends around fraction 11. It also shows that the 50S starts at the beginning of the 11</a:t>
            </a:r>
            <a:r>
              <a:rPr lang="en-US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fraction and ends around the 15</a:t>
            </a:r>
            <a:r>
              <a:rPr lang="en-US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fraction. The bottom image,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∆rpsU2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also shows 30S starting between fraction 8, but it ends around fraction 10. The 50S for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∆rpsU2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starts around fraction 11 and ends at fraction14. This slight difference may be because there were more LVS cells to begin with, meaning there may be a wider range compared to </a:t>
            </a: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∆rpsU2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which started with less cells. 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From these images, I do not think that deleting rpsU2 influences ribosomal assembly. One thing that does interest me is the hump between fraction 4 and 6 in both images – it may just be cell debris, but I want to ask about that.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052486-F4EB-A64A-B759-B67CD52D7C6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93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1EEB1-7C31-56CA-EDBB-07A9DE3E60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FEC713-873D-1AB8-CA34-48E4E64A5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307A6-25A9-CF93-FAA4-75D54867E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FDAD5-A037-FB05-643B-2F7D3C320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101F8A-AE60-77A6-B03C-A05AC0CA3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21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50F94-4A88-46BF-1D4C-97944F660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9CDF3-6677-57FA-F534-086BDA1D3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97B9B-D1D9-37D7-F975-039F34288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EBFFD-D7D8-5BE4-FF39-013284663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C9538-A817-4415-A8A2-C83E2A825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35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067D14-EAEF-EEDE-A06E-6295BBACA7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7F7B3-19CF-3D8D-4661-EF764D73C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BD8F3-95EA-2740-097C-295C01232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3AB91-D236-39E2-2347-58A4AC23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E789A-6ECE-7947-4537-C4F7AE742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19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9B586-4093-1FEB-77DE-CF66FD0A6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6851A2-F132-61DD-4BDE-FC42D7FF8C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E67C8-BB9C-2181-4F24-588D5A614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8A058-7BF2-3BA9-D3D8-39323282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6D435-5538-5E3C-5017-5755426CD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27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AE380-F23A-1A12-07DB-BFA1E3D6A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3E395-0734-7E70-1983-00BE77CE5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0CD1E-796F-96E2-719F-22E3A343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1D389-A0BC-BBAA-5C70-324882CBA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3704C-6120-438E-7E99-401F76EAE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5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2282E-4E71-CF19-A24D-B52FC1AAC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70C27-3D74-142C-B1C9-876F14557E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5ADAEA-1D38-A4D2-73F5-39B130A59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6B25CD-8746-09CA-C03B-4F92381B6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B0783-C4A2-E084-7483-0F979FDB0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035499-2F65-C530-9476-263A05588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84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BE06C-EC80-F0BB-3DB9-6075CF748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6A8676-07C3-A9E8-DA41-3272355EE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4F6C7-7CF5-3939-1B5A-0559443A3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8220E1-0ADC-6368-86FB-A1E28C8F16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596B72-5A8C-9A53-E1D5-CB4F8A4DEB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C4277F-87AB-16C6-61FF-2F6964446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CAAD0F-05BC-A528-F790-8AC0CD710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AC46CC-0B9E-2774-FAE3-17B9A1D8A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15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661DE-FF06-D486-0CE5-1EEAD6440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089E92-A1B3-811E-0555-BF63DEC35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F7274E-ACB5-1D24-6584-82177B634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4F46EA-1647-28DF-3AFF-9568C07D8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7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C0679F-C202-5D74-3DC8-741188BE2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9A0757-4B20-14D5-5821-0131AE7E3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D98E09-1308-8B50-57EC-352BEDD69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24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A08D8-515D-6B23-4D12-BEA9F6D36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8E58B-285F-A776-AB80-2B48E58EA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9EC19B-FB0E-A81D-D443-4F366FB76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704387-174A-3788-AE8B-B69EAFD38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4B4E12-9B7B-6BA3-8F78-B5DE23490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B6272D-5D7E-26E3-56E8-7B92AF932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8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B47CA-100E-8687-A3E6-D5288DE04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C18464-19CB-571F-8CBA-A13EE10E83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64CEDD-A38F-4DC2-B65F-7FD546094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4AA9C-6492-8EEB-761C-6BCAEB51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CEDB0-4946-DE66-EC12-9F54EE497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07F9A-3F4E-E987-666F-1678AA004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324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C4349A-BF9C-BDB1-3BC6-F08C4FED6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4511F-BA72-DC0F-4C6B-E8E4137DF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4D43E-10E1-FD15-B912-101EEA9A6A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8FDFE-B188-964B-AEB1-5BA5944DC3D2}" type="datetimeFigureOut">
              <a:rPr lang="en-US" smtClean="0"/>
              <a:t>9/27/22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880E2-F388-68B2-63AD-09A094C13D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BD3822-67F2-E82D-52BE-A7779E6AD5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4DE5F-4B00-E64F-AE26-DD602A92B4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61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AEA945F-D546-D422-7214-96CE7E2931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68531385"/>
              </p:ext>
            </p:extLst>
          </p:nvPr>
        </p:nvGraphicFramePr>
        <p:xfrm>
          <a:off x="4163568" y="1069848"/>
          <a:ext cx="6967728" cy="3941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8DAB428-49A8-67FD-222C-A381F6DBC192}"/>
              </a:ext>
            </a:extLst>
          </p:cNvPr>
          <p:cNvSpPr txBox="1"/>
          <p:nvPr/>
        </p:nvSpPr>
        <p:spPr>
          <a:xfrm>
            <a:off x="755904" y="715601"/>
            <a:ext cx="2865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Question: Does the ∆</a:t>
            </a:r>
            <a:r>
              <a:rPr lang="en-US" i="1" dirty="0"/>
              <a:t>rpsU1 ∆rpsU2</a:t>
            </a:r>
            <a:r>
              <a:rPr lang="en-US" dirty="0"/>
              <a:t> pF possible suppressor have restored growth?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72D26E-57A7-B4F9-1F35-5111E976D47A}"/>
              </a:ext>
            </a:extLst>
          </p:cNvPr>
          <p:cNvSpPr txBox="1"/>
          <p:nvPr/>
        </p:nvSpPr>
        <p:spPr>
          <a:xfrm>
            <a:off x="755904" y="2139696"/>
            <a:ext cx="2865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Control: LVS pF and </a:t>
            </a:r>
            <a:r>
              <a:rPr lang="en-US" i="1" dirty="0"/>
              <a:t>∆rpsU1 ∆rpsU2 </a:t>
            </a:r>
            <a:r>
              <a:rPr lang="en-US" dirty="0"/>
              <a:t>pF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40058A-0A31-D078-163E-DBA31A729312}"/>
              </a:ext>
            </a:extLst>
          </p:cNvPr>
          <p:cNvSpPr txBox="1"/>
          <p:nvPr/>
        </p:nvSpPr>
        <p:spPr>
          <a:xfrm>
            <a:off x="755904" y="2875526"/>
            <a:ext cx="2865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Conclusion: </a:t>
            </a:r>
            <a:r>
              <a:rPr lang="en-US" i="1" dirty="0"/>
              <a:t>∆rpsU1 ∆rpsU2</a:t>
            </a:r>
            <a:r>
              <a:rPr lang="en-US" dirty="0"/>
              <a:t> pF suppressor has restored growth.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6C4525-1DBE-61CD-D48B-057734521FEE}"/>
              </a:ext>
            </a:extLst>
          </p:cNvPr>
          <p:cNvSpPr txBox="1"/>
          <p:nvPr/>
        </p:nvSpPr>
        <p:spPr>
          <a:xfrm>
            <a:off x="755904" y="3982474"/>
            <a:ext cx="28651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Next steps: Want to do colony PCR to confirm that the possible suppressor does not have rpsU1 or rpsU2</a:t>
            </a:r>
          </a:p>
        </p:txBody>
      </p:sp>
    </p:spTree>
    <p:extLst>
      <p:ext uri="{BB962C8B-B14F-4D97-AF65-F5344CB8AC3E}">
        <p14:creationId xmlns:p14="http://schemas.microsoft.com/office/powerpoint/2010/main" val="3484028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88FE19-7E49-29A2-108D-ECA72AA30B76}"/>
              </a:ext>
            </a:extLst>
          </p:cNvPr>
          <p:cNvSpPr txBox="1"/>
          <p:nvPr/>
        </p:nvSpPr>
        <p:spPr>
          <a:xfrm>
            <a:off x="755904" y="715601"/>
            <a:ext cx="2865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Question: Are the ribosomal subunits assembling properly in cells with less bS21?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65D282-2076-E3CD-1B29-3FD3FCF1D6A3}"/>
              </a:ext>
            </a:extLst>
          </p:cNvPr>
          <p:cNvSpPr txBox="1"/>
          <p:nvPr/>
        </p:nvSpPr>
        <p:spPr>
          <a:xfrm>
            <a:off x="755904" y="2228671"/>
            <a:ext cx="2865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Control: LVS cells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4FC75E-E95D-D487-8439-5BB4F5C3EADD}"/>
              </a:ext>
            </a:extLst>
          </p:cNvPr>
          <p:cNvSpPr txBox="1"/>
          <p:nvPr/>
        </p:nvSpPr>
        <p:spPr>
          <a:xfrm>
            <a:off x="755904" y="2971025"/>
            <a:ext cx="2865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Conclusion: Ribosomal subunits are assembling properly in cells with less bS21.</a:t>
            </a:r>
          </a:p>
        </p:txBody>
      </p:sp>
      <p:pic>
        <p:nvPicPr>
          <p:cNvPr id="7" name="Picture 6" descr="Chart&#10;&#10;Description automatically generated with medium confidence">
            <a:extLst>
              <a:ext uri="{FF2B5EF4-FFF2-40B4-BE49-F238E27FC236}">
                <a16:creationId xmlns:a16="http://schemas.microsoft.com/office/drawing/2014/main" id="{2FDB49A2-B9BD-CA20-F8B3-85FFA813B70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07" b="18715"/>
          <a:stretch/>
        </p:blipFill>
        <p:spPr>
          <a:xfrm>
            <a:off x="5062250" y="-9174"/>
            <a:ext cx="6325652" cy="3481255"/>
          </a:xfrm>
          <a:prstGeom prst="rect">
            <a:avLst/>
          </a:prstGeom>
        </p:spPr>
      </p:pic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7C73FF65-4A12-6F4D-8893-B0900907E8C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38" r="3413" b="19922"/>
          <a:stretch/>
        </p:blipFill>
        <p:spPr bwMode="auto">
          <a:xfrm>
            <a:off x="5048346" y="3271023"/>
            <a:ext cx="6156102" cy="34812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66C63B3-BD95-2FAC-80B1-63400CBD3F21}"/>
              </a:ext>
            </a:extLst>
          </p:cNvPr>
          <p:cNvSpPr txBox="1"/>
          <p:nvPr/>
        </p:nvSpPr>
        <p:spPr>
          <a:xfrm>
            <a:off x="6583680" y="1463438"/>
            <a:ext cx="63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0914401-002E-701E-23D5-0C465E69D312}"/>
              </a:ext>
            </a:extLst>
          </p:cNvPr>
          <p:cNvSpPr txBox="1"/>
          <p:nvPr/>
        </p:nvSpPr>
        <p:spPr>
          <a:xfrm>
            <a:off x="6583680" y="4435083"/>
            <a:ext cx="63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30S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CFFBE2-2B2D-21C8-7445-78340C02A370}"/>
              </a:ext>
            </a:extLst>
          </p:cNvPr>
          <p:cNvSpPr txBox="1"/>
          <p:nvPr/>
        </p:nvSpPr>
        <p:spPr>
          <a:xfrm>
            <a:off x="7699248" y="530935"/>
            <a:ext cx="63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BEC416-B034-D065-3193-263413994943}"/>
              </a:ext>
            </a:extLst>
          </p:cNvPr>
          <p:cNvSpPr txBox="1"/>
          <p:nvPr/>
        </p:nvSpPr>
        <p:spPr>
          <a:xfrm>
            <a:off x="7808976" y="3734290"/>
            <a:ext cx="63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50S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2EDA67-E70F-F886-9DBB-D8C9FAEAC09C}"/>
              </a:ext>
            </a:extLst>
          </p:cNvPr>
          <p:cNvSpPr txBox="1"/>
          <p:nvPr/>
        </p:nvSpPr>
        <p:spPr>
          <a:xfrm>
            <a:off x="4293385" y="105722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LVS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5AF6497-A30C-64A9-F335-27513DDF4B1D}"/>
              </a:ext>
            </a:extLst>
          </p:cNvPr>
          <p:cNvSpPr txBox="1"/>
          <p:nvPr/>
        </p:nvSpPr>
        <p:spPr>
          <a:xfrm>
            <a:off x="4293385" y="3472081"/>
            <a:ext cx="61007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∆rpsU2</a:t>
            </a:r>
            <a:endParaRPr lang="en-US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94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279</Words>
  <Application>Microsoft Macintosh PowerPoint</Application>
  <PresentationFormat>Widescreen</PresentationFormat>
  <Paragraphs>20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Madden, Ellen K</dc:creator>
  <cp:lastModifiedBy>Madden, Ellen K</cp:lastModifiedBy>
  <cp:revision>4</cp:revision>
  <dcterms:created xsi:type="dcterms:W3CDTF">2022-09-27T13:13:41Z</dcterms:created>
  <dcterms:modified xsi:type="dcterms:W3CDTF">2022-09-27T17:20:13Z</dcterms:modified>
</cp:coreProperties>
</file>