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Roboto"/>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iwmB6RNOoVoQK7qW7ayt1bYGUk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34315" lvl="0" marL="228600" rtl="0" algn="l">
              <a:lnSpc>
                <a:spcPct val="90000"/>
              </a:lnSpc>
              <a:spcBef>
                <a:spcPts val="0"/>
              </a:spcBef>
              <a:spcAft>
                <a:spcPts val="0"/>
              </a:spcAft>
              <a:buClr>
                <a:schemeClr val="dk1"/>
              </a:buClr>
              <a:buSzPts val="1200"/>
              <a:buChar char="•"/>
            </a:pPr>
            <a:r>
              <a:rPr lang="en-US" sz="1200">
                <a:solidFill>
                  <a:schemeClr val="dk1"/>
                </a:solidFill>
                <a:latin typeface="Calibri"/>
                <a:ea typeface="Calibri"/>
                <a:cs typeface="Calibri"/>
                <a:sym typeface="Calibri"/>
              </a:rPr>
              <a:t>Less to no cell production on X-gal plates is good, this means the transposon was successfully inserted into the plasmid of the KRLVS28 strain.</a:t>
            </a:r>
            <a:endParaRPr sz="2800">
              <a:solidFill>
                <a:schemeClr val="dk1"/>
              </a:solidFill>
              <a:latin typeface="Calibri"/>
              <a:ea typeface="Calibri"/>
              <a:cs typeface="Calibri"/>
              <a:sym typeface="Calibri"/>
            </a:endParaRPr>
          </a:p>
          <a:p>
            <a:pPr indent="-234315" lvl="0" marL="228600" rtl="0" algn="l">
              <a:lnSpc>
                <a:spcPct val="90000"/>
              </a:lnSpc>
              <a:spcBef>
                <a:spcPts val="1000"/>
              </a:spcBef>
              <a:spcAft>
                <a:spcPts val="0"/>
              </a:spcAft>
              <a:buClr>
                <a:schemeClr val="dk1"/>
              </a:buClr>
              <a:buSzPts val="1200"/>
              <a:buChar char="•"/>
            </a:pPr>
            <a:r>
              <a:rPr lang="en-US" sz="1200">
                <a:solidFill>
                  <a:schemeClr val="dk1"/>
                </a:solidFill>
                <a:latin typeface="Calibri"/>
                <a:ea typeface="Calibri"/>
                <a:cs typeface="Calibri"/>
                <a:sym typeface="Calibri"/>
              </a:rPr>
              <a:t>Growth on the control plate with no X-gal means the plasmid is still viable just not in presence of X-gal</a:t>
            </a:r>
            <a:endParaRPr sz="2800">
              <a:solidFill>
                <a:schemeClr val="dk1"/>
              </a:solidFill>
              <a:latin typeface="Calibri"/>
              <a:ea typeface="Calibri"/>
              <a:cs typeface="Calibri"/>
              <a:sym typeface="Calibri"/>
            </a:endParaRPr>
          </a:p>
          <a:p>
            <a:pPr indent="-234315" lvl="1" marL="685800" rtl="0" algn="l">
              <a:lnSpc>
                <a:spcPct val="90000"/>
              </a:lnSpc>
              <a:spcBef>
                <a:spcPts val="500"/>
              </a:spcBef>
              <a:spcAft>
                <a:spcPts val="0"/>
              </a:spcAft>
              <a:buClr>
                <a:schemeClr val="dk1"/>
              </a:buClr>
              <a:buSzPts val="1200"/>
              <a:buChar char="•"/>
            </a:pPr>
            <a:r>
              <a:rPr lang="en-US" sz="1200">
                <a:solidFill>
                  <a:schemeClr val="dk1"/>
                </a:solidFill>
                <a:latin typeface="Calibri"/>
                <a:ea typeface="Calibri"/>
                <a:cs typeface="Calibri"/>
                <a:sym typeface="Calibri"/>
              </a:rPr>
              <a:t>X-gal is toxic – No antibiotic resistance</a:t>
            </a:r>
            <a:endParaRPr sz="2400">
              <a:solidFill>
                <a:schemeClr val="dk1"/>
              </a:solidFill>
              <a:latin typeface="Calibri"/>
              <a:ea typeface="Calibri"/>
              <a:cs typeface="Calibri"/>
              <a:sym typeface="Calibri"/>
            </a:endParaRPr>
          </a:p>
          <a:p>
            <a:pPr indent="-234315" lvl="0" marL="228600" rtl="0" algn="l">
              <a:lnSpc>
                <a:spcPct val="90000"/>
              </a:lnSpc>
              <a:spcBef>
                <a:spcPts val="1000"/>
              </a:spcBef>
              <a:spcAft>
                <a:spcPts val="0"/>
              </a:spcAft>
              <a:buClr>
                <a:schemeClr val="dk1"/>
              </a:buClr>
              <a:buSzPts val="1200"/>
              <a:buChar char="•"/>
            </a:pPr>
            <a:r>
              <a:rPr lang="en-US" sz="1200">
                <a:solidFill>
                  <a:schemeClr val="dk1"/>
                </a:solidFill>
                <a:latin typeface="Calibri"/>
                <a:ea typeface="Calibri"/>
                <a:cs typeface="Calibri"/>
                <a:sym typeface="Calibri"/>
              </a:rPr>
              <a:t>Beta-Galactosidase hydrolyzes X-gal to produce a blue product </a:t>
            </a:r>
            <a:endParaRPr sz="2800">
              <a:solidFill>
                <a:schemeClr val="dk1"/>
              </a:solidFill>
              <a:latin typeface="Calibri"/>
              <a:ea typeface="Calibri"/>
              <a:cs typeface="Calibri"/>
              <a:sym typeface="Calibri"/>
            </a:endParaRPr>
          </a:p>
          <a:p>
            <a:pPr indent="-234315" lvl="0" marL="228600" rtl="0" algn="l">
              <a:lnSpc>
                <a:spcPct val="90000"/>
              </a:lnSpc>
              <a:spcBef>
                <a:spcPts val="1000"/>
              </a:spcBef>
              <a:spcAft>
                <a:spcPts val="0"/>
              </a:spcAft>
              <a:buClr>
                <a:schemeClr val="dk1"/>
              </a:buClr>
              <a:buSzPts val="1200"/>
              <a:buChar char="•"/>
            </a:pPr>
            <a:r>
              <a:rPr lang="en-US" sz="1200">
                <a:solidFill>
                  <a:schemeClr val="dk1"/>
                </a:solidFill>
                <a:latin typeface="Calibri"/>
                <a:ea typeface="Calibri"/>
                <a:cs typeface="Calibri"/>
                <a:sym typeface="Calibri"/>
              </a:rPr>
              <a:t>Transposon insertion can disrupt the function of a gene</a:t>
            </a:r>
            <a:endParaRPr sz="2800">
              <a:solidFill>
                <a:schemeClr val="dk1"/>
              </a:solidFill>
              <a:latin typeface="Calibri"/>
              <a:ea typeface="Calibri"/>
              <a:cs typeface="Calibri"/>
              <a:sym typeface="Calibri"/>
            </a:endParaRPr>
          </a:p>
          <a:p>
            <a:pPr indent="-234315" lvl="0" marL="228600" rtl="0" algn="l">
              <a:lnSpc>
                <a:spcPct val="90000"/>
              </a:lnSpc>
              <a:spcBef>
                <a:spcPts val="1000"/>
              </a:spcBef>
              <a:spcAft>
                <a:spcPts val="0"/>
              </a:spcAft>
              <a:buClr>
                <a:schemeClr val="dk1"/>
              </a:buClr>
              <a:buSzPts val="1200"/>
              <a:buChar char="•"/>
            </a:pPr>
            <a:r>
              <a:rPr lang="en-US" sz="1200">
                <a:solidFill>
                  <a:schemeClr val="dk1"/>
                </a:solidFill>
                <a:latin typeface="Calibri"/>
                <a:ea typeface="Calibri"/>
                <a:cs typeface="Calibri"/>
                <a:sym typeface="Calibri"/>
              </a:rPr>
              <a:t>LacZ gene is the structural gene for Beta-galactosidase -&gt; present as part of the inducible system lac operon which is activated in the presence of lactose -&gt; lactose leads to synthesis allolactose which binds to lac repressor and reduces its affinity for the lac operon -&gt; this allows the synthesis of beta-galactosidase, the product of the lacZ gene</a:t>
            </a:r>
            <a:endParaRPr sz="2800">
              <a:solidFill>
                <a:schemeClr val="dk1"/>
              </a:solidFill>
              <a:latin typeface="Calibri"/>
              <a:ea typeface="Calibri"/>
              <a:cs typeface="Calibri"/>
              <a:sym typeface="Calibri"/>
            </a:endParaRPr>
          </a:p>
          <a:p>
            <a:pPr indent="-234315" lvl="0" marL="228600" rtl="0" algn="l">
              <a:lnSpc>
                <a:spcPct val="90000"/>
              </a:lnSpc>
              <a:spcBef>
                <a:spcPts val="1000"/>
              </a:spcBef>
              <a:spcAft>
                <a:spcPts val="0"/>
              </a:spcAft>
              <a:buClr>
                <a:schemeClr val="dk1"/>
              </a:buClr>
              <a:buSzPts val="1200"/>
              <a:buChar char="•"/>
            </a:pPr>
            <a:r>
              <a:rPr lang="en-US" sz="1200">
                <a:solidFill>
                  <a:schemeClr val="dk1"/>
                </a:solidFill>
                <a:latin typeface="Calibri"/>
                <a:ea typeface="Calibri"/>
                <a:cs typeface="Calibri"/>
                <a:sym typeface="Calibri"/>
              </a:rPr>
              <a:t>Transposon 🡪 Disrupt LacZ gene 🡪  beta-galactosidase synthesis does not happen 🡪 no X-gal is produced 🡪 no production X-gal means no resistance to X-gal in CHAH 🡪 no growth on the CHAH X-gal means the transposon was successfully inserted into the strain</a:t>
            </a:r>
            <a:endParaRPr/>
          </a:p>
        </p:txBody>
      </p:sp>
      <p:sp>
        <p:nvSpPr>
          <p:cNvPr id="127" name="Google Shape;12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6db0b3155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6db0b315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6db0b3155b_1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6db0b3155b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8"/>
          <p:cNvSpPr/>
          <p:nvPr>
            <p:ph idx="2" type="pic"/>
          </p:nvPr>
        </p:nvSpPr>
        <p:spPr>
          <a:xfrm>
            <a:off x="5183188" y="987425"/>
            <a:ext cx="6172200" cy="4873625"/>
          </a:xfrm>
          <a:prstGeom prst="rect">
            <a:avLst/>
          </a:prstGeom>
          <a:noFill/>
          <a:ln>
            <a:noFill/>
          </a:ln>
        </p:spPr>
      </p:sp>
      <p:sp>
        <p:nvSpPr>
          <p:cNvPr id="64" name="Google Shape;64;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hyperlink" Target="https://pubs.rsc.org/en/content/articlehtml/2013/an/c3an00729d" TargetMode="External"/><Relationship Id="rId5"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Ramsey Lab Meeting 10/18</a:t>
            </a:r>
            <a:endParaRPr/>
          </a:p>
        </p:txBody>
      </p:sp>
      <p:sp>
        <p:nvSpPr>
          <p:cNvPr id="85" name="Google Shape;85;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Brenna Levesque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615067" y="365125"/>
            <a:ext cx="1073873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221013_CHAH_1_2_3_4_KRLVS28_transposon</a:t>
            </a:r>
            <a:endParaRPr/>
          </a:p>
        </p:txBody>
      </p:sp>
      <p:pic>
        <p:nvPicPr>
          <p:cNvPr id="91" name="Google Shape;91;p2"/>
          <p:cNvPicPr preferRelativeResize="0"/>
          <p:nvPr>
            <p:ph idx="1" type="body"/>
          </p:nvPr>
        </p:nvPicPr>
        <p:blipFill rotWithShape="1">
          <a:blip r:embed="rId3">
            <a:alphaModFix/>
          </a:blip>
          <a:srcRect b="0" l="0" r="0" t="0"/>
          <a:stretch/>
        </p:blipFill>
        <p:spPr>
          <a:xfrm>
            <a:off x="3182496" y="1825625"/>
            <a:ext cx="5827008" cy="43513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ph type="title"/>
          </p:nvPr>
        </p:nvSpPr>
        <p:spPr>
          <a:xfrm>
            <a:off x="82009" y="365125"/>
            <a:ext cx="1210999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221013_CHAH_XGal_1_2_3_4_KRLVS28_transposon</a:t>
            </a:r>
            <a:endParaRPr/>
          </a:p>
        </p:txBody>
      </p:sp>
      <p:pic>
        <p:nvPicPr>
          <p:cNvPr id="97" name="Google Shape;97;p3"/>
          <p:cNvPicPr preferRelativeResize="0"/>
          <p:nvPr>
            <p:ph idx="1" type="body"/>
          </p:nvPr>
        </p:nvPicPr>
        <p:blipFill rotWithShape="1">
          <a:blip r:embed="rId3">
            <a:alphaModFix/>
          </a:blip>
          <a:srcRect b="0" l="0" r="0" t="0"/>
          <a:stretch/>
        </p:blipFill>
        <p:spPr>
          <a:xfrm>
            <a:off x="3189235" y="1825625"/>
            <a:ext cx="5813529" cy="43513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
          <p:cNvSpPr txBox="1"/>
          <p:nvPr>
            <p:ph type="title"/>
          </p:nvPr>
        </p:nvSpPr>
        <p:spPr>
          <a:xfrm>
            <a:off x="561755" y="365125"/>
            <a:ext cx="5641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221013_CHAH_5_6_7_8_KRLVS28_transposon</a:t>
            </a:r>
            <a:endParaRPr/>
          </a:p>
        </p:txBody>
      </p:sp>
      <p:pic>
        <p:nvPicPr>
          <p:cNvPr id="103" name="Google Shape;103;p4"/>
          <p:cNvPicPr preferRelativeResize="0"/>
          <p:nvPr>
            <p:ph idx="1" type="body"/>
          </p:nvPr>
        </p:nvPicPr>
        <p:blipFill rotWithShape="1">
          <a:blip r:embed="rId3">
            <a:alphaModFix/>
          </a:blip>
          <a:srcRect b="0" l="0" r="0" t="0"/>
          <a:stretch/>
        </p:blipFill>
        <p:spPr>
          <a:xfrm>
            <a:off x="352407" y="1847925"/>
            <a:ext cx="5850900" cy="4351200"/>
          </a:xfrm>
          <a:prstGeom prst="rect">
            <a:avLst/>
          </a:prstGeom>
          <a:noFill/>
          <a:ln>
            <a:noFill/>
          </a:ln>
        </p:spPr>
      </p:pic>
      <p:pic>
        <p:nvPicPr>
          <p:cNvPr id="104" name="Google Shape;104;p4"/>
          <p:cNvPicPr preferRelativeResize="0"/>
          <p:nvPr>
            <p:ph idx="1" type="body"/>
          </p:nvPr>
        </p:nvPicPr>
        <p:blipFill rotWithShape="1">
          <a:blip r:embed="rId4">
            <a:alphaModFix/>
          </a:blip>
          <a:srcRect b="0" l="0" r="0" t="0"/>
          <a:stretch/>
        </p:blipFill>
        <p:spPr>
          <a:xfrm>
            <a:off x="6203310" y="1777250"/>
            <a:ext cx="5813400" cy="4351200"/>
          </a:xfrm>
          <a:prstGeom prst="rect">
            <a:avLst/>
          </a:prstGeom>
          <a:noFill/>
          <a:ln>
            <a:noFill/>
          </a:ln>
        </p:spPr>
      </p:pic>
      <p:sp>
        <p:nvSpPr>
          <p:cNvPr id="105" name="Google Shape;105;p4"/>
          <p:cNvSpPr txBox="1"/>
          <p:nvPr/>
        </p:nvSpPr>
        <p:spPr>
          <a:xfrm>
            <a:off x="5902475" y="96750"/>
            <a:ext cx="6065100" cy="1376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US" sz="4300">
                <a:solidFill>
                  <a:schemeClr val="dk1"/>
                </a:solidFill>
                <a:latin typeface="Calibri"/>
                <a:ea typeface="Calibri"/>
                <a:cs typeface="Calibri"/>
                <a:sym typeface="Calibri"/>
              </a:rPr>
              <a:t>221013_CHAH_XGal_5_6_7_8_KRLVS28_transposon</a:t>
            </a:r>
            <a:endParaRPr sz="1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1" name="Google Shape;111;p6"/>
          <p:cNvSpPr txBox="1"/>
          <p:nvPr>
            <p:ph type="title"/>
          </p:nvPr>
        </p:nvSpPr>
        <p:spPr>
          <a:xfrm>
            <a:off x="640080" y="325369"/>
            <a:ext cx="4368602" cy="195684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n-US" sz="5400"/>
              <a:t>Question</a:t>
            </a:r>
            <a:endParaRPr/>
          </a:p>
        </p:txBody>
      </p:sp>
      <p:sp>
        <p:nvSpPr>
          <p:cNvPr id="112" name="Google Shape;112;p6"/>
          <p:cNvSpPr/>
          <p:nvPr/>
        </p:nvSpPr>
        <p:spPr>
          <a:xfrm>
            <a:off x="640080" y="25869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3" name="Google Shape;113;p6"/>
          <p:cNvSpPr txBox="1"/>
          <p:nvPr>
            <p:ph idx="1" type="body"/>
          </p:nvPr>
        </p:nvSpPr>
        <p:spPr>
          <a:xfrm>
            <a:off x="640080" y="2872899"/>
            <a:ext cx="4243589" cy="33206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t/>
            </a:r>
            <a:endParaRPr b="0" i="0" sz="2200" u="none" strike="noStrike">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200"/>
              <a:buChar char="•"/>
            </a:pPr>
            <a:r>
              <a:rPr lang="en-US" sz="2200">
                <a:latin typeface="Calibri"/>
                <a:ea typeface="Calibri"/>
                <a:cs typeface="Calibri"/>
                <a:sym typeface="Calibri"/>
              </a:rPr>
              <a:t>Will the plasmid with the transposon grow on the CHAH with the Xgal antibiotic and the plain CHAH or just the plain CHAH plates?</a:t>
            </a:r>
            <a:endParaRPr sz="2200"/>
          </a:p>
        </p:txBody>
      </p:sp>
      <p:pic>
        <p:nvPicPr>
          <p:cNvPr descr="Doubtful man in pink background" id="114" name="Google Shape;114;p6"/>
          <p:cNvPicPr preferRelativeResize="0"/>
          <p:nvPr/>
        </p:nvPicPr>
        <p:blipFill rotWithShape="1">
          <a:blip r:embed="rId3">
            <a:alphaModFix/>
          </a:blip>
          <a:srcRect b="-1" l="18023" r="15022" t="0"/>
          <a:stretch/>
        </p:blipFill>
        <p:spPr>
          <a:xfrm>
            <a:off x="5311702" y="10"/>
            <a:ext cx="6878775"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0" name="Google Shape;120;p7"/>
          <p:cNvSpPr txBox="1"/>
          <p:nvPr>
            <p:ph type="title"/>
          </p:nvPr>
        </p:nvSpPr>
        <p:spPr>
          <a:xfrm>
            <a:off x="630936" y="640080"/>
            <a:ext cx="4818888" cy="14813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n-US" sz="5400"/>
              <a:t>Control</a:t>
            </a:r>
            <a:endParaRPr/>
          </a:p>
        </p:txBody>
      </p:sp>
      <p:sp>
        <p:nvSpPr>
          <p:cNvPr id="121" name="Google Shape;121;p7"/>
          <p:cNvSpPr/>
          <p:nvPr/>
        </p:nvSpPr>
        <p:spPr>
          <a:xfrm>
            <a:off x="643278" y="2372868"/>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2" name="Google Shape;122;p7"/>
          <p:cNvSpPr txBox="1"/>
          <p:nvPr>
            <p:ph idx="1" type="body"/>
          </p:nvPr>
        </p:nvSpPr>
        <p:spPr>
          <a:xfrm>
            <a:off x="630936" y="2660904"/>
            <a:ext cx="4818888" cy="354787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US" sz="2200"/>
              <a:t>A KRLVS28 strain sample without the inserted transposon should still grow on the CHAH-Xgal antibiotic plate as well as the regular CHAH plate</a:t>
            </a:r>
            <a:endParaRPr sz="2200"/>
          </a:p>
        </p:txBody>
      </p:sp>
      <p:pic>
        <p:nvPicPr>
          <p:cNvPr id="123" name="Google Shape;123;p7"/>
          <p:cNvPicPr preferRelativeResize="0"/>
          <p:nvPr/>
        </p:nvPicPr>
        <p:blipFill rotWithShape="1">
          <a:blip r:embed="rId3">
            <a:alphaModFix/>
          </a:blip>
          <a:srcRect b="0" l="0" r="0" t="0"/>
          <a:stretch/>
        </p:blipFill>
        <p:spPr>
          <a:xfrm>
            <a:off x="6297587" y="640080"/>
            <a:ext cx="5061889" cy="5577840"/>
          </a:xfrm>
          <a:prstGeom prst="rect">
            <a:avLst/>
          </a:prstGeom>
          <a:noFill/>
          <a:ln>
            <a:noFill/>
          </a:ln>
        </p:spPr>
      </p:pic>
      <p:sp>
        <p:nvSpPr>
          <p:cNvPr id="124" name="Google Shape;124;p7"/>
          <p:cNvSpPr txBox="1"/>
          <p:nvPr/>
        </p:nvSpPr>
        <p:spPr>
          <a:xfrm>
            <a:off x="10005184" y="6870700"/>
            <a:ext cx="2186816"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rgbClr val="FFFFFF"/>
                </a:solidFill>
                <a:latin typeface="Calibri"/>
                <a:ea typeface="Calibri"/>
                <a:cs typeface="Calibri"/>
                <a:sym typeface="Calibri"/>
                <a:hlinkClick r:id="rId4">
                  <a:extLst>
                    <a:ext uri="{A12FA001-AC4F-418D-AE19-62706E023703}">
                      <ahyp:hlinkClr val="tx"/>
                    </a:ext>
                  </a:extLst>
                </a:hlinkClick>
              </a:rPr>
              <a:t>This Photo</a:t>
            </a:r>
            <a:r>
              <a:rPr b="0" i="0" lang="en-US" sz="700" u="none" cap="none" strike="noStrike">
                <a:solidFill>
                  <a:srgbClr val="FFFFFF"/>
                </a:solidFill>
                <a:latin typeface="Calibri"/>
                <a:ea typeface="Calibri"/>
                <a:cs typeface="Calibri"/>
                <a:sym typeface="Calibri"/>
              </a:rPr>
              <a:t> by Unknown Author is licensed under </a:t>
            </a:r>
            <a:r>
              <a:rPr b="0" i="0" lang="en-US" sz="700" u="sng" cap="none" strike="noStrike">
                <a:solidFill>
                  <a:srgbClr val="FFFFFF"/>
                </a:solidFill>
                <a:latin typeface="Calibri"/>
                <a:ea typeface="Calibri"/>
                <a:cs typeface="Calibri"/>
                <a:sym typeface="Calibri"/>
                <a:hlinkClick r:id="rId5">
                  <a:extLst>
                    <a:ext uri="{A12FA001-AC4F-418D-AE19-62706E023703}">
                      <ahyp:hlinkClr val="tx"/>
                    </a:ext>
                  </a:extLst>
                </a:hlinkClick>
              </a:rPr>
              <a:t>CC BY</a:t>
            </a:r>
            <a:endParaRPr b="0" i="0" sz="700" u="none" cap="none" strike="noStrike">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8"/>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0" name="Google Shape;130;p8"/>
          <p:cNvSpPr txBox="1"/>
          <p:nvPr>
            <p:ph type="title"/>
          </p:nvPr>
        </p:nvSpPr>
        <p:spPr>
          <a:xfrm>
            <a:off x="640080" y="325369"/>
            <a:ext cx="4368602" cy="195684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Calibri"/>
              <a:buNone/>
            </a:pPr>
            <a:r>
              <a:rPr lang="en-US" sz="3000"/>
              <a:t>Conclusion/Interpretation</a:t>
            </a:r>
            <a:endParaRPr/>
          </a:p>
        </p:txBody>
      </p:sp>
      <p:sp>
        <p:nvSpPr>
          <p:cNvPr id="131" name="Google Shape;131;p8"/>
          <p:cNvSpPr/>
          <p:nvPr/>
        </p:nvSpPr>
        <p:spPr>
          <a:xfrm>
            <a:off x="640080" y="25869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2" name="Google Shape;132;p8"/>
          <p:cNvSpPr txBox="1"/>
          <p:nvPr>
            <p:ph idx="1" type="body"/>
          </p:nvPr>
        </p:nvSpPr>
        <p:spPr>
          <a:xfrm>
            <a:off x="640080" y="2872899"/>
            <a:ext cx="4243589" cy="3320668"/>
          </a:xfrm>
          <a:prstGeom prst="rect">
            <a:avLst/>
          </a:prstGeom>
          <a:noFill/>
          <a:ln>
            <a:noFill/>
          </a:ln>
        </p:spPr>
        <p:txBody>
          <a:bodyPr anchorCtr="0" anchor="t" bIns="45700" lIns="91425" spcFirstLastPara="1" rIns="91425" wrap="square" tIns="45700">
            <a:normAutofit/>
          </a:bodyPr>
          <a:lstStyle/>
          <a:p>
            <a:pPr indent="-234315" lvl="0" marL="228600" rtl="0" algn="l">
              <a:lnSpc>
                <a:spcPct val="90000"/>
              </a:lnSpc>
              <a:spcBef>
                <a:spcPts val="1000"/>
              </a:spcBef>
              <a:spcAft>
                <a:spcPts val="0"/>
              </a:spcAft>
              <a:buClr>
                <a:schemeClr val="dk1"/>
              </a:buClr>
              <a:buSzPts val="1200"/>
              <a:buChar char="•"/>
            </a:pPr>
            <a:r>
              <a:rPr lang="en-US" sz="1200"/>
              <a:t>Sierra electroporated a plasmid with a transposon into cells that had lacZ fused to the potential rpsU1 promoter region</a:t>
            </a:r>
            <a:endParaRPr sz="1200"/>
          </a:p>
          <a:p>
            <a:pPr indent="-234315" lvl="0" marL="228600" rtl="0" algn="l">
              <a:lnSpc>
                <a:spcPct val="90000"/>
              </a:lnSpc>
              <a:spcBef>
                <a:spcPts val="1000"/>
              </a:spcBef>
              <a:spcAft>
                <a:spcPts val="0"/>
              </a:spcAft>
              <a:buSzPts val="1200"/>
              <a:buChar char="•"/>
            </a:pPr>
            <a:r>
              <a:rPr lang="en-US" sz="1200"/>
              <a:t>Growth on the CHAH regular plats and no growth on the CHAH plates with X-gal means that the transposon did jump into the chromosome and disrupted a gene </a:t>
            </a:r>
            <a:endParaRPr sz="1200"/>
          </a:p>
          <a:p>
            <a:pPr indent="-190500" lvl="1" marL="685800" rtl="0" algn="l">
              <a:lnSpc>
                <a:spcPct val="90000"/>
              </a:lnSpc>
              <a:spcBef>
                <a:spcPts val="1000"/>
              </a:spcBef>
              <a:spcAft>
                <a:spcPts val="0"/>
              </a:spcAft>
              <a:buSzPts val="1200"/>
              <a:buChar char="•"/>
            </a:pPr>
            <a:r>
              <a:rPr lang="en-US" sz="1200"/>
              <a:t>This is happening because the cells are producing a lot of beta galactosidase due to cleavage of beta galactosidase by the X-gal. </a:t>
            </a:r>
            <a:endParaRPr sz="1200"/>
          </a:p>
          <a:p>
            <a:pPr indent="-190500" lvl="1" marL="685800" rtl="0" algn="l">
              <a:lnSpc>
                <a:spcPct val="90000"/>
              </a:lnSpc>
              <a:spcBef>
                <a:spcPts val="1000"/>
              </a:spcBef>
              <a:spcAft>
                <a:spcPts val="0"/>
              </a:spcAft>
              <a:buSzPts val="1200"/>
              <a:buChar char="•"/>
            </a:pPr>
            <a:r>
              <a:rPr lang="en-US" sz="1200"/>
              <a:t>The beta galactosidase is now a toxic product that in high abundance does not allow the cells to grow</a:t>
            </a:r>
            <a:endParaRPr sz="1200"/>
          </a:p>
          <a:p>
            <a:pPr indent="-190500" lvl="0" marL="228600" rtl="0" algn="l">
              <a:lnSpc>
                <a:spcPct val="90000"/>
              </a:lnSpc>
              <a:spcBef>
                <a:spcPts val="1000"/>
              </a:spcBef>
              <a:spcAft>
                <a:spcPts val="0"/>
              </a:spcAft>
              <a:buSzPts val="1200"/>
              <a:buChar char="•"/>
            </a:pPr>
            <a:r>
              <a:rPr lang="en-US" sz="1200"/>
              <a:t>Whatever gene it broken caused an up-regulation of rpsU1 production</a:t>
            </a:r>
            <a:endParaRPr sz="1200"/>
          </a:p>
          <a:p>
            <a:pPr indent="-169862" lvl="0" marL="228600" rtl="0" algn="l">
              <a:lnSpc>
                <a:spcPct val="90000"/>
              </a:lnSpc>
              <a:spcBef>
                <a:spcPts val="1000"/>
              </a:spcBef>
              <a:spcAft>
                <a:spcPts val="0"/>
              </a:spcAft>
              <a:buClr>
                <a:schemeClr val="dk1"/>
              </a:buClr>
              <a:buSzPts val="1000"/>
              <a:buNone/>
            </a:pPr>
            <a:r>
              <a:t/>
            </a:r>
            <a:endParaRPr b="0" i="0" sz="1000">
              <a:solidFill>
                <a:srgbClr val="202124"/>
              </a:solidFill>
              <a:latin typeface="Roboto"/>
              <a:ea typeface="Roboto"/>
              <a:cs typeface="Roboto"/>
              <a:sym typeface="Roboto"/>
            </a:endParaRPr>
          </a:p>
        </p:txBody>
      </p:sp>
      <p:pic>
        <p:nvPicPr>
          <p:cNvPr descr="Targeted Inactivation of Francisella tularensis Genes by Group II Introns |  Applied and Environmental Microbiology" id="133" name="Google Shape;133;p8"/>
          <p:cNvPicPr preferRelativeResize="0"/>
          <p:nvPr/>
        </p:nvPicPr>
        <p:blipFill rotWithShape="1">
          <a:blip r:embed="rId3">
            <a:alphaModFix/>
          </a:blip>
          <a:srcRect b="43864" l="0" r="-1" t="5289"/>
          <a:stretch/>
        </p:blipFill>
        <p:spPr>
          <a:xfrm>
            <a:off x="5311702" y="10"/>
            <a:ext cx="6878775"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
        <p:nvSpPr>
          <p:cNvPr id="134" name="Google Shape;134;p8"/>
          <p:cNvSpPr txBox="1"/>
          <p:nvPr/>
        </p:nvSpPr>
        <p:spPr>
          <a:xfrm>
            <a:off x="435425" y="0"/>
            <a:ext cx="51285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latin typeface="Calibri"/>
                <a:ea typeface="Calibri"/>
                <a:cs typeface="Calibri"/>
                <a:sym typeface="Calibri"/>
              </a:rPr>
              <a:t>Control should have growth on the Xgal. Its lack of growth means the Xgal could be too toxic to the cell growth in general. Try again - see if fluke? Try grow parental strain on it?  </a:t>
            </a:r>
            <a:endParaRPr sz="22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16db0b3155b_0_0"/>
          <p:cNvSpPr txBox="1"/>
          <p:nvPr>
            <p:ph type="title"/>
          </p:nvPr>
        </p:nvSpPr>
        <p:spPr>
          <a:xfrm>
            <a:off x="222925" y="70150"/>
            <a:ext cx="5525100" cy="7764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Breakdown Cause I’m New Here</a:t>
            </a:r>
            <a:endParaRPr/>
          </a:p>
        </p:txBody>
      </p:sp>
      <p:sp>
        <p:nvSpPr>
          <p:cNvPr id="140" name="Google Shape;140;g16db0b3155b_0_0"/>
          <p:cNvSpPr txBox="1"/>
          <p:nvPr>
            <p:ph idx="1" type="body"/>
          </p:nvPr>
        </p:nvSpPr>
        <p:spPr>
          <a:xfrm>
            <a:off x="426525" y="1041400"/>
            <a:ext cx="5641500" cy="4199100"/>
          </a:xfrm>
          <a:prstGeom prst="rect">
            <a:avLst/>
          </a:prstGeom>
        </p:spPr>
        <p:txBody>
          <a:bodyPr anchorCtr="0" anchor="t" bIns="45700" lIns="91425" spcFirstLastPara="1" rIns="91425" wrap="square" tIns="45700">
            <a:noAutofit/>
          </a:bodyPr>
          <a:lstStyle/>
          <a:p>
            <a:pPr indent="0" lvl="0" marL="0" rtl="0" algn="l">
              <a:lnSpc>
                <a:spcPct val="70000"/>
              </a:lnSpc>
              <a:spcBef>
                <a:spcPts val="0"/>
              </a:spcBef>
              <a:spcAft>
                <a:spcPts val="0"/>
              </a:spcAft>
              <a:buSzPts val="770"/>
              <a:buNone/>
            </a:pPr>
            <a:r>
              <a:rPr lang="en-US" sz="1670"/>
              <a:t>Kanamycin resistance shows transposon successfully inserted into the chromosome of the KRLVS28 strain.</a:t>
            </a:r>
            <a:endParaRPr sz="1670"/>
          </a:p>
          <a:p>
            <a:pPr indent="0" lvl="0" marL="0" rtl="0" algn="l">
              <a:lnSpc>
                <a:spcPct val="70000"/>
              </a:lnSpc>
              <a:spcBef>
                <a:spcPts val="0"/>
              </a:spcBef>
              <a:spcAft>
                <a:spcPts val="0"/>
              </a:spcAft>
              <a:buSzPts val="770"/>
              <a:buNone/>
            </a:pPr>
            <a:r>
              <a:t/>
            </a:r>
            <a:endParaRPr sz="1670"/>
          </a:p>
          <a:p>
            <a:pPr indent="0" lvl="0" marL="0" rtl="0" algn="l">
              <a:lnSpc>
                <a:spcPct val="70000"/>
              </a:lnSpc>
              <a:spcBef>
                <a:spcPts val="1000"/>
              </a:spcBef>
              <a:spcAft>
                <a:spcPts val="0"/>
              </a:spcAft>
              <a:buSzPts val="770"/>
              <a:buNone/>
            </a:pPr>
            <a:r>
              <a:rPr lang="en-US" sz="1670"/>
              <a:t>Growth on the control plate with no X-gal means the plasmid is still viable just not in presence of X-gal</a:t>
            </a:r>
            <a:endParaRPr sz="2510"/>
          </a:p>
          <a:p>
            <a:pPr indent="0" lvl="0" marL="0" rtl="0" algn="l">
              <a:lnSpc>
                <a:spcPct val="70000"/>
              </a:lnSpc>
              <a:spcBef>
                <a:spcPts val="1000"/>
              </a:spcBef>
              <a:spcAft>
                <a:spcPts val="0"/>
              </a:spcAft>
              <a:buSzPts val="770"/>
              <a:buNone/>
            </a:pPr>
            <a:r>
              <a:rPr lang="en-US" sz="1670"/>
              <a:t>Beta-Galactosidase hydrolyzes X-gal to produce a blue product </a:t>
            </a:r>
            <a:endParaRPr sz="2790"/>
          </a:p>
          <a:p>
            <a:pPr indent="0" lvl="0" marL="0" rtl="0" algn="l">
              <a:lnSpc>
                <a:spcPct val="70000"/>
              </a:lnSpc>
              <a:spcBef>
                <a:spcPts val="1000"/>
              </a:spcBef>
              <a:spcAft>
                <a:spcPts val="0"/>
              </a:spcAft>
              <a:buSzPts val="770"/>
              <a:buNone/>
            </a:pPr>
            <a:r>
              <a:rPr lang="en-US" sz="1670"/>
              <a:t>Transposon insertion can disrupt the function of a gene</a:t>
            </a:r>
            <a:endParaRPr sz="2790"/>
          </a:p>
          <a:p>
            <a:pPr indent="0" lvl="0" marL="0" rtl="0" algn="l">
              <a:lnSpc>
                <a:spcPct val="70000"/>
              </a:lnSpc>
              <a:spcBef>
                <a:spcPts val="1000"/>
              </a:spcBef>
              <a:spcAft>
                <a:spcPts val="0"/>
              </a:spcAft>
              <a:buSzPts val="770"/>
              <a:buNone/>
            </a:pPr>
            <a:r>
              <a:rPr lang="en-US" sz="1670"/>
              <a:t>LacZ gene is the structural gene for Beta-galactosidase -&gt; present as part of the inducible system lac operon which is activated in the presence of lactose -&gt; lactose leads to synthesis allolactose which binds to lac repressor and reduces its affinity for the lac operon -&gt; this allows the synthesis of beta-galactosidase, the product of the lacZ gene</a:t>
            </a:r>
            <a:endParaRPr sz="2790"/>
          </a:p>
          <a:p>
            <a:pPr indent="0" lvl="0" marL="0" rtl="0" algn="l">
              <a:lnSpc>
                <a:spcPct val="70000"/>
              </a:lnSpc>
              <a:spcBef>
                <a:spcPts val="1000"/>
              </a:spcBef>
              <a:spcAft>
                <a:spcPts val="0"/>
              </a:spcAft>
              <a:buSzPts val="770"/>
              <a:buNone/>
            </a:pPr>
            <a:r>
              <a:rPr lang="en-US" sz="1670"/>
              <a:t>Transposon 🡪 Can disrupt LacZ gene 🡪  beta-galactosidase synthesis does not happen 🡪 no X-gal is produced 🡪 no production X-gal means no resistance to X-gal in CHAH 🡪 no growth on the CHAH X-gal means the transposon was successfully inserted into the LacZ gene</a:t>
            </a:r>
            <a:endParaRPr sz="1670"/>
          </a:p>
          <a:p>
            <a:pPr indent="0" lvl="0" marL="0" rtl="0" algn="l">
              <a:lnSpc>
                <a:spcPct val="70000"/>
              </a:lnSpc>
              <a:spcBef>
                <a:spcPts val="1000"/>
              </a:spcBef>
              <a:spcAft>
                <a:spcPts val="0"/>
              </a:spcAft>
              <a:buSzPts val="770"/>
              <a:buNone/>
            </a:pPr>
            <a:r>
              <a:rPr lang="en-US" sz="1670"/>
              <a:t>No know where transposon will end up jumping into the chromosome. Most of the time it won’t have any effect. Want to pick the cells where the transposon is in the LacZ -&gt; The blue colored colonies</a:t>
            </a:r>
            <a:endParaRPr sz="1670"/>
          </a:p>
          <a:p>
            <a:pPr indent="0" lvl="0" marL="0" rtl="0" algn="l">
              <a:lnSpc>
                <a:spcPct val="70000"/>
              </a:lnSpc>
              <a:spcBef>
                <a:spcPts val="1000"/>
              </a:spcBef>
              <a:spcAft>
                <a:spcPts val="0"/>
              </a:spcAft>
              <a:buSzPts val="770"/>
              <a:buNone/>
            </a:pPr>
            <a:r>
              <a:rPr lang="en-US" sz="1670"/>
              <a:t>Overproduction Beta-Galactosidase toxic to growth</a:t>
            </a:r>
            <a:endParaRPr sz="1670"/>
          </a:p>
        </p:txBody>
      </p:sp>
      <p:pic>
        <p:nvPicPr>
          <p:cNvPr id="141" name="Google Shape;141;g16db0b3155b_0_0"/>
          <p:cNvPicPr preferRelativeResize="0"/>
          <p:nvPr/>
        </p:nvPicPr>
        <p:blipFill>
          <a:blip r:embed="rId3">
            <a:alphaModFix/>
          </a:blip>
          <a:stretch>
            <a:fillRect/>
          </a:stretch>
        </p:blipFill>
        <p:spPr>
          <a:xfrm>
            <a:off x="6419611" y="731361"/>
            <a:ext cx="5525075" cy="5525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g16db0b3155b_1_1"/>
          <p:cNvPicPr preferRelativeResize="0"/>
          <p:nvPr/>
        </p:nvPicPr>
        <p:blipFill>
          <a:blip r:embed="rId3">
            <a:alphaModFix/>
          </a:blip>
          <a:stretch>
            <a:fillRect/>
          </a:stretch>
        </p:blipFill>
        <p:spPr>
          <a:xfrm>
            <a:off x="1335325" y="351588"/>
            <a:ext cx="10001600" cy="6154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2022-10-13T20:22:29Z</dcterms:created>
  <dc:creator>Brenna Levesque</dc:creator>
</cp:coreProperties>
</file>