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toPDCDHv6orA+jwvAajYll2OQ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Gram-negative, gamma facultative intracellular pathogen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Infectivity similar to Mtb, can upwards of 30% mortality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Tier 1 Select Agent like Ebola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image: Scanning electron micrograph of a murine macrophage infected with Francisella tularensis strain LVS. Macrophages were dry-fractured by touching the cell surface with cellophane tape after critical point drying to reveal intracellular bacteria. Bacteria (colored in blue) are located either in the cytosol or within a membrane-bound vacuole.</a:t>
            </a:r>
            <a:endParaRPr sz="1400"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Particular bS21 paralogs translate specific transcripts more efficiently (ribosome “sigma factors”)</a:t>
            </a:r>
            <a:endParaRPr/>
          </a:p>
          <a:p>
            <a:pPr indent="0" lvl="0" marL="0" rtl="0" algn="l">
              <a:lnSpc>
                <a:spcPct val="2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Ribosomes with specific bS21 paralogs could modulate gene expression</a:t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251 (about 250 genes)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Green: 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Purple: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Red: 166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Blue: 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c2aede9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9c2aede9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 fold up regulation of FTL_0144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FTL_0144 do? </a:t>
            </a:r>
            <a:endParaRPr/>
          </a:p>
        </p:txBody>
      </p:sp>
      <p:sp>
        <p:nvSpPr>
          <p:cNvPr id="140" name="Google Shape;140;gf9c2aede9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9c2aede9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9c2aede9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integration </a:t>
            </a:r>
            <a:r>
              <a:rPr lang="en-US"/>
              <a:t>strategy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started by amplifying the FTL_0144 </a:t>
            </a:r>
            <a:r>
              <a:rPr lang="en-US"/>
              <a:t>fragment</a:t>
            </a:r>
            <a:r>
              <a:rPr lang="en-US"/>
              <a:t> using KPN1 and </a:t>
            </a:r>
            <a:r>
              <a:rPr lang="en-US"/>
              <a:t>NOT1. We then digested the PCR fragment and another plasmid with the epitote tag right after the attachment point. We ligated the FTL_0144 fragment and pKR36 together to make the new plasmid with tagged FTL_0144.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was then electroporated into LVS and cells lacking bS21-2. </a:t>
            </a:r>
            <a:endParaRPr/>
          </a:p>
        </p:txBody>
      </p:sp>
      <p:sp>
        <p:nvSpPr>
          <p:cNvPr id="150" name="Google Shape;150;gf9c2aede93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c2aede93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9c2aede93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</a:t>
            </a:r>
            <a:r>
              <a:rPr lang="en-US"/>
              <a:t> electroporation into WT and lacking bS21-2.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small region of homology </a:t>
            </a:r>
            <a:endParaRPr/>
          </a:p>
        </p:txBody>
      </p:sp>
      <p:sp>
        <p:nvSpPr>
          <p:cNvPr id="171" name="Google Shape;171;gf9c2aede93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9c2aede93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9c2aede93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Observe the </a:t>
            </a:r>
            <a:r>
              <a:rPr lang="en-US"/>
              <a:t>differences</a:t>
            </a:r>
            <a:r>
              <a:rPr lang="en-US"/>
              <a:t> in FTL_0144 expression in WT vs. lacking bS21-2 by </a:t>
            </a:r>
            <a:r>
              <a:rPr lang="en-US"/>
              <a:t>quantitative</a:t>
            </a:r>
            <a:r>
              <a:rPr lang="en-US"/>
              <a:t> western blot analysis. Is it actually upregulated 60-fold </a:t>
            </a:r>
            <a:endParaRPr/>
          </a:p>
        </p:txBody>
      </p:sp>
      <p:sp>
        <p:nvSpPr>
          <p:cNvPr id="194" name="Google Shape;194;gf9c2aede93_1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1" y="118204"/>
            <a:ext cx="12081163" cy="1104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-1" y="1377543"/>
            <a:ext cx="12081161" cy="4760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31695" y="94758"/>
            <a:ext cx="11528612" cy="109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3715752" y="-1740484"/>
            <a:ext cx="4760496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1169939" y="4260273"/>
            <a:ext cx="9193260" cy="1378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7"/>
          <p:cNvSpPr txBox="1"/>
          <p:nvPr>
            <p:ph type="ctrTitle"/>
          </p:nvPr>
        </p:nvSpPr>
        <p:spPr>
          <a:xfrm>
            <a:off x="0" y="215258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4000"/>
              <a:buFont typeface="Century Gothic"/>
              <a:buNone/>
              <a:defRPr>
                <a:solidFill>
                  <a:srgbClr val="073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" name="Google Shape;27;p7"/>
          <p:cNvCxnSpPr/>
          <p:nvPr/>
        </p:nvCxnSpPr>
        <p:spPr>
          <a:xfrm>
            <a:off x="0" y="4260272"/>
            <a:ext cx="121920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" name="Google Shape;28;p7"/>
          <p:cNvCxnSpPr/>
          <p:nvPr/>
        </p:nvCxnSpPr>
        <p:spPr>
          <a:xfrm>
            <a:off x="0" y="1267995"/>
            <a:ext cx="121920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331695" y="94758"/>
            <a:ext cx="11528612" cy="109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31695" y="94758"/>
            <a:ext cx="11528612" cy="109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331695" y="94758"/>
            <a:ext cx="11528612" cy="109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31695" y="94758"/>
            <a:ext cx="11528612" cy="109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365668"/>
            <a:ext cx="10972800" cy="4760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" name="Google Shape;14;p5"/>
          <p:cNvCxnSpPr/>
          <p:nvPr/>
        </p:nvCxnSpPr>
        <p:spPr>
          <a:xfrm rot="10800000">
            <a:off x="0" y="1276272"/>
            <a:ext cx="12192636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title"/>
          </p:nvPr>
        </p:nvSpPr>
        <p:spPr>
          <a:xfrm>
            <a:off x="1" y="118204"/>
            <a:ext cx="12081163" cy="1104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i="1" lang="en-US"/>
              <a:t>Francisella tularensis</a:t>
            </a:r>
            <a:endParaRPr i="1"/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-1" y="1377543"/>
            <a:ext cx="7487217" cy="4760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Causes tularemia</a:t>
            </a:r>
            <a:endParaRPr/>
          </a:p>
          <a:p>
            <a:pPr indent="-342900" lvl="0" marL="342900" rtl="0" algn="l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Highly infectious</a:t>
            </a:r>
            <a:endParaRPr/>
          </a:p>
          <a:p>
            <a:pPr indent="-342900" lvl="0" marL="342900" rtl="0" algn="l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Potential bioweapon</a:t>
            </a:r>
            <a:endParaRPr/>
          </a:p>
          <a:p>
            <a:pPr indent="-342900" lvl="0" marL="342900" rtl="0" algn="l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F. tularensis </a:t>
            </a:r>
            <a:r>
              <a:rPr lang="en-US"/>
              <a:t>subsp. </a:t>
            </a:r>
            <a:r>
              <a:rPr i="1" lang="en-US"/>
              <a:t>holarctica</a:t>
            </a:r>
            <a:r>
              <a:rPr lang="en-US"/>
              <a:t> LVS</a:t>
            </a:r>
            <a:endParaRPr/>
          </a:p>
          <a:p>
            <a:pPr indent="-342900" lvl="0" marL="342900" rtl="0" algn="l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Intracellular growth is essential to cause disease</a:t>
            </a:r>
            <a:endParaRPr/>
          </a:p>
        </p:txBody>
      </p:sp>
      <p:pic>
        <p:nvPicPr>
          <p:cNvPr id="93" name="Google Shape;93;p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4133" r="4132" t="0"/>
          <a:stretch/>
        </p:blipFill>
        <p:spPr>
          <a:xfrm>
            <a:off x="7534275" y="1343485"/>
            <a:ext cx="4048125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9249710" y="5884487"/>
            <a:ext cx="23326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Fischer, PNAS cover 2006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208926" y="162029"/>
            <a:ext cx="11894842" cy="1019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Ribosomes can be heterogenous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8217568" y="4206678"/>
            <a:ext cx="3886200" cy="585442"/>
          </a:xfrm>
          <a:custGeom>
            <a:rect b="b" l="l" r="r" t="t"/>
            <a:pathLst>
              <a:path extrusionOk="0" h="585442" w="3886200">
                <a:moveTo>
                  <a:pt x="0" y="56529"/>
                </a:moveTo>
                <a:cubicBezTo>
                  <a:pt x="144018" y="202833"/>
                  <a:pt x="288036" y="349137"/>
                  <a:pt x="585216" y="339993"/>
                </a:cubicBezTo>
                <a:cubicBezTo>
                  <a:pt x="882396" y="330849"/>
                  <a:pt x="1367028" y="-27291"/>
                  <a:pt x="1783080" y="1665"/>
                </a:cubicBezTo>
                <a:cubicBezTo>
                  <a:pt x="2199132" y="30621"/>
                  <a:pt x="2731008" y="420765"/>
                  <a:pt x="3081528" y="513729"/>
                </a:cubicBezTo>
                <a:cubicBezTo>
                  <a:pt x="3432048" y="606693"/>
                  <a:pt x="3756660" y="594501"/>
                  <a:pt x="3886200" y="559449"/>
                </a:cubicBezTo>
              </a:path>
            </a:pathLst>
          </a:cu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089133" y="3478149"/>
            <a:ext cx="1714142" cy="112128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50S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9240932" y="4202997"/>
            <a:ext cx="1409320" cy="631712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30S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8528980" y="3429000"/>
            <a:ext cx="956614" cy="429888"/>
            <a:chOff x="2998208" y="3538328"/>
            <a:chExt cx="389067" cy="166531"/>
          </a:xfrm>
        </p:grpSpPr>
        <p:sp>
          <p:nvSpPr>
            <p:cNvPr id="105" name="Google Shape;105;p2"/>
            <p:cNvSpPr/>
            <p:nvPr/>
          </p:nvSpPr>
          <p:spPr>
            <a:xfrm>
              <a:off x="2998208" y="3566523"/>
              <a:ext cx="88977" cy="83736"/>
            </a:xfrm>
            <a:prstGeom prst="ellipse">
              <a:avLst/>
            </a:prstGeom>
            <a:solidFill>
              <a:srgbClr val="7030A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58367" y="3547692"/>
              <a:ext cx="88977" cy="83736"/>
            </a:xfrm>
            <a:prstGeom prst="ellipse">
              <a:avLst/>
            </a:prstGeom>
            <a:solidFill>
              <a:srgbClr val="7030A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27896" y="3538328"/>
              <a:ext cx="88977" cy="83736"/>
            </a:xfrm>
            <a:prstGeom prst="ellipse">
              <a:avLst/>
            </a:prstGeom>
            <a:solidFill>
              <a:srgbClr val="7030A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88965" y="3547692"/>
              <a:ext cx="88977" cy="83736"/>
            </a:xfrm>
            <a:prstGeom prst="ellipse">
              <a:avLst/>
            </a:prstGeom>
            <a:solidFill>
              <a:srgbClr val="7030A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245000" y="3575545"/>
              <a:ext cx="88977" cy="83736"/>
            </a:xfrm>
            <a:prstGeom prst="ellipse">
              <a:avLst/>
            </a:prstGeom>
            <a:solidFill>
              <a:srgbClr val="7030A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98298" y="3621123"/>
              <a:ext cx="88977" cy="83736"/>
            </a:xfrm>
            <a:prstGeom prst="ellipse">
              <a:avLst/>
            </a:prstGeom>
            <a:solidFill>
              <a:srgbClr val="7030A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439644" y="5750576"/>
            <a:ext cx="11312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changes in ribosome composition influence translation?</a:t>
            </a:r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4370"/>
          <a:stretch/>
        </p:blipFill>
        <p:spPr>
          <a:xfrm rot="-5400000">
            <a:off x="499951" y="2364852"/>
            <a:ext cx="3229160" cy="30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003219" y="1389238"/>
            <a:ext cx="19463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coli </a:t>
            </a: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ribosome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rRNAs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49 proteins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287826" y="5206841"/>
            <a:ext cx="12017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PDB 4V50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Berk et al., 2006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040790" y="1841047"/>
            <a:ext cx="4110421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of heterogeneity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rRNA operons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rRNA modifications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Ribosomal protein modifications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ribosomal proteins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1" y="118204"/>
            <a:ext cx="7885354" cy="1104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en-US"/>
              <a:t>bS21, a small ribosome subunit protein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2375" r="24625" t="1540"/>
          <a:stretch/>
        </p:blipFill>
        <p:spPr>
          <a:xfrm>
            <a:off x="7055485" y="118204"/>
            <a:ext cx="5150259" cy="419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0349728" y="4490954"/>
            <a:ext cx="18560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30S subunit, modeled from PDB entry: 4V50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2444" l="5624" r="26374" t="3111"/>
          <a:stretch/>
        </p:blipFill>
        <p:spPr>
          <a:xfrm>
            <a:off x="6486861" y="3834164"/>
            <a:ext cx="3477707" cy="291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>
            <p:ph idx="1" type="body"/>
          </p:nvPr>
        </p:nvSpPr>
        <p:spPr>
          <a:xfrm>
            <a:off x="251467" y="1372740"/>
            <a:ext cx="6745045" cy="5208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bS21 is:</a:t>
            </a:r>
            <a:endParaRPr/>
          </a:p>
          <a:p>
            <a:pPr indent="0" lvl="1" marL="111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involved in translation initiation</a:t>
            </a:r>
            <a:endParaRPr/>
          </a:p>
          <a:p>
            <a:pPr indent="0" lvl="1" marL="111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non-essential</a:t>
            </a:r>
            <a:endParaRPr/>
          </a:p>
          <a:p>
            <a:pPr indent="0" lvl="1" marL="111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implicated in control of specific processes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In </a:t>
            </a:r>
            <a:r>
              <a:rPr b="1" i="1" lang="en-US"/>
              <a:t>F. tularensis</a:t>
            </a:r>
            <a:r>
              <a:rPr b="1" lang="en-US"/>
              <a:t>: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Three homologs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Lead to ribosome heterogeneity</a:t>
            </a:r>
            <a:endParaRPr/>
          </a:p>
          <a:p>
            <a:pPr indent="0" lvl="1" marL="4587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Changes of ribosome bS21 content alters sensitivity to kasugamycin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Loss of bS21-2 </a:t>
            </a:r>
            <a:endParaRPr/>
          </a:p>
          <a:p>
            <a:pPr indent="-173037" lvl="1" marL="746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change in virulence protein abundance</a:t>
            </a:r>
            <a:endParaRPr/>
          </a:p>
          <a:p>
            <a:pPr indent="-173037" lvl="1" marL="746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reduces virulence</a:t>
            </a:r>
            <a:endParaRPr/>
          </a:p>
          <a:p>
            <a:pPr indent="-460375" lvl="1" marL="460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1" y="118204"/>
            <a:ext cx="12081163" cy="1104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en-US"/>
              <a:t>Cells lacking bS21-2 have changes in protein, not transcript, abundance</a:t>
            </a:r>
            <a:endParaRPr/>
          </a:p>
        </p:txBody>
      </p:sp>
      <p:pic>
        <p:nvPicPr>
          <p:cNvPr id="132" name="Google Shape;13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373" l="5408" r="62628" t="62973"/>
          <a:stretch/>
        </p:blipFill>
        <p:spPr>
          <a:xfrm>
            <a:off x="-194258" y="1222726"/>
            <a:ext cx="5929200" cy="5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772783" y="1576527"/>
            <a:ext cx="6846349" cy="454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WT vs ∆bS21-2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 abundance change: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7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 (166)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 (62)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4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 and protein (concordant; 22)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4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 and protein (discordant; 1)</a:t>
            </a:r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 b="13374" l="5408" r="62628" t="82489"/>
          <a:stretch/>
        </p:blipFill>
        <p:spPr>
          <a:xfrm>
            <a:off x="-194258" y="5907818"/>
            <a:ext cx="5929315" cy="99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 b="13373" l="5409" r="87274" t="62973"/>
          <a:stretch/>
        </p:blipFill>
        <p:spPr>
          <a:xfrm>
            <a:off x="-194257" y="1222726"/>
            <a:ext cx="1357311" cy="5678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5131659" y="5822095"/>
            <a:ext cx="706034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 with bS21 regulating gene expression at level of translation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9c2aede93_0_10"/>
          <p:cNvSpPr txBox="1"/>
          <p:nvPr>
            <p:ph type="title"/>
          </p:nvPr>
        </p:nvSpPr>
        <p:spPr>
          <a:xfrm>
            <a:off x="1" y="118204"/>
            <a:ext cx="12081300" cy="110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validate genes with upregulated products in cells lacking bS21-2?</a:t>
            </a:r>
            <a:endParaRPr/>
          </a:p>
        </p:txBody>
      </p:sp>
      <p:sp>
        <p:nvSpPr>
          <p:cNvPr id="143" name="Google Shape;143;gf9c2aede93_0_10"/>
          <p:cNvSpPr txBox="1"/>
          <p:nvPr>
            <p:ph idx="1" type="body"/>
          </p:nvPr>
        </p:nvSpPr>
        <p:spPr>
          <a:xfrm>
            <a:off x="5872975" y="1682350"/>
            <a:ext cx="6208200" cy="47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Genes with less protein and unchanged </a:t>
            </a:r>
            <a:r>
              <a:rPr lang="en-US"/>
              <a:t>transcripts have been validated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about the up-regulated genes?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gf9c2aede93_0_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373" l="5408" r="62627" t="62973"/>
          <a:stretch/>
        </p:blipFill>
        <p:spPr>
          <a:xfrm>
            <a:off x="-194258" y="1222726"/>
            <a:ext cx="5929200" cy="5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f9c2aede93_0_10"/>
          <p:cNvSpPr/>
          <p:nvPr/>
        </p:nvSpPr>
        <p:spPr>
          <a:xfrm rot="-9052611">
            <a:off x="2787512" y="1635681"/>
            <a:ext cx="706407" cy="6129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9c2aede93_0_10"/>
          <p:cNvSpPr txBox="1"/>
          <p:nvPr>
            <p:ph idx="1" type="body"/>
          </p:nvPr>
        </p:nvSpPr>
        <p:spPr>
          <a:xfrm>
            <a:off x="5872975" y="5149225"/>
            <a:ext cx="2865900" cy="8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FTL_0144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9c2aede93_0_19"/>
          <p:cNvSpPr txBox="1"/>
          <p:nvPr>
            <p:ph type="title"/>
          </p:nvPr>
        </p:nvSpPr>
        <p:spPr>
          <a:xfrm>
            <a:off x="1" y="118204"/>
            <a:ext cx="12081300" cy="110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Strategy: Single integration </a:t>
            </a:r>
            <a:endParaRPr/>
          </a:p>
        </p:txBody>
      </p:sp>
      <p:sp>
        <p:nvSpPr>
          <p:cNvPr id="153" name="Google Shape;153;gf9c2aede93_0_19"/>
          <p:cNvSpPr/>
          <p:nvPr/>
        </p:nvSpPr>
        <p:spPr>
          <a:xfrm>
            <a:off x="166375" y="1747250"/>
            <a:ext cx="5165400" cy="15750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f9c2aede93_0_19"/>
          <p:cNvSpPr/>
          <p:nvPr/>
        </p:nvSpPr>
        <p:spPr>
          <a:xfrm>
            <a:off x="665450" y="2748538"/>
            <a:ext cx="2543100" cy="68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FTL_0144</a:t>
            </a:r>
            <a:endParaRPr sz="2700"/>
          </a:p>
        </p:txBody>
      </p:sp>
      <p:sp>
        <p:nvSpPr>
          <p:cNvPr id="155" name="Google Shape;155;gf9c2aede93_0_19"/>
          <p:cNvSpPr/>
          <p:nvPr/>
        </p:nvSpPr>
        <p:spPr>
          <a:xfrm>
            <a:off x="3208550" y="2748550"/>
            <a:ext cx="1639800" cy="689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VSVG</a:t>
            </a:r>
            <a:endParaRPr sz="2700"/>
          </a:p>
        </p:txBody>
      </p:sp>
      <p:sp>
        <p:nvSpPr>
          <p:cNvPr id="156" name="Google Shape;156;gf9c2aede93_0_19"/>
          <p:cNvSpPr/>
          <p:nvPr/>
        </p:nvSpPr>
        <p:spPr>
          <a:xfrm>
            <a:off x="2582725" y="3612425"/>
            <a:ext cx="332700" cy="1104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gf9c2aede93_0_19"/>
          <p:cNvGrpSpPr/>
          <p:nvPr/>
        </p:nvGrpSpPr>
        <p:grpSpPr>
          <a:xfrm>
            <a:off x="71425" y="4291800"/>
            <a:ext cx="10956000" cy="1289400"/>
            <a:chOff x="71425" y="4291800"/>
            <a:chExt cx="10956000" cy="1289400"/>
          </a:xfrm>
        </p:grpSpPr>
        <p:sp>
          <p:nvSpPr>
            <p:cNvPr id="158" name="Google Shape;158;gf9c2aede93_0_19"/>
            <p:cNvSpPr/>
            <p:nvPr/>
          </p:nvSpPr>
          <p:spPr>
            <a:xfrm>
              <a:off x="4764325" y="5085950"/>
              <a:ext cx="2550936" cy="323604"/>
            </a:xfrm>
            <a:custGeom>
              <a:rect b="b" l="l" r="r" t="t"/>
              <a:pathLst>
                <a:path extrusionOk="0" h="27688" w="57989">
                  <a:moveTo>
                    <a:pt x="0" y="26658"/>
                  </a:moveTo>
                  <a:cubicBezTo>
                    <a:pt x="951" y="22380"/>
                    <a:pt x="3486" y="833"/>
                    <a:pt x="5704" y="991"/>
                  </a:cubicBezTo>
                  <a:cubicBezTo>
                    <a:pt x="7922" y="1150"/>
                    <a:pt x="10774" y="27292"/>
                    <a:pt x="13309" y="27609"/>
                  </a:cubicBezTo>
                  <a:cubicBezTo>
                    <a:pt x="15844" y="27926"/>
                    <a:pt x="18379" y="3051"/>
                    <a:pt x="20914" y="2892"/>
                  </a:cubicBezTo>
                  <a:cubicBezTo>
                    <a:pt x="23449" y="2734"/>
                    <a:pt x="25984" y="26975"/>
                    <a:pt x="28519" y="26658"/>
                  </a:cubicBezTo>
                  <a:cubicBezTo>
                    <a:pt x="31054" y="26341"/>
                    <a:pt x="33590" y="833"/>
                    <a:pt x="36125" y="991"/>
                  </a:cubicBezTo>
                  <a:cubicBezTo>
                    <a:pt x="38660" y="1150"/>
                    <a:pt x="41037" y="27768"/>
                    <a:pt x="43730" y="27609"/>
                  </a:cubicBezTo>
                  <a:cubicBezTo>
                    <a:pt x="46424" y="27451"/>
                    <a:pt x="49910" y="199"/>
                    <a:pt x="52286" y="40"/>
                  </a:cubicBezTo>
                  <a:cubicBezTo>
                    <a:pt x="54663" y="-118"/>
                    <a:pt x="57039" y="22222"/>
                    <a:pt x="57989" y="26658"/>
                  </a:cubicBezTo>
                </a:path>
              </a:pathLst>
            </a:cu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9" name="Google Shape;159;gf9c2aede93_0_19"/>
            <p:cNvSpPr/>
            <p:nvPr/>
          </p:nvSpPr>
          <p:spPr>
            <a:xfrm>
              <a:off x="657625" y="4892088"/>
              <a:ext cx="2543100" cy="689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/>
                <a:t>FTL_0144</a:t>
              </a:r>
              <a:endParaRPr sz="2700"/>
            </a:p>
          </p:txBody>
        </p:sp>
        <p:sp>
          <p:nvSpPr>
            <p:cNvPr id="160" name="Google Shape;160;gf9c2aede93_0_19"/>
            <p:cNvSpPr/>
            <p:nvPr/>
          </p:nvSpPr>
          <p:spPr>
            <a:xfrm>
              <a:off x="3200725" y="4888050"/>
              <a:ext cx="1639800" cy="689100"/>
            </a:xfrm>
            <a:prstGeom prst="rect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/>
                <a:t>VSVG</a:t>
              </a:r>
              <a:endParaRPr sz="2700"/>
            </a:p>
          </p:txBody>
        </p:sp>
        <p:cxnSp>
          <p:nvCxnSpPr>
            <p:cNvPr id="161" name="Google Shape;161;gf9c2aede93_0_19"/>
            <p:cNvCxnSpPr>
              <a:endCxn id="159" idx="1"/>
            </p:cNvCxnSpPr>
            <p:nvPr/>
          </p:nvCxnSpPr>
          <p:spPr>
            <a:xfrm>
              <a:off x="71425" y="5228538"/>
              <a:ext cx="586200" cy="81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2" name="Google Shape;162;gf9c2aede93_0_19"/>
            <p:cNvSpPr/>
            <p:nvPr/>
          </p:nvSpPr>
          <p:spPr>
            <a:xfrm>
              <a:off x="7307425" y="4892100"/>
              <a:ext cx="1639800" cy="6891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/>
                <a:t>frag</a:t>
              </a:r>
              <a:endParaRPr sz="2700"/>
            </a:p>
          </p:txBody>
        </p:sp>
        <p:cxnSp>
          <p:nvCxnSpPr>
            <p:cNvPr id="163" name="Google Shape;163;gf9c2aede93_0_19"/>
            <p:cNvCxnSpPr/>
            <p:nvPr/>
          </p:nvCxnSpPr>
          <p:spPr>
            <a:xfrm>
              <a:off x="8947225" y="5244438"/>
              <a:ext cx="2080200" cy="7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4" name="Google Shape;164;gf9c2aede93_0_19"/>
            <p:cNvSpPr txBox="1"/>
            <p:nvPr/>
          </p:nvSpPr>
          <p:spPr>
            <a:xfrm>
              <a:off x="4576200" y="4291800"/>
              <a:ext cx="30396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latin typeface="Century Gothic"/>
                  <a:ea typeface="Century Gothic"/>
                  <a:cs typeface="Century Gothic"/>
                  <a:sym typeface="Century Gothic"/>
                </a:rPr>
                <a:t>Plasmid (Kan R) </a:t>
              </a:r>
              <a:endParaRPr sz="2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65" name="Google Shape;165;gf9c2aede93_0_19"/>
            <p:cNvCxnSpPr/>
            <p:nvPr/>
          </p:nvCxnSpPr>
          <p:spPr>
            <a:xfrm>
              <a:off x="285200" y="4717325"/>
              <a:ext cx="7605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6" name="Google Shape;166;gf9c2aede93_0_19"/>
            <p:cNvCxnSpPr/>
            <p:nvPr/>
          </p:nvCxnSpPr>
          <p:spPr>
            <a:xfrm>
              <a:off x="285200" y="4705675"/>
              <a:ext cx="0" cy="5703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7" name="Google Shape;167;gf9c2aede93_0_19"/>
          <p:cNvSpPr txBox="1"/>
          <p:nvPr/>
        </p:nvSpPr>
        <p:spPr>
          <a:xfrm>
            <a:off x="1548925" y="2004363"/>
            <a:ext cx="240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entury Gothic"/>
                <a:ea typeface="Century Gothic"/>
                <a:cs typeface="Century Gothic"/>
                <a:sym typeface="Century Gothic"/>
              </a:rPr>
              <a:t>pKR124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9c2aede93_1_7"/>
          <p:cNvSpPr txBox="1"/>
          <p:nvPr>
            <p:ph type="title"/>
          </p:nvPr>
        </p:nvSpPr>
        <p:spPr>
          <a:xfrm>
            <a:off x="1" y="118204"/>
            <a:ext cx="12081300" cy="110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Electroporating into WT and </a:t>
            </a:r>
            <a:r>
              <a:rPr lang="en-US"/>
              <a:t>∆</a:t>
            </a:r>
            <a:r>
              <a:rPr lang="en-US"/>
              <a:t>bS21-2</a:t>
            </a:r>
            <a:endParaRPr/>
          </a:p>
        </p:txBody>
      </p:sp>
      <p:cxnSp>
        <p:nvCxnSpPr>
          <p:cNvPr id="174" name="Google Shape;174;gf9c2aede93_1_7"/>
          <p:cNvCxnSpPr/>
          <p:nvPr/>
        </p:nvCxnSpPr>
        <p:spPr>
          <a:xfrm>
            <a:off x="4515550" y="3327250"/>
            <a:ext cx="356400" cy="10695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gf9c2aede93_1_7"/>
          <p:cNvCxnSpPr/>
          <p:nvPr/>
        </p:nvCxnSpPr>
        <p:spPr>
          <a:xfrm flipH="1" rot="10800000">
            <a:off x="4490650" y="3335788"/>
            <a:ext cx="406200" cy="10524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" name="Google Shape;176;gf9c2aede93_1_7"/>
          <p:cNvGrpSpPr/>
          <p:nvPr/>
        </p:nvGrpSpPr>
        <p:grpSpPr>
          <a:xfrm>
            <a:off x="0" y="4091050"/>
            <a:ext cx="11156225" cy="1737888"/>
            <a:chOff x="0" y="4091050"/>
            <a:chExt cx="11156225" cy="1737888"/>
          </a:xfrm>
        </p:grpSpPr>
        <p:grpSp>
          <p:nvGrpSpPr>
            <p:cNvPr id="177" name="Google Shape;177;gf9c2aede93_1_7"/>
            <p:cNvGrpSpPr/>
            <p:nvPr/>
          </p:nvGrpSpPr>
          <p:grpSpPr>
            <a:xfrm>
              <a:off x="1602125" y="4091050"/>
              <a:ext cx="9554100" cy="1737888"/>
              <a:chOff x="1449725" y="3557650"/>
              <a:chExt cx="9554100" cy="1737888"/>
            </a:xfrm>
          </p:grpSpPr>
          <p:cxnSp>
            <p:nvCxnSpPr>
              <p:cNvPr id="178" name="Google Shape;178;gf9c2aede93_1_7"/>
              <p:cNvCxnSpPr/>
              <p:nvPr/>
            </p:nvCxnSpPr>
            <p:spPr>
              <a:xfrm>
                <a:off x="1449725" y="4559050"/>
                <a:ext cx="9554100" cy="474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gf9c2aede93_1_7"/>
              <p:cNvCxnSpPr/>
              <p:nvPr/>
            </p:nvCxnSpPr>
            <p:spPr>
              <a:xfrm>
                <a:off x="1616100" y="4000400"/>
                <a:ext cx="7605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80" name="Google Shape;180;gf9c2aede93_1_7"/>
              <p:cNvCxnSpPr/>
              <p:nvPr/>
            </p:nvCxnSpPr>
            <p:spPr>
              <a:xfrm>
                <a:off x="1616100" y="3988750"/>
                <a:ext cx="0" cy="570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1" name="Google Shape;181;gf9c2aede93_1_7"/>
              <p:cNvSpPr/>
              <p:nvPr/>
            </p:nvSpPr>
            <p:spPr>
              <a:xfrm>
                <a:off x="2709325" y="3869938"/>
                <a:ext cx="2543100" cy="6891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00"/>
                  <a:t>FTL_0144</a:t>
                </a:r>
                <a:endParaRPr sz="2700"/>
              </a:p>
            </p:txBody>
          </p:sp>
          <p:sp>
            <p:nvSpPr>
              <p:cNvPr id="182" name="Google Shape;182;gf9c2aede93_1_7"/>
              <p:cNvSpPr txBox="1"/>
              <p:nvPr/>
            </p:nvSpPr>
            <p:spPr>
              <a:xfrm>
                <a:off x="2542975" y="3557650"/>
                <a:ext cx="5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5’</a:t>
                </a: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" name="Google Shape;183;gf9c2aede93_1_7"/>
              <p:cNvSpPr txBox="1"/>
              <p:nvPr/>
            </p:nvSpPr>
            <p:spPr>
              <a:xfrm>
                <a:off x="5085950" y="3557650"/>
                <a:ext cx="5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r>
                  <a:rPr lang="en-US">
                    <a:latin typeface="Century Gothic"/>
                    <a:ea typeface="Century Gothic"/>
                    <a:cs typeface="Century Gothic"/>
                    <a:sym typeface="Century Gothic"/>
                  </a:rPr>
                  <a:t>’</a:t>
                </a: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" name="Google Shape;184;gf9c2aede93_1_7"/>
              <p:cNvSpPr/>
              <p:nvPr/>
            </p:nvSpPr>
            <p:spPr>
              <a:xfrm>
                <a:off x="5252425" y="4606438"/>
                <a:ext cx="2543100" cy="6891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500"/>
                  <a:t>FTL_0143</a:t>
                </a:r>
                <a:endParaRPr sz="2700"/>
              </a:p>
            </p:txBody>
          </p:sp>
        </p:grpSp>
        <p:sp>
          <p:nvSpPr>
            <p:cNvPr id="185" name="Google Shape;185;gf9c2aede93_1_7"/>
            <p:cNvSpPr txBox="1"/>
            <p:nvPr/>
          </p:nvSpPr>
          <p:spPr>
            <a:xfrm>
              <a:off x="0" y="4544350"/>
              <a:ext cx="24003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latin typeface="Century Gothic"/>
                  <a:ea typeface="Century Gothic"/>
                  <a:cs typeface="Century Gothic"/>
                  <a:sym typeface="Century Gothic"/>
                </a:rPr>
                <a:t>WT</a:t>
              </a:r>
              <a:endParaRPr sz="25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∆</a:t>
              </a:r>
              <a:r>
                <a:rPr lang="en-US" sz="2500">
                  <a:latin typeface="Century Gothic"/>
                  <a:ea typeface="Century Gothic"/>
                  <a:cs typeface="Century Gothic"/>
                  <a:sym typeface="Century Gothic"/>
                </a:rPr>
                <a:t>bS21-2</a:t>
              </a:r>
              <a:endParaRPr sz="2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6" name="Google Shape;186;gf9c2aede93_1_7"/>
          <p:cNvGrpSpPr/>
          <p:nvPr/>
        </p:nvGrpSpPr>
        <p:grpSpPr>
          <a:xfrm>
            <a:off x="3457950" y="1634550"/>
            <a:ext cx="5165400" cy="1708025"/>
            <a:chOff x="3457950" y="1634550"/>
            <a:chExt cx="5165400" cy="1708025"/>
          </a:xfrm>
        </p:grpSpPr>
        <p:sp>
          <p:nvSpPr>
            <p:cNvPr id="187" name="Google Shape;187;gf9c2aede93_1_7"/>
            <p:cNvSpPr/>
            <p:nvPr/>
          </p:nvSpPr>
          <p:spPr>
            <a:xfrm>
              <a:off x="3457950" y="1634550"/>
              <a:ext cx="5165400" cy="1575000"/>
            </a:xfrm>
            <a:prstGeom prst="ellipse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f9c2aede93_1_7"/>
            <p:cNvSpPr/>
            <p:nvPr/>
          </p:nvSpPr>
          <p:spPr>
            <a:xfrm>
              <a:off x="3957025" y="2653463"/>
              <a:ext cx="2543100" cy="689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/>
                <a:t>FTL_0144</a:t>
              </a:r>
              <a:endParaRPr sz="2700"/>
            </a:p>
          </p:txBody>
        </p:sp>
        <p:sp>
          <p:nvSpPr>
            <p:cNvPr id="189" name="Google Shape;189;gf9c2aede93_1_7"/>
            <p:cNvSpPr/>
            <p:nvPr/>
          </p:nvSpPr>
          <p:spPr>
            <a:xfrm>
              <a:off x="6500125" y="2653475"/>
              <a:ext cx="1639800" cy="689100"/>
            </a:xfrm>
            <a:prstGeom prst="rect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/>
                <a:t>VSVG</a:t>
              </a:r>
              <a:endParaRPr sz="2700"/>
            </a:p>
          </p:txBody>
        </p:sp>
        <p:sp>
          <p:nvSpPr>
            <p:cNvPr id="190" name="Google Shape;190;gf9c2aede93_1_7"/>
            <p:cNvSpPr txBox="1"/>
            <p:nvPr/>
          </p:nvSpPr>
          <p:spPr>
            <a:xfrm>
              <a:off x="4840500" y="1893263"/>
              <a:ext cx="24003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latin typeface="Century Gothic"/>
                  <a:ea typeface="Century Gothic"/>
                  <a:cs typeface="Century Gothic"/>
                  <a:sym typeface="Century Gothic"/>
                </a:rPr>
                <a:t>pKR124</a:t>
              </a:r>
              <a:endParaRPr sz="2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9c2aede93_1_36"/>
          <p:cNvSpPr txBox="1"/>
          <p:nvPr>
            <p:ph type="title"/>
          </p:nvPr>
        </p:nvSpPr>
        <p:spPr>
          <a:xfrm>
            <a:off x="1" y="118204"/>
            <a:ext cx="12081300" cy="110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</a:t>
            </a:r>
            <a:endParaRPr/>
          </a:p>
        </p:txBody>
      </p:sp>
      <p:sp>
        <p:nvSpPr>
          <p:cNvPr id="197" name="Google Shape;197;gf9c2aede93_1_36"/>
          <p:cNvSpPr txBox="1"/>
          <p:nvPr>
            <p:ph idx="1" type="body"/>
          </p:nvPr>
        </p:nvSpPr>
        <p:spPr>
          <a:xfrm>
            <a:off x="-1" y="1377543"/>
            <a:ext cx="12081300" cy="47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MRtheme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2021-09-16T00:32:03Z</dcterms:created>
  <dc:creator>Kathryn Ramsey</dc:creator>
</cp:coreProperties>
</file>