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5D5"/>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28" d="100"/>
          <a:sy n="28" d="100"/>
        </p:scale>
        <p:origin x="12" y="-1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B34802-0800-447E-831F-56BFC06D1197}"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3EB54-0635-483A-A16C-8884F4A8C113}" type="slidenum">
              <a:rPr lang="en-US" smtClean="0"/>
              <a:t>‹#›</a:t>
            </a:fld>
            <a:endParaRPr lang="en-US"/>
          </a:p>
        </p:txBody>
      </p:sp>
    </p:spTree>
    <p:extLst>
      <p:ext uri="{BB962C8B-B14F-4D97-AF65-F5344CB8AC3E}">
        <p14:creationId xmlns:p14="http://schemas.microsoft.com/office/powerpoint/2010/main" val="411659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34802-0800-447E-831F-56BFC06D1197}"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3EB54-0635-483A-A16C-8884F4A8C113}" type="slidenum">
              <a:rPr lang="en-US" smtClean="0"/>
              <a:t>‹#›</a:t>
            </a:fld>
            <a:endParaRPr lang="en-US"/>
          </a:p>
        </p:txBody>
      </p:sp>
    </p:spTree>
    <p:extLst>
      <p:ext uri="{BB962C8B-B14F-4D97-AF65-F5344CB8AC3E}">
        <p14:creationId xmlns:p14="http://schemas.microsoft.com/office/powerpoint/2010/main" val="91433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34802-0800-447E-831F-56BFC06D1197}"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3EB54-0635-483A-A16C-8884F4A8C113}" type="slidenum">
              <a:rPr lang="en-US" smtClean="0"/>
              <a:t>‹#›</a:t>
            </a:fld>
            <a:endParaRPr lang="en-US"/>
          </a:p>
        </p:txBody>
      </p:sp>
    </p:spTree>
    <p:extLst>
      <p:ext uri="{BB962C8B-B14F-4D97-AF65-F5344CB8AC3E}">
        <p14:creationId xmlns:p14="http://schemas.microsoft.com/office/powerpoint/2010/main" val="113573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34802-0800-447E-831F-56BFC06D1197}"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3EB54-0635-483A-A16C-8884F4A8C113}" type="slidenum">
              <a:rPr lang="en-US" smtClean="0"/>
              <a:t>‹#›</a:t>
            </a:fld>
            <a:endParaRPr lang="en-US"/>
          </a:p>
        </p:txBody>
      </p:sp>
    </p:spTree>
    <p:extLst>
      <p:ext uri="{BB962C8B-B14F-4D97-AF65-F5344CB8AC3E}">
        <p14:creationId xmlns:p14="http://schemas.microsoft.com/office/powerpoint/2010/main" val="382722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B34802-0800-447E-831F-56BFC06D1197}"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3EB54-0635-483A-A16C-8884F4A8C113}" type="slidenum">
              <a:rPr lang="en-US" smtClean="0"/>
              <a:t>‹#›</a:t>
            </a:fld>
            <a:endParaRPr lang="en-US"/>
          </a:p>
        </p:txBody>
      </p:sp>
    </p:spTree>
    <p:extLst>
      <p:ext uri="{BB962C8B-B14F-4D97-AF65-F5344CB8AC3E}">
        <p14:creationId xmlns:p14="http://schemas.microsoft.com/office/powerpoint/2010/main" val="222774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B34802-0800-447E-831F-56BFC06D1197}"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3EB54-0635-483A-A16C-8884F4A8C113}" type="slidenum">
              <a:rPr lang="en-US" smtClean="0"/>
              <a:t>‹#›</a:t>
            </a:fld>
            <a:endParaRPr lang="en-US"/>
          </a:p>
        </p:txBody>
      </p:sp>
    </p:spTree>
    <p:extLst>
      <p:ext uri="{BB962C8B-B14F-4D97-AF65-F5344CB8AC3E}">
        <p14:creationId xmlns:p14="http://schemas.microsoft.com/office/powerpoint/2010/main" val="189433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B34802-0800-447E-831F-56BFC06D1197}" type="datetimeFigureOut">
              <a:rPr lang="en-US" smtClean="0"/>
              <a:t>7/12/2022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23EB54-0635-483A-A16C-8884F4A8C113}" type="slidenum">
              <a:rPr lang="en-US" smtClean="0"/>
              <a:t>‹#›</a:t>
            </a:fld>
            <a:endParaRPr lang="en-US"/>
          </a:p>
        </p:txBody>
      </p:sp>
    </p:spTree>
    <p:extLst>
      <p:ext uri="{BB962C8B-B14F-4D97-AF65-F5344CB8AC3E}">
        <p14:creationId xmlns:p14="http://schemas.microsoft.com/office/powerpoint/2010/main" val="331719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B34802-0800-447E-831F-56BFC06D1197}" type="datetimeFigureOut">
              <a:rPr lang="en-US" smtClean="0"/>
              <a:t>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3EB54-0635-483A-A16C-8884F4A8C113}" type="slidenum">
              <a:rPr lang="en-US" smtClean="0"/>
              <a:t>‹#›</a:t>
            </a:fld>
            <a:endParaRPr lang="en-US"/>
          </a:p>
        </p:txBody>
      </p:sp>
    </p:spTree>
    <p:extLst>
      <p:ext uri="{BB962C8B-B14F-4D97-AF65-F5344CB8AC3E}">
        <p14:creationId xmlns:p14="http://schemas.microsoft.com/office/powerpoint/2010/main" val="284432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34802-0800-447E-831F-56BFC06D1197}" type="datetimeFigureOut">
              <a:rPr lang="en-US" smtClean="0"/>
              <a:t>7/12/2022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3EB54-0635-483A-A16C-8884F4A8C113}" type="slidenum">
              <a:rPr lang="en-US" smtClean="0"/>
              <a:t>‹#›</a:t>
            </a:fld>
            <a:endParaRPr lang="en-US"/>
          </a:p>
        </p:txBody>
      </p:sp>
    </p:spTree>
    <p:extLst>
      <p:ext uri="{BB962C8B-B14F-4D97-AF65-F5344CB8AC3E}">
        <p14:creationId xmlns:p14="http://schemas.microsoft.com/office/powerpoint/2010/main" val="220198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BEB34802-0800-447E-831F-56BFC06D1197}"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3EB54-0635-483A-A16C-8884F4A8C113}" type="slidenum">
              <a:rPr lang="en-US" smtClean="0"/>
              <a:t>‹#›</a:t>
            </a:fld>
            <a:endParaRPr lang="en-US"/>
          </a:p>
        </p:txBody>
      </p:sp>
    </p:spTree>
    <p:extLst>
      <p:ext uri="{BB962C8B-B14F-4D97-AF65-F5344CB8AC3E}">
        <p14:creationId xmlns:p14="http://schemas.microsoft.com/office/powerpoint/2010/main" val="317209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BEB34802-0800-447E-831F-56BFC06D1197}"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3EB54-0635-483A-A16C-8884F4A8C113}" type="slidenum">
              <a:rPr lang="en-US" smtClean="0"/>
              <a:t>‹#›</a:t>
            </a:fld>
            <a:endParaRPr lang="en-US"/>
          </a:p>
        </p:txBody>
      </p:sp>
    </p:spTree>
    <p:extLst>
      <p:ext uri="{BB962C8B-B14F-4D97-AF65-F5344CB8AC3E}">
        <p14:creationId xmlns:p14="http://schemas.microsoft.com/office/powerpoint/2010/main" val="59839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BEB34802-0800-447E-831F-56BFC06D1197}" type="datetimeFigureOut">
              <a:rPr lang="en-US" smtClean="0"/>
              <a:t>7/12/2022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CC23EB54-0635-483A-A16C-8884F4A8C113}" type="slidenum">
              <a:rPr lang="en-US" smtClean="0"/>
              <a:t>‹#›</a:t>
            </a:fld>
            <a:endParaRPr lang="en-US"/>
          </a:p>
        </p:txBody>
      </p:sp>
    </p:spTree>
    <p:extLst>
      <p:ext uri="{BB962C8B-B14F-4D97-AF65-F5344CB8AC3E}">
        <p14:creationId xmlns:p14="http://schemas.microsoft.com/office/powerpoint/2010/main" val="39858870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C0F51D-6A89-4E8D-B45A-498DC91A0862}"/>
              </a:ext>
            </a:extLst>
          </p:cNvPr>
          <p:cNvPicPr>
            <a:picLocks noChangeAspect="1"/>
          </p:cNvPicPr>
          <p:nvPr/>
        </p:nvPicPr>
        <p:blipFill rotWithShape="1">
          <a:blip r:embed="rId2"/>
          <a:srcRect l="2174" t="8945" r="30661"/>
          <a:stretch/>
        </p:blipFill>
        <p:spPr>
          <a:xfrm>
            <a:off x="601725" y="12584880"/>
            <a:ext cx="7148904" cy="3637401"/>
          </a:xfrm>
          <a:prstGeom prst="rect">
            <a:avLst/>
          </a:prstGeom>
        </p:spPr>
      </p:pic>
      <p:pic>
        <p:nvPicPr>
          <p:cNvPr id="66" name="Picture 65">
            <a:extLst>
              <a:ext uri="{FF2B5EF4-FFF2-40B4-BE49-F238E27FC236}">
                <a16:creationId xmlns:a16="http://schemas.microsoft.com/office/drawing/2014/main" id="{250CEA02-6B15-43DF-8BD3-E8017C9B6FB5}"/>
              </a:ext>
            </a:extLst>
          </p:cNvPr>
          <p:cNvPicPr>
            <a:picLocks noChangeAspect="1"/>
          </p:cNvPicPr>
          <p:nvPr/>
        </p:nvPicPr>
        <p:blipFill rotWithShape="1">
          <a:blip r:embed="rId2"/>
          <a:srcRect l="75182" t="5617" b="65421"/>
          <a:stretch/>
        </p:blipFill>
        <p:spPr>
          <a:xfrm>
            <a:off x="1534881" y="15924300"/>
            <a:ext cx="2456094" cy="1075700"/>
          </a:xfrm>
          <a:prstGeom prst="rect">
            <a:avLst/>
          </a:prstGeom>
        </p:spPr>
      </p:pic>
      <p:pic>
        <p:nvPicPr>
          <p:cNvPr id="8" name="Picture 7">
            <a:extLst>
              <a:ext uri="{FF2B5EF4-FFF2-40B4-BE49-F238E27FC236}">
                <a16:creationId xmlns:a16="http://schemas.microsoft.com/office/drawing/2014/main" id="{75F922B2-EA95-4E95-954C-9A6E7CAE836E}"/>
              </a:ext>
            </a:extLst>
          </p:cNvPr>
          <p:cNvPicPr>
            <a:picLocks noChangeAspect="1"/>
          </p:cNvPicPr>
          <p:nvPr/>
        </p:nvPicPr>
        <p:blipFill>
          <a:blip r:embed="rId3"/>
          <a:stretch>
            <a:fillRect/>
          </a:stretch>
        </p:blipFill>
        <p:spPr>
          <a:xfrm>
            <a:off x="16960601" y="9344557"/>
            <a:ext cx="6970210" cy="3671452"/>
          </a:xfrm>
          <a:prstGeom prst="rect">
            <a:avLst/>
          </a:prstGeom>
        </p:spPr>
      </p:pic>
      <p:pic>
        <p:nvPicPr>
          <p:cNvPr id="50" name="Picture 4" descr="https://lh6.googleusercontent.com/t7yhIa-ggUz1nwAO33GKuCy1TuPiXVjfWRaw7c12CSPRSAkne7-twptjjf7e5o91Yj2K7t5ieL4bIZBoovaSZKybRDQpPiC5jjTx0fS6BNvH2iVVvUrP5zAAybdiqMKMBN2mD5k">
            <a:extLst>
              <a:ext uri="{FF2B5EF4-FFF2-40B4-BE49-F238E27FC236}">
                <a16:creationId xmlns:a16="http://schemas.microsoft.com/office/drawing/2014/main" id="{67D26588-8048-40AE-8364-72777746DF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905" y="6126941"/>
            <a:ext cx="5163483" cy="516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2">
            <a:extLst>
              <a:ext uri="{FF2B5EF4-FFF2-40B4-BE49-F238E27FC236}">
                <a16:creationId xmlns:a16="http://schemas.microsoft.com/office/drawing/2014/main" id="{C93E310F-F700-4870-8BC6-F7DB452ED542}"/>
              </a:ext>
            </a:extLst>
          </p:cNvPr>
          <p:cNvSpPr txBox="1">
            <a:spLocks noChangeArrowheads="1"/>
          </p:cNvSpPr>
          <p:nvPr/>
        </p:nvSpPr>
        <p:spPr bwMode="auto">
          <a:xfrm>
            <a:off x="325440" y="139699"/>
            <a:ext cx="43260960" cy="4376134"/>
          </a:xfrm>
          <a:prstGeom prst="rect">
            <a:avLst/>
          </a:prstGeom>
          <a:solidFill>
            <a:srgbClr val="F5D5D5"/>
          </a:solidFill>
          <a:ln w="3175">
            <a:solidFill>
              <a:schemeClr val="tx1"/>
            </a:solidFill>
          </a:ln>
        </p:spPr>
        <p:txBody>
          <a:bodyPr wrap="square" lIns="460978" tIns="502920" rIns="460978" bIns="228600">
            <a:spAutoFit/>
          </a:bodyPr>
          <a:lstStyle>
            <a:lvl1pPr defTabSz="998538">
              <a:defRPr sz="4400" b="1">
                <a:solidFill>
                  <a:srgbClr val="003399"/>
                </a:solidFill>
                <a:latin typeface="Arial" panose="020B0604020202020204" pitchFamily="34" charset="0"/>
              </a:defRPr>
            </a:lvl1pPr>
            <a:lvl2pPr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r>
              <a:rPr lang="en-US" altLang="en-US" sz="5280" b="0" dirty="0">
                <a:solidFill>
                  <a:schemeClr val="tx1"/>
                </a:solidFill>
              </a:rPr>
              <a:t>Developing an assay to compare translation by </a:t>
            </a:r>
            <a:r>
              <a:rPr lang="en-US" altLang="en-US" sz="5280" b="0" i="1" dirty="0" err="1">
                <a:solidFill>
                  <a:schemeClr val="tx1"/>
                </a:solidFill>
              </a:rPr>
              <a:t>Francisella</a:t>
            </a:r>
            <a:r>
              <a:rPr lang="en-US" altLang="en-US" sz="5280" b="0" i="1" dirty="0">
                <a:solidFill>
                  <a:schemeClr val="tx1"/>
                </a:solidFill>
              </a:rPr>
              <a:t> </a:t>
            </a:r>
            <a:r>
              <a:rPr lang="en-US" altLang="en-US" sz="5280" b="0" i="1" dirty="0" err="1">
                <a:solidFill>
                  <a:schemeClr val="tx1"/>
                </a:solidFill>
              </a:rPr>
              <a:t>tularensis</a:t>
            </a:r>
            <a:r>
              <a:rPr lang="en-US" altLang="en-US" sz="5280" b="0" i="1" dirty="0">
                <a:solidFill>
                  <a:schemeClr val="tx1"/>
                </a:solidFill>
              </a:rPr>
              <a:t> </a:t>
            </a:r>
            <a:r>
              <a:rPr lang="en-US" altLang="en-US" sz="5280" b="0" dirty="0">
                <a:solidFill>
                  <a:schemeClr val="tx1"/>
                </a:solidFill>
              </a:rPr>
              <a:t>ribosomes with different bS21 homologs</a:t>
            </a:r>
            <a:endParaRPr lang="en-US" altLang="en-US" sz="960" dirty="0">
              <a:solidFill>
                <a:schemeClr val="tx1"/>
              </a:solidFill>
            </a:endParaRPr>
          </a:p>
          <a:p>
            <a:pPr algn="ctr"/>
            <a:endParaRPr lang="en-US" altLang="en-US" sz="2880" dirty="0">
              <a:solidFill>
                <a:schemeClr val="tx1"/>
              </a:solidFill>
            </a:endParaRPr>
          </a:p>
          <a:p>
            <a:pPr algn="ctr"/>
            <a:r>
              <a:rPr lang="en-US" altLang="en-US" sz="4498" dirty="0">
                <a:solidFill>
                  <a:schemeClr val="tx1"/>
                </a:solidFill>
              </a:rPr>
              <a:t>Marisa C. Cogswell</a:t>
            </a:r>
            <a:r>
              <a:rPr lang="en-US" altLang="en-US" sz="4498" baseline="30000" dirty="0">
                <a:solidFill>
                  <a:schemeClr val="tx1"/>
                </a:solidFill>
              </a:rPr>
              <a:t>1</a:t>
            </a:r>
            <a:r>
              <a:rPr lang="en-US" altLang="en-US" sz="4498" dirty="0">
                <a:solidFill>
                  <a:schemeClr val="tx1"/>
                </a:solidFill>
              </a:rPr>
              <a:t>,</a:t>
            </a:r>
            <a:r>
              <a:rPr lang="en-US" altLang="en-US" sz="4498" b="0" dirty="0">
                <a:solidFill>
                  <a:schemeClr val="tx1"/>
                </a:solidFill>
              </a:rPr>
              <a:t> Hannah Trautmann</a:t>
            </a:r>
            <a:r>
              <a:rPr lang="en-US" altLang="en-US" sz="4498" b="0" baseline="30000" dirty="0">
                <a:solidFill>
                  <a:schemeClr val="tx1"/>
                </a:solidFill>
              </a:rPr>
              <a:t>2</a:t>
            </a:r>
            <a:r>
              <a:rPr lang="en-US" altLang="en-US" sz="4498" b="0" dirty="0">
                <a:solidFill>
                  <a:schemeClr val="tx1"/>
                </a:solidFill>
              </a:rPr>
              <a:t>, and Kathryn M. Ramsey</a:t>
            </a:r>
            <a:r>
              <a:rPr lang="en-US" altLang="en-US" sz="4498" b="0" baseline="30000" dirty="0">
                <a:solidFill>
                  <a:schemeClr val="tx1"/>
                </a:solidFill>
              </a:rPr>
              <a:t>2,3</a:t>
            </a:r>
          </a:p>
          <a:p>
            <a:pPr algn="ctr"/>
            <a:endParaRPr lang="en-US" altLang="en-US" sz="2880" baseline="30000" dirty="0">
              <a:solidFill>
                <a:schemeClr val="tx1"/>
              </a:solidFill>
            </a:endParaRPr>
          </a:p>
          <a:p>
            <a:pPr marL="0" lvl="1" algn="ctr"/>
            <a:endParaRPr lang="en-US" altLang="en-US" sz="998" baseline="30000" dirty="0">
              <a:solidFill>
                <a:schemeClr val="tx1"/>
              </a:solidFill>
            </a:endParaRPr>
          </a:p>
          <a:p>
            <a:pPr marL="0" lvl="1" algn="ctr">
              <a:buFontTx/>
              <a:buAutoNum type="arabicPeriod"/>
            </a:pPr>
            <a:r>
              <a:rPr lang="en-US" altLang="en-US" sz="2798" b="0" dirty="0">
                <a:solidFill>
                  <a:schemeClr val="tx1"/>
                </a:solidFill>
              </a:rPr>
              <a:t>Biochemistry and Biophysics, Rensselaer Polytechnic Institute, Troy, NY 12180</a:t>
            </a:r>
          </a:p>
          <a:p>
            <a:pPr marL="0" lvl="1" algn="ctr">
              <a:buFontTx/>
              <a:buAutoNum type="arabicPeriod"/>
            </a:pPr>
            <a:r>
              <a:rPr lang="en-US" altLang="en-US" sz="2798" b="0" dirty="0">
                <a:solidFill>
                  <a:schemeClr val="tx1"/>
                </a:solidFill>
              </a:rPr>
              <a:t>Cell and Molecular Biology, University of Rhode Island, Kingston, RI 02881</a:t>
            </a:r>
          </a:p>
          <a:p>
            <a:pPr marL="0" lvl="1" algn="ctr">
              <a:buFontTx/>
              <a:buAutoNum type="arabicPeriod"/>
            </a:pPr>
            <a:r>
              <a:rPr lang="en-US" altLang="en-US" sz="2798" b="0" dirty="0">
                <a:solidFill>
                  <a:schemeClr val="tx1"/>
                </a:solidFill>
              </a:rPr>
              <a:t>Biomedical and Pharmaceutical Sciences, University of Rhode Island, Kingston, RI 02881</a:t>
            </a:r>
          </a:p>
        </p:txBody>
      </p:sp>
      <p:sp>
        <p:nvSpPr>
          <p:cNvPr id="2" name="Text Box 95">
            <a:extLst>
              <a:ext uri="{FF2B5EF4-FFF2-40B4-BE49-F238E27FC236}">
                <a16:creationId xmlns:a16="http://schemas.microsoft.com/office/drawing/2014/main" id="{A0E8BD0E-1D78-4F91-9A1D-18F62C2AB1B5}"/>
              </a:ext>
            </a:extLst>
          </p:cNvPr>
          <p:cNvSpPr txBox="1">
            <a:spLocks noChangeArrowheads="1"/>
          </p:cNvSpPr>
          <p:nvPr/>
        </p:nvSpPr>
        <p:spPr bwMode="auto">
          <a:xfrm>
            <a:off x="30267276" y="26325514"/>
            <a:ext cx="13295314" cy="1641049"/>
          </a:xfrm>
          <a:prstGeom prst="rect">
            <a:avLst/>
          </a:prstGeom>
          <a:solidFill>
            <a:schemeClr val="bg1"/>
          </a:solidFill>
          <a:ln w="3175">
            <a:solidFill>
              <a:schemeClr val="tx1"/>
            </a:solidFill>
            <a:miter lim="800000"/>
            <a:headEnd/>
            <a:tailEnd/>
          </a:ln>
        </p:spPr>
        <p:txBody>
          <a:bodyPr lIns="502920" tIns="49795" rIns="502920" bIns="49795">
            <a:spAutoFit/>
          </a:bodyP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just"/>
            <a:r>
              <a:rPr lang="en-US" altLang="en-US" sz="2002" b="0">
                <a:solidFill>
                  <a:schemeClr val="tx1"/>
                </a:solidFill>
              </a:rPr>
              <a:t>We thank the Ramsey lab and core analytical facilities RI-INBRE Core and RIGSC as well as Dr. Steven Gregory and lab for productive joint lab group meetings.</a:t>
            </a:r>
          </a:p>
          <a:p>
            <a:pPr algn="just"/>
            <a:r>
              <a:rPr lang="en-US" altLang="en-US" sz="2002" b="0">
                <a:solidFill>
                  <a:schemeClr val="tx1"/>
                </a:solidFill>
              </a:rPr>
              <a:t>Research reported in this release was supported in part by the Institutional Development Award (IDeA) Network for Biomedical Research Excellence from the National Institute of General Medical Sciences of the National Institutes of Health under grant number P20GM103430.</a:t>
            </a:r>
          </a:p>
        </p:txBody>
      </p:sp>
      <p:sp>
        <p:nvSpPr>
          <p:cNvPr id="4102" name="Text Box 15">
            <a:extLst>
              <a:ext uri="{FF2B5EF4-FFF2-40B4-BE49-F238E27FC236}">
                <a16:creationId xmlns:a16="http://schemas.microsoft.com/office/drawing/2014/main" id="{8A1B99D5-7451-4222-A1CB-038F5445CBB7}"/>
              </a:ext>
            </a:extLst>
          </p:cNvPr>
          <p:cNvSpPr txBox="1">
            <a:spLocks noChangeArrowheads="1"/>
          </p:cNvSpPr>
          <p:nvPr/>
        </p:nvSpPr>
        <p:spPr bwMode="auto">
          <a:xfrm>
            <a:off x="14509752" y="19029367"/>
            <a:ext cx="201172" cy="93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581" tIns="49795" rIns="99581" bIns="49795">
            <a:spAutoFit/>
          </a:bodyP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endParaRPr lang="en-US" altLang="en-US" sz="5400"/>
          </a:p>
        </p:txBody>
      </p:sp>
      <p:sp>
        <p:nvSpPr>
          <p:cNvPr id="4103" name="Text Box 238">
            <a:extLst>
              <a:ext uri="{FF2B5EF4-FFF2-40B4-BE49-F238E27FC236}">
                <a16:creationId xmlns:a16="http://schemas.microsoft.com/office/drawing/2014/main" id="{D7161157-283E-4FE4-9B7D-DFFEDBE6FC56}"/>
              </a:ext>
            </a:extLst>
          </p:cNvPr>
          <p:cNvSpPr txBox="1">
            <a:spLocks noChangeArrowheads="1"/>
          </p:cNvSpPr>
          <p:nvPr/>
        </p:nvSpPr>
        <p:spPr bwMode="auto">
          <a:xfrm>
            <a:off x="30257751" y="28854399"/>
            <a:ext cx="13288963" cy="408660"/>
          </a:xfrm>
          <a:prstGeom prst="rect">
            <a:avLst/>
          </a:prstGeom>
          <a:solidFill>
            <a:schemeClr val="bg1"/>
          </a:solidFill>
          <a:ln w="3175">
            <a:solidFill>
              <a:schemeClr val="tx1"/>
            </a:solidFill>
            <a:miter lim="800000"/>
            <a:headEnd/>
            <a:tailEnd/>
          </a:ln>
        </p:spPr>
        <p:txBody>
          <a:bodyPr lIns="502920" tIns="49795" rIns="502920" bIns="49795">
            <a:spAutoFit/>
          </a:bodyP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endParaRPr lang="en-US" altLang="en-US" sz="2002" dirty="0">
              <a:solidFill>
                <a:schemeClr val="tx1"/>
              </a:solidFill>
            </a:endParaRPr>
          </a:p>
        </p:txBody>
      </p:sp>
      <p:sp>
        <p:nvSpPr>
          <p:cNvPr id="4109" name="Rectangle 230" descr="30%">
            <a:extLst>
              <a:ext uri="{FF2B5EF4-FFF2-40B4-BE49-F238E27FC236}">
                <a16:creationId xmlns:a16="http://schemas.microsoft.com/office/drawing/2014/main" id="{8C0E107A-DDB3-48C5-9D0E-FBE1A4BED10E}"/>
              </a:ext>
            </a:extLst>
          </p:cNvPr>
          <p:cNvSpPr>
            <a:spLocks noChangeArrowheads="1"/>
          </p:cNvSpPr>
          <p:nvPr/>
        </p:nvSpPr>
        <p:spPr bwMode="auto">
          <a:xfrm>
            <a:off x="314331" y="4840293"/>
            <a:ext cx="13309598" cy="777874"/>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Introduction</a:t>
            </a:r>
          </a:p>
        </p:txBody>
      </p:sp>
      <p:sp>
        <p:nvSpPr>
          <p:cNvPr id="4113" name="Rectangle 230" descr="30%">
            <a:extLst>
              <a:ext uri="{FF2B5EF4-FFF2-40B4-BE49-F238E27FC236}">
                <a16:creationId xmlns:a16="http://schemas.microsoft.com/office/drawing/2014/main" id="{884BD5F7-165C-4178-B5EF-0913290F85E9}"/>
              </a:ext>
            </a:extLst>
          </p:cNvPr>
          <p:cNvSpPr>
            <a:spLocks noChangeArrowheads="1"/>
          </p:cNvSpPr>
          <p:nvPr/>
        </p:nvSpPr>
        <p:spPr bwMode="auto">
          <a:xfrm>
            <a:off x="30259342" y="20735018"/>
            <a:ext cx="13335000" cy="777874"/>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Next Steps</a:t>
            </a:r>
          </a:p>
        </p:txBody>
      </p:sp>
      <p:sp>
        <p:nvSpPr>
          <p:cNvPr id="4106" name="TextBox 44">
            <a:extLst>
              <a:ext uri="{FF2B5EF4-FFF2-40B4-BE49-F238E27FC236}">
                <a16:creationId xmlns:a16="http://schemas.microsoft.com/office/drawing/2014/main" id="{B860A649-BAD3-453F-8C28-44AD7D738535}"/>
              </a:ext>
            </a:extLst>
          </p:cNvPr>
          <p:cNvSpPr txBox="1">
            <a:spLocks noChangeArrowheads="1"/>
          </p:cNvSpPr>
          <p:nvPr/>
        </p:nvSpPr>
        <p:spPr bwMode="auto">
          <a:xfrm>
            <a:off x="30260931" y="31894464"/>
            <a:ext cx="13287374" cy="708527"/>
          </a:xfrm>
          <a:prstGeom prst="rect">
            <a:avLst/>
          </a:prstGeom>
          <a:solidFill>
            <a:schemeClr val="bg1"/>
          </a:solidFill>
          <a:ln w="3175">
            <a:solidFill>
              <a:schemeClr val="tx1"/>
            </a:solidFill>
            <a:miter lim="800000"/>
            <a:headEnd/>
            <a:tailEnd/>
          </a:ln>
        </p:spPr>
        <p:txBody>
          <a:bodyPr>
            <a:spAutoFit/>
          </a:bodyPr>
          <a:lstStyle>
            <a:lvl1pPr>
              <a:defRPr sz="4400" b="1">
                <a:solidFill>
                  <a:srgbClr val="003399"/>
                </a:solidFill>
                <a:latin typeface="Arial" panose="020B0604020202020204" pitchFamily="34" charset="0"/>
              </a:defRPr>
            </a:lvl1pPr>
            <a:lvl2pPr marL="742950" indent="-285750">
              <a:defRPr sz="4400" b="1">
                <a:solidFill>
                  <a:srgbClr val="003399"/>
                </a:solidFill>
                <a:latin typeface="Arial" panose="020B0604020202020204" pitchFamily="34" charset="0"/>
              </a:defRPr>
            </a:lvl2pPr>
            <a:lvl3pPr marL="1143000" indent="-228600">
              <a:defRPr sz="4400" b="1">
                <a:solidFill>
                  <a:srgbClr val="003399"/>
                </a:solidFill>
                <a:latin typeface="Arial" panose="020B0604020202020204" pitchFamily="34" charset="0"/>
              </a:defRPr>
            </a:lvl3pPr>
            <a:lvl4pPr marL="1600200" indent="-228600">
              <a:defRPr sz="4400" b="1">
                <a:solidFill>
                  <a:srgbClr val="003399"/>
                </a:solidFill>
                <a:latin typeface="Arial" panose="020B0604020202020204" pitchFamily="34" charset="0"/>
              </a:defRPr>
            </a:lvl4pPr>
            <a:lvl5pPr marL="2057400" indent="-228600">
              <a:defRPr sz="4400" b="1">
                <a:solidFill>
                  <a:srgbClr val="003399"/>
                </a:solidFill>
                <a:latin typeface="Arial" panose="020B0604020202020204" pitchFamily="34" charset="0"/>
              </a:defRPr>
            </a:lvl5pPr>
            <a:lvl6pPr marL="2514600" indent="-228600" eaLnBrk="0" fontAlgn="base" hangingPunct="0">
              <a:spcBef>
                <a:spcPct val="0"/>
              </a:spcBef>
              <a:spcAft>
                <a:spcPct val="0"/>
              </a:spcAft>
              <a:defRPr sz="4400" b="1">
                <a:solidFill>
                  <a:srgbClr val="003399"/>
                </a:solidFill>
                <a:latin typeface="Arial" panose="020B0604020202020204" pitchFamily="34" charset="0"/>
              </a:defRPr>
            </a:lvl6pPr>
            <a:lvl7pPr marL="2971800" indent="-228600" eaLnBrk="0" fontAlgn="base" hangingPunct="0">
              <a:spcBef>
                <a:spcPct val="0"/>
              </a:spcBef>
              <a:spcAft>
                <a:spcPct val="0"/>
              </a:spcAft>
              <a:defRPr sz="4400" b="1">
                <a:solidFill>
                  <a:srgbClr val="003399"/>
                </a:solidFill>
                <a:latin typeface="Arial" panose="020B0604020202020204" pitchFamily="34" charset="0"/>
              </a:defRPr>
            </a:lvl7pPr>
            <a:lvl8pPr marL="3429000" indent="-228600" eaLnBrk="0" fontAlgn="base" hangingPunct="0">
              <a:spcBef>
                <a:spcPct val="0"/>
              </a:spcBef>
              <a:spcAft>
                <a:spcPct val="0"/>
              </a:spcAft>
              <a:defRPr sz="4400" b="1">
                <a:solidFill>
                  <a:srgbClr val="003399"/>
                </a:solidFill>
                <a:latin typeface="Arial" panose="020B0604020202020204" pitchFamily="34" charset="0"/>
              </a:defRPr>
            </a:lvl8pPr>
            <a:lvl9pPr marL="3886200" indent="-228600" eaLnBrk="0" fontAlgn="base" hangingPunct="0">
              <a:spcBef>
                <a:spcPct val="0"/>
              </a:spcBef>
              <a:spcAft>
                <a:spcPct val="0"/>
              </a:spcAft>
              <a:defRPr sz="4400" b="1">
                <a:solidFill>
                  <a:srgbClr val="003399"/>
                </a:solidFill>
                <a:latin typeface="Arial" panose="020B0604020202020204" pitchFamily="34" charset="0"/>
              </a:defRPr>
            </a:lvl9pPr>
          </a:lstStyle>
          <a:p>
            <a:pPr algn="ctr"/>
            <a:r>
              <a:rPr lang="en-US" altLang="en-US" sz="2002">
                <a:solidFill>
                  <a:schemeClr val="tx1"/>
                </a:solidFill>
              </a:rPr>
              <a:t>Printing services provided by the RI-INBRE Centralized Research Core Facility supported by Grant # P20 GM103430 from NIGMS, NIH</a:t>
            </a:r>
          </a:p>
        </p:txBody>
      </p:sp>
      <p:pic>
        <p:nvPicPr>
          <p:cNvPr id="4116" name="Picture 1">
            <a:extLst>
              <a:ext uri="{FF2B5EF4-FFF2-40B4-BE49-F238E27FC236}">
                <a16:creationId xmlns:a16="http://schemas.microsoft.com/office/drawing/2014/main" id="{EF14A29B-70DB-47F6-A5E8-0D052C24A2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6838" y="2409828"/>
            <a:ext cx="4271962" cy="1925640"/>
          </a:xfrm>
          <a:prstGeom prst="rect">
            <a:avLst/>
          </a:prstGeom>
          <a:solidFill>
            <a:schemeClr val="accent6">
              <a:lumMod val="20000"/>
              <a:lumOff val="80000"/>
            </a:schemeClr>
          </a:solidFill>
          <a:ln>
            <a:noFill/>
          </a:ln>
          <a:extLst/>
        </p:spPr>
      </p:pic>
      <p:pic>
        <p:nvPicPr>
          <p:cNvPr id="4108" name="Picture 2">
            <a:extLst>
              <a:ext uri="{FF2B5EF4-FFF2-40B4-BE49-F238E27FC236}">
                <a16:creationId xmlns:a16="http://schemas.microsoft.com/office/drawing/2014/main" id="{4ABC4BA7-5DBA-4CEA-B500-43B128A969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09615" y="336552"/>
            <a:ext cx="3876677" cy="395446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997F13F2-12D5-4DFE-B3B6-54ABFF9B10CB}"/>
              </a:ext>
            </a:extLst>
          </p:cNvPr>
          <p:cNvSpPr txBox="1"/>
          <p:nvPr/>
        </p:nvSpPr>
        <p:spPr>
          <a:xfrm>
            <a:off x="7466888" y="12976375"/>
            <a:ext cx="6113887" cy="2400657"/>
          </a:xfrm>
          <a:prstGeom prst="rect">
            <a:avLst/>
          </a:prstGeom>
          <a:noFill/>
        </p:spPr>
        <p:txBody>
          <a:bodyPr wrap="square">
            <a:spAutoFit/>
          </a:bodyPr>
          <a:lstStyle/>
          <a:p>
            <a:pPr>
              <a:defRPr/>
            </a:pPr>
            <a:r>
              <a:rPr lang="en-US" sz="3000" dirty="0"/>
              <a:t>Three bS21 homologs in </a:t>
            </a:r>
            <a:r>
              <a:rPr lang="en-US" sz="3000" i="1" dirty="0"/>
              <a:t>F. </a:t>
            </a:r>
            <a:r>
              <a:rPr lang="en-US" sz="3000" i="1" dirty="0" err="1"/>
              <a:t>tularensis</a:t>
            </a:r>
            <a:endParaRPr lang="en-US" sz="3000" dirty="0"/>
          </a:p>
          <a:p>
            <a:pPr marL="457128" indent="-457128">
              <a:buFont typeface="Arial" panose="020B0604020202020204" pitchFamily="34" charset="0"/>
              <a:buChar char="•"/>
              <a:defRPr/>
            </a:pPr>
            <a:endParaRPr lang="en-US" sz="3000" dirty="0"/>
          </a:p>
          <a:p>
            <a:pPr>
              <a:defRPr/>
            </a:pPr>
            <a:r>
              <a:rPr lang="en-US" sz="3000" dirty="0"/>
              <a:t>Role in translation initiation</a:t>
            </a:r>
          </a:p>
          <a:p>
            <a:pPr>
              <a:defRPr/>
            </a:pPr>
            <a:endParaRPr lang="en-US" sz="3000" i="1" dirty="0"/>
          </a:p>
          <a:p>
            <a:pPr>
              <a:defRPr/>
            </a:pPr>
            <a:r>
              <a:rPr lang="en-US" sz="3000" dirty="0"/>
              <a:t>bS21-2 shown to play role in virulence</a:t>
            </a:r>
          </a:p>
        </p:txBody>
      </p:sp>
      <p:sp>
        <p:nvSpPr>
          <p:cNvPr id="5" name="TextBox 36">
            <a:extLst>
              <a:ext uri="{FF2B5EF4-FFF2-40B4-BE49-F238E27FC236}">
                <a16:creationId xmlns:a16="http://schemas.microsoft.com/office/drawing/2014/main" id="{E04EE5CF-92A7-4D93-98CC-1807D6E735CA}"/>
              </a:ext>
            </a:extLst>
          </p:cNvPr>
          <p:cNvSpPr txBox="1">
            <a:spLocks noChangeArrowheads="1"/>
          </p:cNvSpPr>
          <p:nvPr/>
        </p:nvSpPr>
        <p:spPr bwMode="auto">
          <a:xfrm>
            <a:off x="336554" y="5716591"/>
            <a:ext cx="12877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000" i="1" dirty="0" err="1"/>
              <a:t>Francisella</a:t>
            </a:r>
            <a:r>
              <a:rPr lang="en-US" altLang="en-US" sz="3000" i="1" dirty="0"/>
              <a:t> </a:t>
            </a:r>
            <a:r>
              <a:rPr lang="en-US" altLang="en-US" sz="3000" i="1" dirty="0" err="1"/>
              <a:t>tularensis</a:t>
            </a:r>
            <a:r>
              <a:rPr lang="en-US" altLang="en-US" sz="3000" dirty="0"/>
              <a:t> is a bacterial pathogen that causes tularemia and is considered a potential bioweapon</a:t>
            </a:r>
          </a:p>
        </p:txBody>
      </p:sp>
      <p:sp>
        <p:nvSpPr>
          <p:cNvPr id="4118" name="Rectangle 20">
            <a:extLst>
              <a:ext uri="{FF2B5EF4-FFF2-40B4-BE49-F238E27FC236}">
                <a16:creationId xmlns:a16="http://schemas.microsoft.com/office/drawing/2014/main" id="{9C79D603-1735-4BD4-9718-6ABF3BC38F84}"/>
              </a:ext>
            </a:extLst>
          </p:cNvPr>
          <p:cNvSpPr>
            <a:spLocks noChangeArrowheads="1"/>
          </p:cNvSpPr>
          <p:nvPr/>
        </p:nvSpPr>
        <p:spPr bwMode="auto">
          <a:xfrm>
            <a:off x="27258967" y="12728388"/>
            <a:ext cx="184731" cy="40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sz="2002"/>
          </a:p>
        </p:txBody>
      </p:sp>
      <p:sp>
        <p:nvSpPr>
          <p:cNvPr id="87" name="Rectangle 230" descr="30%">
            <a:extLst>
              <a:ext uri="{FF2B5EF4-FFF2-40B4-BE49-F238E27FC236}">
                <a16:creationId xmlns:a16="http://schemas.microsoft.com/office/drawing/2014/main" id="{5275F446-48C0-4E63-9C11-9EB2FDC61494}"/>
              </a:ext>
            </a:extLst>
          </p:cNvPr>
          <p:cNvSpPr>
            <a:spLocks noChangeArrowheads="1"/>
          </p:cNvSpPr>
          <p:nvPr/>
        </p:nvSpPr>
        <p:spPr bwMode="auto">
          <a:xfrm>
            <a:off x="30259339" y="28127326"/>
            <a:ext cx="13288963" cy="728664"/>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References</a:t>
            </a:r>
          </a:p>
        </p:txBody>
      </p:sp>
      <p:sp>
        <p:nvSpPr>
          <p:cNvPr id="90" name="Rectangle 230" descr="30%">
            <a:extLst>
              <a:ext uri="{FF2B5EF4-FFF2-40B4-BE49-F238E27FC236}">
                <a16:creationId xmlns:a16="http://schemas.microsoft.com/office/drawing/2014/main" id="{5FB6FEFA-9078-41CC-B609-0215DC74E559}"/>
              </a:ext>
            </a:extLst>
          </p:cNvPr>
          <p:cNvSpPr>
            <a:spLocks noChangeArrowheads="1"/>
          </p:cNvSpPr>
          <p:nvPr/>
        </p:nvSpPr>
        <p:spPr bwMode="auto">
          <a:xfrm>
            <a:off x="30264103" y="25547642"/>
            <a:ext cx="13300075" cy="777874"/>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Acknowledgements</a:t>
            </a:r>
          </a:p>
        </p:txBody>
      </p:sp>
      <p:sp>
        <p:nvSpPr>
          <p:cNvPr id="75" name="Rectangle 230" descr="30%">
            <a:extLst>
              <a:ext uri="{FF2B5EF4-FFF2-40B4-BE49-F238E27FC236}">
                <a16:creationId xmlns:a16="http://schemas.microsoft.com/office/drawing/2014/main" id="{83CEBA3A-F374-4162-9B2C-1C1089520B37}"/>
              </a:ext>
            </a:extLst>
          </p:cNvPr>
          <p:cNvSpPr>
            <a:spLocks noChangeArrowheads="1"/>
          </p:cNvSpPr>
          <p:nvPr/>
        </p:nvSpPr>
        <p:spPr bwMode="auto">
          <a:xfrm>
            <a:off x="13789022" y="4841878"/>
            <a:ext cx="16327440" cy="1522411"/>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Developing </a:t>
            </a:r>
            <a:r>
              <a:rPr lang="en-US" altLang="en-US" sz="3998" i="1" dirty="0">
                <a:solidFill>
                  <a:schemeClr val="tx1"/>
                </a:solidFill>
              </a:rPr>
              <a:t>in vitro</a:t>
            </a:r>
            <a:r>
              <a:rPr lang="en-US" altLang="en-US" sz="3998" dirty="0">
                <a:solidFill>
                  <a:schemeClr val="tx1"/>
                </a:solidFill>
              </a:rPr>
              <a:t> assay</a:t>
            </a:r>
          </a:p>
        </p:txBody>
      </p:sp>
      <p:pic>
        <p:nvPicPr>
          <p:cNvPr id="4131" name="Picture 2" descr="Francisella tularensis - Wikipedia">
            <a:extLst>
              <a:ext uri="{FF2B5EF4-FFF2-40B4-BE49-F238E27FC236}">
                <a16:creationId xmlns:a16="http://schemas.microsoft.com/office/drawing/2014/main" id="{953506B5-CC29-4759-AF2D-634896DF96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0674" y="6907214"/>
            <a:ext cx="3824290" cy="40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3" name="TextBox 72">
            <a:extLst>
              <a:ext uri="{FF2B5EF4-FFF2-40B4-BE49-F238E27FC236}">
                <a16:creationId xmlns:a16="http://schemas.microsoft.com/office/drawing/2014/main" id="{F509D209-5C0A-4565-AEE5-1E98B6B4E030}"/>
              </a:ext>
            </a:extLst>
          </p:cNvPr>
          <p:cNvSpPr txBox="1">
            <a:spLocks noChangeArrowheads="1"/>
          </p:cNvSpPr>
          <p:nvPr/>
        </p:nvSpPr>
        <p:spPr bwMode="auto">
          <a:xfrm>
            <a:off x="325440" y="10928352"/>
            <a:ext cx="6427786" cy="7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2" i="1"/>
              <a:t>F. tularensis </a:t>
            </a:r>
            <a:r>
              <a:rPr lang="en-US" altLang="en-US" sz="2002"/>
              <a:t>is a Gram negative </a:t>
            </a:r>
          </a:p>
          <a:p>
            <a:pPr algn="ctr"/>
            <a:r>
              <a:rPr lang="en-US" altLang="en-US" sz="2002"/>
              <a:t>facultative intracellular bacterium</a:t>
            </a:r>
            <a:endParaRPr lang="en-US" altLang="en-US" sz="2002" i="1"/>
          </a:p>
        </p:txBody>
      </p:sp>
      <p:sp>
        <p:nvSpPr>
          <p:cNvPr id="4138" name="TextBox 92">
            <a:extLst>
              <a:ext uri="{FF2B5EF4-FFF2-40B4-BE49-F238E27FC236}">
                <a16:creationId xmlns:a16="http://schemas.microsoft.com/office/drawing/2014/main" id="{7122C673-6DAF-4E36-9252-8E91C755E683}"/>
              </a:ext>
            </a:extLst>
          </p:cNvPr>
          <p:cNvSpPr txBox="1">
            <a:spLocks noChangeArrowheads="1"/>
          </p:cNvSpPr>
          <p:nvPr/>
        </p:nvSpPr>
        <p:spPr bwMode="auto">
          <a:xfrm>
            <a:off x="976390" y="11937773"/>
            <a:ext cx="12877800" cy="6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499" i="1" dirty="0"/>
              <a:t>F. </a:t>
            </a:r>
            <a:r>
              <a:rPr lang="en-US" altLang="en-US" sz="3499" i="1" dirty="0" err="1"/>
              <a:t>tularensis</a:t>
            </a:r>
            <a:r>
              <a:rPr lang="en-US" altLang="en-US" sz="3499" i="1" dirty="0"/>
              <a:t> </a:t>
            </a:r>
            <a:r>
              <a:rPr lang="en-US" altLang="en-US" sz="3499" dirty="0"/>
              <a:t>has heterogenous populations of ribosomes</a:t>
            </a:r>
            <a:r>
              <a:rPr lang="en-US" altLang="en-US" sz="3499" i="1" dirty="0"/>
              <a:t> </a:t>
            </a:r>
          </a:p>
        </p:txBody>
      </p:sp>
      <p:sp>
        <p:nvSpPr>
          <p:cNvPr id="4140" name="Rectangle 7">
            <a:extLst>
              <a:ext uri="{FF2B5EF4-FFF2-40B4-BE49-F238E27FC236}">
                <a16:creationId xmlns:a16="http://schemas.microsoft.com/office/drawing/2014/main" id="{893571BE-4D56-464C-A78F-036D3DF4FFD0}"/>
              </a:ext>
            </a:extLst>
          </p:cNvPr>
          <p:cNvSpPr>
            <a:spLocks noChangeArrowheads="1"/>
          </p:cNvSpPr>
          <p:nvPr/>
        </p:nvSpPr>
        <p:spPr bwMode="auto">
          <a:xfrm>
            <a:off x="311153" y="5621335"/>
            <a:ext cx="13304837" cy="26987506"/>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908050">
              <a:defRPr sz="4400" b="1">
                <a:solidFill>
                  <a:srgbClr val="003399"/>
                </a:solidFill>
                <a:latin typeface="Arial" panose="020B0604020202020204" pitchFamily="34" charset="0"/>
              </a:defRPr>
            </a:lvl1pPr>
            <a:lvl2pPr defTabSz="908050">
              <a:defRPr sz="4400" b="1">
                <a:solidFill>
                  <a:srgbClr val="003399"/>
                </a:solidFill>
                <a:latin typeface="Arial" panose="020B0604020202020204" pitchFamily="34" charset="0"/>
              </a:defRPr>
            </a:lvl2pPr>
            <a:lvl3pPr defTabSz="908050">
              <a:defRPr sz="4400" b="1">
                <a:solidFill>
                  <a:srgbClr val="003399"/>
                </a:solidFill>
                <a:latin typeface="Arial" panose="020B0604020202020204" pitchFamily="34" charset="0"/>
              </a:defRPr>
            </a:lvl3pPr>
            <a:lvl4pPr defTabSz="908050">
              <a:defRPr sz="4400" b="1">
                <a:solidFill>
                  <a:srgbClr val="003399"/>
                </a:solidFill>
                <a:latin typeface="Arial" panose="020B0604020202020204" pitchFamily="34" charset="0"/>
              </a:defRPr>
            </a:lvl4pPr>
            <a:lvl5pPr defTabSz="908050">
              <a:defRPr sz="4400" b="1">
                <a:solidFill>
                  <a:srgbClr val="003399"/>
                </a:solidFill>
                <a:latin typeface="Arial" panose="020B0604020202020204" pitchFamily="34" charset="0"/>
              </a:defRPr>
            </a:lvl5pPr>
            <a:lvl6pPr marL="2468563" indent="-182563" defTabSz="908050" eaLnBrk="0" fontAlgn="base" hangingPunct="0">
              <a:spcBef>
                <a:spcPct val="0"/>
              </a:spcBef>
              <a:spcAft>
                <a:spcPct val="0"/>
              </a:spcAft>
              <a:defRPr sz="4400" b="1">
                <a:solidFill>
                  <a:srgbClr val="003399"/>
                </a:solidFill>
                <a:latin typeface="Arial" panose="020B0604020202020204" pitchFamily="34" charset="0"/>
              </a:defRPr>
            </a:lvl6pPr>
            <a:lvl7pPr marL="2925763" indent="-182563" defTabSz="908050" eaLnBrk="0" fontAlgn="base" hangingPunct="0">
              <a:spcBef>
                <a:spcPct val="0"/>
              </a:spcBef>
              <a:spcAft>
                <a:spcPct val="0"/>
              </a:spcAft>
              <a:defRPr sz="4400" b="1">
                <a:solidFill>
                  <a:srgbClr val="003399"/>
                </a:solidFill>
                <a:latin typeface="Arial" panose="020B0604020202020204" pitchFamily="34" charset="0"/>
              </a:defRPr>
            </a:lvl7pPr>
            <a:lvl8pPr marL="3382963" indent="-182563" defTabSz="908050" eaLnBrk="0" fontAlgn="base" hangingPunct="0">
              <a:spcBef>
                <a:spcPct val="0"/>
              </a:spcBef>
              <a:spcAft>
                <a:spcPct val="0"/>
              </a:spcAft>
              <a:defRPr sz="4400" b="1">
                <a:solidFill>
                  <a:srgbClr val="003399"/>
                </a:solidFill>
                <a:latin typeface="Arial" panose="020B0604020202020204" pitchFamily="34" charset="0"/>
              </a:defRPr>
            </a:lvl8pPr>
            <a:lvl9pPr marL="3840163" indent="-182563" defTabSz="908050" eaLnBrk="0" fontAlgn="base" hangingPunct="0">
              <a:spcBef>
                <a:spcPct val="0"/>
              </a:spcBef>
              <a:spcAft>
                <a:spcPct val="0"/>
              </a:spcAft>
              <a:defRPr sz="4400" b="1">
                <a:solidFill>
                  <a:srgbClr val="003399"/>
                </a:solidFill>
                <a:latin typeface="Arial" panose="020B0604020202020204" pitchFamily="34" charset="0"/>
              </a:defRPr>
            </a:lvl9pPr>
          </a:lstStyle>
          <a:p>
            <a:endParaRPr lang="en-US" altLang="en-US" sz="3998"/>
          </a:p>
        </p:txBody>
      </p:sp>
      <p:sp>
        <p:nvSpPr>
          <p:cNvPr id="95" name="Rectangle 230" descr="30%">
            <a:extLst>
              <a:ext uri="{FF2B5EF4-FFF2-40B4-BE49-F238E27FC236}">
                <a16:creationId xmlns:a16="http://schemas.microsoft.com/office/drawing/2014/main" id="{DD946394-7AAC-4D92-9DBB-092B25487C9C}"/>
              </a:ext>
            </a:extLst>
          </p:cNvPr>
          <p:cNvSpPr>
            <a:spLocks noChangeArrowheads="1"/>
          </p:cNvSpPr>
          <p:nvPr/>
        </p:nvSpPr>
        <p:spPr bwMode="auto">
          <a:xfrm>
            <a:off x="30252989" y="4841878"/>
            <a:ext cx="13333411" cy="1522411"/>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Conclusions</a:t>
            </a:r>
          </a:p>
        </p:txBody>
      </p:sp>
      <p:sp>
        <p:nvSpPr>
          <p:cNvPr id="99" name="Rectangle 230" descr="30%">
            <a:extLst>
              <a:ext uri="{FF2B5EF4-FFF2-40B4-BE49-F238E27FC236}">
                <a16:creationId xmlns:a16="http://schemas.microsoft.com/office/drawing/2014/main" id="{F05A14D6-56ED-48C8-A24F-3FDE2DE950E2}"/>
              </a:ext>
            </a:extLst>
          </p:cNvPr>
          <p:cNvSpPr>
            <a:spLocks noChangeArrowheads="1"/>
          </p:cNvSpPr>
          <p:nvPr/>
        </p:nvSpPr>
        <p:spPr bwMode="auto">
          <a:xfrm>
            <a:off x="13792200" y="12300274"/>
            <a:ext cx="16327440" cy="1524000"/>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Results</a:t>
            </a:r>
          </a:p>
        </p:txBody>
      </p:sp>
      <p:sp>
        <p:nvSpPr>
          <p:cNvPr id="4155" name="Rectangle 11">
            <a:extLst>
              <a:ext uri="{FF2B5EF4-FFF2-40B4-BE49-F238E27FC236}">
                <a16:creationId xmlns:a16="http://schemas.microsoft.com/office/drawing/2014/main" id="{222763C0-4A55-47E8-B941-ECD9849CCD35}"/>
              </a:ext>
            </a:extLst>
          </p:cNvPr>
          <p:cNvSpPr>
            <a:spLocks noChangeArrowheads="1"/>
          </p:cNvSpPr>
          <p:nvPr/>
        </p:nvSpPr>
        <p:spPr bwMode="auto">
          <a:xfrm>
            <a:off x="13789022" y="6400802"/>
            <a:ext cx="16327440" cy="5586917"/>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908050">
              <a:defRPr sz="4400" b="1">
                <a:solidFill>
                  <a:srgbClr val="003399"/>
                </a:solidFill>
                <a:latin typeface="Arial" panose="020B0604020202020204" pitchFamily="34" charset="0"/>
              </a:defRPr>
            </a:lvl1pPr>
            <a:lvl2pPr defTabSz="908050">
              <a:defRPr sz="4400" b="1">
                <a:solidFill>
                  <a:srgbClr val="003399"/>
                </a:solidFill>
                <a:latin typeface="Arial" panose="020B0604020202020204" pitchFamily="34" charset="0"/>
              </a:defRPr>
            </a:lvl2pPr>
            <a:lvl3pPr defTabSz="908050">
              <a:defRPr sz="4400" b="1">
                <a:solidFill>
                  <a:srgbClr val="003399"/>
                </a:solidFill>
                <a:latin typeface="Arial" panose="020B0604020202020204" pitchFamily="34" charset="0"/>
              </a:defRPr>
            </a:lvl3pPr>
            <a:lvl4pPr defTabSz="908050">
              <a:defRPr sz="4400" b="1">
                <a:solidFill>
                  <a:srgbClr val="003399"/>
                </a:solidFill>
                <a:latin typeface="Arial" panose="020B0604020202020204" pitchFamily="34" charset="0"/>
              </a:defRPr>
            </a:lvl4pPr>
            <a:lvl5pPr defTabSz="908050">
              <a:defRPr sz="4400" b="1">
                <a:solidFill>
                  <a:srgbClr val="003399"/>
                </a:solidFill>
                <a:latin typeface="Arial" panose="020B0604020202020204" pitchFamily="34" charset="0"/>
              </a:defRPr>
            </a:lvl5pPr>
            <a:lvl6pPr marL="2468563" indent="-182563" defTabSz="908050" eaLnBrk="0" fontAlgn="base" hangingPunct="0">
              <a:spcBef>
                <a:spcPct val="0"/>
              </a:spcBef>
              <a:spcAft>
                <a:spcPct val="0"/>
              </a:spcAft>
              <a:defRPr sz="4400" b="1">
                <a:solidFill>
                  <a:srgbClr val="003399"/>
                </a:solidFill>
                <a:latin typeface="Arial" panose="020B0604020202020204" pitchFamily="34" charset="0"/>
              </a:defRPr>
            </a:lvl6pPr>
            <a:lvl7pPr marL="2925763" indent="-182563" defTabSz="908050" eaLnBrk="0" fontAlgn="base" hangingPunct="0">
              <a:spcBef>
                <a:spcPct val="0"/>
              </a:spcBef>
              <a:spcAft>
                <a:spcPct val="0"/>
              </a:spcAft>
              <a:defRPr sz="4400" b="1">
                <a:solidFill>
                  <a:srgbClr val="003399"/>
                </a:solidFill>
                <a:latin typeface="Arial" panose="020B0604020202020204" pitchFamily="34" charset="0"/>
              </a:defRPr>
            </a:lvl7pPr>
            <a:lvl8pPr marL="3382963" indent="-182563" defTabSz="908050" eaLnBrk="0" fontAlgn="base" hangingPunct="0">
              <a:spcBef>
                <a:spcPct val="0"/>
              </a:spcBef>
              <a:spcAft>
                <a:spcPct val="0"/>
              </a:spcAft>
              <a:defRPr sz="4400" b="1">
                <a:solidFill>
                  <a:srgbClr val="003399"/>
                </a:solidFill>
                <a:latin typeface="Arial" panose="020B0604020202020204" pitchFamily="34" charset="0"/>
              </a:defRPr>
            </a:lvl8pPr>
            <a:lvl9pPr marL="3840163" indent="-182563" defTabSz="908050" eaLnBrk="0" fontAlgn="base" hangingPunct="0">
              <a:spcBef>
                <a:spcPct val="0"/>
              </a:spcBef>
              <a:spcAft>
                <a:spcPct val="0"/>
              </a:spcAft>
              <a:defRPr sz="4400" b="1">
                <a:solidFill>
                  <a:srgbClr val="003399"/>
                </a:solidFill>
                <a:latin typeface="Arial" panose="020B0604020202020204" pitchFamily="34" charset="0"/>
              </a:defRPr>
            </a:lvl9pPr>
          </a:lstStyle>
          <a:p>
            <a:endParaRPr lang="en-US" altLang="en-US" sz="3998"/>
          </a:p>
        </p:txBody>
      </p:sp>
      <p:sp>
        <p:nvSpPr>
          <p:cNvPr id="4162" name="Rectangle 13">
            <a:extLst>
              <a:ext uri="{FF2B5EF4-FFF2-40B4-BE49-F238E27FC236}">
                <a16:creationId xmlns:a16="http://schemas.microsoft.com/office/drawing/2014/main" id="{F2EBFFAB-33F0-4B14-A8A0-53906EA2529A}"/>
              </a:ext>
            </a:extLst>
          </p:cNvPr>
          <p:cNvSpPr>
            <a:spLocks noChangeArrowheads="1"/>
          </p:cNvSpPr>
          <p:nvPr/>
        </p:nvSpPr>
        <p:spPr bwMode="auto">
          <a:xfrm>
            <a:off x="30260928" y="21512892"/>
            <a:ext cx="13333411" cy="3839486"/>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908050">
              <a:defRPr sz="4400" b="1">
                <a:solidFill>
                  <a:srgbClr val="003399"/>
                </a:solidFill>
                <a:latin typeface="Arial" panose="020B0604020202020204" pitchFamily="34" charset="0"/>
              </a:defRPr>
            </a:lvl1pPr>
            <a:lvl2pPr defTabSz="908050">
              <a:defRPr sz="4400" b="1">
                <a:solidFill>
                  <a:srgbClr val="003399"/>
                </a:solidFill>
                <a:latin typeface="Arial" panose="020B0604020202020204" pitchFamily="34" charset="0"/>
              </a:defRPr>
            </a:lvl2pPr>
            <a:lvl3pPr defTabSz="908050">
              <a:defRPr sz="4400" b="1">
                <a:solidFill>
                  <a:srgbClr val="003399"/>
                </a:solidFill>
                <a:latin typeface="Arial" panose="020B0604020202020204" pitchFamily="34" charset="0"/>
              </a:defRPr>
            </a:lvl3pPr>
            <a:lvl4pPr defTabSz="908050">
              <a:defRPr sz="4400" b="1">
                <a:solidFill>
                  <a:srgbClr val="003399"/>
                </a:solidFill>
                <a:latin typeface="Arial" panose="020B0604020202020204" pitchFamily="34" charset="0"/>
              </a:defRPr>
            </a:lvl4pPr>
            <a:lvl5pPr defTabSz="908050">
              <a:defRPr sz="4400" b="1">
                <a:solidFill>
                  <a:srgbClr val="003399"/>
                </a:solidFill>
                <a:latin typeface="Arial" panose="020B0604020202020204" pitchFamily="34" charset="0"/>
              </a:defRPr>
            </a:lvl5pPr>
            <a:lvl6pPr marL="2468563" indent="-182563" defTabSz="908050" eaLnBrk="0" fontAlgn="base" hangingPunct="0">
              <a:spcBef>
                <a:spcPct val="0"/>
              </a:spcBef>
              <a:spcAft>
                <a:spcPct val="0"/>
              </a:spcAft>
              <a:defRPr sz="4400" b="1">
                <a:solidFill>
                  <a:srgbClr val="003399"/>
                </a:solidFill>
                <a:latin typeface="Arial" panose="020B0604020202020204" pitchFamily="34" charset="0"/>
              </a:defRPr>
            </a:lvl6pPr>
            <a:lvl7pPr marL="2925763" indent="-182563" defTabSz="908050" eaLnBrk="0" fontAlgn="base" hangingPunct="0">
              <a:spcBef>
                <a:spcPct val="0"/>
              </a:spcBef>
              <a:spcAft>
                <a:spcPct val="0"/>
              </a:spcAft>
              <a:defRPr sz="4400" b="1">
                <a:solidFill>
                  <a:srgbClr val="003399"/>
                </a:solidFill>
                <a:latin typeface="Arial" panose="020B0604020202020204" pitchFamily="34" charset="0"/>
              </a:defRPr>
            </a:lvl7pPr>
            <a:lvl8pPr marL="3382963" indent="-182563" defTabSz="908050" eaLnBrk="0" fontAlgn="base" hangingPunct="0">
              <a:spcBef>
                <a:spcPct val="0"/>
              </a:spcBef>
              <a:spcAft>
                <a:spcPct val="0"/>
              </a:spcAft>
              <a:defRPr sz="4400" b="1">
                <a:solidFill>
                  <a:srgbClr val="003399"/>
                </a:solidFill>
                <a:latin typeface="Arial" panose="020B0604020202020204" pitchFamily="34" charset="0"/>
              </a:defRPr>
            </a:lvl8pPr>
            <a:lvl9pPr marL="3840163" indent="-182563" defTabSz="908050" eaLnBrk="0" fontAlgn="base" hangingPunct="0">
              <a:spcBef>
                <a:spcPct val="0"/>
              </a:spcBef>
              <a:spcAft>
                <a:spcPct val="0"/>
              </a:spcAft>
              <a:defRPr sz="4400" b="1">
                <a:solidFill>
                  <a:srgbClr val="003399"/>
                </a:solidFill>
                <a:latin typeface="Arial" panose="020B0604020202020204" pitchFamily="34" charset="0"/>
              </a:defRPr>
            </a:lvl9pPr>
          </a:lstStyle>
          <a:p>
            <a:endParaRPr lang="en-US" altLang="en-US" sz="3998"/>
          </a:p>
        </p:txBody>
      </p:sp>
      <p:sp>
        <p:nvSpPr>
          <p:cNvPr id="4163" name="Rectangle 14">
            <a:extLst>
              <a:ext uri="{FF2B5EF4-FFF2-40B4-BE49-F238E27FC236}">
                <a16:creationId xmlns:a16="http://schemas.microsoft.com/office/drawing/2014/main" id="{4E37FA4D-BE2E-475B-907E-CA116537D325}"/>
              </a:ext>
            </a:extLst>
          </p:cNvPr>
          <p:cNvSpPr>
            <a:spLocks noChangeArrowheads="1"/>
          </p:cNvSpPr>
          <p:nvPr/>
        </p:nvSpPr>
        <p:spPr bwMode="auto">
          <a:xfrm>
            <a:off x="30252989" y="6364289"/>
            <a:ext cx="13331827" cy="14209906"/>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908050">
              <a:defRPr sz="4400" b="1">
                <a:solidFill>
                  <a:srgbClr val="003399"/>
                </a:solidFill>
                <a:latin typeface="Arial" panose="020B0604020202020204" pitchFamily="34" charset="0"/>
              </a:defRPr>
            </a:lvl1pPr>
            <a:lvl2pPr defTabSz="908050">
              <a:defRPr sz="4400" b="1">
                <a:solidFill>
                  <a:srgbClr val="003399"/>
                </a:solidFill>
                <a:latin typeface="Arial" panose="020B0604020202020204" pitchFamily="34" charset="0"/>
              </a:defRPr>
            </a:lvl2pPr>
            <a:lvl3pPr defTabSz="908050">
              <a:defRPr sz="4400" b="1">
                <a:solidFill>
                  <a:srgbClr val="003399"/>
                </a:solidFill>
                <a:latin typeface="Arial" panose="020B0604020202020204" pitchFamily="34" charset="0"/>
              </a:defRPr>
            </a:lvl3pPr>
            <a:lvl4pPr defTabSz="908050">
              <a:defRPr sz="4400" b="1">
                <a:solidFill>
                  <a:srgbClr val="003399"/>
                </a:solidFill>
                <a:latin typeface="Arial" panose="020B0604020202020204" pitchFamily="34" charset="0"/>
              </a:defRPr>
            </a:lvl4pPr>
            <a:lvl5pPr defTabSz="908050">
              <a:defRPr sz="4400" b="1">
                <a:solidFill>
                  <a:srgbClr val="003399"/>
                </a:solidFill>
                <a:latin typeface="Arial" panose="020B0604020202020204" pitchFamily="34" charset="0"/>
              </a:defRPr>
            </a:lvl5pPr>
            <a:lvl6pPr marL="2468563" indent="-182563" defTabSz="908050" eaLnBrk="0" fontAlgn="base" hangingPunct="0">
              <a:spcBef>
                <a:spcPct val="0"/>
              </a:spcBef>
              <a:spcAft>
                <a:spcPct val="0"/>
              </a:spcAft>
              <a:defRPr sz="4400" b="1">
                <a:solidFill>
                  <a:srgbClr val="003399"/>
                </a:solidFill>
                <a:latin typeface="Arial" panose="020B0604020202020204" pitchFamily="34" charset="0"/>
              </a:defRPr>
            </a:lvl6pPr>
            <a:lvl7pPr marL="2925763" indent="-182563" defTabSz="908050" eaLnBrk="0" fontAlgn="base" hangingPunct="0">
              <a:spcBef>
                <a:spcPct val="0"/>
              </a:spcBef>
              <a:spcAft>
                <a:spcPct val="0"/>
              </a:spcAft>
              <a:defRPr sz="4400" b="1">
                <a:solidFill>
                  <a:srgbClr val="003399"/>
                </a:solidFill>
                <a:latin typeface="Arial" panose="020B0604020202020204" pitchFamily="34" charset="0"/>
              </a:defRPr>
            </a:lvl7pPr>
            <a:lvl8pPr marL="3382963" indent="-182563" defTabSz="908050" eaLnBrk="0" fontAlgn="base" hangingPunct="0">
              <a:spcBef>
                <a:spcPct val="0"/>
              </a:spcBef>
              <a:spcAft>
                <a:spcPct val="0"/>
              </a:spcAft>
              <a:defRPr sz="4400" b="1">
                <a:solidFill>
                  <a:srgbClr val="003399"/>
                </a:solidFill>
                <a:latin typeface="Arial" panose="020B0604020202020204" pitchFamily="34" charset="0"/>
              </a:defRPr>
            </a:lvl8pPr>
            <a:lvl9pPr marL="3840163" indent="-182563" defTabSz="908050" eaLnBrk="0" fontAlgn="base" hangingPunct="0">
              <a:spcBef>
                <a:spcPct val="0"/>
              </a:spcBef>
              <a:spcAft>
                <a:spcPct val="0"/>
              </a:spcAft>
              <a:defRPr sz="4400" b="1">
                <a:solidFill>
                  <a:srgbClr val="003399"/>
                </a:solidFill>
                <a:latin typeface="Arial" panose="020B0604020202020204" pitchFamily="34" charset="0"/>
              </a:defRPr>
            </a:lvl9pPr>
          </a:lstStyle>
          <a:p>
            <a:endParaRPr lang="en-US" altLang="en-US" sz="3998"/>
          </a:p>
        </p:txBody>
      </p:sp>
      <p:sp>
        <p:nvSpPr>
          <p:cNvPr id="4164" name="Rectangle 2">
            <a:extLst>
              <a:ext uri="{FF2B5EF4-FFF2-40B4-BE49-F238E27FC236}">
                <a16:creationId xmlns:a16="http://schemas.microsoft.com/office/drawing/2014/main" id="{7AC79C91-26B9-4E70-8E67-DC1B7BD1D35F}"/>
              </a:ext>
            </a:extLst>
          </p:cNvPr>
          <p:cNvSpPr>
            <a:spLocks noChangeArrowheads="1"/>
          </p:cNvSpPr>
          <p:nvPr/>
        </p:nvSpPr>
        <p:spPr bwMode="auto">
          <a:xfrm>
            <a:off x="13789022" y="13824276"/>
            <a:ext cx="16327440" cy="18798850"/>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908050">
              <a:defRPr sz="4400" b="1">
                <a:solidFill>
                  <a:srgbClr val="003399"/>
                </a:solidFill>
                <a:latin typeface="Arial" panose="020B0604020202020204" pitchFamily="34" charset="0"/>
              </a:defRPr>
            </a:lvl1pPr>
            <a:lvl2pPr defTabSz="908050">
              <a:defRPr sz="4400" b="1">
                <a:solidFill>
                  <a:srgbClr val="003399"/>
                </a:solidFill>
                <a:latin typeface="Arial" panose="020B0604020202020204" pitchFamily="34" charset="0"/>
              </a:defRPr>
            </a:lvl2pPr>
            <a:lvl3pPr defTabSz="908050">
              <a:defRPr sz="4400" b="1">
                <a:solidFill>
                  <a:srgbClr val="003399"/>
                </a:solidFill>
                <a:latin typeface="Arial" panose="020B0604020202020204" pitchFamily="34" charset="0"/>
              </a:defRPr>
            </a:lvl3pPr>
            <a:lvl4pPr defTabSz="908050">
              <a:defRPr sz="4400" b="1">
                <a:solidFill>
                  <a:srgbClr val="003399"/>
                </a:solidFill>
                <a:latin typeface="Arial" panose="020B0604020202020204" pitchFamily="34" charset="0"/>
              </a:defRPr>
            </a:lvl4pPr>
            <a:lvl5pPr defTabSz="908050">
              <a:defRPr sz="4400" b="1">
                <a:solidFill>
                  <a:srgbClr val="003399"/>
                </a:solidFill>
                <a:latin typeface="Arial" panose="020B0604020202020204" pitchFamily="34" charset="0"/>
              </a:defRPr>
            </a:lvl5pPr>
            <a:lvl6pPr marL="2468563" indent="-182563" defTabSz="908050" eaLnBrk="0" fontAlgn="base" hangingPunct="0">
              <a:spcBef>
                <a:spcPct val="0"/>
              </a:spcBef>
              <a:spcAft>
                <a:spcPct val="0"/>
              </a:spcAft>
              <a:defRPr sz="4400" b="1">
                <a:solidFill>
                  <a:srgbClr val="003399"/>
                </a:solidFill>
                <a:latin typeface="Arial" panose="020B0604020202020204" pitchFamily="34" charset="0"/>
              </a:defRPr>
            </a:lvl6pPr>
            <a:lvl7pPr marL="2925763" indent="-182563" defTabSz="908050" eaLnBrk="0" fontAlgn="base" hangingPunct="0">
              <a:spcBef>
                <a:spcPct val="0"/>
              </a:spcBef>
              <a:spcAft>
                <a:spcPct val="0"/>
              </a:spcAft>
              <a:defRPr sz="4400" b="1">
                <a:solidFill>
                  <a:srgbClr val="003399"/>
                </a:solidFill>
                <a:latin typeface="Arial" panose="020B0604020202020204" pitchFamily="34" charset="0"/>
              </a:defRPr>
            </a:lvl7pPr>
            <a:lvl8pPr marL="3382963" indent="-182563" defTabSz="908050" eaLnBrk="0" fontAlgn="base" hangingPunct="0">
              <a:spcBef>
                <a:spcPct val="0"/>
              </a:spcBef>
              <a:spcAft>
                <a:spcPct val="0"/>
              </a:spcAft>
              <a:defRPr sz="4400" b="1">
                <a:solidFill>
                  <a:srgbClr val="003399"/>
                </a:solidFill>
                <a:latin typeface="Arial" panose="020B0604020202020204" pitchFamily="34" charset="0"/>
              </a:defRPr>
            </a:lvl8pPr>
            <a:lvl9pPr marL="3840163" indent="-182563" defTabSz="908050" eaLnBrk="0" fontAlgn="base" hangingPunct="0">
              <a:spcBef>
                <a:spcPct val="0"/>
              </a:spcBef>
              <a:spcAft>
                <a:spcPct val="0"/>
              </a:spcAft>
              <a:defRPr sz="4400" b="1">
                <a:solidFill>
                  <a:srgbClr val="003399"/>
                </a:solidFill>
                <a:latin typeface="Arial" panose="020B0604020202020204" pitchFamily="34" charset="0"/>
              </a:defRPr>
            </a:lvl9pPr>
          </a:lstStyle>
          <a:p>
            <a:endParaRPr lang="en-US" altLang="en-US" sz="3998"/>
          </a:p>
        </p:txBody>
      </p:sp>
      <p:pic>
        <p:nvPicPr>
          <p:cNvPr id="4181" name="Picture 2" descr="University of Rhode Island - Wikipedia">
            <a:extLst>
              <a:ext uri="{FF2B5EF4-FFF2-40B4-BE49-F238E27FC236}">
                <a16:creationId xmlns:a16="http://schemas.microsoft.com/office/drawing/2014/main" id="{40F2C8C1-5AEB-4FC7-9012-23F0184AA2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3812" y="309564"/>
            <a:ext cx="1878014" cy="187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F85E941-B1E6-4A84-ADBD-956203EC8EE5}"/>
              </a:ext>
            </a:extLst>
          </p:cNvPr>
          <p:cNvPicPr>
            <a:picLocks noChangeAspect="1"/>
          </p:cNvPicPr>
          <p:nvPr/>
        </p:nvPicPr>
        <p:blipFill>
          <a:blip r:embed="rId9"/>
          <a:stretch>
            <a:fillRect/>
          </a:stretch>
        </p:blipFill>
        <p:spPr>
          <a:xfrm>
            <a:off x="887651" y="20099413"/>
            <a:ext cx="11731150" cy="5766874"/>
          </a:xfrm>
          <a:prstGeom prst="rect">
            <a:avLst/>
          </a:prstGeom>
        </p:spPr>
      </p:pic>
      <p:sp>
        <p:nvSpPr>
          <p:cNvPr id="127" name="TextBox 117">
            <a:extLst>
              <a:ext uri="{FF2B5EF4-FFF2-40B4-BE49-F238E27FC236}">
                <a16:creationId xmlns:a16="http://schemas.microsoft.com/office/drawing/2014/main" id="{A66041EE-BF02-4D02-9508-E348E5FED4D2}"/>
              </a:ext>
            </a:extLst>
          </p:cNvPr>
          <p:cNvSpPr txBox="1">
            <a:spLocks noChangeArrowheads="1"/>
          </p:cNvSpPr>
          <p:nvPr/>
        </p:nvSpPr>
        <p:spPr bwMode="auto">
          <a:xfrm>
            <a:off x="309563" y="17043350"/>
            <a:ext cx="13304837"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500" dirty="0"/>
              <a:t>Cells without bS21-2 translate from the </a:t>
            </a:r>
            <a:r>
              <a:rPr lang="en-US" altLang="en-US" sz="3500" i="1" dirty="0" err="1"/>
              <a:t>pdpA</a:t>
            </a:r>
            <a:r>
              <a:rPr lang="en-US" altLang="en-US" sz="3500" dirty="0"/>
              <a:t> 5’ UTR less efficiently</a:t>
            </a:r>
          </a:p>
        </p:txBody>
      </p:sp>
      <p:pic>
        <p:nvPicPr>
          <p:cNvPr id="16386" name="Picture 2" descr="Comparative Analysis of Dual-Luciferase Assay Technologies in a High  Throughput Microplate Format | March 18, 2016">
            <a:extLst>
              <a:ext uri="{FF2B5EF4-FFF2-40B4-BE49-F238E27FC236}">
                <a16:creationId xmlns:a16="http://schemas.microsoft.com/office/drawing/2014/main" id="{A2C6FA86-1B89-455F-95F1-3CC751E92B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46090" y="6925949"/>
            <a:ext cx="9677506" cy="35685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F57947-9D31-4906-ACFC-34BC8058C78A}"/>
              </a:ext>
            </a:extLst>
          </p:cNvPr>
          <p:cNvSpPr txBox="1"/>
          <p:nvPr/>
        </p:nvSpPr>
        <p:spPr>
          <a:xfrm>
            <a:off x="30252991" y="22289100"/>
            <a:ext cx="13287374" cy="553998"/>
          </a:xfrm>
          <a:prstGeom prst="rect">
            <a:avLst/>
          </a:prstGeom>
          <a:noFill/>
        </p:spPr>
        <p:txBody>
          <a:bodyPr wrap="square" rtlCol="0">
            <a:spAutoFit/>
          </a:bodyPr>
          <a:lstStyle/>
          <a:p>
            <a:pPr marL="1371600" indent="-1371600">
              <a:buFont typeface="Arial" panose="020B0604020202020204" pitchFamily="34" charset="0"/>
              <a:buChar char="•"/>
            </a:pPr>
            <a:r>
              <a:rPr lang="en-US" sz="3000" dirty="0"/>
              <a:t>Future experiments</a:t>
            </a:r>
          </a:p>
        </p:txBody>
      </p:sp>
      <p:sp>
        <p:nvSpPr>
          <p:cNvPr id="51" name="TextBox 82">
            <a:extLst>
              <a:ext uri="{FF2B5EF4-FFF2-40B4-BE49-F238E27FC236}">
                <a16:creationId xmlns:a16="http://schemas.microsoft.com/office/drawing/2014/main" id="{E3444ACA-3677-48AD-8EDE-2D5217BF2A39}"/>
              </a:ext>
            </a:extLst>
          </p:cNvPr>
          <p:cNvSpPr txBox="1">
            <a:spLocks noChangeArrowheads="1"/>
          </p:cNvSpPr>
          <p:nvPr/>
        </p:nvSpPr>
        <p:spPr bwMode="auto">
          <a:xfrm>
            <a:off x="6845741" y="10928993"/>
            <a:ext cx="62838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000" i="1" dirty="0"/>
              <a:t>F. </a:t>
            </a:r>
            <a:r>
              <a:rPr lang="en-US" altLang="en-US" sz="2000" i="1" dirty="0" err="1"/>
              <a:t>tularensis</a:t>
            </a:r>
            <a:r>
              <a:rPr lang="en-US" altLang="en-US" sz="2000" i="1" dirty="0"/>
              <a:t> </a:t>
            </a:r>
            <a:r>
              <a:rPr lang="en-US" altLang="en-US" sz="2000" dirty="0"/>
              <a:t>encodes three homologs of ribosomal protein bS21. </a:t>
            </a:r>
            <a:r>
              <a:rPr lang="en-US" altLang="en-US" sz="2000" dirty="0" err="1"/>
              <a:t>pdb</a:t>
            </a:r>
            <a:r>
              <a:rPr lang="en-US" altLang="en-US" sz="2000" dirty="0"/>
              <a:t> entry 2i2p; figure made by Dr. Steven Gregory</a:t>
            </a:r>
          </a:p>
        </p:txBody>
      </p:sp>
      <p:sp>
        <p:nvSpPr>
          <p:cNvPr id="53" name="Rectangle 20">
            <a:extLst>
              <a:ext uri="{FF2B5EF4-FFF2-40B4-BE49-F238E27FC236}">
                <a16:creationId xmlns:a16="http://schemas.microsoft.com/office/drawing/2014/main" id="{EE55B7ED-78ED-407D-8829-C5C1709379BC}"/>
              </a:ext>
            </a:extLst>
          </p:cNvPr>
          <p:cNvSpPr>
            <a:spLocks noChangeArrowheads="1"/>
          </p:cNvSpPr>
          <p:nvPr/>
        </p:nvSpPr>
        <p:spPr bwMode="auto">
          <a:xfrm>
            <a:off x="6530443" y="6974946"/>
            <a:ext cx="2194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Char char="•"/>
            </a:pPr>
            <a:r>
              <a:rPr lang="en-US" altLang="en-US" sz="2000" dirty="0">
                <a:solidFill>
                  <a:srgbClr val="00B050"/>
                </a:solidFill>
              </a:rPr>
              <a:t>P-site tRNA ASL </a:t>
            </a:r>
          </a:p>
          <a:p>
            <a:pPr>
              <a:buFont typeface="Arial" panose="020B0604020202020204" pitchFamily="34" charset="0"/>
              <a:buChar char="•"/>
            </a:pPr>
            <a:r>
              <a:rPr lang="en-US" altLang="en-US" sz="2000" dirty="0">
                <a:solidFill>
                  <a:srgbClr val="C00000"/>
                </a:solidFill>
              </a:rPr>
              <a:t>mRNA (P-site codon)</a:t>
            </a:r>
          </a:p>
          <a:p>
            <a:pPr>
              <a:buFont typeface="Arial" panose="020B0604020202020204" pitchFamily="34" charset="0"/>
              <a:buChar char="•"/>
            </a:pPr>
            <a:r>
              <a:rPr lang="en-US" altLang="en-US" sz="2000" dirty="0">
                <a:solidFill>
                  <a:srgbClr val="0070C0"/>
                </a:solidFill>
              </a:rPr>
              <a:t>bS21</a:t>
            </a:r>
          </a:p>
        </p:txBody>
      </p:sp>
      <p:pic>
        <p:nvPicPr>
          <p:cNvPr id="10" name="Picture 9">
            <a:extLst>
              <a:ext uri="{FF2B5EF4-FFF2-40B4-BE49-F238E27FC236}">
                <a16:creationId xmlns:a16="http://schemas.microsoft.com/office/drawing/2014/main" id="{58B1A508-E151-4328-8B4D-43487700D650}"/>
              </a:ext>
            </a:extLst>
          </p:cNvPr>
          <p:cNvPicPr>
            <a:picLocks noChangeAspect="1"/>
          </p:cNvPicPr>
          <p:nvPr/>
        </p:nvPicPr>
        <p:blipFill>
          <a:blip r:embed="rId11"/>
          <a:stretch>
            <a:fillRect/>
          </a:stretch>
        </p:blipFill>
        <p:spPr>
          <a:xfrm>
            <a:off x="1055643" y="26293697"/>
            <a:ext cx="6505575" cy="6124575"/>
          </a:xfrm>
          <a:prstGeom prst="rect">
            <a:avLst/>
          </a:prstGeom>
        </p:spPr>
      </p:pic>
      <p:pic>
        <p:nvPicPr>
          <p:cNvPr id="11" name="Picture 10">
            <a:extLst>
              <a:ext uri="{FF2B5EF4-FFF2-40B4-BE49-F238E27FC236}">
                <a16:creationId xmlns:a16="http://schemas.microsoft.com/office/drawing/2014/main" id="{7EFFC2E3-737A-42F4-BB1B-F2CB9E39BF75}"/>
              </a:ext>
            </a:extLst>
          </p:cNvPr>
          <p:cNvPicPr>
            <a:picLocks noChangeAspect="1"/>
          </p:cNvPicPr>
          <p:nvPr/>
        </p:nvPicPr>
        <p:blipFill>
          <a:blip r:embed="rId12"/>
          <a:stretch>
            <a:fillRect/>
          </a:stretch>
        </p:blipFill>
        <p:spPr>
          <a:xfrm>
            <a:off x="14934851" y="14968153"/>
            <a:ext cx="6359292" cy="6813064"/>
          </a:xfrm>
          <a:prstGeom prst="rect">
            <a:avLst/>
          </a:prstGeom>
        </p:spPr>
      </p:pic>
      <p:pic>
        <p:nvPicPr>
          <p:cNvPr id="60" name="Picture 59">
            <a:extLst>
              <a:ext uri="{FF2B5EF4-FFF2-40B4-BE49-F238E27FC236}">
                <a16:creationId xmlns:a16="http://schemas.microsoft.com/office/drawing/2014/main" id="{4D9B7CE8-C50C-4D27-BBF7-DBA13631F673}"/>
              </a:ext>
            </a:extLst>
          </p:cNvPr>
          <p:cNvPicPr>
            <a:picLocks noChangeAspect="1"/>
          </p:cNvPicPr>
          <p:nvPr/>
        </p:nvPicPr>
        <p:blipFill>
          <a:blip r:embed="rId12"/>
          <a:stretch>
            <a:fillRect/>
          </a:stretch>
        </p:blipFill>
        <p:spPr>
          <a:xfrm>
            <a:off x="14972750" y="24664167"/>
            <a:ext cx="6359292" cy="6813064"/>
          </a:xfrm>
          <a:prstGeom prst="rect">
            <a:avLst/>
          </a:prstGeom>
        </p:spPr>
      </p:pic>
      <p:pic>
        <p:nvPicPr>
          <p:cNvPr id="12" name="Picture 11">
            <a:extLst>
              <a:ext uri="{FF2B5EF4-FFF2-40B4-BE49-F238E27FC236}">
                <a16:creationId xmlns:a16="http://schemas.microsoft.com/office/drawing/2014/main" id="{11022992-9329-401B-94A1-DE1F49BCF98B}"/>
              </a:ext>
            </a:extLst>
          </p:cNvPr>
          <p:cNvPicPr>
            <a:picLocks noChangeAspect="1"/>
          </p:cNvPicPr>
          <p:nvPr/>
        </p:nvPicPr>
        <p:blipFill>
          <a:blip r:embed="rId13"/>
          <a:stretch>
            <a:fillRect/>
          </a:stretch>
        </p:blipFill>
        <p:spPr>
          <a:xfrm>
            <a:off x="21400792" y="15924300"/>
            <a:ext cx="8544628" cy="5104583"/>
          </a:xfrm>
          <a:prstGeom prst="rect">
            <a:avLst/>
          </a:prstGeom>
        </p:spPr>
      </p:pic>
      <p:pic>
        <p:nvPicPr>
          <p:cNvPr id="13" name="Picture 12">
            <a:extLst>
              <a:ext uri="{FF2B5EF4-FFF2-40B4-BE49-F238E27FC236}">
                <a16:creationId xmlns:a16="http://schemas.microsoft.com/office/drawing/2014/main" id="{7D31C45B-5878-43A9-8F41-62478F609D43}"/>
              </a:ext>
            </a:extLst>
          </p:cNvPr>
          <p:cNvPicPr>
            <a:picLocks noChangeAspect="1"/>
          </p:cNvPicPr>
          <p:nvPr/>
        </p:nvPicPr>
        <p:blipFill>
          <a:blip r:embed="rId13"/>
          <a:stretch>
            <a:fillRect/>
          </a:stretch>
        </p:blipFill>
        <p:spPr>
          <a:xfrm>
            <a:off x="21576973" y="25936579"/>
            <a:ext cx="8294558" cy="4955191"/>
          </a:xfrm>
          <a:prstGeom prst="rect">
            <a:avLst/>
          </a:prstGeom>
        </p:spPr>
      </p:pic>
      <p:pic>
        <p:nvPicPr>
          <p:cNvPr id="14" name="Picture 13">
            <a:extLst>
              <a:ext uri="{FF2B5EF4-FFF2-40B4-BE49-F238E27FC236}">
                <a16:creationId xmlns:a16="http://schemas.microsoft.com/office/drawing/2014/main" id="{432F4398-9DA8-43AF-BE5A-C99C06696542}"/>
              </a:ext>
            </a:extLst>
          </p:cNvPr>
          <p:cNvPicPr>
            <a:picLocks noChangeAspect="1"/>
          </p:cNvPicPr>
          <p:nvPr/>
        </p:nvPicPr>
        <p:blipFill>
          <a:blip r:embed="rId14"/>
          <a:stretch>
            <a:fillRect/>
          </a:stretch>
        </p:blipFill>
        <p:spPr>
          <a:xfrm>
            <a:off x="31145356" y="7290781"/>
            <a:ext cx="11800205" cy="5319458"/>
          </a:xfrm>
          <a:prstGeom prst="rect">
            <a:avLst/>
          </a:prstGeom>
        </p:spPr>
      </p:pic>
      <p:pic>
        <p:nvPicPr>
          <p:cNvPr id="67" name="Picture 66">
            <a:extLst>
              <a:ext uri="{FF2B5EF4-FFF2-40B4-BE49-F238E27FC236}">
                <a16:creationId xmlns:a16="http://schemas.microsoft.com/office/drawing/2014/main" id="{3DF0667B-633F-403C-ABC6-B618F2BEB307}"/>
              </a:ext>
            </a:extLst>
          </p:cNvPr>
          <p:cNvPicPr>
            <a:picLocks noChangeAspect="1"/>
          </p:cNvPicPr>
          <p:nvPr/>
        </p:nvPicPr>
        <p:blipFill rotWithShape="1">
          <a:blip r:embed="rId2"/>
          <a:srcRect l="75182" t="71997"/>
          <a:stretch/>
        </p:blipFill>
        <p:spPr>
          <a:xfrm>
            <a:off x="9235027" y="15846897"/>
            <a:ext cx="2446122" cy="1035897"/>
          </a:xfrm>
          <a:prstGeom prst="rect">
            <a:avLst/>
          </a:prstGeom>
        </p:spPr>
      </p:pic>
      <p:pic>
        <p:nvPicPr>
          <p:cNvPr id="68" name="Picture 67">
            <a:extLst>
              <a:ext uri="{FF2B5EF4-FFF2-40B4-BE49-F238E27FC236}">
                <a16:creationId xmlns:a16="http://schemas.microsoft.com/office/drawing/2014/main" id="{D02DB3E2-FC74-4EBE-B94F-04A480041CD9}"/>
              </a:ext>
            </a:extLst>
          </p:cNvPr>
          <p:cNvPicPr>
            <a:picLocks noChangeAspect="1"/>
          </p:cNvPicPr>
          <p:nvPr/>
        </p:nvPicPr>
        <p:blipFill rotWithShape="1">
          <a:blip r:embed="rId2"/>
          <a:srcRect l="75182" t="37590" b="33449"/>
          <a:stretch/>
        </p:blipFill>
        <p:spPr>
          <a:xfrm>
            <a:off x="5619426" y="15847686"/>
            <a:ext cx="2456094" cy="1075700"/>
          </a:xfrm>
          <a:prstGeom prst="rect">
            <a:avLst/>
          </a:prstGeom>
        </p:spPr>
      </p:pic>
    </p:spTree>
    <p:extLst>
      <p:ext uri="{BB962C8B-B14F-4D97-AF65-F5344CB8AC3E}">
        <p14:creationId xmlns:p14="http://schemas.microsoft.com/office/powerpoint/2010/main" val="30240789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11456</TotalTime>
  <Words>265</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Cogswell, Marisa</dc:creator>
  <cp:lastModifiedBy>Cogswell, Marisa</cp:lastModifiedBy>
  <cp:revision>21</cp:revision>
  <dcterms:created xsi:type="dcterms:W3CDTF">2022-07-12T17:31:00Z</dcterms:created>
  <dcterms:modified xsi:type="dcterms:W3CDTF">2022-07-20T16:27:34Z</dcterms:modified>
</cp:coreProperties>
</file>