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3"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5944"/>
    <a:srgbClr val="F5D5D5"/>
    <a:srgbClr val="E1DA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77926" autoAdjust="0"/>
  </p:normalViewPr>
  <p:slideViewPr>
    <p:cSldViewPr snapToGrid="0">
      <p:cViewPr>
        <p:scale>
          <a:sx n="13" d="100"/>
          <a:sy n="13" d="100"/>
        </p:scale>
        <p:origin x="1400"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6DD03C2-16C4-4655-90C4-4F982C160DC6}" type="datetimeFigureOut">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75070-B392-4074-A20F-A2B008BDACE1}" type="slidenum">
              <a:rPr lang="en-US" smtClean="0"/>
              <a:t>‹#›</a:t>
            </a:fld>
            <a:endParaRPr lang="en-US"/>
          </a:p>
        </p:txBody>
      </p:sp>
    </p:spTree>
    <p:extLst>
      <p:ext uri="{BB962C8B-B14F-4D97-AF65-F5344CB8AC3E}">
        <p14:creationId xmlns:p14="http://schemas.microsoft.com/office/powerpoint/2010/main" val="4223941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DD03C2-16C4-4655-90C4-4F982C160DC6}" type="datetimeFigureOut">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75070-B392-4074-A20F-A2B008BDACE1}" type="slidenum">
              <a:rPr lang="en-US" smtClean="0"/>
              <a:t>‹#›</a:t>
            </a:fld>
            <a:endParaRPr lang="en-US"/>
          </a:p>
        </p:txBody>
      </p:sp>
    </p:spTree>
    <p:extLst>
      <p:ext uri="{BB962C8B-B14F-4D97-AF65-F5344CB8AC3E}">
        <p14:creationId xmlns:p14="http://schemas.microsoft.com/office/powerpoint/2010/main" val="22069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DD03C2-16C4-4655-90C4-4F982C160DC6}" type="datetimeFigureOut">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75070-B392-4074-A20F-A2B008BDACE1}" type="slidenum">
              <a:rPr lang="en-US" smtClean="0"/>
              <a:t>‹#›</a:t>
            </a:fld>
            <a:endParaRPr lang="en-US"/>
          </a:p>
        </p:txBody>
      </p:sp>
    </p:spTree>
    <p:extLst>
      <p:ext uri="{BB962C8B-B14F-4D97-AF65-F5344CB8AC3E}">
        <p14:creationId xmlns:p14="http://schemas.microsoft.com/office/powerpoint/2010/main" val="1391140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DD03C2-16C4-4655-90C4-4F982C160DC6}" type="datetimeFigureOut">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75070-B392-4074-A20F-A2B008BDACE1}" type="slidenum">
              <a:rPr lang="en-US" smtClean="0"/>
              <a:t>‹#›</a:t>
            </a:fld>
            <a:endParaRPr lang="en-US"/>
          </a:p>
        </p:txBody>
      </p:sp>
    </p:spTree>
    <p:extLst>
      <p:ext uri="{BB962C8B-B14F-4D97-AF65-F5344CB8AC3E}">
        <p14:creationId xmlns:p14="http://schemas.microsoft.com/office/powerpoint/2010/main" val="3331091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DD03C2-16C4-4655-90C4-4F982C160DC6}" type="datetimeFigureOut">
              <a:rPr lang="en-US" smtClean="0"/>
              <a:t>7/22/2022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75070-B392-4074-A20F-A2B008BDACE1}" type="slidenum">
              <a:rPr lang="en-US" smtClean="0"/>
              <a:t>‹#›</a:t>
            </a:fld>
            <a:endParaRPr lang="en-US"/>
          </a:p>
        </p:txBody>
      </p:sp>
    </p:spTree>
    <p:extLst>
      <p:ext uri="{BB962C8B-B14F-4D97-AF65-F5344CB8AC3E}">
        <p14:creationId xmlns:p14="http://schemas.microsoft.com/office/powerpoint/2010/main" val="2709792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DD03C2-16C4-4655-90C4-4F982C160DC6}" type="datetimeFigureOut">
              <a:rPr lang="en-US" smtClean="0"/>
              <a:t>7/22/2022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75070-B392-4074-A20F-A2B008BDACE1}" type="slidenum">
              <a:rPr lang="en-US" smtClean="0"/>
              <a:t>‹#›</a:t>
            </a:fld>
            <a:endParaRPr lang="en-US"/>
          </a:p>
        </p:txBody>
      </p:sp>
    </p:spTree>
    <p:extLst>
      <p:ext uri="{BB962C8B-B14F-4D97-AF65-F5344CB8AC3E}">
        <p14:creationId xmlns:p14="http://schemas.microsoft.com/office/powerpoint/2010/main" val="1850453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DD03C2-16C4-4655-90C4-4F982C160DC6}" type="datetimeFigureOut">
              <a:rPr lang="en-US" smtClean="0"/>
              <a:t>7/22/2022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F75070-B392-4074-A20F-A2B008BDACE1}" type="slidenum">
              <a:rPr lang="en-US" smtClean="0"/>
              <a:t>‹#›</a:t>
            </a:fld>
            <a:endParaRPr lang="en-US"/>
          </a:p>
        </p:txBody>
      </p:sp>
    </p:spTree>
    <p:extLst>
      <p:ext uri="{BB962C8B-B14F-4D97-AF65-F5344CB8AC3E}">
        <p14:creationId xmlns:p14="http://schemas.microsoft.com/office/powerpoint/2010/main" val="700408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DD03C2-16C4-4655-90C4-4F982C160DC6}" type="datetimeFigureOut">
              <a:rPr lang="en-US" smtClean="0"/>
              <a:t>7/22/2022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F75070-B392-4074-A20F-A2B008BDACE1}" type="slidenum">
              <a:rPr lang="en-US" smtClean="0"/>
              <a:t>‹#›</a:t>
            </a:fld>
            <a:endParaRPr lang="en-US"/>
          </a:p>
        </p:txBody>
      </p:sp>
    </p:spTree>
    <p:extLst>
      <p:ext uri="{BB962C8B-B14F-4D97-AF65-F5344CB8AC3E}">
        <p14:creationId xmlns:p14="http://schemas.microsoft.com/office/powerpoint/2010/main" val="4204004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DD03C2-16C4-4655-90C4-4F982C160DC6}" type="datetimeFigureOut">
              <a:rPr lang="en-US" smtClean="0"/>
              <a:t>7/22/2022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F75070-B392-4074-A20F-A2B008BDACE1}" type="slidenum">
              <a:rPr lang="en-US" smtClean="0"/>
              <a:t>‹#›</a:t>
            </a:fld>
            <a:endParaRPr lang="en-US"/>
          </a:p>
        </p:txBody>
      </p:sp>
    </p:spTree>
    <p:extLst>
      <p:ext uri="{BB962C8B-B14F-4D97-AF65-F5344CB8AC3E}">
        <p14:creationId xmlns:p14="http://schemas.microsoft.com/office/powerpoint/2010/main" val="4258247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76DD03C2-16C4-4655-90C4-4F982C160DC6}" type="datetimeFigureOut">
              <a:rPr lang="en-US" smtClean="0"/>
              <a:t>7/22/2022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75070-B392-4074-A20F-A2B008BDACE1}" type="slidenum">
              <a:rPr lang="en-US" smtClean="0"/>
              <a:t>‹#›</a:t>
            </a:fld>
            <a:endParaRPr lang="en-US"/>
          </a:p>
        </p:txBody>
      </p:sp>
    </p:spTree>
    <p:extLst>
      <p:ext uri="{BB962C8B-B14F-4D97-AF65-F5344CB8AC3E}">
        <p14:creationId xmlns:p14="http://schemas.microsoft.com/office/powerpoint/2010/main" val="3983025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76DD03C2-16C4-4655-90C4-4F982C160DC6}" type="datetimeFigureOut">
              <a:rPr lang="en-US" smtClean="0"/>
              <a:t>7/22/2022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75070-B392-4074-A20F-A2B008BDACE1}" type="slidenum">
              <a:rPr lang="en-US" smtClean="0"/>
              <a:t>‹#›</a:t>
            </a:fld>
            <a:endParaRPr lang="en-US"/>
          </a:p>
        </p:txBody>
      </p:sp>
    </p:spTree>
    <p:extLst>
      <p:ext uri="{BB962C8B-B14F-4D97-AF65-F5344CB8AC3E}">
        <p14:creationId xmlns:p14="http://schemas.microsoft.com/office/powerpoint/2010/main" val="372502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76DD03C2-16C4-4655-90C4-4F982C160DC6}" type="datetimeFigureOut">
              <a:rPr lang="en-US" smtClean="0"/>
              <a:t>7/22/2022</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CBF75070-B392-4074-A20F-A2B008BDACE1}" type="slidenum">
              <a:rPr lang="en-US" smtClean="0"/>
              <a:t>‹#›</a:t>
            </a:fld>
            <a:endParaRPr lang="en-US"/>
          </a:p>
        </p:txBody>
      </p:sp>
    </p:spTree>
    <p:extLst>
      <p:ext uri="{BB962C8B-B14F-4D97-AF65-F5344CB8AC3E}">
        <p14:creationId xmlns:p14="http://schemas.microsoft.com/office/powerpoint/2010/main" val="16108205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310E91-79F9-4A1E-9132-2B22B87734AD}"/>
              </a:ext>
            </a:extLst>
          </p:cNvPr>
          <p:cNvPicPr>
            <a:picLocks noChangeAspect="1"/>
          </p:cNvPicPr>
          <p:nvPr/>
        </p:nvPicPr>
        <p:blipFill rotWithShape="1">
          <a:blip r:embed="rId2"/>
          <a:srcRect r="6675"/>
          <a:stretch/>
        </p:blipFill>
        <p:spPr>
          <a:xfrm>
            <a:off x="20866977" y="14241222"/>
            <a:ext cx="9176606" cy="5535579"/>
          </a:xfrm>
          <a:prstGeom prst="rect">
            <a:avLst/>
          </a:prstGeom>
        </p:spPr>
      </p:pic>
      <p:pic>
        <p:nvPicPr>
          <p:cNvPr id="10" name="Picture 9">
            <a:extLst>
              <a:ext uri="{FF2B5EF4-FFF2-40B4-BE49-F238E27FC236}">
                <a16:creationId xmlns:a16="http://schemas.microsoft.com/office/drawing/2014/main" id="{64C90A8F-557F-42F7-8A19-57C7FD665832}"/>
              </a:ext>
            </a:extLst>
          </p:cNvPr>
          <p:cNvPicPr>
            <a:picLocks noChangeAspect="1"/>
          </p:cNvPicPr>
          <p:nvPr/>
        </p:nvPicPr>
        <p:blipFill rotWithShape="1">
          <a:blip r:embed="rId3"/>
          <a:srcRect r="4818"/>
          <a:stretch/>
        </p:blipFill>
        <p:spPr>
          <a:xfrm>
            <a:off x="20421505" y="22656458"/>
            <a:ext cx="9622077" cy="5640116"/>
          </a:xfrm>
          <a:prstGeom prst="rect">
            <a:avLst/>
          </a:prstGeom>
        </p:spPr>
      </p:pic>
      <p:pic>
        <p:nvPicPr>
          <p:cNvPr id="31" name="Picture 30">
            <a:extLst>
              <a:ext uri="{FF2B5EF4-FFF2-40B4-BE49-F238E27FC236}">
                <a16:creationId xmlns:a16="http://schemas.microsoft.com/office/drawing/2014/main" id="{13396BB0-CA9A-4467-BF64-A7ABF0C4F610}"/>
              </a:ext>
            </a:extLst>
          </p:cNvPr>
          <p:cNvPicPr>
            <a:picLocks noChangeAspect="1"/>
          </p:cNvPicPr>
          <p:nvPr/>
        </p:nvPicPr>
        <p:blipFill>
          <a:blip r:embed="rId4"/>
          <a:stretch>
            <a:fillRect/>
          </a:stretch>
        </p:blipFill>
        <p:spPr>
          <a:xfrm>
            <a:off x="13533708" y="22548524"/>
            <a:ext cx="6737517" cy="7142466"/>
          </a:xfrm>
          <a:prstGeom prst="rect">
            <a:avLst/>
          </a:prstGeom>
        </p:spPr>
      </p:pic>
      <p:pic>
        <p:nvPicPr>
          <p:cNvPr id="30" name="Picture 29">
            <a:extLst>
              <a:ext uri="{FF2B5EF4-FFF2-40B4-BE49-F238E27FC236}">
                <a16:creationId xmlns:a16="http://schemas.microsoft.com/office/drawing/2014/main" id="{687124A7-0CE2-4EC8-806A-998EB52C10BA}"/>
              </a:ext>
            </a:extLst>
          </p:cNvPr>
          <p:cNvPicPr>
            <a:picLocks noChangeAspect="1"/>
          </p:cNvPicPr>
          <p:nvPr/>
        </p:nvPicPr>
        <p:blipFill>
          <a:blip r:embed="rId5"/>
          <a:stretch>
            <a:fillRect/>
          </a:stretch>
        </p:blipFill>
        <p:spPr>
          <a:xfrm>
            <a:off x="14354701" y="13960766"/>
            <a:ext cx="6690952" cy="6047471"/>
          </a:xfrm>
          <a:prstGeom prst="rect">
            <a:avLst/>
          </a:prstGeom>
        </p:spPr>
      </p:pic>
      <p:pic>
        <p:nvPicPr>
          <p:cNvPr id="13" name="Picture 12">
            <a:extLst>
              <a:ext uri="{FF2B5EF4-FFF2-40B4-BE49-F238E27FC236}">
                <a16:creationId xmlns:a16="http://schemas.microsoft.com/office/drawing/2014/main" id="{D162796F-9E21-4376-B304-A7C09CB058AE}"/>
              </a:ext>
            </a:extLst>
          </p:cNvPr>
          <p:cNvPicPr>
            <a:picLocks noChangeAspect="1"/>
          </p:cNvPicPr>
          <p:nvPr/>
        </p:nvPicPr>
        <p:blipFill>
          <a:blip r:embed="rId6"/>
          <a:stretch>
            <a:fillRect/>
          </a:stretch>
        </p:blipFill>
        <p:spPr>
          <a:xfrm>
            <a:off x="31018202" y="9931886"/>
            <a:ext cx="7024663" cy="3914036"/>
          </a:xfrm>
          <a:prstGeom prst="rect">
            <a:avLst/>
          </a:prstGeom>
        </p:spPr>
      </p:pic>
      <p:pic>
        <p:nvPicPr>
          <p:cNvPr id="4" name="Picture 3">
            <a:extLst>
              <a:ext uri="{FF2B5EF4-FFF2-40B4-BE49-F238E27FC236}">
                <a16:creationId xmlns:a16="http://schemas.microsoft.com/office/drawing/2014/main" id="{75BFCAB1-A1A3-44F5-83FA-BDFE5893D9F2}"/>
              </a:ext>
            </a:extLst>
          </p:cNvPr>
          <p:cNvPicPr>
            <a:picLocks noChangeAspect="1"/>
          </p:cNvPicPr>
          <p:nvPr/>
        </p:nvPicPr>
        <p:blipFill>
          <a:blip r:embed="rId7"/>
          <a:stretch>
            <a:fillRect/>
          </a:stretch>
        </p:blipFill>
        <p:spPr>
          <a:xfrm>
            <a:off x="14501469" y="5962494"/>
            <a:ext cx="7511771" cy="5271419"/>
          </a:xfrm>
          <a:prstGeom prst="rect">
            <a:avLst/>
          </a:prstGeom>
        </p:spPr>
      </p:pic>
      <p:pic>
        <p:nvPicPr>
          <p:cNvPr id="15" name="Picture 14">
            <a:extLst>
              <a:ext uri="{FF2B5EF4-FFF2-40B4-BE49-F238E27FC236}">
                <a16:creationId xmlns:a16="http://schemas.microsoft.com/office/drawing/2014/main" id="{D9C0F51D-6A89-4E8D-B45A-498DC91A0862}"/>
              </a:ext>
            </a:extLst>
          </p:cNvPr>
          <p:cNvPicPr>
            <a:picLocks noChangeAspect="1"/>
          </p:cNvPicPr>
          <p:nvPr/>
        </p:nvPicPr>
        <p:blipFill rotWithShape="1">
          <a:blip r:embed="rId8"/>
          <a:srcRect l="2174" t="8945" r="30661"/>
          <a:stretch/>
        </p:blipFill>
        <p:spPr>
          <a:xfrm>
            <a:off x="647420" y="13854969"/>
            <a:ext cx="6521607" cy="3318229"/>
          </a:xfrm>
          <a:prstGeom prst="rect">
            <a:avLst/>
          </a:prstGeom>
        </p:spPr>
      </p:pic>
      <p:pic>
        <p:nvPicPr>
          <p:cNvPr id="66" name="Picture 65">
            <a:extLst>
              <a:ext uri="{FF2B5EF4-FFF2-40B4-BE49-F238E27FC236}">
                <a16:creationId xmlns:a16="http://schemas.microsoft.com/office/drawing/2014/main" id="{250CEA02-6B15-43DF-8BD3-E8017C9B6FB5}"/>
              </a:ext>
            </a:extLst>
          </p:cNvPr>
          <p:cNvPicPr>
            <a:picLocks noChangeAspect="1"/>
          </p:cNvPicPr>
          <p:nvPr/>
        </p:nvPicPr>
        <p:blipFill rotWithShape="1">
          <a:blip r:embed="rId8"/>
          <a:srcRect l="75182" t="5617" b="65421"/>
          <a:stretch/>
        </p:blipFill>
        <p:spPr>
          <a:xfrm>
            <a:off x="1740812" y="17398061"/>
            <a:ext cx="2952005" cy="1292895"/>
          </a:xfrm>
          <a:prstGeom prst="rect">
            <a:avLst/>
          </a:prstGeom>
        </p:spPr>
      </p:pic>
      <p:sp>
        <p:nvSpPr>
          <p:cNvPr id="4101" name="Text Box 2">
            <a:extLst>
              <a:ext uri="{FF2B5EF4-FFF2-40B4-BE49-F238E27FC236}">
                <a16:creationId xmlns:a16="http://schemas.microsoft.com/office/drawing/2014/main" id="{C93E310F-F700-4870-8BC6-F7DB452ED542}"/>
              </a:ext>
            </a:extLst>
          </p:cNvPr>
          <p:cNvSpPr txBox="1">
            <a:spLocks noChangeArrowheads="1"/>
          </p:cNvSpPr>
          <p:nvPr/>
        </p:nvSpPr>
        <p:spPr bwMode="auto">
          <a:xfrm>
            <a:off x="325440" y="139699"/>
            <a:ext cx="43260960" cy="4505401"/>
          </a:xfrm>
          <a:prstGeom prst="rect">
            <a:avLst/>
          </a:prstGeom>
          <a:solidFill>
            <a:srgbClr val="F5D5D5"/>
          </a:solidFill>
          <a:ln w="3175">
            <a:solidFill>
              <a:schemeClr val="tx1"/>
            </a:solidFill>
          </a:ln>
        </p:spPr>
        <p:txBody>
          <a:bodyPr wrap="square" lIns="460978" tIns="502920" rIns="460978" bIns="228600">
            <a:spAutoFit/>
          </a:bodyPr>
          <a:lstStyle>
            <a:lvl1pPr defTabSz="998538">
              <a:defRPr sz="4400" b="1">
                <a:solidFill>
                  <a:srgbClr val="003399"/>
                </a:solidFill>
                <a:latin typeface="Arial" panose="020B0604020202020204" pitchFamily="34" charset="0"/>
              </a:defRPr>
            </a:lvl1pPr>
            <a:lvl2pPr defTabSz="998538">
              <a:defRPr sz="4400" b="1">
                <a:solidFill>
                  <a:srgbClr val="003399"/>
                </a:solidFill>
                <a:latin typeface="Arial" panose="020B0604020202020204" pitchFamily="34" charset="0"/>
              </a:defRPr>
            </a:lvl2pPr>
            <a:lvl3pPr marL="1143000" indent="-228600" defTabSz="998538">
              <a:defRPr sz="4400" b="1">
                <a:solidFill>
                  <a:srgbClr val="003399"/>
                </a:solidFill>
                <a:latin typeface="Arial" panose="020B0604020202020204" pitchFamily="34" charset="0"/>
              </a:defRPr>
            </a:lvl3pPr>
            <a:lvl4pPr marL="1600200" indent="-228600" defTabSz="998538">
              <a:defRPr sz="4400" b="1">
                <a:solidFill>
                  <a:srgbClr val="003399"/>
                </a:solidFill>
                <a:latin typeface="Arial" panose="020B0604020202020204" pitchFamily="34" charset="0"/>
              </a:defRPr>
            </a:lvl4pPr>
            <a:lvl5pPr marL="2057400" indent="-228600" defTabSz="998538">
              <a:defRPr sz="4400" b="1">
                <a:solidFill>
                  <a:srgbClr val="003399"/>
                </a:solidFill>
                <a:latin typeface="Arial" panose="020B0604020202020204" pitchFamily="34" charset="0"/>
              </a:defRPr>
            </a:lvl5pPr>
            <a:lvl6pPr marL="2514600" indent="-228600" defTabSz="998538" eaLnBrk="0" fontAlgn="base" hangingPunct="0">
              <a:spcBef>
                <a:spcPct val="0"/>
              </a:spcBef>
              <a:spcAft>
                <a:spcPct val="0"/>
              </a:spcAft>
              <a:defRPr sz="4400" b="1">
                <a:solidFill>
                  <a:srgbClr val="003399"/>
                </a:solidFill>
                <a:latin typeface="Arial" panose="020B0604020202020204" pitchFamily="34" charset="0"/>
              </a:defRPr>
            </a:lvl6pPr>
            <a:lvl7pPr marL="2971800" indent="-228600" defTabSz="998538" eaLnBrk="0" fontAlgn="base" hangingPunct="0">
              <a:spcBef>
                <a:spcPct val="0"/>
              </a:spcBef>
              <a:spcAft>
                <a:spcPct val="0"/>
              </a:spcAft>
              <a:defRPr sz="4400" b="1">
                <a:solidFill>
                  <a:srgbClr val="003399"/>
                </a:solidFill>
                <a:latin typeface="Arial" panose="020B0604020202020204" pitchFamily="34" charset="0"/>
              </a:defRPr>
            </a:lvl7pPr>
            <a:lvl8pPr marL="3429000" indent="-228600" defTabSz="998538" eaLnBrk="0" fontAlgn="base" hangingPunct="0">
              <a:spcBef>
                <a:spcPct val="0"/>
              </a:spcBef>
              <a:spcAft>
                <a:spcPct val="0"/>
              </a:spcAft>
              <a:defRPr sz="4400" b="1">
                <a:solidFill>
                  <a:srgbClr val="003399"/>
                </a:solidFill>
                <a:latin typeface="Arial" panose="020B0604020202020204" pitchFamily="34" charset="0"/>
              </a:defRPr>
            </a:lvl8pPr>
            <a:lvl9pPr marL="3886200" indent="-228600" defTabSz="998538" eaLnBrk="0" fontAlgn="base" hangingPunct="0">
              <a:spcBef>
                <a:spcPct val="0"/>
              </a:spcBef>
              <a:spcAft>
                <a:spcPct val="0"/>
              </a:spcAft>
              <a:defRPr sz="4400" b="1">
                <a:solidFill>
                  <a:srgbClr val="003399"/>
                </a:solidFill>
                <a:latin typeface="Arial" panose="020B0604020202020204" pitchFamily="34" charset="0"/>
              </a:defRPr>
            </a:lvl9pPr>
          </a:lstStyle>
          <a:p>
            <a:pPr algn="ctr"/>
            <a:r>
              <a:rPr lang="en-US" altLang="en-US" sz="5000" dirty="0">
                <a:solidFill>
                  <a:schemeClr val="tx1"/>
                </a:solidFill>
              </a:rPr>
              <a:t>Developing an assay to compare translation by </a:t>
            </a:r>
            <a:r>
              <a:rPr lang="en-US" altLang="en-US" sz="5000" i="1" dirty="0">
                <a:solidFill>
                  <a:schemeClr val="tx1"/>
                </a:solidFill>
              </a:rPr>
              <a:t>Francisella tularensis </a:t>
            </a:r>
            <a:r>
              <a:rPr lang="en-US" altLang="en-US" sz="5000" dirty="0">
                <a:solidFill>
                  <a:schemeClr val="tx1"/>
                </a:solidFill>
              </a:rPr>
              <a:t>ribosomes with different bS21 homologs</a:t>
            </a:r>
          </a:p>
          <a:p>
            <a:pPr algn="ctr"/>
            <a:endParaRPr lang="en-US" altLang="en-US" sz="4000" dirty="0">
              <a:solidFill>
                <a:schemeClr val="tx1"/>
              </a:solidFill>
            </a:endParaRPr>
          </a:p>
          <a:p>
            <a:pPr algn="ctr"/>
            <a:r>
              <a:rPr lang="en-US" altLang="en-US" sz="4498" dirty="0">
                <a:solidFill>
                  <a:schemeClr val="tx1"/>
                </a:solidFill>
              </a:rPr>
              <a:t>Marisa C. Cogswell</a:t>
            </a:r>
            <a:r>
              <a:rPr lang="en-US" altLang="en-US" sz="4498" baseline="30000" dirty="0">
                <a:solidFill>
                  <a:schemeClr val="tx1"/>
                </a:solidFill>
              </a:rPr>
              <a:t>1</a:t>
            </a:r>
            <a:r>
              <a:rPr lang="en-US" altLang="en-US" sz="4498" dirty="0">
                <a:solidFill>
                  <a:schemeClr val="tx1"/>
                </a:solidFill>
              </a:rPr>
              <a:t>,</a:t>
            </a:r>
            <a:r>
              <a:rPr lang="en-US" altLang="en-US" sz="4498" b="0" dirty="0">
                <a:solidFill>
                  <a:schemeClr val="tx1"/>
                </a:solidFill>
              </a:rPr>
              <a:t> Hannah Trautmann</a:t>
            </a:r>
            <a:r>
              <a:rPr lang="en-US" altLang="en-US" sz="4498" b="0" baseline="30000" dirty="0">
                <a:solidFill>
                  <a:schemeClr val="tx1"/>
                </a:solidFill>
              </a:rPr>
              <a:t>2</a:t>
            </a:r>
            <a:r>
              <a:rPr lang="en-US" altLang="en-US" sz="4498" b="0" dirty="0">
                <a:solidFill>
                  <a:schemeClr val="tx1"/>
                </a:solidFill>
              </a:rPr>
              <a:t>, and Kathryn M. Ramsey</a:t>
            </a:r>
            <a:r>
              <a:rPr lang="en-US" altLang="en-US" sz="4498" b="0" baseline="30000" dirty="0">
                <a:solidFill>
                  <a:schemeClr val="tx1"/>
                </a:solidFill>
              </a:rPr>
              <a:t>2,3</a:t>
            </a:r>
          </a:p>
          <a:p>
            <a:pPr algn="ctr"/>
            <a:endParaRPr lang="en-US" altLang="en-US" sz="2880" baseline="30000" dirty="0">
              <a:solidFill>
                <a:schemeClr val="tx1"/>
              </a:solidFill>
            </a:endParaRPr>
          </a:p>
          <a:p>
            <a:pPr marL="0" lvl="1" algn="ctr"/>
            <a:endParaRPr lang="en-US" altLang="en-US" sz="998" baseline="30000" dirty="0">
              <a:solidFill>
                <a:schemeClr val="tx1"/>
              </a:solidFill>
            </a:endParaRPr>
          </a:p>
          <a:p>
            <a:pPr marL="0" lvl="1" algn="ctr">
              <a:buFontTx/>
              <a:buAutoNum type="arabicPeriod"/>
            </a:pPr>
            <a:r>
              <a:rPr lang="en-US" altLang="en-US" sz="2798" b="0" dirty="0">
                <a:solidFill>
                  <a:schemeClr val="tx1"/>
                </a:solidFill>
              </a:rPr>
              <a:t>Biochemistry and Biophysics, Rensselaer Polytechnic Institute, Troy, NY 12180</a:t>
            </a:r>
          </a:p>
          <a:p>
            <a:pPr marL="0" lvl="1" algn="ctr">
              <a:buFontTx/>
              <a:buAutoNum type="arabicPeriod"/>
            </a:pPr>
            <a:r>
              <a:rPr lang="en-US" altLang="en-US" sz="2798" b="0" dirty="0">
                <a:solidFill>
                  <a:schemeClr val="tx1"/>
                </a:solidFill>
              </a:rPr>
              <a:t>Cell and Molecular Biology, University of Rhode Island, Kingston, RI 02881</a:t>
            </a:r>
          </a:p>
          <a:p>
            <a:pPr marL="0" lvl="1" algn="ctr">
              <a:buFontTx/>
              <a:buAutoNum type="arabicPeriod"/>
            </a:pPr>
            <a:r>
              <a:rPr lang="en-US" altLang="en-US" sz="2798" b="0" dirty="0">
                <a:solidFill>
                  <a:schemeClr val="tx1"/>
                </a:solidFill>
              </a:rPr>
              <a:t>Biomedical and Pharmaceutical Sciences, University of Rhode Island, Kingston, RI 02881</a:t>
            </a:r>
          </a:p>
        </p:txBody>
      </p:sp>
      <p:sp>
        <p:nvSpPr>
          <p:cNvPr id="2" name="Text Box 95">
            <a:extLst>
              <a:ext uri="{FF2B5EF4-FFF2-40B4-BE49-F238E27FC236}">
                <a16:creationId xmlns:a16="http://schemas.microsoft.com/office/drawing/2014/main" id="{A0E8BD0E-1D78-4F91-9A1D-18F62C2AB1B5}"/>
              </a:ext>
            </a:extLst>
          </p:cNvPr>
          <p:cNvSpPr txBox="1">
            <a:spLocks noChangeArrowheads="1"/>
          </p:cNvSpPr>
          <p:nvPr/>
        </p:nvSpPr>
        <p:spPr bwMode="auto">
          <a:xfrm>
            <a:off x="30267276" y="26325514"/>
            <a:ext cx="13295314" cy="1639445"/>
          </a:xfrm>
          <a:prstGeom prst="rect">
            <a:avLst/>
          </a:prstGeom>
          <a:solidFill>
            <a:schemeClr val="bg1"/>
          </a:solidFill>
          <a:ln w="3175">
            <a:solidFill>
              <a:schemeClr val="tx1"/>
            </a:solidFill>
            <a:miter lim="800000"/>
            <a:headEnd/>
            <a:tailEnd/>
          </a:ln>
        </p:spPr>
        <p:txBody>
          <a:bodyPr lIns="502920" tIns="49795" rIns="502920" bIns="49795">
            <a:spAutoFit/>
          </a:bodyPr>
          <a:lstStyle>
            <a:lvl1pPr defTabSz="998538">
              <a:defRPr sz="4400" b="1">
                <a:solidFill>
                  <a:srgbClr val="003399"/>
                </a:solidFill>
                <a:latin typeface="Arial" panose="020B0604020202020204" pitchFamily="34" charset="0"/>
              </a:defRPr>
            </a:lvl1pPr>
            <a:lvl2pPr marL="742950" indent="-285750" defTabSz="998538">
              <a:defRPr sz="4400" b="1">
                <a:solidFill>
                  <a:srgbClr val="003399"/>
                </a:solidFill>
                <a:latin typeface="Arial" panose="020B0604020202020204" pitchFamily="34" charset="0"/>
              </a:defRPr>
            </a:lvl2pPr>
            <a:lvl3pPr marL="1143000" indent="-228600" defTabSz="998538">
              <a:defRPr sz="4400" b="1">
                <a:solidFill>
                  <a:srgbClr val="003399"/>
                </a:solidFill>
                <a:latin typeface="Arial" panose="020B0604020202020204" pitchFamily="34" charset="0"/>
              </a:defRPr>
            </a:lvl3pPr>
            <a:lvl4pPr marL="1600200" indent="-228600" defTabSz="998538">
              <a:defRPr sz="4400" b="1">
                <a:solidFill>
                  <a:srgbClr val="003399"/>
                </a:solidFill>
                <a:latin typeface="Arial" panose="020B0604020202020204" pitchFamily="34" charset="0"/>
              </a:defRPr>
            </a:lvl4pPr>
            <a:lvl5pPr marL="2057400" indent="-228600" defTabSz="998538">
              <a:defRPr sz="4400" b="1">
                <a:solidFill>
                  <a:srgbClr val="003399"/>
                </a:solidFill>
                <a:latin typeface="Arial" panose="020B0604020202020204" pitchFamily="34" charset="0"/>
              </a:defRPr>
            </a:lvl5pPr>
            <a:lvl6pPr marL="2514600" indent="-228600" defTabSz="998538" eaLnBrk="0" fontAlgn="base" hangingPunct="0">
              <a:spcBef>
                <a:spcPct val="0"/>
              </a:spcBef>
              <a:spcAft>
                <a:spcPct val="0"/>
              </a:spcAft>
              <a:defRPr sz="4400" b="1">
                <a:solidFill>
                  <a:srgbClr val="003399"/>
                </a:solidFill>
                <a:latin typeface="Arial" panose="020B0604020202020204" pitchFamily="34" charset="0"/>
              </a:defRPr>
            </a:lvl6pPr>
            <a:lvl7pPr marL="2971800" indent="-228600" defTabSz="998538" eaLnBrk="0" fontAlgn="base" hangingPunct="0">
              <a:spcBef>
                <a:spcPct val="0"/>
              </a:spcBef>
              <a:spcAft>
                <a:spcPct val="0"/>
              </a:spcAft>
              <a:defRPr sz="4400" b="1">
                <a:solidFill>
                  <a:srgbClr val="003399"/>
                </a:solidFill>
                <a:latin typeface="Arial" panose="020B0604020202020204" pitchFamily="34" charset="0"/>
              </a:defRPr>
            </a:lvl7pPr>
            <a:lvl8pPr marL="3429000" indent="-228600" defTabSz="998538" eaLnBrk="0" fontAlgn="base" hangingPunct="0">
              <a:spcBef>
                <a:spcPct val="0"/>
              </a:spcBef>
              <a:spcAft>
                <a:spcPct val="0"/>
              </a:spcAft>
              <a:defRPr sz="4400" b="1">
                <a:solidFill>
                  <a:srgbClr val="003399"/>
                </a:solidFill>
                <a:latin typeface="Arial" panose="020B0604020202020204" pitchFamily="34" charset="0"/>
              </a:defRPr>
            </a:lvl8pPr>
            <a:lvl9pPr marL="3886200" indent="-228600" defTabSz="998538" eaLnBrk="0" fontAlgn="base" hangingPunct="0">
              <a:spcBef>
                <a:spcPct val="0"/>
              </a:spcBef>
              <a:spcAft>
                <a:spcPct val="0"/>
              </a:spcAft>
              <a:defRPr sz="4400" b="1">
                <a:solidFill>
                  <a:srgbClr val="003399"/>
                </a:solidFill>
                <a:latin typeface="Arial" panose="020B0604020202020204" pitchFamily="34" charset="0"/>
              </a:defRPr>
            </a:lvl9pPr>
          </a:lstStyle>
          <a:p>
            <a:pPr algn="just"/>
            <a:r>
              <a:rPr lang="en-US" altLang="en-US" sz="2000" b="0" dirty="0">
                <a:solidFill>
                  <a:schemeClr val="tx1"/>
                </a:solidFill>
              </a:rPr>
              <a:t>We thank the Ramsey lab and core analytical facilities RI-INBRE Core and RIGSC as well as Dr. Steven Gregory and lab for productive joint lab group meetings.</a:t>
            </a:r>
          </a:p>
          <a:p>
            <a:pPr algn="just"/>
            <a:r>
              <a:rPr lang="en-US" altLang="en-US" sz="2000" b="0" dirty="0">
                <a:solidFill>
                  <a:schemeClr val="tx1"/>
                </a:solidFill>
              </a:rPr>
              <a:t>Research reported in this presentation was supported by the Rhode Island Institutional Development Award (IDeA) Network of Biomedical Research Excellence from the National Institute of General Medical Sciences of the National Institutes of Health under grant number P20GM103430.</a:t>
            </a:r>
          </a:p>
        </p:txBody>
      </p:sp>
      <p:sp>
        <p:nvSpPr>
          <p:cNvPr id="4103" name="Text Box 238">
            <a:extLst>
              <a:ext uri="{FF2B5EF4-FFF2-40B4-BE49-F238E27FC236}">
                <a16:creationId xmlns:a16="http://schemas.microsoft.com/office/drawing/2014/main" id="{D7161157-283E-4FE4-9B7D-DFFEDBE6FC56}"/>
              </a:ext>
            </a:extLst>
          </p:cNvPr>
          <p:cNvSpPr txBox="1">
            <a:spLocks noChangeArrowheads="1"/>
          </p:cNvSpPr>
          <p:nvPr/>
        </p:nvSpPr>
        <p:spPr bwMode="auto">
          <a:xfrm>
            <a:off x="30257751" y="28812718"/>
            <a:ext cx="13288963" cy="1947222"/>
          </a:xfrm>
          <a:prstGeom prst="rect">
            <a:avLst/>
          </a:prstGeom>
          <a:solidFill>
            <a:schemeClr val="bg1"/>
          </a:solidFill>
          <a:ln w="3175">
            <a:solidFill>
              <a:schemeClr val="tx1"/>
            </a:solidFill>
            <a:miter lim="800000"/>
            <a:headEnd/>
            <a:tailEnd/>
          </a:ln>
        </p:spPr>
        <p:txBody>
          <a:bodyPr lIns="502920" tIns="49795" rIns="502920" bIns="49795">
            <a:spAutoFit/>
          </a:bodyPr>
          <a:lstStyle>
            <a:lvl1pPr defTabSz="998538">
              <a:defRPr sz="4400" b="1">
                <a:solidFill>
                  <a:srgbClr val="003399"/>
                </a:solidFill>
                <a:latin typeface="Arial" panose="020B0604020202020204" pitchFamily="34" charset="0"/>
              </a:defRPr>
            </a:lvl1pPr>
            <a:lvl2pPr marL="742950" indent="-285750" defTabSz="998538">
              <a:defRPr sz="4400" b="1">
                <a:solidFill>
                  <a:srgbClr val="003399"/>
                </a:solidFill>
                <a:latin typeface="Arial" panose="020B0604020202020204" pitchFamily="34" charset="0"/>
              </a:defRPr>
            </a:lvl2pPr>
            <a:lvl3pPr marL="1143000" indent="-228600" defTabSz="998538">
              <a:defRPr sz="4400" b="1">
                <a:solidFill>
                  <a:srgbClr val="003399"/>
                </a:solidFill>
                <a:latin typeface="Arial" panose="020B0604020202020204" pitchFamily="34" charset="0"/>
              </a:defRPr>
            </a:lvl3pPr>
            <a:lvl4pPr marL="1600200" indent="-228600" defTabSz="998538">
              <a:defRPr sz="4400" b="1">
                <a:solidFill>
                  <a:srgbClr val="003399"/>
                </a:solidFill>
                <a:latin typeface="Arial" panose="020B0604020202020204" pitchFamily="34" charset="0"/>
              </a:defRPr>
            </a:lvl4pPr>
            <a:lvl5pPr marL="2057400" indent="-228600" defTabSz="998538">
              <a:defRPr sz="4400" b="1">
                <a:solidFill>
                  <a:srgbClr val="003399"/>
                </a:solidFill>
                <a:latin typeface="Arial" panose="020B0604020202020204" pitchFamily="34" charset="0"/>
              </a:defRPr>
            </a:lvl5pPr>
            <a:lvl6pPr marL="2514600" indent="-228600" defTabSz="998538" eaLnBrk="0" fontAlgn="base" hangingPunct="0">
              <a:spcBef>
                <a:spcPct val="0"/>
              </a:spcBef>
              <a:spcAft>
                <a:spcPct val="0"/>
              </a:spcAft>
              <a:defRPr sz="4400" b="1">
                <a:solidFill>
                  <a:srgbClr val="003399"/>
                </a:solidFill>
                <a:latin typeface="Arial" panose="020B0604020202020204" pitchFamily="34" charset="0"/>
              </a:defRPr>
            </a:lvl6pPr>
            <a:lvl7pPr marL="2971800" indent="-228600" defTabSz="998538" eaLnBrk="0" fontAlgn="base" hangingPunct="0">
              <a:spcBef>
                <a:spcPct val="0"/>
              </a:spcBef>
              <a:spcAft>
                <a:spcPct val="0"/>
              </a:spcAft>
              <a:defRPr sz="4400" b="1">
                <a:solidFill>
                  <a:srgbClr val="003399"/>
                </a:solidFill>
                <a:latin typeface="Arial" panose="020B0604020202020204" pitchFamily="34" charset="0"/>
              </a:defRPr>
            </a:lvl7pPr>
            <a:lvl8pPr marL="3429000" indent="-228600" defTabSz="998538" eaLnBrk="0" fontAlgn="base" hangingPunct="0">
              <a:spcBef>
                <a:spcPct val="0"/>
              </a:spcBef>
              <a:spcAft>
                <a:spcPct val="0"/>
              </a:spcAft>
              <a:defRPr sz="4400" b="1">
                <a:solidFill>
                  <a:srgbClr val="003399"/>
                </a:solidFill>
                <a:latin typeface="Arial" panose="020B0604020202020204" pitchFamily="34" charset="0"/>
              </a:defRPr>
            </a:lvl8pPr>
            <a:lvl9pPr marL="3886200" indent="-228600" defTabSz="998538" eaLnBrk="0" fontAlgn="base" hangingPunct="0">
              <a:spcBef>
                <a:spcPct val="0"/>
              </a:spcBef>
              <a:spcAft>
                <a:spcPct val="0"/>
              </a:spcAft>
              <a:defRPr sz="4400" b="1">
                <a:solidFill>
                  <a:srgbClr val="003399"/>
                </a:solidFill>
                <a:latin typeface="Arial" panose="020B0604020202020204" pitchFamily="34" charset="0"/>
              </a:defRPr>
            </a:lvl9pPr>
          </a:lstStyle>
          <a:p>
            <a:r>
              <a:rPr lang="en-US" sz="2000" b="0" dirty="0">
                <a:solidFill>
                  <a:schemeClr val="tx1"/>
                </a:solidFill>
                <a:cs typeface="Arial" panose="020B0604020202020204" pitchFamily="34" charset="0"/>
              </a:rPr>
              <a:t>1.    Asahara, H., &amp; Chong, S. (2010). </a:t>
            </a:r>
            <a:r>
              <a:rPr lang="en-US" sz="2000" b="0" i="1" dirty="0">
                <a:solidFill>
                  <a:schemeClr val="tx1"/>
                </a:solidFill>
                <a:cs typeface="Arial" panose="020B0604020202020204" pitchFamily="34" charset="0"/>
              </a:rPr>
              <a:t>In vitro </a:t>
            </a:r>
            <a:r>
              <a:rPr lang="en-US" sz="2000" b="0" dirty="0">
                <a:solidFill>
                  <a:schemeClr val="tx1"/>
                </a:solidFill>
                <a:cs typeface="Arial" panose="020B0604020202020204" pitchFamily="34" charset="0"/>
              </a:rPr>
              <a:t>genetic reconstruction of bacterial transcription initiation by                                                                        coupled synthesis and detection of RNA polymerase holoenzyme. </a:t>
            </a:r>
            <a:r>
              <a:rPr lang="en-US" sz="2000" b="0" i="1" dirty="0">
                <a:solidFill>
                  <a:schemeClr val="tx1"/>
                </a:solidFill>
                <a:cs typeface="Arial" panose="020B0604020202020204" pitchFamily="34" charset="0"/>
              </a:rPr>
              <a:t>Nucleic Acids Research</a:t>
            </a:r>
            <a:r>
              <a:rPr lang="en-US" sz="2000" b="0" dirty="0">
                <a:solidFill>
                  <a:schemeClr val="tx1"/>
                </a:solidFill>
                <a:cs typeface="Arial" panose="020B0604020202020204" pitchFamily="34" charset="0"/>
              </a:rPr>
              <a:t>, </a:t>
            </a:r>
            <a:r>
              <a:rPr lang="en-US" sz="2000" b="0" i="1" dirty="0">
                <a:solidFill>
                  <a:schemeClr val="tx1"/>
                </a:solidFill>
                <a:cs typeface="Arial" panose="020B0604020202020204" pitchFamily="34" charset="0"/>
              </a:rPr>
              <a:t>38</a:t>
            </a:r>
            <a:r>
              <a:rPr lang="en-US" sz="2000" b="0" dirty="0">
                <a:solidFill>
                  <a:schemeClr val="tx1"/>
                </a:solidFill>
                <a:cs typeface="Arial" panose="020B0604020202020204" pitchFamily="34" charset="0"/>
              </a:rPr>
              <a:t>(13), e141.</a:t>
            </a:r>
          </a:p>
          <a:p>
            <a:r>
              <a:rPr lang="en-US" sz="2000" b="0" dirty="0">
                <a:solidFill>
                  <a:schemeClr val="tx1"/>
                </a:solidFill>
                <a:cs typeface="Arial" panose="020B0604020202020204" pitchFamily="34" charset="0"/>
              </a:rPr>
              <a:t>2.   Choosing a Luciferase Reporter Assay, </a:t>
            </a:r>
            <a:r>
              <a:rPr lang="en-US" sz="2000" b="0" i="1" dirty="0">
                <a:solidFill>
                  <a:schemeClr val="tx1"/>
                </a:solidFill>
                <a:cs typeface="Arial" panose="020B0604020202020204" pitchFamily="34" charset="0"/>
              </a:rPr>
              <a:t>Promega</a:t>
            </a:r>
            <a:r>
              <a:rPr lang="en-US" sz="2000" b="0" dirty="0">
                <a:solidFill>
                  <a:schemeClr val="tx1"/>
                </a:solidFill>
                <a:cs typeface="Arial" panose="020B0604020202020204" pitchFamily="34" charset="0"/>
              </a:rPr>
              <a:t>.</a:t>
            </a:r>
          </a:p>
          <a:p>
            <a:r>
              <a:rPr lang="en-US" sz="2000" b="0" dirty="0">
                <a:solidFill>
                  <a:schemeClr val="tx1"/>
                </a:solidFill>
                <a:cs typeface="Arial" panose="020B0604020202020204" pitchFamily="34" charset="0"/>
              </a:rPr>
              <a:t>3.   PURExpress </a:t>
            </a:r>
            <a:r>
              <a:rPr lang="en-US" sz="2000" b="0" i="1" dirty="0">
                <a:solidFill>
                  <a:schemeClr val="tx1"/>
                </a:solidFill>
                <a:cs typeface="Arial" panose="020B0604020202020204" pitchFamily="34" charset="0"/>
              </a:rPr>
              <a:t>In Vitro</a:t>
            </a:r>
            <a:r>
              <a:rPr lang="en-US" sz="2000" b="0" dirty="0">
                <a:solidFill>
                  <a:schemeClr val="tx1"/>
                </a:solidFill>
                <a:cs typeface="Arial" panose="020B0604020202020204" pitchFamily="34" charset="0"/>
              </a:rPr>
              <a:t> Protein Synthesis, </a:t>
            </a:r>
            <a:r>
              <a:rPr lang="en-US" sz="2000" b="0" i="1" dirty="0">
                <a:solidFill>
                  <a:schemeClr val="tx1"/>
                </a:solidFill>
                <a:cs typeface="Arial" panose="020B0604020202020204" pitchFamily="34" charset="0"/>
              </a:rPr>
              <a:t>New England BioLabs</a:t>
            </a:r>
            <a:r>
              <a:rPr lang="en-US" sz="2000" b="0" dirty="0">
                <a:solidFill>
                  <a:schemeClr val="tx1"/>
                </a:solidFill>
                <a:cs typeface="Arial" panose="020B0604020202020204" pitchFamily="34" charset="0"/>
              </a:rPr>
              <a:t> (2021). </a:t>
            </a:r>
          </a:p>
          <a:p>
            <a:r>
              <a:rPr lang="en-US" sz="2000" b="0" dirty="0">
                <a:solidFill>
                  <a:schemeClr val="tx1"/>
                </a:solidFill>
                <a:cs typeface="Arial" panose="020B0604020202020204" pitchFamily="34" charset="0"/>
              </a:rPr>
              <a:t>4.   Van Duin, J., &amp; Wijnands, R. (1981). The function of ribosomal protein S21 in protein synthesis. </a:t>
            </a:r>
            <a:r>
              <a:rPr lang="en-US" sz="2000" b="0" i="1" dirty="0">
                <a:solidFill>
                  <a:schemeClr val="tx1"/>
                </a:solidFill>
                <a:cs typeface="Arial" panose="020B0604020202020204" pitchFamily="34" charset="0"/>
              </a:rPr>
              <a:t>European Journal of Biochemistry</a:t>
            </a:r>
            <a:r>
              <a:rPr lang="en-US" sz="2000" b="0" dirty="0">
                <a:solidFill>
                  <a:schemeClr val="tx1"/>
                </a:solidFill>
                <a:cs typeface="Arial" panose="020B0604020202020204" pitchFamily="34" charset="0"/>
              </a:rPr>
              <a:t>, 118(3).</a:t>
            </a:r>
          </a:p>
        </p:txBody>
      </p:sp>
      <p:sp>
        <p:nvSpPr>
          <p:cNvPr id="4109" name="Rectangle 230" descr="30%">
            <a:extLst>
              <a:ext uri="{FF2B5EF4-FFF2-40B4-BE49-F238E27FC236}">
                <a16:creationId xmlns:a16="http://schemas.microsoft.com/office/drawing/2014/main" id="{8C0E107A-DDB3-48C5-9D0E-FBE1A4BED10E}"/>
              </a:ext>
            </a:extLst>
          </p:cNvPr>
          <p:cNvSpPr>
            <a:spLocks noChangeArrowheads="1"/>
          </p:cNvSpPr>
          <p:nvPr/>
        </p:nvSpPr>
        <p:spPr bwMode="auto">
          <a:xfrm>
            <a:off x="314331" y="4840293"/>
            <a:ext cx="13309598" cy="777874"/>
          </a:xfrm>
          <a:prstGeom prst="rect">
            <a:avLst/>
          </a:prstGeom>
          <a:solidFill>
            <a:srgbClr val="F5D5D5"/>
          </a:solidFill>
          <a:ln w="3175">
            <a:solidFill>
              <a:schemeClr val="tx1"/>
            </a:solidFill>
            <a:miter lim="800000"/>
            <a:headEnd/>
            <a:tailEnd/>
          </a:ln>
        </p:spPr>
        <p:txBody>
          <a:bodyPr wrap="none" lIns="92194" tIns="46099" rIns="92194" bIns="46099" anchor="ctr"/>
          <a:lstStyle>
            <a:lvl1pPr defTabSz="998538">
              <a:defRPr sz="4400" b="1">
                <a:solidFill>
                  <a:srgbClr val="003399"/>
                </a:solidFill>
                <a:latin typeface="Arial" panose="020B0604020202020204" pitchFamily="34" charset="0"/>
              </a:defRPr>
            </a:lvl1pPr>
            <a:lvl2pPr marL="742950" indent="-285750" defTabSz="998538">
              <a:defRPr sz="4400" b="1">
                <a:solidFill>
                  <a:srgbClr val="003399"/>
                </a:solidFill>
                <a:latin typeface="Arial" panose="020B0604020202020204" pitchFamily="34" charset="0"/>
              </a:defRPr>
            </a:lvl2pPr>
            <a:lvl3pPr marL="1143000" indent="-228600" defTabSz="998538">
              <a:defRPr sz="4400" b="1">
                <a:solidFill>
                  <a:srgbClr val="003399"/>
                </a:solidFill>
                <a:latin typeface="Arial" panose="020B0604020202020204" pitchFamily="34" charset="0"/>
              </a:defRPr>
            </a:lvl3pPr>
            <a:lvl4pPr marL="1600200" indent="-228600" defTabSz="998538">
              <a:defRPr sz="4400" b="1">
                <a:solidFill>
                  <a:srgbClr val="003399"/>
                </a:solidFill>
                <a:latin typeface="Arial" panose="020B0604020202020204" pitchFamily="34" charset="0"/>
              </a:defRPr>
            </a:lvl4pPr>
            <a:lvl5pPr marL="2057400" indent="-228600" defTabSz="998538">
              <a:defRPr sz="4400" b="1">
                <a:solidFill>
                  <a:srgbClr val="003399"/>
                </a:solidFill>
                <a:latin typeface="Arial" panose="020B0604020202020204" pitchFamily="34" charset="0"/>
              </a:defRPr>
            </a:lvl5pPr>
            <a:lvl6pPr marL="2514600" indent="-228600" defTabSz="998538" eaLnBrk="0" fontAlgn="base" hangingPunct="0">
              <a:spcBef>
                <a:spcPct val="0"/>
              </a:spcBef>
              <a:spcAft>
                <a:spcPct val="0"/>
              </a:spcAft>
              <a:defRPr sz="4400" b="1">
                <a:solidFill>
                  <a:srgbClr val="003399"/>
                </a:solidFill>
                <a:latin typeface="Arial" panose="020B0604020202020204" pitchFamily="34" charset="0"/>
              </a:defRPr>
            </a:lvl6pPr>
            <a:lvl7pPr marL="2971800" indent="-228600" defTabSz="998538" eaLnBrk="0" fontAlgn="base" hangingPunct="0">
              <a:spcBef>
                <a:spcPct val="0"/>
              </a:spcBef>
              <a:spcAft>
                <a:spcPct val="0"/>
              </a:spcAft>
              <a:defRPr sz="4400" b="1">
                <a:solidFill>
                  <a:srgbClr val="003399"/>
                </a:solidFill>
                <a:latin typeface="Arial" panose="020B0604020202020204" pitchFamily="34" charset="0"/>
              </a:defRPr>
            </a:lvl7pPr>
            <a:lvl8pPr marL="3429000" indent="-228600" defTabSz="998538" eaLnBrk="0" fontAlgn="base" hangingPunct="0">
              <a:spcBef>
                <a:spcPct val="0"/>
              </a:spcBef>
              <a:spcAft>
                <a:spcPct val="0"/>
              </a:spcAft>
              <a:defRPr sz="4400" b="1">
                <a:solidFill>
                  <a:srgbClr val="003399"/>
                </a:solidFill>
                <a:latin typeface="Arial" panose="020B0604020202020204" pitchFamily="34" charset="0"/>
              </a:defRPr>
            </a:lvl8pPr>
            <a:lvl9pPr marL="3886200" indent="-228600" defTabSz="998538" eaLnBrk="0" fontAlgn="base" hangingPunct="0">
              <a:spcBef>
                <a:spcPct val="0"/>
              </a:spcBef>
              <a:spcAft>
                <a:spcPct val="0"/>
              </a:spcAft>
              <a:defRPr sz="4400" b="1">
                <a:solidFill>
                  <a:srgbClr val="003399"/>
                </a:solidFill>
                <a:latin typeface="Arial" panose="020B0604020202020204" pitchFamily="34" charset="0"/>
              </a:defRPr>
            </a:lvl9pPr>
          </a:lstStyle>
          <a:p>
            <a:pPr algn="ctr">
              <a:defRPr/>
            </a:pPr>
            <a:r>
              <a:rPr lang="en-US" altLang="en-US" sz="3998" dirty="0">
                <a:solidFill>
                  <a:schemeClr val="tx1"/>
                </a:solidFill>
              </a:rPr>
              <a:t>Introduction</a:t>
            </a:r>
          </a:p>
        </p:txBody>
      </p:sp>
      <p:sp>
        <p:nvSpPr>
          <p:cNvPr id="4113" name="Rectangle 230" descr="30%">
            <a:extLst>
              <a:ext uri="{FF2B5EF4-FFF2-40B4-BE49-F238E27FC236}">
                <a16:creationId xmlns:a16="http://schemas.microsoft.com/office/drawing/2014/main" id="{884BD5F7-165C-4178-B5EF-0913290F85E9}"/>
              </a:ext>
            </a:extLst>
          </p:cNvPr>
          <p:cNvSpPr>
            <a:spLocks noChangeArrowheads="1"/>
          </p:cNvSpPr>
          <p:nvPr/>
        </p:nvSpPr>
        <p:spPr bwMode="auto">
          <a:xfrm>
            <a:off x="30259342" y="20735018"/>
            <a:ext cx="13335000" cy="777874"/>
          </a:xfrm>
          <a:prstGeom prst="rect">
            <a:avLst/>
          </a:prstGeom>
          <a:solidFill>
            <a:srgbClr val="F5D5D5"/>
          </a:solidFill>
          <a:ln w="3175">
            <a:solidFill>
              <a:schemeClr val="tx1"/>
            </a:solidFill>
            <a:miter lim="800000"/>
            <a:headEnd/>
            <a:tailEnd/>
          </a:ln>
        </p:spPr>
        <p:txBody>
          <a:bodyPr wrap="none" lIns="92194" tIns="46099" rIns="92194" bIns="46099" anchor="ctr"/>
          <a:lstStyle>
            <a:lvl1pPr defTabSz="998538">
              <a:defRPr sz="4400" b="1">
                <a:solidFill>
                  <a:srgbClr val="003399"/>
                </a:solidFill>
                <a:latin typeface="Arial" panose="020B0604020202020204" pitchFamily="34" charset="0"/>
              </a:defRPr>
            </a:lvl1pPr>
            <a:lvl2pPr marL="742950" indent="-285750" defTabSz="998538">
              <a:defRPr sz="4400" b="1">
                <a:solidFill>
                  <a:srgbClr val="003399"/>
                </a:solidFill>
                <a:latin typeface="Arial" panose="020B0604020202020204" pitchFamily="34" charset="0"/>
              </a:defRPr>
            </a:lvl2pPr>
            <a:lvl3pPr marL="1143000" indent="-228600" defTabSz="998538">
              <a:defRPr sz="4400" b="1">
                <a:solidFill>
                  <a:srgbClr val="003399"/>
                </a:solidFill>
                <a:latin typeface="Arial" panose="020B0604020202020204" pitchFamily="34" charset="0"/>
              </a:defRPr>
            </a:lvl3pPr>
            <a:lvl4pPr marL="1600200" indent="-228600" defTabSz="998538">
              <a:defRPr sz="4400" b="1">
                <a:solidFill>
                  <a:srgbClr val="003399"/>
                </a:solidFill>
                <a:latin typeface="Arial" panose="020B0604020202020204" pitchFamily="34" charset="0"/>
              </a:defRPr>
            </a:lvl4pPr>
            <a:lvl5pPr marL="2057400" indent="-228600" defTabSz="998538">
              <a:defRPr sz="4400" b="1">
                <a:solidFill>
                  <a:srgbClr val="003399"/>
                </a:solidFill>
                <a:latin typeface="Arial" panose="020B0604020202020204" pitchFamily="34" charset="0"/>
              </a:defRPr>
            </a:lvl5pPr>
            <a:lvl6pPr marL="2514600" indent="-228600" defTabSz="998538" eaLnBrk="0" fontAlgn="base" hangingPunct="0">
              <a:spcBef>
                <a:spcPct val="0"/>
              </a:spcBef>
              <a:spcAft>
                <a:spcPct val="0"/>
              </a:spcAft>
              <a:defRPr sz="4400" b="1">
                <a:solidFill>
                  <a:srgbClr val="003399"/>
                </a:solidFill>
                <a:latin typeface="Arial" panose="020B0604020202020204" pitchFamily="34" charset="0"/>
              </a:defRPr>
            </a:lvl6pPr>
            <a:lvl7pPr marL="2971800" indent="-228600" defTabSz="998538" eaLnBrk="0" fontAlgn="base" hangingPunct="0">
              <a:spcBef>
                <a:spcPct val="0"/>
              </a:spcBef>
              <a:spcAft>
                <a:spcPct val="0"/>
              </a:spcAft>
              <a:defRPr sz="4400" b="1">
                <a:solidFill>
                  <a:srgbClr val="003399"/>
                </a:solidFill>
                <a:latin typeface="Arial" panose="020B0604020202020204" pitchFamily="34" charset="0"/>
              </a:defRPr>
            </a:lvl7pPr>
            <a:lvl8pPr marL="3429000" indent="-228600" defTabSz="998538" eaLnBrk="0" fontAlgn="base" hangingPunct="0">
              <a:spcBef>
                <a:spcPct val="0"/>
              </a:spcBef>
              <a:spcAft>
                <a:spcPct val="0"/>
              </a:spcAft>
              <a:defRPr sz="4400" b="1">
                <a:solidFill>
                  <a:srgbClr val="003399"/>
                </a:solidFill>
                <a:latin typeface="Arial" panose="020B0604020202020204" pitchFamily="34" charset="0"/>
              </a:defRPr>
            </a:lvl8pPr>
            <a:lvl9pPr marL="3886200" indent="-228600" defTabSz="998538" eaLnBrk="0" fontAlgn="base" hangingPunct="0">
              <a:spcBef>
                <a:spcPct val="0"/>
              </a:spcBef>
              <a:spcAft>
                <a:spcPct val="0"/>
              </a:spcAft>
              <a:defRPr sz="4400" b="1">
                <a:solidFill>
                  <a:srgbClr val="003399"/>
                </a:solidFill>
                <a:latin typeface="Arial" panose="020B0604020202020204" pitchFamily="34" charset="0"/>
              </a:defRPr>
            </a:lvl9pPr>
          </a:lstStyle>
          <a:p>
            <a:pPr algn="ctr">
              <a:defRPr/>
            </a:pPr>
            <a:r>
              <a:rPr lang="en-US" altLang="en-US" sz="3998" dirty="0">
                <a:solidFill>
                  <a:schemeClr val="tx1"/>
                </a:solidFill>
              </a:rPr>
              <a:t>Next Steps</a:t>
            </a:r>
          </a:p>
        </p:txBody>
      </p:sp>
      <p:sp>
        <p:nvSpPr>
          <p:cNvPr id="4106" name="TextBox 44">
            <a:extLst>
              <a:ext uri="{FF2B5EF4-FFF2-40B4-BE49-F238E27FC236}">
                <a16:creationId xmlns:a16="http://schemas.microsoft.com/office/drawing/2014/main" id="{B860A649-BAD3-453F-8C28-44AD7D738535}"/>
              </a:ext>
            </a:extLst>
          </p:cNvPr>
          <p:cNvSpPr txBox="1">
            <a:spLocks noChangeArrowheads="1"/>
          </p:cNvSpPr>
          <p:nvPr/>
        </p:nvSpPr>
        <p:spPr bwMode="auto">
          <a:xfrm>
            <a:off x="30260931" y="30917783"/>
            <a:ext cx="13287374" cy="708527"/>
          </a:xfrm>
          <a:prstGeom prst="rect">
            <a:avLst/>
          </a:prstGeom>
          <a:solidFill>
            <a:schemeClr val="bg1"/>
          </a:solidFill>
          <a:ln w="3175">
            <a:solidFill>
              <a:schemeClr val="tx1"/>
            </a:solidFill>
            <a:miter lim="800000"/>
            <a:headEnd/>
            <a:tailEnd/>
          </a:ln>
        </p:spPr>
        <p:txBody>
          <a:bodyPr>
            <a:spAutoFit/>
          </a:bodyPr>
          <a:lstStyle>
            <a:lvl1pPr>
              <a:defRPr sz="4400" b="1">
                <a:solidFill>
                  <a:srgbClr val="003399"/>
                </a:solidFill>
                <a:latin typeface="Arial" panose="020B0604020202020204" pitchFamily="34" charset="0"/>
              </a:defRPr>
            </a:lvl1pPr>
            <a:lvl2pPr marL="742950" indent="-285750">
              <a:defRPr sz="4400" b="1">
                <a:solidFill>
                  <a:srgbClr val="003399"/>
                </a:solidFill>
                <a:latin typeface="Arial" panose="020B0604020202020204" pitchFamily="34" charset="0"/>
              </a:defRPr>
            </a:lvl2pPr>
            <a:lvl3pPr marL="1143000" indent="-228600">
              <a:defRPr sz="4400" b="1">
                <a:solidFill>
                  <a:srgbClr val="003399"/>
                </a:solidFill>
                <a:latin typeface="Arial" panose="020B0604020202020204" pitchFamily="34" charset="0"/>
              </a:defRPr>
            </a:lvl3pPr>
            <a:lvl4pPr marL="1600200" indent="-228600">
              <a:defRPr sz="4400" b="1">
                <a:solidFill>
                  <a:srgbClr val="003399"/>
                </a:solidFill>
                <a:latin typeface="Arial" panose="020B0604020202020204" pitchFamily="34" charset="0"/>
              </a:defRPr>
            </a:lvl4pPr>
            <a:lvl5pPr marL="2057400" indent="-228600">
              <a:defRPr sz="4400" b="1">
                <a:solidFill>
                  <a:srgbClr val="003399"/>
                </a:solidFill>
                <a:latin typeface="Arial" panose="020B0604020202020204" pitchFamily="34" charset="0"/>
              </a:defRPr>
            </a:lvl5pPr>
            <a:lvl6pPr marL="2514600" indent="-228600" eaLnBrk="0" fontAlgn="base" hangingPunct="0">
              <a:spcBef>
                <a:spcPct val="0"/>
              </a:spcBef>
              <a:spcAft>
                <a:spcPct val="0"/>
              </a:spcAft>
              <a:defRPr sz="4400" b="1">
                <a:solidFill>
                  <a:srgbClr val="003399"/>
                </a:solidFill>
                <a:latin typeface="Arial" panose="020B0604020202020204" pitchFamily="34" charset="0"/>
              </a:defRPr>
            </a:lvl6pPr>
            <a:lvl7pPr marL="2971800" indent="-228600" eaLnBrk="0" fontAlgn="base" hangingPunct="0">
              <a:spcBef>
                <a:spcPct val="0"/>
              </a:spcBef>
              <a:spcAft>
                <a:spcPct val="0"/>
              </a:spcAft>
              <a:defRPr sz="4400" b="1">
                <a:solidFill>
                  <a:srgbClr val="003399"/>
                </a:solidFill>
                <a:latin typeface="Arial" panose="020B0604020202020204" pitchFamily="34" charset="0"/>
              </a:defRPr>
            </a:lvl7pPr>
            <a:lvl8pPr marL="3429000" indent="-228600" eaLnBrk="0" fontAlgn="base" hangingPunct="0">
              <a:spcBef>
                <a:spcPct val="0"/>
              </a:spcBef>
              <a:spcAft>
                <a:spcPct val="0"/>
              </a:spcAft>
              <a:defRPr sz="4400" b="1">
                <a:solidFill>
                  <a:srgbClr val="003399"/>
                </a:solidFill>
                <a:latin typeface="Arial" panose="020B0604020202020204" pitchFamily="34" charset="0"/>
              </a:defRPr>
            </a:lvl8pPr>
            <a:lvl9pPr marL="3886200" indent="-228600" eaLnBrk="0" fontAlgn="base" hangingPunct="0">
              <a:spcBef>
                <a:spcPct val="0"/>
              </a:spcBef>
              <a:spcAft>
                <a:spcPct val="0"/>
              </a:spcAft>
              <a:defRPr sz="4400" b="1">
                <a:solidFill>
                  <a:srgbClr val="003399"/>
                </a:solidFill>
                <a:latin typeface="Arial" panose="020B0604020202020204" pitchFamily="34" charset="0"/>
              </a:defRPr>
            </a:lvl9pPr>
          </a:lstStyle>
          <a:p>
            <a:pPr algn="ctr"/>
            <a:r>
              <a:rPr lang="en-US" altLang="en-US" sz="2002" dirty="0">
                <a:solidFill>
                  <a:schemeClr val="tx1"/>
                </a:solidFill>
              </a:rPr>
              <a:t>Printing services provided by the RI-INBRE Centralized Research Core Facility supported by Grant # P20 GM103430 from NIGMS, NIH</a:t>
            </a:r>
          </a:p>
        </p:txBody>
      </p:sp>
      <p:pic>
        <p:nvPicPr>
          <p:cNvPr id="4116" name="Picture 1">
            <a:extLst>
              <a:ext uri="{FF2B5EF4-FFF2-40B4-BE49-F238E27FC236}">
                <a16:creationId xmlns:a16="http://schemas.microsoft.com/office/drawing/2014/main" id="{EF14A29B-70DB-47F6-A5E8-0D052C24A257}"/>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13137" y="2490807"/>
            <a:ext cx="4271962" cy="1925640"/>
          </a:xfrm>
          <a:prstGeom prst="rect">
            <a:avLst/>
          </a:prstGeom>
          <a:solidFill>
            <a:schemeClr val="accent6">
              <a:lumMod val="20000"/>
              <a:lumOff val="80000"/>
            </a:schemeClr>
          </a:solidFill>
          <a:ln>
            <a:noFill/>
          </a:ln>
          <a:extLst/>
        </p:spPr>
      </p:pic>
      <p:pic>
        <p:nvPicPr>
          <p:cNvPr id="4108" name="Picture 2">
            <a:extLst>
              <a:ext uri="{FF2B5EF4-FFF2-40B4-BE49-F238E27FC236}">
                <a16:creationId xmlns:a16="http://schemas.microsoft.com/office/drawing/2014/main" id="{4ABC4BA7-5DBA-4CEA-B500-43B128A9698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101386" y="400864"/>
            <a:ext cx="3876677" cy="395446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5" name="TextBox 34">
            <a:extLst>
              <a:ext uri="{FF2B5EF4-FFF2-40B4-BE49-F238E27FC236}">
                <a16:creationId xmlns:a16="http://schemas.microsoft.com/office/drawing/2014/main" id="{997F13F2-12D5-4DFE-B3B6-54ABFF9B10CB}"/>
              </a:ext>
            </a:extLst>
          </p:cNvPr>
          <p:cNvSpPr txBox="1"/>
          <p:nvPr/>
        </p:nvSpPr>
        <p:spPr>
          <a:xfrm>
            <a:off x="7044556" y="13663970"/>
            <a:ext cx="6521607" cy="3323987"/>
          </a:xfrm>
          <a:prstGeom prst="rect">
            <a:avLst/>
          </a:prstGeom>
          <a:noFill/>
        </p:spPr>
        <p:txBody>
          <a:bodyPr wrap="square">
            <a:spAutoFit/>
          </a:bodyPr>
          <a:lstStyle/>
          <a:p>
            <a:pPr marL="457200" indent="-457200">
              <a:buFont typeface="Arial" panose="020B0604020202020204" pitchFamily="34" charset="0"/>
              <a:buChar char="•"/>
              <a:defRPr/>
            </a:pPr>
            <a:r>
              <a:rPr lang="en-US" sz="3000" dirty="0"/>
              <a:t>Three bS21 homologs in </a:t>
            </a:r>
            <a:r>
              <a:rPr lang="en-US" sz="3000" i="1" dirty="0"/>
              <a:t>F. tularensis</a:t>
            </a:r>
          </a:p>
          <a:p>
            <a:pPr>
              <a:defRPr/>
            </a:pPr>
            <a:endParaRPr lang="en-US" sz="3000" i="1" dirty="0"/>
          </a:p>
          <a:p>
            <a:pPr marL="457200" indent="-457200">
              <a:buFont typeface="Arial" panose="020B0604020202020204" pitchFamily="34" charset="0"/>
              <a:buChar char="•"/>
              <a:defRPr/>
            </a:pPr>
            <a:r>
              <a:rPr lang="en-US" sz="3000" dirty="0"/>
              <a:t>Role in translation initiation</a:t>
            </a:r>
          </a:p>
          <a:p>
            <a:pPr>
              <a:defRPr/>
            </a:pPr>
            <a:endParaRPr lang="en-US" sz="3000" dirty="0"/>
          </a:p>
          <a:p>
            <a:pPr marL="457200" indent="-457200">
              <a:buFont typeface="Arial" panose="020B0604020202020204" pitchFamily="34" charset="0"/>
              <a:buChar char="•"/>
              <a:defRPr/>
            </a:pPr>
            <a:r>
              <a:rPr lang="en-US" sz="3000" i="1" dirty="0"/>
              <a:t>rpsU2</a:t>
            </a:r>
            <a:r>
              <a:rPr lang="en-US" sz="3000" dirty="0"/>
              <a:t> encodes bS21-2</a:t>
            </a:r>
          </a:p>
          <a:p>
            <a:pPr>
              <a:defRPr/>
            </a:pPr>
            <a:endParaRPr lang="en-US" sz="3000" dirty="0"/>
          </a:p>
          <a:p>
            <a:pPr marL="457200" indent="-457200">
              <a:buFont typeface="Arial" panose="020B0604020202020204" pitchFamily="34" charset="0"/>
              <a:buChar char="•"/>
              <a:defRPr/>
            </a:pPr>
            <a:r>
              <a:rPr lang="en-US" sz="3000" dirty="0"/>
              <a:t>bS21-2 important for virulence</a:t>
            </a:r>
          </a:p>
        </p:txBody>
      </p:sp>
      <p:sp>
        <p:nvSpPr>
          <p:cNvPr id="5" name="TextBox 36">
            <a:extLst>
              <a:ext uri="{FF2B5EF4-FFF2-40B4-BE49-F238E27FC236}">
                <a16:creationId xmlns:a16="http://schemas.microsoft.com/office/drawing/2014/main" id="{E04EE5CF-92A7-4D93-98CC-1807D6E735CA}"/>
              </a:ext>
            </a:extLst>
          </p:cNvPr>
          <p:cNvSpPr txBox="1">
            <a:spLocks noChangeArrowheads="1"/>
          </p:cNvSpPr>
          <p:nvPr/>
        </p:nvSpPr>
        <p:spPr bwMode="auto">
          <a:xfrm>
            <a:off x="336554" y="5716591"/>
            <a:ext cx="12877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3000" b="1" i="1" dirty="0"/>
              <a:t>Francisella tularensis</a:t>
            </a:r>
            <a:r>
              <a:rPr lang="en-US" altLang="en-US" sz="3000" b="1" dirty="0"/>
              <a:t> is a bacterial pathogen that encodes three homologs of ribosomal protein bS21</a:t>
            </a:r>
          </a:p>
        </p:txBody>
      </p:sp>
      <p:sp>
        <p:nvSpPr>
          <p:cNvPr id="4118" name="Rectangle 20">
            <a:extLst>
              <a:ext uri="{FF2B5EF4-FFF2-40B4-BE49-F238E27FC236}">
                <a16:creationId xmlns:a16="http://schemas.microsoft.com/office/drawing/2014/main" id="{9C79D603-1735-4BD4-9718-6ABF3BC38F84}"/>
              </a:ext>
            </a:extLst>
          </p:cNvPr>
          <p:cNvSpPr>
            <a:spLocks noChangeArrowheads="1"/>
          </p:cNvSpPr>
          <p:nvPr/>
        </p:nvSpPr>
        <p:spPr bwMode="auto">
          <a:xfrm>
            <a:off x="27258967" y="12728388"/>
            <a:ext cx="184731" cy="400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sz="2002"/>
          </a:p>
        </p:txBody>
      </p:sp>
      <p:sp>
        <p:nvSpPr>
          <p:cNvPr id="87" name="Rectangle 230" descr="30%">
            <a:extLst>
              <a:ext uri="{FF2B5EF4-FFF2-40B4-BE49-F238E27FC236}">
                <a16:creationId xmlns:a16="http://schemas.microsoft.com/office/drawing/2014/main" id="{5275F446-48C0-4E63-9C11-9EB2FDC61494}"/>
              </a:ext>
            </a:extLst>
          </p:cNvPr>
          <p:cNvSpPr>
            <a:spLocks noChangeArrowheads="1"/>
          </p:cNvSpPr>
          <p:nvPr/>
        </p:nvSpPr>
        <p:spPr bwMode="auto">
          <a:xfrm>
            <a:off x="30259339" y="28127326"/>
            <a:ext cx="13288963" cy="728664"/>
          </a:xfrm>
          <a:prstGeom prst="rect">
            <a:avLst/>
          </a:prstGeom>
          <a:solidFill>
            <a:srgbClr val="F5D5D5"/>
          </a:solidFill>
          <a:ln w="3175">
            <a:solidFill>
              <a:schemeClr val="tx1"/>
            </a:solidFill>
            <a:miter lim="800000"/>
            <a:headEnd/>
            <a:tailEnd/>
          </a:ln>
        </p:spPr>
        <p:txBody>
          <a:bodyPr wrap="none" lIns="92194" tIns="46099" rIns="92194" bIns="46099" anchor="ctr"/>
          <a:lstStyle>
            <a:lvl1pPr defTabSz="998538">
              <a:defRPr sz="4400" b="1">
                <a:solidFill>
                  <a:srgbClr val="003399"/>
                </a:solidFill>
                <a:latin typeface="Arial" panose="020B0604020202020204" pitchFamily="34" charset="0"/>
              </a:defRPr>
            </a:lvl1pPr>
            <a:lvl2pPr marL="742950" indent="-285750" defTabSz="998538">
              <a:defRPr sz="4400" b="1">
                <a:solidFill>
                  <a:srgbClr val="003399"/>
                </a:solidFill>
                <a:latin typeface="Arial" panose="020B0604020202020204" pitchFamily="34" charset="0"/>
              </a:defRPr>
            </a:lvl2pPr>
            <a:lvl3pPr marL="1143000" indent="-228600" defTabSz="998538">
              <a:defRPr sz="4400" b="1">
                <a:solidFill>
                  <a:srgbClr val="003399"/>
                </a:solidFill>
                <a:latin typeface="Arial" panose="020B0604020202020204" pitchFamily="34" charset="0"/>
              </a:defRPr>
            </a:lvl3pPr>
            <a:lvl4pPr marL="1600200" indent="-228600" defTabSz="998538">
              <a:defRPr sz="4400" b="1">
                <a:solidFill>
                  <a:srgbClr val="003399"/>
                </a:solidFill>
                <a:latin typeface="Arial" panose="020B0604020202020204" pitchFamily="34" charset="0"/>
              </a:defRPr>
            </a:lvl4pPr>
            <a:lvl5pPr marL="2057400" indent="-228600" defTabSz="998538">
              <a:defRPr sz="4400" b="1">
                <a:solidFill>
                  <a:srgbClr val="003399"/>
                </a:solidFill>
                <a:latin typeface="Arial" panose="020B0604020202020204" pitchFamily="34" charset="0"/>
              </a:defRPr>
            </a:lvl5pPr>
            <a:lvl6pPr marL="2514600" indent="-228600" defTabSz="998538" eaLnBrk="0" fontAlgn="base" hangingPunct="0">
              <a:spcBef>
                <a:spcPct val="0"/>
              </a:spcBef>
              <a:spcAft>
                <a:spcPct val="0"/>
              </a:spcAft>
              <a:defRPr sz="4400" b="1">
                <a:solidFill>
                  <a:srgbClr val="003399"/>
                </a:solidFill>
                <a:latin typeface="Arial" panose="020B0604020202020204" pitchFamily="34" charset="0"/>
              </a:defRPr>
            </a:lvl6pPr>
            <a:lvl7pPr marL="2971800" indent="-228600" defTabSz="998538" eaLnBrk="0" fontAlgn="base" hangingPunct="0">
              <a:spcBef>
                <a:spcPct val="0"/>
              </a:spcBef>
              <a:spcAft>
                <a:spcPct val="0"/>
              </a:spcAft>
              <a:defRPr sz="4400" b="1">
                <a:solidFill>
                  <a:srgbClr val="003399"/>
                </a:solidFill>
                <a:latin typeface="Arial" panose="020B0604020202020204" pitchFamily="34" charset="0"/>
              </a:defRPr>
            </a:lvl7pPr>
            <a:lvl8pPr marL="3429000" indent="-228600" defTabSz="998538" eaLnBrk="0" fontAlgn="base" hangingPunct="0">
              <a:spcBef>
                <a:spcPct val="0"/>
              </a:spcBef>
              <a:spcAft>
                <a:spcPct val="0"/>
              </a:spcAft>
              <a:defRPr sz="4400" b="1">
                <a:solidFill>
                  <a:srgbClr val="003399"/>
                </a:solidFill>
                <a:latin typeface="Arial" panose="020B0604020202020204" pitchFamily="34" charset="0"/>
              </a:defRPr>
            </a:lvl8pPr>
            <a:lvl9pPr marL="3886200" indent="-228600" defTabSz="998538" eaLnBrk="0" fontAlgn="base" hangingPunct="0">
              <a:spcBef>
                <a:spcPct val="0"/>
              </a:spcBef>
              <a:spcAft>
                <a:spcPct val="0"/>
              </a:spcAft>
              <a:defRPr sz="4400" b="1">
                <a:solidFill>
                  <a:srgbClr val="003399"/>
                </a:solidFill>
                <a:latin typeface="Arial" panose="020B0604020202020204" pitchFamily="34" charset="0"/>
              </a:defRPr>
            </a:lvl9pPr>
          </a:lstStyle>
          <a:p>
            <a:pPr algn="ctr">
              <a:defRPr/>
            </a:pPr>
            <a:r>
              <a:rPr lang="en-US" altLang="en-US" sz="3998" dirty="0">
                <a:solidFill>
                  <a:schemeClr val="tx1"/>
                </a:solidFill>
              </a:rPr>
              <a:t>References</a:t>
            </a:r>
          </a:p>
        </p:txBody>
      </p:sp>
      <p:sp>
        <p:nvSpPr>
          <p:cNvPr id="90" name="Rectangle 230" descr="30%">
            <a:extLst>
              <a:ext uri="{FF2B5EF4-FFF2-40B4-BE49-F238E27FC236}">
                <a16:creationId xmlns:a16="http://schemas.microsoft.com/office/drawing/2014/main" id="{5FB6FEFA-9078-41CC-B609-0215DC74E559}"/>
              </a:ext>
            </a:extLst>
          </p:cNvPr>
          <p:cNvSpPr>
            <a:spLocks noChangeArrowheads="1"/>
          </p:cNvSpPr>
          <p:nvPr/>
        </p:nvSpPr>
        <p:spPr bwMode="auto">
          <a:xfrm>
            <a:off x="30264103" y="25547642"/>
            <a:ext cx="13300075" cy="777874"/>
          </a:xfrm>
          <a:prstGeom prst="rect">
            <a:avLst/>
          </a:prstGeom>
          <a:solidFill>
            <a:srgbClr val="F5D5D5"/>
          </a:solidFill>
          <a:ln w="3175">
            <a:solidFill>
              <a:schemeClr val="tx1"/>
            </a:solidFill>
            <a:miter lim="800000"/>
            <a:headEnd/>
            <a:tailEnd/>
          </a:ln>
        </p:spPr>
        <p:txBody>
          <a:bodyPr wrap="none" lIns="92194" tIns="46099" rIns="92194" bIns="46099" anchor="ctr"/>
          <a:lstStyle>
            <a:lvl1pPr defTabSz="998538">
              <a:defRPr sz="4400" b="1">
                <a:solidFill>
                  <a:srgbClr val="003399"/>
                </a:solidFill>
                <a:latin typeface="Arial" panose="020B0604020202020204" pitchFamily="34" charset="0"/>
              </a:defRPr>
            </a:lvl1pPr>
            <a:lvl2pPr marL="742950" indent="-285750" defTabSz="998538">
              <a:defRPr sz="4400" b="1">
                <a:solidFill>
                  <a:srgbClr val="003399"/>
                </a:solidFill>
                <a:latin typeface="Arial" panose="020B0604020202020204" pitchFamily="34" charset="0"/>
              </a:defRPr>
            </a:lvl2pPr>
            <a:lvl3pPr marL="1143000" indent="-228600" defTabSz="998538">
              <a:defRPr sz="4400" b="1">
                <a:solidFill>
                  <a:srgbClr val="003399"/>
                </a:solidFill>
                <a:latin typeface="Arial" panose="020B0604020202020204" pitchFamily="34" charset="0"/>
              </a:defRPr>
            </a:lvl3pPr>
            <a:lvl4pPr marL="1600200" indent="-228600" defTabSz="998538">
              <a:defRPr sz="4400" b="1">
                <a:solidFill>
                  <a:srgbClr val="003399"/>
                </a:solidFill>
                <a:latin typeface="Arial" panose="020B0604020202020204" pitchFamily="34" charset="0"/>
              </a:defRPr>
            </a:lvl4pPr>
            <a:lvl5pPr marL="2057400" indent="-228600" defTabSz="998538">
              <a:defRPr sz="4400" b="1">
                <a:solidFill>
                  <a:srgbClr val="003399"/>
                </a:solidFill>
                <a:latin typeface="Arial" panose="020B0604020202020204" pitchFamily="34" charset="0"/>
              </a:defRPr>
            </a:lvl5pPr>
            <a:lvl6pPr marL="2514600" indent="-228600" defTabSz="998538" eaLnBrk="0" fontAlgn="base" hangingPunct="0">
              <a:spcBef>
                <a:spcPct val="0"/>
              </a:spcBef>
              <a:spcAft>
                <a:spcPct val="0"/>
              </a:spcAft>
              <a:defRPr sz="4400" b="1">
                <a:solidFill>
                  <a:srgbClr val="003399"/>
                </a:solidFill>
                <a:latin typeface="Arial" panose="020B0604020202020204" pitchFamily="34" charset="0"/>
              </a:defRPr>
            </a:lvl6pPr>
            <a:lvl7pPr marL="2971800" indent="-228600" defTabSz="998538" eaLnBrk="0" fontAlgn="base" hangingPunct="0">
              <a:spcBef>
                <a:spcPct val="0"/>
              </a:spcBef>
              <a:spcAft>
                <a:spcPct val="0"/>
              </a:spcAft>
              <a:defRPr sz="4400" b="1">
                <a:solidFill>
                  <a:srgbClr val="003399"/>
                </a:solidFill>
                <a:latin typeface="Arial" panose="020B0604020202020204" pitchFamily="34" charset="0"/>
              </a:defRPr>
            </a:lvl7pPr>
            <a:lvl8pPr marL="3429000" indent="-228600" defTabSz="998538" eaLnBrk="0" fontAlgn="base" hangingPunct="0">
              <a:spcBef>
                <a:spcPct val="0"/>
              </a:spcBef>
              <a:spcAft>
                <a:spcPct val="0"/>
              </a:spcAft>
              <a:defRPr sz="4400" b="1">
                <a:solidFill>
                  <a:srgbClr val="003399"/>
                </a:solidFill>
                <a:latin typeface="Arial" panose="020B0604020202020204" pitchFamily="34" charset="0"/>
              </a:defRPr>
            </a:lvl8pPr>
            <a:lvl9pPr marL="3886200" indent="-228600" defTabSz="998538" eaLnBrk="0" fontAlgn="base" hangingPunct="0">
              <a:spcBef>
                <a:spcPct val="0"/>
              </a:spcBef>
              <a:spcAft>
                <a:spcPct val="0"/>
              </a:spcAft>
              <a:defRPr sz="4400" b="1">
                <a:solidFill>
                  <a:srgbClr val="003399"/>
                </a:solidFill>
                <a:latin typeface="Arial" panose="020B0604020202020204" pitchFamily="34" charset="0"/>
              </a:defRPr>
            </a:lvl9pPr>
          </a:lstStyle>
          <a:p>
            <a:pPr algn="ctr">
              <a:defRPr/>
            </a:pPr>
            <a:r>
              <a:rPr lang="en-US" altLang="en-US" sz="3998" dirty="0">
                <a:solidFill>
                  <a:schemeClr val="tx1"/>
                </a:solidFill>
              </a:rPr>
              <a:t>Acknowledgements</a:t>
            </a:r>
          </a:p>
        </p:txBody>
      </p:sp>
      <p:pic>
        <p:nvPicPr>
          <p:cNvPr id="4131" name="Picture 2" descr="Francisella tularensis - Wikipedia">
            <a:extLst>
              <a:ext uri="{FF2B5EF4-FFF2-40B4-BE49-F238E27FC236}">
                <a16:creationId xmlns:a16="http://schemas.microsoft.com/office/drawing/2014/main" id="{953506B5-CC29-4759-AF2D-634896DF962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98626" y="6985401"/>
            <a:ext cx="3033230" cy="317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3" name="TextBox 72">
            <a:extLst>
              <a:ext uri="{FF2B5EF4-FFF2-40B4-BE49-F238E27FC236}">
                <a16:creationId xmlns:a16="http://schemas.microsoft.com/office/drawing/2014/main" id="{F509D209-5C0A-4565-AEE5-1E98B6B4E030}"/>
              </a:ext>
            </a:extLst>
          </p:cNvPr>
          <p:cNvSpPr txBox="1">
            <a:spLocks noChangeArrowheads="1"/>
          </p:cNvSpPr>
          <p:nvPr/>
        </p:nvSpPr>
        <p:spPr bwMode="auto">
          <a:xfrm>
            <a:off x="148009" y="10220869"/>
            <a:ext cx="6427786" cy="70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002" i="1" dirty="0"/>
              <a:t>F. tularensis </a:t>
            </a:r>
            <a:r>
              <a:rPr lang="en-US" altLang="en-US" sz="2002" dirty="0"/>
              <a:t>is a Gram negative </a:t>
            </a:r>
          </a:p>
          <a:p>
            <a:pPr algn="ctr"/>
            <a:r>
              <a:rPr lang="en-US" altLang="en-US" sz="2002" dirty="0"/>
              <a:t>facultative intracellular bacterium</a:t>
            </a:r>
            <a:endParaRPr lang="en-US" altLang="en-US" sz="2002" i="1" dirty="0"/>
          </a:p>
        </p:txBody>
      </p:sp>
      <p:sp>
        <p:nvSpPr>
          <p:cNvPr id="4138" name="TextBox 92">
            <a:extLst>
              <a:ext uri="{FF2B5EF4-FFF2-40B4-BE49-F238E27FC236}">
                <a16:creationId xmlns:a16="http://schemas.microsoft.com/office/drawing/2014/main" id="{7122C673-6DAF-4E36-9252-8E91C755E683}"/>
              </a:ext>
            </a:extLst>
          </p:cNvPr>
          <p:cNvSpPr txBox="1">
            <a:spLocks noChangeArrowheads="1"/>
          </p:cNvSpPr>
          <p:nvPr/>
        </p:nvSpPr>
        <p:spPr bwMode="auto">
          <a:xfrm>
            <a:off x="976390" y="12765086"/>
            <a:ext cx="12877800" cy="630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3499" b="1" i="1" dirty="0"/>
              <a:t>F. tularensis </a:t>
            </a:r>
            <a:r>
              <a:rPr lang="en-US" altLang="en-US" sz="3499" b="1" dirty="0"/>
              <a:t>has heterogenous populations of ribosomes</a:t>
            </a:r>
            <a:r>
              <a:rPr lang="en-US" altLang="en-US" sz="3499" b="1" i="1" dirty="0"/>
              <a:t> </a:t>
            </a:r>
          </a:p>
        </p:txBody>
      </p:sp>
      <p:sp>
        <p:nvSpPr>
          <p:cNvPr id="4140" name="Rectangle 7">
            <a:extLst>
              <a:ext uri="{FF2B5EF4-FFF2-40B4-BE49-F238E27FC236}">
                <a16:creationId xmlns:a16="http://schemas.microsoft.com/office/drawing/2014/main" id="{893571BE-4D56-464C-A78F-036D3DF4FFD0}"/>
              </a:ext>
            </a:extLst>
          </p:cNvPr>
          <p:cNvSpPr>
            <a:spLocks noChangeArrowheads="1"/>
          </p:cNvSpPr>
          <p:nvPr/>
        </p:nvSpPr>
        <p:spPr bwMode="auto">
          <a:xfrm>
            <a:off x="311153" y="5621335"/>
            <a:ext cx="13304837" cy="20751803"/>
          </a:xfrm>
          <a:prstGeom prst="rect">
            <a:avLst/>
          </a:prstGeom>
          <a:noFill/>
          <a:ln w="31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defTabSz="908050">
              <a:defRPr sz="4400" b="1">
                <a:solidFill>
                  <a:srgbClr val="003399"/>
                </a:solidFill>
                <a:latin typeface="Arial" panose="020B0604020202020204" pitchFamily="34" charset="0"/>
              </a:defRPr>
            </a:lvl1pPr>
            <a:lvl2pPr defTabSz="908050">
              <a:defRPr sz="4400" b="1">
                <a:solidFill>
                  <a:srgbClr val="003399"/>
                </a:solidFill>
                <a:latin typeface="Arial" panose="020B0604020202020204" pitchFamily="34" charset="0"/>
              </a:defRPr>
            </a:lvl2pPr>
            <a:lvl3pPr defTabSz="908050">
              <a:defRPr sz="4400" b="1">
                <a:solidFill>
                  <a:srgbClr val="003399"/>
                </a:solidFill>
                <a:latin typeface="Arial" panose="020B0604020202020204" pitchFamily="34" charset="0"/>
              </a:defRPr>
            </a:lvl3pPr>
            <a:lvl4pPr defTabSz="908050">
              <a:defRPr sz="4400" b="1">
                <a:solidFill>
                  <a:srgbClr val="003399"/>
                </a:solidFill>
                <a:latin typeface="Arial" panose="020B0604020202020204" pitchFamily="34" charset="0"/>
              </a:defRPr>
            </a:lvl4pPr>
            <a:lvl5pPr defTabSz="908050">
              <a:defRPr sz="4400" b="1">
                <a:solidFill>
                  <a:srgbClr val="003399"/>
                </a:solidFill>
                <a:latin typeface="Arial" panose="020B0604020202020204" pitchFamily="34" charset="0"/>
              </a:defRPr>
            </a:lvl5pPr>
            <a:lvl6pPr marL="2468563" indent="-182563" defTabSz="908050" eaLnBrk="0" fontAlgn="base" hangingPunct="0">
              <a:spcBef>
                <a:spcPct val="0"/>
              </a:spcBef>
              <a:spcAft>
                <a:spcPct val="0"/>
              </a:spcAft>
              <a:defRPr sz="4400" b="1">
                <a:solidFill>
                  <a:srgbClr val="003399"/>
                </a:solidFill>
                <a:latin typeface="Arial" panose="020B0604020202020204" pitchFamily="34" charset="0"/>
              </a:defRPr>
            </a:lvl6pPr>
            <a:lvl7pPr marL="2925763" indent="-182563" defTabSz="908050" eaLnBrk="0" fontAlgn="base" hangingPunct="0">
              <a:spcBef>
                <a:spcPct val="0"/>
              </a:spcBef>
              <a:spcAft>
                <a:spcPct val="0"/>
              </a:spcAft>
              <a:defRPr sz="4400" b="1">
                <a:solidFill>
                  <a:srgbClr val="003399"/>
                </a:solidFill>
                <a:latin typeface="Arial" panose="020B0604020202020204" pitchFamily="34" charset="0"/>
              </a:defRPr>
            </a:lvl7pPr>
            <a:lvl8pPr marL="3382963" indent="-182563" defTabSz="908050" eaLnBrk="0" fontAlgn="base" hangingPunct="0">
              <a:spcBef>
                <a:spcPct val="0"/>
              </a:spcBef>
              <a:spcAft>
                <a:spcPct val="0"/>
              </a:spcAft>
              <a:defRPr sz="4400" b="1">
                <a:solidFill>
                  <a:srgbClr val="003399"/>
                </a:solidFill>
                <a:latin typeface="Arial" panose="020B0604020202020204" pitchFamily="34" charset="0"/>
              </a:defRPr>
            </a:lvl8pPr>
            <a:lvl9pPr marL="3840163" indent="-182563" defTabSz="908050" eaLnBrk="0" fontAlgn="base" hangingPunct="0">
              <a:spcBef>
                <a:spcPct val="0"/>
              </a:spcBef>
              <a:spcAft>
                <a:spcPct val="0"/>
              </a:spcAft>
              <a:defRPr sz="4400" b="1">
                <a:solidFill>
                  <a:srgbClr val="003399"/>
                </a:solidFill>
                <a:latin typeface="Arial" panose="020B0604020202020204" pitchFamily="34" charset="0"/>
              </a:defRPr>
            </a:lvl9pPr>
          </a:lstStyle>
          <a:p>
            <a:endParaRPr lang="en-US" altLang="en-US" sz="3998"/>
          </a:p>
        </p:txBody>
      </p:sp>
      <p:sp>
        <p:nvSpPr>
          <p:cNvPr id="4155" name="Rectangle 11">
            <a:extLst>
              <a:ext uri="{FF2B5EF4-FFF2-40B4-BE49-F238E27FC236}">
                <a16:creationId xmlns:a16="http://schemas.microsoft.com/office/drawing/2014/main" id="{222763C0-4A55-47E8-B941-ECD9849CCD35}"/>
              </a:ext>
            </a:extLst>
          </p:cNvPr>
          <p:cNvSpPr>
            <a:spLocks noChangeArrowheads="1"/>
          </p:cNvSpPr>
          <p:nvPr/>
        </p:nvSpPr>
        <p:spPr bwMode="auto">
          <a:xfrm>
            <a:off x="13789022" y="5616134"/>
            <a:ext cx="16327440" cy="6995809"/>
          </a:xfrm>
          <a:prstGeom prst="rect">
            <a:avLst/>
          </a:prstGeom>
          <a:noFill/>
          <a:ln w="31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defTabSz="908050">
              <a:defRPr sz="4400" b="1">
                <a:solidFill>
                  <a:srgbClr val="003399"/>
                </a:solidFill>
                <a:latin typeface="Arial" panose="020B0604020202020204" pitchFamily="34" charset="0"/>
              </a:defRPr>
            </a:lvl1pPr>
            <a:lvl2pPr defTabSz="908050">
              <a:defRPr sz="4400" b="1">
                <a:solidFill>
                  <a:srgbClr val="003399"/>
                </a:solidFill>
                <a:latin typeface="Arial" panose="020B0604020202020204" pitchFamily="34" charset="0"/>
              </a:defRPr>
            </a:lvl2pPr>
            <a:lvl3pPr defTabSz="908050">
              <a:defRPr sz="4400" b="1">
                <a:solidFill>
                  <a:srgbClr val="003399"/>
                </a:solidFill>
                <a:latin typeface="Arial" panose="020B0604020202020204" pitchFamily="34" charset="0"/>
              </a:defRPr>
            </a:lvl3pPr>
            <a:lvl4pPr defTabSz="908050">
              <a:defRPr sz="4400" b="1">
                <a:solidFill>
                  <a:srgbClr val="003399"/>
                </a:solidFill>
                <a:latin typeface="Arial" panose="020B0604020202020204" pitchFamily="34" charset="0"/>
              </a:defRPr>
            </a:lvl4pPr>
            <a:lvl5pPr defTabSz="908050">
              <a:defRPr sz="4400" b="1">
                <a:solidFill>
                  <a:srgbClr val="003399"/>
                </a:solidFill>
                <a:latin typeface="Arial" panose="020B0604020202020204" pitchFamily="34" charset="0"/>
              </a:defRPr>
            </a:lvl5pPr>
            <a:lvl6pPr marL="2468563" indent="-182563" defTabSz="908050" eaLnBrk="0" fontAlgn="base" hangingPunct="0">
              <a:spcBef>
                <a:spcPct val="0"/>
              </a:spcBef>
              <a:spcAft>
                <a:spcPct val="0"/>
              </a:spcAft>
              <a:defRPr sz="4400" b="1">
                <a:solidFill>
                  <a:srgbClr val="003399"/>
                </a:solidFill>
                <a:latin typeface="Arial" panose="020B0604020202020204" pitchFamily="34" charset="0"/>
              </a:defRPr>
            </a:lvl6pPr>
            <a:lvl7pPr marL="2925763" indent="-182563" defTabSz="908050" eaLnBrk="0" fontAlgn="base" hangingPunct="0">
              <a:spcBef>
                <a:spcPct val="0"/>
              </a:spcBef>
              <a:spcAft>
                <a:spcPct val="0"/>
              </a:spcAft>
              <a:defRPr sz="4400" b="1">
                <a:solidFill>
                  <a:srgbClr val="003399"/>
                </a:solidFill>
                <a:latin typeface="Arial" panose="020B0604020202020204" pitchFamily="34" charset="0"/>
              </a:defRPr>
            </a:lvl7pPr>
            <a:lvl8pPr marL="3382963" indent="-182563" defTabSz="908050" eaLnBrk="0" fontAlgn="base" hangingPunct="0">
              <a:spcBef>
                <a:spcPct val="0"/>
              </a:spcBef>
              <a:spcAft>
                <a:spcPct val="0"/>
              </a:spcAft>
              <a:defRPr sz="4400" b="1">
                <a:solidFill>
                  <a:srgbClr val="003399"/>
                </a:solidFill>
                <a:latin typeface="Arial" panose="020B0604020202020204" pitchFamily="34" charset="0"/>
              </a:defRPr>
            </a:lvl8pPr>
            <a:lvl9pPr marL="3840163" indent="-182563" defTabSz="908050" eaLnBrk="0" fontAlgn="base" hangingPunct="0">
              <a:spcBef>
                <a:spcPct val="0"/>
              </a:spcBef>
              <a:spcAft>
                <a:spcPct val="0"/>
              </a:spcAft>
              <a:defRPr sz="4400" b="1">
                <a:solidFill>
                  <a:srgbClr val="003399"/>
                </a:solidFill>
                <a:latin typeface="Arial" panose="020B0604020202020204" pitchFamily="34" charset="0"/>
              </a:defRPr>
            </a:lvl9pPr>
          </a:lstStyle>
          <a:p>
            <a:endParaRPr lang="en-US" altLang="en-US" sz="3998"/>
          </a:p>
        </p:txBody>
      </p:sp>
      <p:sp>
        <p:nvSpPr>
          <p:cNvPr id="4162" name="Rectangle 13">
            <a:extLst>
              <a:ext uri="{FF2B5EF4-FFF2-40B4-BE49-F238E27FC236}">
                <a16:creationId xmlns:a16="http://schemas.microsoft.com/office/drawing/2014/main" id="{F2EBFFAB-33F0-4B14-A8A0-53906EA2529A}"/>
              </a:ext>
            </a:extLst>
          </p:cNvPr>
          <p:cNvSpPr>
            <a:spLocks noChangeArrowheads="1"/>
          </p:cNvSpPr>
          <p:nvPr/>
        </p:nvSpPr>
        <p:spPr bwMode="auto">
          <a:xfrm>
            <a:off x="30262329" y="21506887"/>
            <a:ext cx="13333411" cy="3839486"/>
          </a:xfrm>
          <a:prstGeom prst="rect">
            <a:avLst/>
          </a:prstGeom>
          <a:noFill/>
          <a:ln w="31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defTabSz="908050">
              <a:defRPr sz="4400" b="1">
                <a:solidFill>
                  <a:srgbClr val="003399"/>
                </a:solidFill>
                <a:latin typeface="Arial" panose="020B0604020202020204" pitchFamily="34" charset="0"/>
              </a:defRPr>
            </a:lvl1pPr>
            <a:lvl2pPr defTabSz="908050">
              <a:defRPr sz="4400" b="1">
                <a:solidFill>
                  <a:srgbClr val="003399"/>
                </a:solidFill>
                <a:latin typeface="Arial" panose="020B0604020202020204" pitchFamily="34" charset="0"/>
              </a:defRPr>
            </a:lvl2pPr>
            <a:lvl3pPr defTabSz="908050">
              <a:defRPr sz="4400" b="1">
                <a:solidFill>
                  <a:srgbClr val="003399"/>
                </a:solidFill>
                <a:latin typeface="Arial" panose="020B0604020202020204" pitchFamily="34" charset="0"/>
              </a:defRPr>
            </a:lvl3pPr>
            <a:lvl4pPr defTabSz="908050">
              <a:defRPr sz="4400" b="1">
                <a:solidFill>
                  <a:srgbClr val="003399"/>
                </a:solidFill>
                <a:latin typeface="Arial" panose="020B0604020202020204" pitchFamily="34" charset="0"/>
              </a:defRPr>
            </a:lvl4pPr>
            <a:lvl5pPr defTabSz="908050">
              <a:defRPr sz="4400" b="1">
                <a:solidFill>
                  <a:srgbClr val="003399"/>
                </a:solidFill>
                <a:latin typeface="Arial" panose="020B0604020202020204" pitchFamily="34" charset="0"/>
              </a:defRPr>
            </a:lvl5pPr>
            <a:lvl6pPr marL="2468563" indent="-182563" defTabSz="908050" eaLnBrk="0" fontAlgn="base" hangingPunct="0">
              <a:spcBef>
                <a:spcPct val="0"/>
              </a:spcBef>
              <a:spcAft>
                <a:spcPct val="0"/>
              </a:spcAft>
              <a:defRPr sz="4400" b="1">
                <a:solidFill>
                  <a:srgbClr val="003399"/>
                </a:solidFill>
                <a:latin typeface="Arial" panose="020B0604020202020204" pitchFamily="34" charset="0"/>
              </a:defRPr>
            </a:lvl6pPr>
            <a:lvl7pPr marL="2925763" indent="-182563" defTabSz="908050" eaLnBrk="0" fontAlgn="base" hangingPunct="0">
              <a:spcBef>
                <a:spcPct val="0"/>
              </a:spcBef>
              <a:spcAft>
                <a:spcPct val="0"/>
              </a:spcAft>
              <a:defRPr sz="4400" b="1">
                <a:solidFill>
                  <a:srgbClr val="003399"/>
                </a:solidFill>
                <a:latin typeface="Arial" panose="020B0604020202020204" pitchFamily="34" charset="0"/>
              </a:defRPr>
            </a:lvl7pPr>
            <a:lvl8pPr marL="3382963" indent="-182563" defTabSz="908050" eaLnBrk="0" fontAlgn="base" hangingPunct="0">
              <a:spcBef>
                <a:spcPct val="0"/>
              </a:spcBef>
              <a:spcAft>
                <a:spcPct val="0"/>
              </a:spcAft>
              <a:defRPr sz="4400" b="1">
                <a:solidFill>
                  <a:srgbClr val="003399"/>
                </a:solidFill>
                <a:latin typeface="Arial" panose="020B0604020202020204" pitchFamily="34" charset="0"/>
              </a:defRPr>
            </a:lvl8pPr>
            <a:lvl9pPr marL="3840163" indent="-182563" defTabSz="908050" eaLnBrk="0" fontAlgn="base" hangingPunct="0">
              <a:spcBef>
                <a:spcPct val="0"/>
              </a:spcBef>
              <a:spcAft>
                <a:spcPct val="0"/>
              </a:spcAft>
              <a:defRPr sz="4400" b="1">
                <a:solidFill>
                  <a:srgbClr val="003399"/>
                </a:solidFill>
                <a:latin typeface="Arial" panose="020B0604020202020204" pitchFamily="34" charset="0"/>
              </a:defRPr>
            </a:lvl9pPr>
          </a:lstStyle>
          <a:p>
            <a:endParaRPr lang="en-US" altLang="en-US" sz="3998"/>
          </a:p>
        </p:txBody>
      </p:sp>
      <p:sp>
        <p:nvSpPr>
          <p:cNvPr id="4163" name="Rectangle 14">
            <a:extLst>
              <a:ext uri="{FF2B5EF4-FFF2-40B4-BE49-F238E27FC236}">
                <a16:creationId xmlns:a16="http://schemas.microsoft.com/office/drawing/2014/main" id="{4E37FA4D-BE2E-475B-907E-CA116537D325}"/>
              </a:ext>
            </a:extLst>
          </p:cNvPr>
          <p:cNvSpPr>
            <a:spLocks noChangeArrowheads="1"/>
          </p:cNvSpPr>
          <p:nvPr/>
        </p:nvSpPr>
        <p:spPr bwMode="auto">
          <a:xfrm>
            <a:off x="30252989" y="5616134"/>
            <a:ext cx="13309601" cy="14958061"/>
          </a:xfrm>
          <a:prstGeom prst="rect">
            <a:avLst/>
          </a:prstGeom>
          <a:noFill/>
          <a:ln w="31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defTabSz="908050">
              <a:defRPr sz="4400" b="1">
                <a:solidFill>
                  <a:srgbClr val="003399"/>
                </a:solidFill>
                <a:latin typeface="Arial" panose="020B0604020202020204" pitchFamily="34" charset="0"/>
              </a:defRPr>
            </a:lvl1pPr>
            <a:lvl2pPr defTabSz="908050">
              <a:defRPr sz="4400" b="1">
                <a:solidFill>
                  <a:srgbClr val="003399"/>
                </a:solidFill>
                <a:latin typeface="Arial" panose="020B0604020202020204" pitchFamily="34" charset="0"/>
              </a:defRPr>
            </a:lvl2pPr>
            <a:lvl3pPr defTabSz="908050">
              <a:defRPr sz="4400" b="1">
                <a:solidFill>
                  <a:srgbClr val="003399"/>
                </a:solidFill>
                <a:latin typeface="Arial" panose="020B0604020202020204" pitchFamily="34" charset="0"/>
              </a:defRPr>
            </a:lvl3pPr>
            <a:lvl4pPr defTabSz="908050">
              <a:defRPr sz="4400" b="1">
                <a:solidFill>
                  <a:srgbClr val="003399"/>
                </a:solidFill>
                <a:latin typeface="Arial" panose="020B0604020202020204" pitchFamily="34" charset="0"/>
              </a:defRPr>
            </a:lvl4pPr>
            <a:lvl5pPr defTabSz="908050">
              <a:defRPr sz="4400" b="1">
                <a:solidFill>
                  <a:srgbClr val="003399"/>
                </a:solidFill>
                <a:latin typeface="Arial" panose="020B0604020202020204" pitchFamily="34" charset="0"/>
              </a:defRPr>
            </a:lvl5pPr>
            <a:lvl6pPr marL="2468563" indent="-182563" defTabSz="908050" eaLnBrk="0" fontAlgn="base" hangingPunct="0">
              <a:spcBef>
                <a:spcPct val="0"/>
              </a:spcBef>
              <a:spcAft>
                <a:spcPct val="0"/>
              </a:spcAft>
              <a:defRPr sz="4400" b="1">
                <a:solidFill>
                  <a:srgbClr val="003399"/>
                </a:solidFill>
                <a:latin typeface="Arial" panose="020B0604020202020204" pitchFamily="34" charset="0"/>
              </a:defRPr>
            </a:lvl6pPr>
            <a:lvl7pPr marL="2925763" indent="-182563" defTabSz="908050" eaLnBrk="0" fontAlgn="base" hangingPunct="0">
              <a:spcBef>
                <a:spcPct val="0"/>
              </a:spcBef>
              <a:spcAft>
                <a:spcPct val="0"/>
              </a:spcAft>
              <a:defRPr sz="4400" b="1">
                <a:solidFill>
                  <a:srgbClr val="003399"/>
                </a:solidFill>
                <a:latin typeface="Arial" panose="020B0604020202020204" pitchFamily="34" charset="0"/>
              </a:defRPr>
            </a:lvl7pPr>
            <a:lvl8pPr marL="3382963" indent="-182563" defTabSz="908050" eaLnBrk="0" fontAlgn="base" hangingPunct="0">
              <a:spcBef>
                <a:spcPct val="0"/>
              </a:spcBef>
              <a:spcAft>
                <a:spcPct val="0"/>
              </a:spcAft>
              <a:defRPr sz="4400" b="1">
                <a:solidFill>
                  <a:srgbClr val="003399"/>
                </a:solidFill>
                <a:latin typeface="Arial" panose="020B0604020202020204" pitchFamily="34" charset="0"/>
              </a:defRPr>
            </a:lvl8pPr>
            <a:lvl9pPr marL="3840163" indent="-182563" defTabSz="908050" eaLnBrk="0" fontAlgn="base" hangingPunct="0">
              <a:spcBef>
                <a:spcPct val="0"/>
              </a:spcBef>
              <a:spcAft>
                <a:spcPct val="0"/>
              </a:spcAft>
              <a:defRPr sz="4400" b="1">
                <a:solidFill>
                  <a:srgbClr val="003399"/>
                </a:solidFill>
                <a:latin typeface="Arial" panose="020B0604020202020204" pitchFamily="34" charset="0"/>
              </a:defRPr>
            </a:lvl9pPr>
          </a:lstStyle>
          <a:p>
            <a:endParaRPr lang="en-US" altLang="en-US" sz="3998"/>
          </a:p>
        </p:txBody>
      </p:sp>
      <p:sp>
        <p:nvSpPr>
          <p:cNvPr id="4164" name="Rectangle 2">
            <a:extLst>
              <a:ext uri="{FF2B5EF4-FFF2-40B4-BE49-F238E27FC236}">
                <a16:creationId xmlns:a16="http://schemas.microsoft.com/office/drawing/2014/main" id="{7AC79C91-26B9-4E70-8E67-DC1B7BD1D35F}"/>
              </a:ext>
            </a:extLst>
          </p:cNvPr>
          <p:cNvSpPr>
            <a:spLocks noChangeArrowheads="1"/>
          </p:cNvSpPr>
          <p:nvPr/>
        </p:nvSpPr>
        <p:spPr bwMode="auto">
          <a:xfrm>
            <a:off x="13789022" y="13568802"/>
            <a:ext cx="16327440" cy="19054324"/>
          </a:xfrm>
          <a:prstGeom prst="rect">
            <a:avLst/>
          </a:prstGeom>
          <a:noFill/>
          <a:ln w="31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defTabSz="908050">
              <a:defRPr sz="4400" b="1">
                <a:solidFill>
                  <a:srgbClr val="003399"/>
                </a:solidFill>
                <a:latin typeface="Arial" panose="020B0604020202020204" pitchFamily="34" charset="0"/>
              </a:defRPr>
            </a:lvl1pPr>
            <a:lvl2pPr defTabSz="908050">
              <a:defRPr sz="4400" b="1">
                <a:solidFill>
                  <a:srgbClr val="003399"/>
                </a:solidFill>
                <a:latin typeface="Arial" panose="020B0604020202020204" pitchFamily="34" charset="0"/>
              </a:defRPr>
            </a:lvl2pPr>
            <a:lvl3pPr defTabSz="908050">
              <a:defRPr sz="4400" b="1">
                <a:solidFill>
                  <a:srgbClr val="003399"/>
                </a:solidFill>
                <a:latin typeface="Arial" panose="020B0604020202020204" pitchFamily="34" charset="0"/>
              </a:defRPr>
            </a:lvl3pPr>
            <a:lvl4pPr defTabSz="908050">
              <a:defRPr sz="4400" b="1">
                <a:solidFill>
                  <a:srgbClr val="003399"/>
                </a:solidFill>
                <a:latin typeface="Arial" panose="020B0604020202020204" pitchFamily="34" charset="0"/>
              </a:defRPr>
            </a:lvl4pPr>
            <a:lvl5pPr defTabSz="908050">
              <a:defRPr sz="4400" b="1">
                <a:solidFill>
                  <a:srgbClr val="003399"/>
                </a:solidFill>
                <a:latin typeface="Arial" panose="020B0604020202020204" pitchFamily="34" charset="0"/>
              </a:defRPr>
            </a:lvl5pPr>
            <a:lvl6pPr marL="2468563" indent="-182563" defTabSz="908050" eaLnBrk="0" fontAlgn="base" hangingPunct="0">
              <a:spcBef>
                <a:spcPct val="0"/>
              </a:spcBef>
              <a:spcAft>
                <a:spcPct val="0"/>
              </a:spcAft>
              <a:defRPr sz="4400" b="1">
                <a:solidFill>
                  <a:srgbClr val="003399"/>
                </a:solidFill>
                <a:latin typeface="Arial" panose="020B0604020202020204" pitchFamily="34" charset="0"/>
              </a:defRPr>
            </a:lvl6pPr>
            <a:lvl7pPr marL="2925763" indent="-182563" defTabSz="908050" eaLnBrk="0" fontAlgn="base" hangingPunct="0">
              <a:spcBef>
                <a:spcPct val="0"/>
              </a:spcBef>
              <a:spcAft>
                <a:spcPct val="0"/>
              </a:spcAft>
              <a:defRPr sz="4400" b="1">
                <a:solidFill>
                  <a:srgbClr val="003399"/>
                </a:solidFill>
                <a:latin typeface="Arial" panose="020B0604020202020204" pitchFamily="34" charset="0"/>
              </a:defRPr>
            </a:lvl7pPr>
            <a:lvl8pPr marL="3382963" indent="-182563" defTabSz="908050" eaLnBrk="0" fontAlgn="base" hangingPunct="0">
              <a:spcBef>
                <a:spcPct val="0"/>
              </a:spcBef>
              <a:spcAft>
                <a:spcPct val="0"/>
              </a:spcAft>
              <a:defRPr sz="4400" b="1">
                <a:solidFill>
                  <a:srgbClr val="003399"/>
                </a:solidFill>
                <a:latin typeface="Arial" panose="020B0604020202020204" pitchFamily="34" charset="0"/>
              </a:defRPr>
            </a:lvl8pPr>
            <a:lvl9pPr marL="3840163" indent="-182563" defTabSz="908050" eaLnBrk="0" fontAlgn="base" hangingPunct="0">
              <a:spcBef>
                <a:spcPct val="0"/>
              </a:spcBef>
              <a:spcAft>
                <a:spcPct val="0"/>
              </a:spcAft>
              <a:defRPr sz="4400" b="1">
                <a:solidFill>
                  <a:srgbClr val="003399"/>
                </a:solidFill>
                <a:latin typeface="Arial" panose="020B0604020202020204" pitchFamily="34" charset="0"/>
              </a:defRPr>
            </a:lvl9pPr>
          </a:lstStyle>
          <a:p>
            <a:endParaRPr lang="en-US" altLang="en-US" sz="3998"/>
          </a:p>
        </p:txBody>
      </p:sp>
      <p:pic>
        <p:nvPicPr>
          <p:cNvPr id="4181" name="Picture 2" descr="University of Rhode Island - Wikipedia">
            <a:extLst>
              <a:ext uri="{FF2B5EF4-FFF2-40B4-BE49-F238E27FC236}">
                <a16:creationId xmlns:a16="http://schemas.microsoft.com/office/drawing/2014/main" id="{40F2C8C1-5AEB-4FC7-9012-23F0184AA28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10111" y="402745"/>
            <a:ext cx="1878014" cy="187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CF57947-9D31-4906-ACFC-34BC8058C78A}"/>
              </a:ext>
            </a:extLst>
          </p:cNvPr>
          <p:cNvSpPr txBox="1"/>
          <p:nvPr/>
        </p:nvSpPr>
        <p:spPr>
          <a:xfrm>
            <a:off x="30637152" y="21530841"/>
            <a:ext cx="13287374" cy="3785652"/>
          </a:xfrm>
          <a:prstGeom prst="rect">
            <a:avLst/>
          </a:prstGeom>
          <a:noFill/>
        </p:spPr>
        <p:txBody>
          <a:bodyPr wrap="square" rtlCol="0">
            <a:spAutoFit/>
          </a:bodyPr>
          <a:lstStyle/>
          <a:p>
            <a:pPr marL="457200" indent="-457200">
              <a:buFont typeface="Arial" panose="020B0604020202020204" pitchFamily="34" charset="0"/>
              <a:buChar char="•"/>
            </a:pPr>
            <a:r>
              <a:rPr lang="en-US" sz="3000" dirty="0"/>
              <a:t>Test ribosomes in biological triplicate to assess variability</a:t>
            </a:r>
          </a:p>
          <a:p>
            <a:endParaRPr lang="en-US" sz="3000" dirty="0"/>
          </a:p>
          <a:p>
            <a:pPr marL="457200" indent="-457200">
              <a:buFont typeface="Arial" panose="020B0604020202020204" pitchFamily="34" charset="0"/>
              <a:buChar char="•"/>
            </a:pPr>
            <a:r>
              <a:rPr lang="en-US" sz="3000" dirty="0"/>
              <a:t>Test ribosomes with and without bS21</a:t>
            </a:r>
          </a:p>
          <a:p>
            <a:endParaRPr lang="en-US" sz="3000" dirty="0"/>
          </a:p>
          <a:p>
            <a:pPr marL="457200" indent="-457200">
              <a:buFont typeface="Arial" panose="020B0604020202020204" pitchFamily="34" charset="0"/>
              <a:buChar char="•"/>
            </a:pPr>
            <a:r>
              <a:rPr lang="en-US" sz="3000" dirty="0"/>
              <a:t>Use ribosomes isolated from cells with inducible bS21 to ensure consistent abundances </a:t>
            </a:r>
          </a:p>
          <a:p>
            <a:endParaRPr lang="en-US" sz="3000" dirty="0"/>
          </a:p>
          <a:p>
            <a:pPr marL="457200" indent="-457200">
              <a:buFont typeface="Arial" panose="020B0604020202020204" pitchFamily="34" charset="0"/>
              <a:buChar char="•"/>
            </a:pPr>
            <a:r>
              <a:rPr lang="en-US" sz="3000" dirty="0"/>
              <a:t>Test other 5’ UTRs fused to NLuc to examine impacts on relative translation</a:t>
            </a:r>
          </a:p>
        </p:txBody>
      </p:sp>
      <p:sp>
        <p:nvSpPr>
          <p:cNvPr id="51" name="TextBox 82">
            <a:extLst>
              <a:ext uri="{FF2B5EF4-FFF2-40B4-BE49-F238E27FC236}">
                <a16:creationId xmlns:a16="http://schemas.microsoft.com/office/drawing/2014/main" id="{E3444ACA-3677-48AD-8EDE-2D5217BF2A39}"/>
              </a:ext>
            </a:extLst>
          </p:cNvPr>
          <p:cNvSpPr txBox="1">
            <a:spLocks noChangeArrowheads="1"/>
          </p:cNvSpPr>
          <p:nvPr/>
        </p:nvSpPr>
        <p:spPr bwMode="auto">
          <a:xfrm>
            <a:off x="6947855" y="11603011"/>
            <a:ext cx="66305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en-US" sz="2000" dirty="0"/>
              <a:t>bS21 in </a:t>
            </a:r>
            <a:r>
              <a:rPr lang="en-US" altLang="en-US" sz="2000" i="1" dirty="0"/>
              <a:t>E. coli</a:t>
            </a:r>
            <a:r>
              <a:rPr lang="en-US" altLang="en-US" sz="2000" dirty="0"/>
              <a:t> is in close proximity to the mRNA exit channel in the 30S subunit</a:t>
            </a:r>
            <a:r>
              <a:rPr lang="en-US" altLang="en-US" sz="2000" baseline="30000" dirty="0"/>
              <a:t>4</a:t>
            </a:r>
            <a:r>
              <a:rPr lang="en-US" altLang="en-US" sz="2000" dirty="0"/>
              <a:t>. Figure made by Hannah Trautmann. </a:t>
            </a:r>
          </a:p>
          <a:p>
            <a:pPr algn="just"/>
            <a:r>
              <a:rPr lang="en-US" altLang="en-US" sz="2000" dirty="0"/>
              <a:t>PDB entry: 4V50</a:t>
            </a:r>
          </a:p>
        </p:txBody>
      </p:sp>
      <p:pic>
        <p:nvPicPr>
          <p:cNvPr id="67" name="Picture 66">
            <a:extLst>
              <a:ext uri="{FF2B5EF4-FFF2-40B4-BE49-F238E27FC236}">
                <a16:creationId xmlns:a16="http://schemas.microsoft.com/office/drawing/2014/main" id="{3DF0667B-633F-403C-ABC6-B618F2BEB307}"/>
              </a:ext>
            </a:extLst>
          </p:cNvPr>
          <p:cNvPicPr>
            <a:picLocks noChangeAspect="1"/>
          </p:cNvPicPr>
          <p:nvPr/>
        </p:nvPicPr>
        <p:blipFill rotWithShape="1">
          <a:blip r:embed="rId8"/>
          <a:srcRect l="75182" t="71997"/>
          <a:stretch/>
        </p:blipFill>
        <p:spPr>
          <a:xfrm>
            <a:off x="9208676" y="17297825"/>
            <a:ext cx="3052985" cy="1292895"/>
          </a:xfrm>
          <a:prstGeom prst="rect">
            <a:avLst/>
          </a:prstGeom>
        </p:spPr>
      </p:pic>
      <p:pic>
        <p:nvPicPr>
          <p:cNvPr id="68" name="Picture 67">
            <a:extLst>
              <a:ext uri="{FF2B5EF4-FFF2-40B4-BE49-F238E27FC236}">
                <a16:creationId xmlns:a16="http://schemas.microsoft.com/office/drawing/2014/main" id="{D02DB3E2-FC74-4EBE-B94F-04A480041CD9}"/>
              </a:ext>
            </a:extLst>
          </p:cNvPr>
          <p:cNvPicPr>
            <a:picLocks noChangeAspect="1"/>
          </p:cNvPicPr>
          <p:nvPr/>
        </p:nvPicPr>
        <p:blipFill rotWithShape="1">
          <a:blip r:embed="rId8"/>
          <a:srcRect l="75182" t="37590" b="33449"/>
          <a:stretch/>
        </p:blipFill>
        <p:spPr>
          <a:xfrm>
            <a:off x="5550192" y="17292980"/>
            <a:ext cx="2952005" cy="1266906"/>
          </a:xfrm>
          <a:prstGeom prst="rect">
            <a:avLst/>
          </a:prstGeom>
        </p:spPr>
      </p:pic>
      <p:pic>
        <p:nvPicPr>
          <p:cNvPr id="46" name="Picture 45">
            <a:extLst>
              <a:ext uri="{FF2B5EF4-FFF2-40B4-BE49-F238E27FC236}">
                <a16:creationId xmlns:a16="http://schemas.microsoft.com/office/drawing/2014/main" id="{C879FC35-816A-4960-9D9E-1C5AD88C7CB4}"/>
              </a:ext>
            </a:extLst>
          </p:cNvPr>
          <p:cNvPicPr>
            <a:picLocks noChangeAspect="1"/>
          </p:cNvPicPr>
          <p:nvPr/>
        </p:nvPicPr>
        <p:blipFill>
          <a:blip r:embed="rId13"/>
          <a:stretch>
            <a:fillRect/>
          </a:stretch>
        </p:blipFill>
        <p:spPr>
          <a:xfrm>
            <a:off x="8425351" y="6523294"/>
            <a:ext cx="4894592" cy="4894592"/>
          </a:xfrm>
          <a:prstGeom prst="rect">
            <a:avLst/>
          </a:prstGeom>
        </p:spPr>
      </p:pic>
      <p:sp>
        <p:nvSpPr>
          <p:cNvPr id="47" name="TextBox 46">
            <a:extLst>
              <a:ext uri="{FF2B5EF4-FFF2-40B4-BE49-F238E27FC236}">
                <a16:creationId xmlns:a16="http://schemas.microsoft.com/office/drawing/2014/main" id="{1C8EEC9E-9A34-4D98-A2C0-4A989AB43BC3}"/>
              </a:ext>
            </a:extLst>
          </p:cNvPr>
          <p:cNvSpPr txBox="1"/>
          <p:nvPr/>
        </p:nvSpPr>
        <p:spPr>
          <a:xfrm>
            <a:off x="6556682" y="9839804"/>
            <a:ext cx="1717215" cy="1323439"/>
          </a:xfrm>
          <a:prstGeom prst="rect">
            <a:avLst/>
          </a:prstGeom>
          <a:solidFill>
            <a:srgbClr val="F5D5D5"/>
          </a:solidFill>
          <a:ln w="6350">
            <a:solidFill>
              <a:schemeClr val="tx1"/>
            </a:solidFill>
          </a:ln>
        </p:spPr>
        <p:txBody>
          <a:bodyPr wrap="square" rtlCol="0">
            <a:spAutoFit/>
          </a:bodyPr>
          <a:lstStyle/>
          <a:p>
            <a:r>
              <a:rPr lang="en-US" sz="2000" dirty="0">
                <a:solidFill>
                  <a:srgbClr val="FF0000"/>
                </a:solidFill>
              </a:rPr>
              <a:t>bS21</a:t>
            </a:r>
          </a:p>
          <a:p>
            <a:r>
              <a:rPr lang="en-US" sz="2000" dirty="0">
                <a:solidFill>
                  <a:srgbClr val="0070C0"/>
                </a:solidFill>
              </a:rPr>
              <a:t>mRNA</a:t>
            </a:r>
          </a:p>
          <a:p>
            <a:r>
              <a:rPr lang="en-US" sz="2000" dirty="0">
                <a:solidFill>
                  <a:schemeClr val="accent4"/>
                </a:solidFill>
              </a:rPr>
              <a:t>P-site tRNA</a:t>
            </a:r>
          </a:p>
          <a:p>
            <a:r>
              <a:rPr lang="en-US" sz="2000" dirty="0">
                <a:solidFill>
                  <a:schemeClr val="accent3">
                    <a:lumMod val="50000"/>
                  </a:schemeClr>
                </a:solidFill>
              </a:rPr>
              <a:t>16S rRNA</a:t>
            </a:r>
          </a:p>
        </p:txBody>
      </p:sp>
      <p:sp>
        <p:nvSpPr>
          <p:cNvPr id="48" name="TextBox 47">
            <a:extLst>
              <a:ext uri="{FF2B5EF4-FFF2-40B4-BE49-F238E27FC236}">
                <a16:creationId xmlns:a16="http://schemas.microsoft.com/office/drawing/2014/main" id="{4347F01A-50E6-4C1B-9F99-A1C8FA98169D}"/>
              </a:ext>
            </a:extLst>
          </p:cNvPr>
          <p:cNvSpPr txBox="1"/>
          <p:nvPr/>
        </p:nvSpPr>
        <p:spPr>
          <a:xfrm>
            <a:off x="6387116" y="6962589"/>
            <a:ext cx="2134316" cy="477054"/>
          </a:xfrm>
          <a:prstGeom prst="rect">
            <a:avLst/>
          </a:prstGeom>
          <a:noFill/>
        </p:spPr>
        <p:txBody>
          <a:bodyPr wrap="square" rtlCol="0">
            <a:spAutoFit/>
          </a:bodyPr>
          <a:lstStyle/>
          <a:p>
            <a:r>
              <a:rPr lang="en-US" sz="2500" dirty="0"/>
              <a:t>mRNA channel</a:t>
            </a:r>
          </a:p>
        </p:txBody>
      </p:sp>
      <p:cxnSp>
        <p:nvCxnSpPr>
          <p:cNvPr id="49" name="Straight Connector 48">
            <a:extLst>
              <a:ext uri="{FF2B5EF4-FFF2-40B4-BE49-F238E27FC236}">
                <a16:creationId xmlns:a16="http://schemas.microsoft.com/office/drawing/2014/main" id="{2E7CA7B9-93AE-4B34-B4C6-314B9ABAA73B}"/>
              </a:ext>
            </a:extLst>
          </p:cNvPr>
          <p:cNvCxnSpPr>
            <a:cxnSpLocks/>
          </p:cNvCxnSpPr>
          <p:nvPr/>
        </p:nvCxnSpPr>
        <p:spPr>
          <a:xfrm>
            <a:off x="8404312" y="7442111"/>
            <a:ext cx="934241" cy="707886"/>
          </a:xfrm>
          <a:prstGeom prst="line">
            <a:avLst/>
          </a:prstGeom>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F709C683-E2C5-4EFF-8392-393F374B2F15}"/>
              </a:ext>
            </a:extLst>
          </p:cNvPr>
          <p:cNvPicPr>
            <a:picLocks noChangeAspect="1"/>
          </p:cNvPicPr>
          <p:nvPr/>
        </p:nvPicPr>
        <p:blipFill>
          <a:blip r:embed="rId14"/>
          <a:stretch>
            <a:fillRect/>
          </a:stretch>
        </p:blipFill>
        <p:spPr>
          <a:xfrm>
            <a:off x="1952444" y="19756000"/>
            <a:ext cx="9646019" cy="4826683"/>
          </a:xfrm>
          <a:prstGeom prst="rect">
            <a:avLst/>
          </a:prstGeom>
        </p:spPr>
      </p:pic>
      <p:sp>
        <p:nvSpPr>
          <p:cNvPr id="55" name="TextBox 117">
            <a:extLst>
              <a:ext uri="{FF2B5EF4-FFF2-40B4-BE49-F238E27FC236}">
                <a16:creationId xmlns:a16="http://schemas.microsoft.com/office/drawing/2014/main" id="{45ABD4EB-FCAD-4A42-AF20-8175410BA133}"/>
              </a:ext>
            </a:extLst>
          </p:cNvPr>
          <p:cNvSpPr txBox="1">
            <a:spLocks noChangeArrowheads="1"/>
          </p:cNvSpPr>
          <p:nvPr/>
        </p:nvSpPr>
        <p:spPr bwMode="auto">
          <a:xfrm>
            <a:off x="319092" y="24540884"/>
            <a:ext cx="1330483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 defTabSz="914400">
              <a:defRPr/>
            </a:pPr>
            <a:r>
              <a:rPr lang="en-US" sz="2500" b="1" dirty="0"/>
              <a:t>Figure 1</a:t>
            </a:r>
            <a:r>
              <a:rPr lang="en-US" sz="2500" dirty="0"/>
              <a:t>: Cells lacking bS21-2 translate the </a:t>
            </a:r>
            <a:r>
              <a:rPr lang="en-US" sz="2500" i="1" dirty="0"/>
              <a:t>pdpA</a:t>
            </a:r>
            <a:r>
              <a:rPr lang="en-US" sz="2500" dirty="0"/>
              <a:t> 5’ UTR less efficiently than wild-type cells. </a:t>
            </a:r>
            <a:r>
              <a:rPr lang="el-GR" sz="2500" dirty="0">
                <a:latin typeface="Biome" panose="020B0503030204020804" pitchFamily="34" charset="0"/>
                <a:cs typeface="Biome" panose="020B0503030204020804" pitchFamily="34" charset="0"/>
              </a:rPr>
              <a:t>β</a:t>
            </a:r>
            <a:r>
              <a:rPr lang="en-US" sz="2500" dirty="0">
                <a:latin typeface="Biome" panose="020B0503030204020804" pitchFamily="34" charset="0"/>
                <a:cs typeface="Biome" panose="020B0503030204020804" pitchFamily="34" charset="0"/>
              </a:rPr>
              <a:t>-</a:t>
            </a:r>
            <a:r>
              <a:rPr lang="en-US" sz="2500" dirty="0"/>
              <a:t>galactosidase activity was assessed in reporter fusions with the </a:t>
            </a:r>
            <a:r>
              <a:rPr lang="en-US" sz="2500" i="1" dirty="0"/>
              <a:t>tul4</a:t>
            </a:r>
            <a:r>
              <a:rPr lang="en-US" sz="2500" dirty="0"/>
              <a:t> promoter and either the </a:t>
            </a:r>
            <a:r>
              <a:rPr lang="en-US" sz="2500" i="1" dirty="0"/>
              <a:t>pdpA</a:t>
            </a:r>
            <a:r>
              <a:rPr lang="en-US" sz="2500" dirty="0"/>
              <a:t> or </a:t>
            </a:r>
            <a:r>
              <a:rPr lang="en-US" sz="2500" i="1" dirty="0"/>
              <a:t>tul4</a:t>
            </a:r>
            <a:r>
              <a:rPr lang="en-US" sz="2500" dirty="0"/>
              <a:t> UTR. No significant difference was detected between wild-type and </a:t>
            </a:r>
            <a:r>
              <a:rPr lang="el-GR" sz="2500" dirty="0">
                <a:latin typeface="Biome" panose="020B0503030204020804" pitchFamily="34" charset="0"/>
                <a:cs typeface="Biome" panose="020B0503030204020804" pitchFamily="34" charset="0"/>
              </a:rPr>
              <a:t>Δ</a:t>
            </a:r>
            <a:r>
              <a:rPr lang="en-US" sz="2500" dirty="0"/>
              <a:t>bS21-2 in the </a:t>
            </a:r>
            <a:r>
              <a:rPr lang="en-US" sz="2500" i="1" dirty="0"/>
              <a:t>tul4</a:t>
            </a:r>
            <a:r>
              <a:rPr lang="en-US" sz="2500" dirty="0"/>
              <a:t> UTR reporter. Activity was normalized to wild-type cells for each UTR reporter.</a:t>
            </a:r>
          </a:p>
        </p:txBody>
      </p:sp>
      <p:pic>
        <p:nvPicPr>
          <p:cNvPr id="17" name="Picture 16">
            <a:extLst>
              <a:ext uri="{FF2B5EF4-FFF2-40B4-BE49-F238E27FC236}">
                <a16:creationId xmlns:a16="http://schemas.microsoft.com/office/drawing/2014/main" id="{63300F73-90D2-4B2F-A12D-8DCEF374D436}"/>
              </a:ext>
            </a:extLst>
          </p:cNvPr>
          <p:cNvPicPr>
            <a:picLocks noChangeAspect="1"/>
          </p:cNvPicPr>
          <p:nvPr/>
        </p:nvPicPr>
        <p:blipFill rotWithShape="1">
          <a:blip r:embed="rId15"/>
          <a:srcRect l="6293"/>
          <a:stretch/>
        </p:blipFill>
        <p:spPr>
          <a:xfrm>
            <a:off x="1504457" y="27419420"/>
            <a:ext cx="4682452" cy="4552192"/>
          </a:xfrm>
          <a:prstGeom prst="ellipse">
            <a:avLst/>
          </a:prstGeom>
          <a:ln>
            <a:noFill/>
          </a:ln>
          <a:effectLst>
            <a:softEdge rad="112500"/>
          </a:effectLst>
        </p:spPr>
      </p:pic>
      <p:sp>
        <p:nvSpPr>
          <p:cNvPr id="61" name="TextBox 72">
            <a:extLst>
              <a:ext uri="{FF2B5EF4-FFF2-40B4-BE49-F238E27FC236}">
                <a16:creationId xmlns:a16="http://schemas.microsoft.com/office/drawing/2014/main" id="{6AAE4DA0-ED2F-4D26-A088-2B81B36DB260}"/>
              </a:ext>
            </a:extLst>
          </p:cNvPr>
          <p:cNvSpPr txBox="1">
            <a:spLocks noChangeArrowheads="1"/>
          </p:cNvSpPr>
          <p:nvPr/>
        </p:nvSpPr>
        <p:spPr bwMode="auto">
          <a:xfrm>
            <a:off x="14348918" y="11308769"/>
            <a:ext cx="7056948" cy="101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en-US" sz="2002" dirty="0"/>
              <a:t>Diagram depicting the protocol for using the PURExpress </a:t>
            </a:r>
            <a:r>
              <a:rPr lang="el-GR" altLang="en-US" sz="2002" dirty="0">
                <a:latin typeface="Biome" panose="020B0503030204020804" pitchFamily="34" charset="0"/>
                <a:cs typeface="Biome" panose="020B0503030204020804" pitchFamily="34" charset="0"/>
              </a:rPr>
              <a:t>Δ</a:t>
            </a:r>
            <a:r>
              <a:rPr lang="en-US" altLang="en-US" sz="2002" dirty="0">
                <a:cs typeface="Biome" panose="020B0503030204020804" pitchFamily="34" charset="0"/>
              </a:rPr>
              <a:t>ribosome kit to produce NLuc and LpnA. Adapted from NEB PURExpress product diagram</a:t>
            </a:r>
            <a:r>
              <a:rPr lang="en-US" altLang="en-US" sz="2002" baseline="30000" dirty="0">
                <a:cs typeface="Biome" panose="020B0503030204020804" pitchFamily="34" charset="0"/>
              </a:rPr>
              <a:t>3</a:t>
            </a:r>
            <a:r>
              <a:rPr lang="en-US" altLang="en-US" sz="2002" dirty="0">
                <a:cs typeface="Biome" panose="020B0503030204020804" pitchFamily="34" charset="0"/>
              </a:rPr>
              <a:t>.</a:t>
            </a:r>
            <a:endParaRPr lang="en-US" altLang="en-US" sz="2002" i="1" dirty="0"/>
          </a:p>
        </p:txBody>
      </p:sp>
      <p:sp>
        <p:nvSpPr>
          <p:cNvPr id="62" name="TextBox 72">
            <a:extLst>
              <a:ext uri="{FF2B5EF4-FFF2-40B4-BE49-F238E27FC236}">
                <a16:creationId xmlns:a16="http://schemas.microsoft.com/office/drawing/2014/main" id="{D5922BF6-DB7F-4C45-AB4E-088EF16376DD}"/>
              </a:ext>
            </a:extLst>
          </p:cNvPr>
          <p:cNvSpPr txBox="1">
            <a:spLocks noChangeArrowheads="1"/>
          </p:cNvSpPr>
          <p:nvPr/>
        </p:nvSpPr>
        <p:spPr bwMode="auto">
          <a:xfrm>
            <a:off x="541344" y="31914599"/>
            <a:ext cx="6427786" cy="70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002" dirty="0"/>
              <a:t>Plasmid map indicating </a:t>
            </a:r>
            <a:r>
              <a:rPr lang="en-US" altLang="en-US" sz="2002" i="1" dirty="0"/>
              <a:t>pdpA</a:t>
            </a:r>
            <a:r>
              <a:rPr lang="en-US" altLang="en-US" sz="2002" dirty="0"/>
              <a:t> 5’ UTR-NLuc fusion and </a:t>
            </a:r>
            <a:r>
              <a:rPr lang="en-US" altLang="en-US" sz="2002" i="1" dirty="0"/>
              <a:t>tul4</a:t>
            </a:r>
            <a:r>
              <a:rPr lang="en-US" altLang="en-US" sz="2002" dirty="0"/>
              <a:t> gene</a:t>
            </a:r>
            <a:r>
              <a:rPr lang="en-US" altLang="en-US" sz="2002" baseline="30000" dirty="0"/>
              <a:t>1</a:t>
            </a:r>
            <a:r>
              <a:rPr lang="en-US" altLang="en-US" sz="2002" dirty="0"/>
              <a:t>. Adapted from Snapgene.</a:t>
            </a:r>
            <a:endParaRPr lang="en-US" altLang="en-US" sz="2002" i="1" dirty="0"/>
          </a:p>
        </p:txBody>
      </p:sp>
      <p:sp>
        <p:nvSpPr>
          <p:cNvPr id="69" name="TextBox 68">
            <a:extLst>
              <a:ext uri="{FF2B5EF4-FFF2-40B4-BE49-F238E27FC236}">
                <a16:creationId xmlns:a16="http://schemas.microsoft.com/office/drawing/2014/main" id="{B0371BCC-EE7E-45FE-A11A-DC17C798CA7C}"/>
              </a:ext>
            </a:extLst>
          </p:cNvPr>
          <p:cNvSpPr txBox="1"/>
          <p:nvPr/>
        </p:nvSpPr>
        <p:spPr>
          <a:xfrm>
            <a:off x="913137" y="11049026"/>
            <a:ext cx="6521607" cy="1477328"/>
          </a:xfrm>
          <a:prstGeom prst="rect">
            <a:avLst/>
          </a:prstGeom>
          <a:noFill/>
        </p:spPr>
        <p:txBody>
          <a:bodyPr wrap="square">
            <a:spAutoFit/>
          </a:bodyPr>
          <a:lstStyle/>
          <a:p>
            <a:pPr marL="457200" indent="-457200">
              <a:buFont typeface="Arial" panose="020B0604020202020204" pitchFamily="34" charset="0"/>
              <a:buChar char="•"/>
              <a:defRPr/>
            </a:pPr>
            <a:r>
              <a:rPr lang="en-US" sz="3000" dirty="0"/>
              <a:t>Causes tularemia</a:t>
            </a:r>
          </a:p>
          <a:p>
            <a:pPr marL="457200" indent="-457200">
              <a:buFont typeface="Arial" panose="020B0604020202020204" pitchFamily="34" charset="0"/>
              <a:buChar char="•"/>
              <a:defRPr/>
            </a:pPr>
            <a:r>
              <a:rPr lang="en-US" sz="3000" dirty="0"/>
              <a:t>Highly infectious</a:t>
            </a:r>
          </a:p>
          <a:p>
            <a:pPr marL="457200" indent="-457200">
              <a:buFont typeface="Arial" panose="020B0604020202020204" pitchFamily="34" charset="0"/>
              <a:buChar char="•"/>
              <a:defRPr/>
            </a:pPr>
            <a:r>
              <a:rPr lang="en-US" sz="3000" dirty="0"/>
              <a:t>Considered potential bioweapon</a:t>
            </a:r>
          </a:p>
        </p:txBody>
      </p:sp>
      <p:sp>
        <p:nvSpPr>
          <p:cNvPr id="54" name="TextBox 53">
            <a:extLst>
              <a:ext uri="{FF2B5EF4-FFF2-40B4-BE49-F238E27FC236}">
                <a16:creationId xmlns:a16="http://schemas.microsoft.com/office/drawing/2014/main" id="{017230C7-48D0-47FE-9D4D-D08D126736FA}"/>
              </a:ext>
            </a:extLst>
          </p:cNvPr>
          <p:cNvSpPr txBox="1"/>
          <p:nvPr/>
        </p:nvSpPr>
        <p:spPr>
          <a:xfrm>
            <a:off x="22192540" y="5848714"/>
            <a:ext cx="7491455" cy="4247317"/>
          </a:xfrm>
          <a:prstGeom prst="rect">
            <a:avLst/>
          </a:prstGeom>
          <a:noFill/>
        </p:spPr>
        <p:txBody>
          <a:bodyPr wrap="square">
            <a:spAutoFit/>
          </a:bodyPr>
          <a:lstStyle/>
          <a:p>
            <a:pPr marL="457200" indent="-457200" algn="just">
              <a:buFont typeface="Arial" panose="020B0604020202020204" pitchFamily="34" charset="0"/>
              <a:buChar char="•"/>
              <a:defRPr/>
            </a:pPr>
            <a:r>
              <a:rPr lang="en-US" sz="3000" dirty="0"/>
              <a:t>Detection</a:t>
            </a:r>
          </a:p>
          <a:p>
            <a:pPr marL="914400" lvl="1" indent="-457200" algn="just">
              <a:buFont typeface="Arial" panose="020B0604020202020204" pitchFamily="34" charset="0"/>
              <a:buChar char="•"/>
              <a:defRPr/>
            </a:pPr>
            <a:r>
              <a:rPr lang="en-US" sz="3000" i="1" dirty="0"/>
              <a:t>pdpA</a:t>
            </a:r>
            <a:r>
              <a:rPr lang="en-US" sz="3000" dirty="0"/>
              <a:t> 5’ UTR-</a:t>
            </a:r>
            <a:r>
              <a:rPr lang="en-US" sz="3000" i="1" dirty="0"/>
              <a:t>NLuc</a:t>
            </a:r>
            <a:r>
              <a:rPr lang="en-US" sz="3000" dirty="0"/>
              <a:t>: luminometer</a:t>
            </a:r>
          </a:p>
          <a:p>
            <a:pPr marL="914400" lvl="1" indent="-457200" algn="just">
              <a:buFont typeface="Arial" panose="020B0604020202020204" pitchFamily="34" charset="0"/>
              <a:buChar char="•"/>
              <a:defRPr/>
            </a:pPr>
            <a:r>
              <a:rPr lang="en-US" sz="3000" i="1" dirty="0"/>
              <a:t>tul4 </a:t>
            </a:r>
            <a:r>
              <a:rPr lang="en-US" sz="3000" dirty="0"/>
              <a:t>5’ UTR-</a:t>
            </a:r>
            <a:r>
              <a:rPr lang="en-US" sz="3000" i="1" dirty="0"/>
              <a:t>tul4</a:t>
            </a:r>
            <a:r>
              <a:rPr lang="en-US" sz="3000" dirty="0"/>
              <a:t>: immunoblot for LpnA</a:t>
            </a:r>
          </a:p>
          <a:p>
            <a:pPr lvl="1">
              <a:defRPr/>
            </a:pPr>
            <a:endParaRPr lang="en-US" sz="3000" i="1" dirty="0"/>
          </a:p>
          <a:p>
            <a:pPr marL="457200" indent="-457200">
              <a:buFont typeface="Arial" panose="020B0604020202020204" pitchFamily="34" charset="0"/>
              <a:buChar char="•"/>
              <a:defRPr/>
            </a:pPr>
            <a:r>
              <a:rPr lang="en-US" sz="3000" dirty="0"/>
              <a:t>More sensitive and faster</a:t>
            </a:r>
          </a:p>
          <a:p>
            <a:pPr>
              <a:defRPr/>
            </a:pPr>
            <a:endParaRPr lang="en-US" sz="3000" dirty="0"/>
          </a:p>
          <a:p>
            <a:pPr marL="457200" indent="-457200" algn="just">
              <a:buFont typeface="Arial" panose="020B0604020202020204" pitchFamily="34" charset="0"/>
              <a:buChar char="•"/>
              <a:defRPr/>
            </a:pPr>
            <a:r>
              <a:rPr lang="en-US" sz="3000" dirty="0"/>
              <a:t>Observe interaction between purified ribosomes and transcript to examine relationship between 5’ UTR and translation</a:t>
            </a:r>
          </a:p>
        </p:txBody>
      </p:sp>
      <p:sp>
        <p:nvSpPr>
          <p:cNvPr id="58" name="Rectangle 230" descr="30%">
            <a:extLst>
              <a:ext uri="{FF2B5EF4-FFF2-40B4-BE49-F238E27FC236}">
                <a16:creationId xmlns:a16="http://schemas.microsoft.com/office/drawing/2014/main" id="{87DB23CE-B4FA-4B43-B87E-E13F5271CB2A}"/>
              </a:ext>
            </a:extLst>
          </p:cNvPr>
          <p:cNvSpPr>
            <a:spLocks noChangeArrowheads="1"/>
          </p:cNvSpPr>
          <p:nvPr/>
        </p:nvSpPr>
        <p:spPr bwMode="auto">
          <a:xfrm>
            <a:off x="308772" y="26526812"/>
            <a:ext cx="13304837" cy="777874"/>
          </a:xfrm>
          <a:prstGeom prst="rect">
            <a:avLst/>
          </a:prstGeom>
          <a:solidFill>
            <a:srgbClr val="F5D5D5"/>
          </a:solidFill>
          <a:ln w="3175">
            <a:solidFill>
              <a:schemeClr val="tx1"/>
            </a:solidFill>
            <a:miter lim="800000"/>
            <a:headEnd/>
            <a:tailEnd/>
          </a:ln>
        </p:spPr>
        <p:txBody>
          <a:bodyPr wrap="none" lIns="92194" tIns="46099" rIns="92194" bIns="46099" anchor="ctr"/>
          <a:lstStyle>
            <a:lvl1pPr defTabSz="998538">
              <a:defRPr sz="4400" b="1">
                <a:solidFill>
                  <a:srgbClr val="003399"/>
                </a:solidFill>
                <a:latin typeface="Arial" panose="020B0604020202020204" pitchFamily="34" charset="0"/>
              </a:defRPr>
            </a:lvl1pPr>
            <a:lvl2pPr marL="742950" indent="-285750" defTabSz="998538">
              <a:defRPr sz="4400" b="1">
                <a:solidFill>
                  <a:srgbClr val="003399"/>
                </a:solidFill>
                <a:latin typeface="Arial" panose="020B0604020202020204" pitchFamily="34" charset="0"/>
              </a:defRPr>
            </a:lvl2pPr>
            <a:lvl3pPr marL="1143000" indent="-228600" defTabSz="998538">
              <a:defRPr sz="4400" b="1">
                <a:solidFill>
                  <a:srgbClr val="003399"/>
                </a:solidFill>
                <a:latin typeface="Arial" panose="020B0604020202020204" pitchFamily="34" charset="0"/>
              </a:defRPr>
            </a:lvl3pPr>
            <a:lvl4pPr marL="1600200" indent="-228600" defTabSz="998538">
              <a:defRPr sz="4400" b="1">
                <a:solidFill>
                  <a:srgbClr val="003399"/>
                </a:solidFill>
                <a:latin typeface="Arial" panose="020B0604020202020204" pitchFamily="34" charset="0"/>
              </a:defRPr>
            </a:lvl4pPr>
            <a:lvl5pPr marL="2057400" indent="-228600" defTabSz="998538">
              <a:defRPr sz="4400" b="1">
                <a:solidFill>
                  <a:srgbClr val="003399"/>
                </a:solidFill>
                <a:latin typeface="Arial" panose="020B0604020202020204" pitchFamily="34" charset="0"/>
              </a:defRPr>
            </a:lvl5pPr>
            <a:lvl6pPr marL="2514600" indent="-228600" defTabSz="998538" eaLnBrk="0" fontAlgn="base" hangingPunct="0">
              <a:spcBef>
                <a:spcPct val="0"/>
              </a:spcBef>
              <a:spcAft>
                <a:spcPct val="0"/>
              </a:spcAft>
              <a:defRPr sz="4400" b="1">
                <a:solidFill>
                  <a:srgbClr val="003399"/>
                </a:solidFill>
                <a:latin typeface="Arial" panose="020B0604020202020204" pitchFamily="34" charset="0"/>
              </a:defRPr>
            </a:lvl6pPr>
            <a:lvl7pPr marL="2971800" indent="-228600" defTabSz="998538" eaLnBrk="0" fontAlgn="base" hangingPunct="0">
              <a:spcBef>
                <a:spcPct val="0"/>
              </a:spcBef>
              <a:spcAft>
                <a:spcPct val="0"/>
              </a:spcAft>
              <a:defRPr sz="4400" b="1">
                <a:solidFill>
                  <a:srgbClr val="003399"/>
                </a:solidFill>
                <a:latin typeface="Arial" panose="020B0604020202020204" pitchFamily="34" charset="0"/>
              </a:defRPr>
            </a:lvl7pPr>
            <a:lvl8pPr marL="3429000" indent="-228600" defTabSz="998538" eaLnBrk="0" fontAlgn="base" hangingPunct="0">
              <a:spcBef>
                <a:spcPct val="0"/>
              </a:spcBef>
              <a:spcAft>
                <a:spcPct val="0"/>
              </a:spcAft>
              <a:defRPr sz="4400" b="1">
                <a:solidFill>
                  <a:srgbClr val="003399"/>
                </a:solidFill>
                <a:latin typeface="Arial" panose="020B0604020202020204" pitchFamily="34" charset="0"/>
              </a:defRPr>
            </a:lvl8pPr>
            <a:lvl9pPr marL="3886200" indent="-228600" defTabSz="998538" eaLnBrk="0" fontAlgn="base" hangingPunct="0">
              <a:spcBef>
                <a:spcPct val="0"/>
              </a:spcBef>
              <a:spcAft>
                <a:spcPct val="0"/>
              </a:spcAft>
              <a:defRPr sz="4400" b="1">
                <a:solidFill>
                  <a:srgbClr val="003399"/>
                </a:solidFill>
                <a:latin typeface="Arial" panose="020B0604020202020204" pitchFamily="34" charset="0"/>
              </a:defRPr>
            </a:lvl9pPr>
          </a:lstStyle>
          <a:p>
            <a:pPr algn="ctr">
              <a:defRPr/>
            </a:pPr>
            <a:r>
              <a:rPr lang="en-US" altLang="en-US" sz="3998" dirty="0">
                <a:solidFill>
                  <a:schemeClr val="tx1"/>
                </a:solidFill>
              </a:rPr>
              <a:t>Developing an </a:t>
            </a:r>
            <a:r>
              <a:rPr lang="en-US" altLang="en-US" sz="3998" i="1" dirty="0">
                <a:solidFill>
                  <a:schemeClr val="tx1"/>
                </a:solidFill>
              </a:rPr>
              <a:t>in vitro</a:t>
            </a:r>
            <a:r>
              <a:rPr lang="en-US" altLang="en-US" sz="3998" dirty="0">
                <a:solidFill>
                  <a:schemeClr val="tx1"/>
                </a:solidFill>
              </a:rPr>
              <a:t> assay</a:t>
            </a:r>
            <a:endParaRPr lang="en-US" altLang="en-US" sz="3998" i="1" dirty="0">
              <a:solidFill>
                <a:schemeClr val="tx1"/>
              </a:solidFill>
            </a:endParaRPr>
          </a:p>
        </p:txBody>
      </p:sp>
      <p:sp>
        <p:nvSpPr>
          <p:cNvPr id="60" name="Rectangle 230" descr="30%">
            <a:extLst>
              <a:ext uri="{FF2B5EF4-FFF2-40B4-BE49-F238E27FC236}">
                <a16:creationId xmlns:a16="http://schemas.microsoft.com/office/drawing/2014/main" id="{C43433A5-28F7-4446-952B-C9D94BE10B75}"/>
              </a:ext>
            </a:extLst>
          </p:cNvPr>
          <p:cNvSpPr>
            <a:spLocks noChangeArrowheads="1"/>
          </p:cNvSpPr>
          <p:nvPr/>
        </p:nvSpPr>
        <p:spPr bwMode="auto">
          <a:xfrm>
            <a:off x="13789498" y="4838260"/>
            <a:ext cx="16326964" cy="777874"/>
          </a:xfrm>
          <a:prstGeom prst="rect">
            <a:avLst/>
          </a:prstGeom>
          <a:solidFill>
            <a:srgbClr val="F5D5D5"/>
          </a:solidFill>
          <a:ln w="3175">
            <a:solidFill>
              <a:schemeClr val="tx1"/>
            </a:solidFill>
            <a:miter lim="800000"/>
            <a:headEnd/>
            <a:tailEnd/>
          </a:ln>
        </p:spPr>
        <p:txBody>
          <a:bodyPr wrap="none" lIns="92194" tIns="46099" rIns="92194" bIns="46099" anchor="ctr"/>
          <a:lstStyle>
            <a:lvl1pPr defTabSz="998538">
              <a:defRPr sz="4400" b="1">
                <a:solidFill>
                  <a:srgbClr val="003399"/>
                </a:solidFill>
                <a:latin typeface="Arial" panose="020B0604020202020204" pitchFamily="34" charset="0"/>
              </a:defRPr>
            </a:lvl1pPr>
            <a:lvl2pPr marL="742950" indent="-285750" defTabSz="998538">
              <a:defRPr sz="4400" b="1">
                <a:solidFill>
                  <a:srgbClr val="003399"/>
                </a:solidFill>
                <a:latin typeface="Arial" panose="020B0604020202020204" pitchFamily="34" charset="0"/>
              </a:defRPr>
            </a:lvl2pPr>
            <a:lvl3pPr marL="1143000" indent="-228600" defTabSz="998538">
              <a:defRPr sz="4400" b="1">
                <a:solidFill>
                  <a:srgbClr val="003399"/>
                </a:solidFill>
                <a:latin typeface="Arial" panose="020B0604020202020204" pitchFamily="34" charset="0"/>
              </a:defRPr>
            </a:lvl3pPr>
            <a:lvl4pPr marL="1600200" indent="-228600" defTabSz="998538">
              <a:defRPr sz="4400" b="1">
                <a:solidFill>
                  <a:srgbClr val="003399"/>
                </a:solidFill>
                <a:latin typeface="Arial" panose="020B0604020202020204" pitchFamily="34" charset="0"/>
              </a:defRPr>
            </a:lvl4pPr>
            <a:lvl5pPr marL="2057400" indent="-228600" defTabSz="998538">
              <a:defRPr sz="4400" b="1">
                <a:solidFill>
                  <a:srgbClr val="003399"/>
                </a:solidFill>
                <a:latin typeface="Arial" panose="020B0604020202020204" pitchFamily="34" charset="0"/>
              </a:defRPr>
            </a:lvl5pPr>
            <a:lvl6pPr marL="2514600" indent="-228600" defTabSz="998538" eaLnBrk="0" fontAlgn="base" hangingPunct="0">
              <a:spcBef>
                <a:spcPct val="0"/>
              </a:spcBef>
              <a:spcAft>
                <a:spcPct val="0"/>
              </a:spcAft>
              <a:defRPr sz="4400" b="1">
                <a:solidFill>
                  <a:srgbClr val="003399"/>
                </a:solidFill>
                <a:latin typeface="Arial" panose="020B0604020202020204" pitchFamily="34" charset="0"/>
              </a:defRPr>
            </a:lvl6pPr>
            <a:lvl7pPr marL="2971800" indent="-228600" defTabSz="998538" eaLnBrk="0" fontAlgn="base" hangingPunct="0">
              <a:spcBef>
                <a:spcPct val="0"/>
              </a:spcBef>
              <a:spcAft>
                <a:spcPct val="0"/>
              </a:spcAft>
              <a:defRPr sz="4400" b="1">
                <a:solidFill>
                  <a:srgbClr val="003399"/>
                </a:solidFill>
                <a:latin typeface="Arial" panose="020B0604020202020204" pitchFamily="34" charset="0"/>
              </a:defRPr>
            </a:lvl7pPr>
            <a:lvl8pPr marL="3429000" indent="-228600" defTabSz="998538" eaLnBrk="0" fontAlgn="base" hangingPunct="0">
              <a:spcBef>
                <a:spcPct val="0"/>
              </a:spcBef>
              <a:spcAft>
                <a:spcPct val="0"/>
              </a:spcAft>
              <a:defRPr sz="4400" b="1">
                <a:solidFill>
                  <a:srgbClr val="003399"/>
                </a:solidFill>
                <a:latin typeface="Arial" panose="020B0604020202020204" pitchFamily="34" charset="0"/>
              </a:defRPr>
            </a:lvl8pPr>
            <a:lvl9pPr marL="3886200" indent="-228600" defTabSz="998538" eaLnBrk="0" fontAlgn="base" hangingPunct="0">
              <a:spcBef>
                <a:spcPct val="0"/>
              </a:spcBef>
              <a:spcAft>
                <a:spcPct val="0"/>
              </a:spcAft>
              <a:defRPr sz="4400" b="1">
                <a:solidFill>
                  <a:srgbClr val="003399"/>
                </a:solidFill>
                <a:latin typeface="Arial" panose="020B0604020202020204" pitchFamily="34" charset="0"/>
              </a:defRPr>
            </a:lvl9pPr>
          </a:lstStyle>
          <a:p>
            <a:pPr algn="ctr">
              <a:defRPr/>
            </a:pPr>
            <a:r>
              <a:rPr lang="en-US" altLang="en-US" sz="3998" i="1" dirty="0">
                <a:solidFill>
                  <a:schemeClr val="tx1"/>
                </a:solidFill>
              </a:rPr>
              <a:t>In vitro</a:t>
            </a:r>
            <a:r>
              <a:rPr lang="en-US" altLang="en-US" sz="3998" dirty="0">
                <a:solidFill>
                  <a:schemeClr val="tx1"/>
                </a:solidFill>
              </a:rPr>
              <a:t> assay method</a:t>
            </a:r>
            <a:r>
              <a:rPr lang="en-US" altLang="en-US" sz="3998" i="1" dirty="0">
                <a:solidFill>
                  <a:schemeClr val="tx1"/>
                </a:solidFill>
              </a:rPr>
              <a:t> </a:t>
            </a:r>
          </a:p>
        </p:txBody>
      </p:sp>
      <p:sp>
        <p:nvSpPr>
          <p:cNvPr id="63" name="Rectangle 230" descr="30%">
            <a:extLst>
              <a:ext uri="{FF2B5EF4-FFF2-40B4-BE49-F238E27FC236}">
                <a16:creationId xmlns:a16="http://schemas.microsoft.com/office/drawing/2014/main" id="{91622C6F-FBE7-41AD-8B0E-C8926C75E279}"/>
              </a:ext>
            </a:extLst>
          </p:cNvPr>
          <p:cNvSpPr>
            <a:spLocks noChangeArrowheads="1"/>
          </p:cNvSpPr>
          <p:nvPr/>
        </p:nvSpPr>
        <p:spPr bwMode="auto">
          <a:xfrm>
            <a:off x="13789498" y="12790928"/>
            <a:ext cx="16326964" cy="777874"/>
          </a:xfrm>
          <a:prstGeom prst="rect">
            <a:avLst/>
          </a:prstGeom>
          <a:solidFill>
            <a:srgbClr val="F5D5D5"/>
          </a:solidFill>
          <a:ln w="3175">
            <a:solidFill>
              <a:schemeClr val="tx1"/>
            </a:solidFill>
            <a:miter lim="800000"/>
            <a:headEnd/>
            <a:tailEnd/>
          </a:ln>
        </p:spPr>
        <p:txBody>
          <a:bodyPr wrap="none" lIns="92194" tIns="46099" rIns="92194" bIns="46099" anchor="ctr"/>
          <a:lstStyle>
            <a:lvl1pPr defTabSz="998538">
              <a:defRPr sz="4400" b="1">
                <a:solidFill>
                  <a:srgbClr val="003399"/>
                </a:solidFill>
                <a:latin typeface="Arial" panose="020B0604020202020204" pitchFamily="34" charset="0"/>
              </a:defRPr>
            </a:lvl1pPr>
            <a:lvl2pPr marL="742950" indent="-285750" defTabSz="998538">
              <a:defRPr sz="4400" b="1">
                <a:solidFill>
                  <a:srgbClr val="003399"/>
                </a:solidFill>
                <a:latin typeface="Arial" panose="020B0604020202020204" pitchFamily="34" charset="0"/>
              </a:defRPr>
            </a:lvl2pPr>
            <a:lvl3pPr marL="1143000" indent="-228600" defTabSz="998538">
              <a:defRPr sz="4400" b="1">
                <a:solidFill>
                  <a:srgbClr val="003399"/>
                </a:solidFill>
                <a:latin typeface="Arial" panose="020B0604020202020204" pitchFamily="34" charset="0"/>
              </a:defRPr>
            </a:lvl3pPr>
            <a:lvl4pPr marL="1600200" indent="-228600" defTabSz="998538">
              <a:defRPr sz="4400" b="1">
                <a:solidFill>
                  <a:srgbClr val="003399"/>
                </a:solidFill>
                <a:latin typeface="Arial" panose="020B0604020202020204" pitchFamily="34" charset="0"/>
              </a:defRPr>
            </a:lvl4pPr>
            <a:lvl5pPr marL="2057400" indent="-228600" defTabSz="998538">
              <a:defRPr sz="4400" b="1">
                <a:solidFill>
                  <a:srgbClr val="003399"/>
                </a:solidFill>
                <a:latin typeface="Arial" panose="020B0604020202020204" pitchFamily="34" charset="0"/>
              </a:defRPr>
            </a:lvl5pPr>
            <a:lvl6pPr marL="2514600" indent="-228600" defTabSz="998538" eaLnBrk="0" fontAlgn="base" hangingPunct="0">
              <a:spcBef>
                <a:spcPct val="0"/>
              </a:spcBef>
              <a:spcAft>
                <a:spcPct val="0"/>
              </a:spcAft>
              <a:defRPr sz="4400" b="1">
                <a:solidFill>
                  <a:srgbClr val="003399"/>
                </a:solidFill>
                <a:latin typeface="Arial" panose="020B0604020202020204" pitchFamily="34" charset="0"/>
              </a:defRPr>
            </a:lvl6pPr>
            <a:lvl7pPr marL="2971800" indent="-228600" defTabSz="998538" eaLnBrk="0" fontAlgn="base" hangingPunct="0">
              <a:spcBef>
                <a:spcPct val="0"/>
              </a:spcBef>
              <a:spcAft>
                <a:spcPct val="0"/>
              </a:spcAft>
              <a:defRPr sz="4400" b="1">
                <a:solidFill>
                  <a:srgbClr val="003399"/>
                </a:solidFill>
                <a:latin typeface="Arial" panose="020B0604020202020204" pitchFamily="34" charset="0"/>
              </a:defRPr>
            </a:lvl7pPr>
            <a:lvl8pPr marL="3429000" indent="-228600" defTabSz="998538" eaLnBrk="0" fontAlgn="base" hangingPunct="0">
              <a:spcBef>
                <a:spcPct val="0"/>
              </a:spcBef>
              <a:spcAft>
                <a:spcPct val="0"/>
              </a:spcAft>
              <a:defRPr sz="4400" b="1">
                <a:solidFill>
                  <a:srgbClr val="003399"/>
                </a:solidFill>
                <a:latin typeface="Arial" panose="020B0604020202020204" pitchFamily="34" charset="0"/>
              </a:defRPr>
            </a:lvl8pPr>
            <a:lvl9pPr marL="3886200" indent="-228600" defTabSz="998538" eaLnBrk="0" fontAlgn="base" hangingPunct="0">
              <a:spcBef>
                <a:spcPct val="0"/>
              </a:spcBef>
              <a:spcAft>
                <a:spcPct val="0"/>
              </a:spcAft>
              <a:defRPr sz="4400" b="1">
                <a:solidFill>
                  <a:srgbClr val="003399"/>
                </a:solidFill>
                <a:latin typeface="Arial" panose="020B0604020202020204" pitchFamily="34" charset="0"/>
              </a:defRPr>
            </a:lvl9pPr>
          </a:lstStyle>
          <a:p>
            <a:pPr algn="ctr">
              <a:defRPr/>
            </a:pPr>
            <a:r>
              <a:rPr lang="en-US" altLang="en-US" sz="3998" dirty="0">
                <a:solidFill>
                  <a:schemeClr val="tx1"/>
                </a:solidFill>
              </a:rPr>
              <a:t>Results</a:t>
            </a:r>
            <a:endParaRPr lang="en-US" altLang="en-US" sz="3998" i="1" dirty="0">
              <a:solidFill>
                <a:schemeClr val="tx1"/>
              </a:solidFill>
            </a:endParaRPr>
          </a:p>
        </p:txBody>
      </p:sp>
      <p:sp>
        <p:nvSpPr>
          <p:cNvPr id="64" name="Rectangle 230" descr="30%">
            <a:extLst>
              <a:ext uri="{FF2B5EF4-FFF2-40B4-BE49-F238E27FC236}">
                <a16:creationId xmlns:a16="http://schemas.microsoft.com/office/drawing/2014/main" id="{862EBD3B-503C-4F50-94EB-143EC736B07E}"/>
              </a:ext>
            </a:extLst>
          </p:cNvPr>
          <p:cNvSpPr>
            <a:spLocks noChangeArrowheads="1"/>
          </p:cNvSpPr>
          <p:nvPr/>
        </p:nvSpPr>
        <p:spPr bwMode="auto">
          <a:xfrm>
            <a:off x="30252992" y="4840842"/>
            <a:ext cx="13309598" cy="777874"/>
          </a:xfrm>
          <a:prstGeom prst="rect">
            <a:avLst/>
          </a:prstGeom>
          <a:solidFill>
            <a:srgbClr val="F5D5D5"/>
          </a:solidFill>
          <a:ln w="3175">
            <a:solidFill>
              <a:schemeClr val="tx1"/>
            </a:solidFill>
            <a:miter lim="800000"/>
            <a:headEnd/>
            <a:tailEnd/>
          </a:ln>
        </p:spPr>
        <p:txBody>
          <a:bodyPr wrap="none" lIns="92194" tIns="46099" rIns="92194" bIns="46099" anchor="ctr"/>
          <a:lstStyle>
            <a:lvl1pPr defTabSz="998538">
              <a:defRPr sz="4400" b="1">
                <a:solidFill>
                  <a:srgbClr val="003399"/>
                </a:solidFill>
                <a:latin typeface="Arial" panose="020B0604020202020204" pitchFamily="34" charset="0"/>
              </a:defRPr>
            </a:lvl1pPr>
            <a:lvl2pPr marL="742950" indent="-285750" defTabSz="998538">
              <a:defRPr sz="4400" b="1">
                <a:solidFill>
                  <a:srgbClr val="003399"/>
                </a:solidFill>
                <a:latin typeface="Arial" panose="020B0604020202020204" pitchFamily="34" charset="0"/>
              </a:defRPr>
            </a:lvl2pPr>
            <a:lvl3pPr marL="1143000" indent="-228600" defTabSz="998538">
              <a:defRPr sz="4400" b="1">
                <a:solidFill>
                  <a:srgbClr val="003399"/>
                </a:solidFill>
                <a:latin typeface="Arial" panose="020B0604020202020204" pitchFamily="34" charset="0"/>
              </a:defRPr>
            </a:lvl3pPr>
            <a:lvl4pPr marL="1600200" indent="-228600" defTabSz="998538">
              <a:defRPr sz="4400" b="1">
                <a:solidFill>
                  <a:srgbClr val="003399"/>
                </a:solidFill>
                <a:latin typeface="Arial" panose="020B0604020202020204" pitchFamily="34" charset="0"/>
              </a:defRPr>
            </a:lvl4pPr>
            <a:lvl5pPr marL="2057400" indent="-228600" defTabSz="998538">
              <a:defRPr sz="4400" b="1">
                <a:solidFill>
                  <a:srgbClr val="003399"/>
                </a:solidFill>
                <a:latin typeface="Arial" panose="020B0604020202020204" pitchFamily="34" charset="0"/>
              </a:defRPr>
            </a:lvl5pPr>
            <a:lvl6pPr marL="2514600" indent="-228600" defTabSz="998538" eaLnBrk="0" fontAlgn="base" hangingPunct="0">
              <a:spcBef>
                <a:spcPct val="0"/>
              </a:spcBef>
              <a:spcAft>
                <a:spcPct val="0"/>
              </a:spcAft>
              <a:defRPr sz="4400" b="1">
                <a:solidFill>
                  <a:srgbClr val="003399"/>
                </a:solidFill>
                <a:latin typeface="Arial" panose="020B0604020202020204" pitchFamily="34" charset="0"/>
              </a:defRPr>
            </a:lvl6pPr>
            <a:lvl7pPr marL="2971800" indent="-228600" defTabSz="998538" eaLnBrk="0" fontAlgn="base" hangingPunct="0">
              <a:spcBef>
                <a:spcPct val="0"/>
              </a:spcBef>
              <a:spcAft>
                <a:spcPct val="0"/>
              </a:spcAft>
              <a:defRPr sz="4400" b="1">
                <a:solidFill>
                  <a:srgbClr val="003399"/>
                </a:solidFill>
                <a:latin typeface="Arial" panose="020B0604020202020204" pitchFamily="34" charset="0"/>
              </a:defRPr>
            </a:lvl7pPr>
            <a:lvl8pPr marL="3429000" indent="-228600" defTabSz="998538" eaLnBrk="0" fontAlgn="base" hangingPunct="0">
              <a:spcBef>
                <a:spcPct val="0"/>
              </a:spcBef>
              <a:spcAft>
                <a:spcPct val="0"/>
              </a:spcAft>
              <a:defRPr sz="4400" b="1">
                <a:solidFill>
                  <a:srgbClr val="003399"/>
                </a:solidFill>
                <a:latin typeface="Arial" panose="020B0604020202020204" pitchFamily="34" charset="0"/>
              </a:defRPr>
            </a:lvl8pPr>
            <a:lvl9pPr marL="3886200" indent="-228600" defTabSz="998538" eaLnBrk="0" fontAlgn="base" hangingPunct="0">
              <a:spcBef>
                <a:spcPct val="0"/>
              </a:spcBef>
              <a:spcAft>
                <a:spcPct val="0"/>
              </a:spcAft>
              <a:defRPr sz="4400" b="1">
                <a:solidFill>
                  <a:srgbClr val="003399"/>
                </a:solidFill>
                <a:latin typeface="Arial" panose="020B0604020202020204" pitchFamily="34" charset="0"/>
              </a:defRPr>
            </a:lvl9pPr>
          </a:lstStyle>
          <a:p>
            <a:pPr algn="ctr">
              <a:defRPr/>
            </a:pPr>
            <a:r>
              <a:rPr lang="en-US" altLang="en-US" sz="3998" dirty="0">
                <a:solidFill>
                  <a:schemeClr val="tx1"/>
                </a:solidFill>
              </a:rPr>
              <a:t>Conclusions</a:t>
            </a:r>
          </a:p>
        </p:txBody>
      </p:sp>
      <p:sp>
        <p:nvSpPr>
          <p:cNvPr id="65" name="TextBox 64">
            <a:extLst>
              <a:ext uri="{FF2B5EF4-FFF2-40B4-BE49-F238E27FC236}">
                <a16:creationId xmlns:a16="http://schemas.microsoft.com/office/drawing/2014/main" id="{02CF3250-AF8B-49F6-8D5C-733B9E6C1AA7}"/>
              </a:ext>
            </a:extLst>
          </p:cNvPr>
          <p:cNvSpPr txBox="1"/>
          <p:nvPr/>
        </p:nvSpPr>
        <p:spPr>
          <a:xfrm>
            <a:off x="30603826" y="5762313"/>
            <a:ext cx="13287374" cy="4247317"/>
          </a:xfrm>
          <a:prstGeom prst="rect">
            <a:avLst/>
          </a:prstGeom>
          <a:noFill/>
        </p:spPr>
        <p:txBody>
          <a:bodyPr wrap="square" rtlCol="0">
            <a:spAutoFit/>
          </a:bodyPr>
          <a:lstStyle/>
          <a:p>
            <a:pPr marL="457200" indent="-457200">
              <a:buFont typeface="Arial" panose="020B0604020202020204" pitchFamily="34" charset="0"/>
              <a:buChar char="•"/>
            </a:pPr>
            <a:r>
              <a:rPr lang="en-US" sz="3000" dirty="0"/>
              <a:t>Successfully created pKR144 plasmid for </a:t>
            </a:r>
            <a:r>
              <a:rPr lang="en-US" sz="3000" i="1" dirty="0"/>
              <a:t>in vitro </a:t>
            </a:r>
            <a:r>
              <a:rPr lang="en-US" sz="3000" dirty="0"/>
              <a:t>transcription/translation assay</a:t>
            </a:r>
          </a:p>
          <a:p>
            <a:endParaRPr lang="en-US" sz="3000" dirty="0"/>
          </a:p>
          <a:p>
            <a:pPr marL="457200" indent="-457200">
              <a:buFont typeface="Arial" panose="020B0604020202020204" pitchFamily="34" charset="0"/>
              <a:buChar char="•"/>
            </a:pPr>
            <a:r>
              <a:rPr lang="en-US" sz="3000" dirty="0"/>
              <a:t>Able to clone in </a:t>
            </a:r>
            <a:r>
              <a:rPr lang="en-US" sz="3000" i="1" dirty="0"/>
              <a:t>E. coli </a:t>
            </a:r>
            <a:r>
              <a:rPr lang="en-US" sz="3000" dirty="0"/>
              <a:t>(not toxic, compared to previous reporter constructs)</a:t>
            </a:r>
          </a:p>
          <a:p>
            <a:pPr marL="457200" indent="-457200">
              <a:buFont typeface="Arial" panose="020B0604020202020204" pitchFamily="34" charset="0"/>
              <a:buChar char="•"/>
            </a:pPr>
            <a:endParaRPr lang="en-US" sz="3000" dirty="0"/>
          </a:p>
          <a:p>
            <a:pPr marL="457200" indent="-457200">
              <a:buFont typeface="Arial" panose="020B0604020202020204" pitchFamily="34" charset="0"/>
              <a:buChar char="•"/>
            </a:pPr>
            <a:r>
              <a:rPr lang="en-US" sz="3000" dirty="0"/>
              <a:t>Able to detect translation by </a:t>
            </a:r>
            <a:r>
              <a:rPr lang="en-US" sz="3000" i="1" dirty="0"/>
              <a:t>F. tularensis </a:t>
            </a:r>
            <a:r>
              <a:rPr lang="en-US" sz="3000" dirty="0"/>
              <a:t>ribosomes (Figure 6)</a:t>
            </a:r>
          </a:p>
          <a:p>
            <a:endParaRPr lang="en-US" sz="3000" dirty="0"/>
          </a:p>
          <a:p>
            <a:pPr marL="457200" indent="-457200">
              <a:buFont typeface="Arial" panose="020B0604020202020204" pitchFamily="34" charset="0"/>
              <a:buChar char="•"/>
            </a:pPr>
            <a:r>
              <a:rPr lang="en-US" sz="3000" dirty="0"/>
              <a:t>All bS21 homologs allow translation of </a:t>
            </a:r>
            <a:r>
              <a:rPr lang="en-US" sz="3000" i="1" dirty="0"/>
              <a:t>pdpA</a:t>
            </a:r>
            <a:r>
              <a:rPr lang="en-US" sz="3000" dirty="0"/>
              <a:t> 5’ UTR</a:t>
            </a:r>
          </a:p>
          <a:p>
            <a:endParaRPr lang="en-US" sz="3000" dirty="0"/>
          </a:p>
          <a:p>
            <a:pPr marL="457200" indent="-457200">
              <a:buFont typeface="Arial" panose="020B0604020202020204" pitchFamily="34" charset="0"/>
              <a:buChar char="•"/>
            </a:pPr>
            <a:r>
              <a:rPr lang="en-US" sz="3000" dirty="0"/>
              <a:t>Reductions in PdpA in cells lacking bS21-2 may be due to less bS21 overall</a:t>
            </a:r>
          </a:p>
        </p:txBody>
      </p:sp>
      <p:pic>
        <p:nvPicPr>
          <p:cNvPr id="1026" name="Picture 2" descr="NanoLuc®: A Smaller, Brighter, and More Versatile Luciferase Reporter">
            <a:extLst>
              <a:ext uri="{FF2B5EF4-FFF2-40B4-BE49-F238E27FC236}">
                <a16:creationId xmlns:a16="http://schemas.microsoft.com/office/drawing/2014/main" id="{5BE06761-E933-4848-8C04-D13CC1191B1A}"/>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r="2539"/>
          <a:stretch/>
        </p:blipFill>
        <p:spPr bwMode="auto">
          <a:xfrm>
            <a:off x="23457523" y="10250826"/>
            <a:ext cx="5662751" cy="2129911"/>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extLst>
              <a:ext uri="{FF2B5EF4-FFF2-40B4-BE49-F238E27FC236}">
                <a16:creationId xmlns:a16="http://schemas.microsoft.com/office/drawing/2014/main" id="{B27D1D79-1584-430D-96BC-F4FF3919E6D2}"/>
              </a:ext>
            </a:extLst>
          </p:cNvPr>
          <p:cNvSpPr txBox="1"/>
          <p:nvPr/>
        </p:nvSpPr>
        <p:spPr>
          <a:xfrm>
            <a:off x="6737459" y="27743787"/>
            <a:ext cx="6521607" cy="4493538"/>
          </a:xfrm>
          <a:prstGeom prst="rect">
            <a:avLst/>
          </a:prstGeom>
          <a:noFill/>
        </p:spPr>
        <p:txBody>
          <a:bodyPr wrap="square">
            <a:spAutoFit/>
          </a:bodyPr>
          <a:lstStyle/>
          <a:p>
            <a:pPr marL="457200" indent="-457200">
              <a:buFont typeface="Arial" panose="020B0604020202020204" pitchFamily="34" charset="0"/>
              <a:buChar char="•"/>
              <a:defRPr/>
            </a:pPr>
            <a:r>
              <a:rPr lang="en-US" sz="2600" dirty="0"/>
              <a:t>Amplified </a:t>
            </a:r>
            <a:r>
              <a:rPr lang="en-US" sz="2600" i="1" dirty="0"/>
              <a:t>pdpA </a:t>
            </a:r>
            <a:r>
              <a:rPr lang="en-US" sz="2600" dirty="0"/>
              <a:t>5’ UTR-NLuc fusion using PCR</a:t>
            </a:r>
          </a:p>
          <a:p>
            <a:pPr>
              <a:defRPr/>
            </a:pPr>
            <a:endParaRPr lang="en-US" sz="2600" dirty="0"/>
          </a:p>
          <a:p>
            <a:pPr marL="457200" indent="-457200">
              <a:buFont typeface="Arial" panose="020B0604020202020204" pitchFamily="34" charset="0"/>
              <a:buChar char="•"/>
              <a:defRPr/>
            </a:pPr>
            <a:r>
              <a:rPr lang="en-US" sz="2600" dirty="0"/>
              <a:t>Digested then ligated into plasmid with T7 promoter</a:t>
            </a:r>
          </a:p>
          <a:p>
            <a:pPr>
              <a:defRPr/>
            </a:pPr>
            <a:endParaRPr lang="en-US" sz="2600" dirty="0"/>
          </a:p>
          <a:p>
            <a:pPr marL="457200" indent="-457200">
              <a:buFont typeface="Arial" panose="020B0604020202020204" pitchFamily="34" charset="0"/>
              <a:buChar char="•"/>
              <a:defRPr/>
            </a:pPr>
            <a:r>
              <a:rPr lang="en-US" sz="2600" dirty="0"/>
              <a:t>Transformed into </a:t>
            </a:r>
            <a:r>
              <a:rPr lang="en-US" sz="2600" i="1" dirty="0"/>
              <a:t>E. coli</a:t>
            </a:r>
          </a:p>
          <a:p>
            <a:pPr>
              <a:defRPr/>
            </a:pPr>
            <a:endParaRPr lang="en-US" sz="2600" dirty="0"/>
          </a:p>
          <a:p>
            <a:pPr marL="457200" indent="-457200">
              <a:buFont typeface="Arial" panose="020B0604020202020204" pitchFamily="34" charset="0"/>
              <a:buChar char="•"/>
              <a:defRPr/>
            </a:pPr>
            <a:r>
              <a:rPr lang="en-US" sz="2600" dirty="0"/>
              <a:t>Purified plasmid and confirmed sequence</a:t>
            </a:r>
          </a:p>
          <a:p>
            <a:pPr>
              <a:defRPr/>
            </a:pPr>
            <a:endParaRPr lang="en-US" sz="2600" dirty="0"/>
          </a:p>
          <a:p>
            <a:pPr marL="457200" indent="-457200">
              <a:buFont typeface="Arial" panose="020B0604020202020204" pitchFamily="34" charset="0"/>
              <a:buChar char="•"/>
              <a:defRPr/>
            </a:pPr>
            <a:r>
              <a:rPr lang="en-US" sz="2600" dirty="0"/>
              <a:t>Phenol-chloroform purified plasmid</a:t>
            </a:r>
          </a:p>
        </p:txBody>
      </p:sp>
      <p:sp>
        <p:nvSpPr>
          <p:cNvPr id="8" name="TextBox 7">
            <a:extLst>
              <a:ext uri="{FF2B5EF4-FFF2-40B4-BE49-F238E27FC236}">
                <a16:creationId xmlns:a16="http://schemas.microsoft.com/office/drawing/2014/main" id="{B533EFDF-A136-4E33-9F27-1B6731A787E8}"/>
              </a:ext>
            </a:extLst>
          </p:cNvPr>
          <p:cNvSpPr txBox="1"/>
          <p:nvPr/>
        </p:nvSpPr>
        <p:spPr>
          <a:xfrm>
            <a:off x="11450728" y="22023320"/>
            <a:ext cx="1979079" cy="477054"/>
          </a:xfrm>
          <a:prstGeom prst="rect">
            <a:avLst/>
          </a:prstGeom>
          <a:noFill/>
        </p:spPr>
        <p:txBody>
          <a:bodyPr wrap="square" rtlCol="0">
            <a:spAutoFit/>
          </a:bodyPr>
          <a:lstStyle/>
          <a:p>
            <a:r>
              <a:rPr lang="en-US" sz="2500" b="1" dirty="0"/>
              <a:t>* p &lt; 0.01</a:t>
            </a:r>
          </a:p>
        </p:txBody>
      </p:sp>
      <p:sp>
        <p:nvSpPr>
          <p:cNvPr id="11" name="Rectangle 10">
            <a:extLst>
              <a:ext uri="{FF2B5EF4-FFF2-40B4-BE49-F238E27FC236}">
                <a16:creationId xmlns:a16="http://schemas.microsoft.com/office/drawing/2014/main" id="{D6236FCF-9EE0-4314-8864-81EA3774EEE0}"/>
              </a:ext>
            </a:extLst>
          </p:cNvPr>
          <p:cNvSpPr/>
          <p:nvPr/>
        </p:nvSpPr>
        <p:spPr>
          <a:xfrm>
            <a:off x="307184" y="27304686"/>
            <a:ext cx="13304837" cy="531844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noFill/>
            </a:endParaRPr>
          </a:p>
        </p:txBody>
      </p:sp>
      <p:sp>
        <p:nvSpPr>
          <p:cNvPr id="70" name="TextBox 117">
            <a:extLst>
              <a:ext uri="{FF2B5EF4-FFF2-40B4-BE49-F238E27FC236}">
                <a16:creationId xmlns:a16="http://schemas.microsoft.com/office/drawing/2014/main" id="{BCC33A37-9C4D-4328-AFB2-6CDA3D3BD322}"/>
              </a:ext>
            </a:extLst>
          </p:cNvPr>
          <p:cNvSpPr txBox="1">
            <a:spLocks noChangeArrowheads="1"/>
          </p:cNvSpPr>
          <p:nvPr/>
        </p:nvSpPr>
        <p:spPr bwMode="auto">
          <a:xfrm>
            <a:off x="14079103" y="20356729"/>
            <a:ext cx="69621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 defTabSz="914400">
              <a:defRPr/>
            </a:pPr>
            <a:r>
              <a:rPr lang="en-US" sz="2500" b="1" dirty="0"/>
              <a:t>Figure 2</a:t>
            </a:r>
            <a:r>
              <a:rPr lang="en-US" sz="2500" dirty="0"/>
              <a:t>: Immunoblot detecting production of LpnA from replicate 1 of </a:t>
            </a:r>
            <a:r>
              <a:rPr lang="en-US" sz="2500" i="1" dirty="0"/>
              <a:t>in vitro</a:t>
            </a:r>
            <a:r>
              <a:rPr lang="en-US" sz="2500" dirty="0"/>
              <a:t> assay. Amounts of bS21-V homolog present in purified ribosomes are also detected.</a:t>
            </a:r>
          </a:p>
        </p:txBody>
      </p:sp>
      <p:sp>
        <p:nvSpPr>
          <p:cNvPr id="71" name="TextBox 117">
            <a:extLst>
              <a:ext uri="{FF2B5EF4-FFF2-40B4-BE49-F238E27FC236}">
                <a16:creationId xmlns:a16="http://schemas.microsoft.com/office/drawing/2014/main" id="{4415F3A1-6337-4CB1-8E7C-FB4D2BCB1E1C}"/>
              </a:ext>
            </a:extLst>
          </p:cNvPr>
          <p:cNvSpPr txBox="1">
            <a:spLocks noChangeArrowheads="1"/>
          </p:cNvSpPr>
          <p:nvPr/>
        </p:nvSpPr>
        <p:spPr bwMode="auto">
          <a:xfrm>
            <a:off x="22212674" y="20085101"/>
            <a:ext cx="6962100"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 defTabSz="914400">
              <a:defRPr/>
            </a:pPr>
            <a:r>
              <a:rPr lang="en-US" sz="2500" b="1" dirty="0"/>
              <a:t>Figure 3</a:t>
            </a:r>
            <a:r>
              <a:rPr lang="en-US" sz="2500" dirty="0"/>
              <a:t>: Relative translation of transcripts with </a:t>
            </a:r>
            <a:r>
              <a:rPr lang="en-US" sz="2500" i="1" dirty="0"/>
              <a:t>pdpA</a:t>
            </a:r>
            <a:r>
              <a:rPr lang="en-US" sz="2500" dirty="0"/>
              <a:t> versus </a:t>
            </a:r>
            <a:r>
              <a:rPr lang="en-US" sz="2500" i="1" dirty="0"/>
              <a:t>tul4</a:t>
            </a:r>
            <a:r>
              <a:rPr lang="en-US" sz="2500" dirty="0"/>
              <a:t> 5’ UTRs from replicate 1 of </a:t>
            </a:r>
            <a:r>
              <a:rPr lang="en-US" sz="2500" i="1" dirty="0"/>
              <a:t>in vitro </a:t>
            </a:r>
            <a:r>
              <a:rPr lang="en-US" sz="2500" dirty="0"/>
              <a:t>assay. Ratio of luminescence produced from NLuc to amount of LpnA quantified from immunoblot for each sample. </a:t>
            </a:r>
          </a:p>
        </p:txBody>
      </p:sp>
      <p:sp>
        <p:nvSpPr>
          <p:cNvPr id="74" name="TextBox 117">
            <a:extLst>
              <a:ext uri="{FF2B5EF4-FFF2-40B4-BE49-F238E27FC236}">
                <a16:creationId xmlns:a16="http://schemas.microsoft.com/office/drawing/2014/main" id="{44E3406B-1B1E-44FB-B599-9F41E4BCCEEA}"/>
              </a:ext>
            </a:extLst>
          </p:cNvPr>
          <p:cNvSpPr txBox="1">
            <a:spLocks noChangeArrowheads="1"/>
          </p:cNvSpPr>
          <p:nvPr/>
        </p:nvSpPr>
        <p:spPr bwMode="auto">
          <a:xfrm>
            <a:off x="30259339" y="19590338"/>
            <a:ext cx="1328737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 defTabSz="914400">
              <a:defRPr/>
            </a:pPr>
            <a:r>
              <a:rPr lang="en-US" sz="2500" dirty="0"/>
              <a:t>Diagram depicting a potential model for how bS21 homologs may differentially regulate translation of the type VII secretion system protein pdpA’s 5’ UTR.</a:t>
            </a:r>
          </a:p>
        </p:txBody>
      </p:sp>
      <p:pic>
        <p:nvPicPr>
          <p:cNvPr id="18" name="Picture 17">
            <a:extLst>
              <a:ext uri="{FF2B5EF4-FFF2-40B4-BE49-F238E27FC236}">
                <a16:creationId xmlns:a16="http://schemas.microsoft.com/office/drawing/2014/main" id="{CAAD7035-35AA-40EC-B726-9A22DF0494B8}"/>
              </a:ext>
            </a:extLst>
          </p:cNvPr>
          <p:cNvPicPr>
            <a:picLocks noChangeAspect="1"/>
          </p:cNvPicPr>
          <p:nvPr/>
        </p:nvPicPr>
        <p:blipFill>
          <a:blip r:embed="rId17"/>
          <a:stretch>
            <a:fillRect/>
          </a:stretch>
        </p:blipFill>
        <p:spPr>
          <a:xfrm>
            <a:off x="31559261" y="15166339"/>
            <a:ext cx="11002242" cy="4426856"/>
          </a:xfrm>
          <a:prstGeom prst="rect">
            <a:avLst/>
          </a:prstGeom>
        </p:spPr>
      </p:pic>
      <p:sp>
        <p:nvSpPr>
          <p:cNvPr id="19" name="TextBox 18">
            <a:extLst>
              <a:ext uri="{FF2B5EF4-FFF2-40B4-BE49-F238E27FC236}">
                <a16:creationId xmlns:a16="http://schemas.microsoft.com/office/drawing/2014/main" id="{D1177753-E64C-4DA2-A751-AC3F94540654}"/>
              </a:ext>
            </a:extLst>
          </p:cNvPr>
          <p:cNvSpPr txBox="1"/>
          <p:nvPr/>
        </p:nvSpPr>
        <p:spPr>
          <a:xfrm>
            <a:off x="14018544" y="18257347"/>
            <a:ext cx="856734" cy="369332"/>
          </a:xfrm>
          <a:prstGeom prst="rect">
            <a:avLst/>
          </a:prstGeom>
          <a:noFill/>
        </p:spPr>
        <p:txBody>
          <a:bodyPr wrap="square" rtlCol="0">
            <a:spAutoFit/>
          </a:bodyPr>
          <a:lstStyle/>
          <a:p>
            <a:r>
              <a:rPr lang="en-US" b="1" dirty="0"/>
              <a:t>LpnA</a:t>
            </a:r>
          </a:p>
        </p:txBody>
      </p:sp>
      <p:sp>
        <p:nvSpPr>
          <p:cNvPr id="76" name="TextBox 75">
            <a:extLst>
              <a:ext uri="{FF2B5EF4-FFF2-40B4-BE49-F238E27FC236}">
                <a16:creationId xmlns:a16="http://schemas.microsoft.com/office/drawing/2014/main" id="{0ED67458-5DEF-42B2-8459-A76F3B45877E}"/>
              </a:ext>
            </a:extLst>
          </p:cNvPr>
          <p:cNvSpPr txBox="1"/>
          <p:nvPr/>
        </p:nvSpPr>
        <p:spPr>
          <a:xfrm>
            <a:off x="14046973" y="19002592"/>
            <a:ext cx="856734" cy="369332"/>
          </a:xfrm>
          <a:prstGeom prst="rect">
            <a:avLst/>
          </a:prstGeom>
          <a:noFill/>
        </p:spPr>
        <p:txBody>
          <a:bodyPr wrap="square" rtlCol="0">
            <a:spAutoFit/>
          </a:bodyPr>
          <a:lstStyle/>
          <a:p>
            <a:r>
              <a:rPr lang="en-US" b="1" dirty="0"/>
              <a:t>bS21</a:t>
            </a:r>
          </a:p>
        </p:txBody>
      </p:sp>
      <p:cxnSp>
        <p:nvCxnSpPr>
          <p:cNvPr id="21" name="Straight Arrow Connector 20">
            <a:extLst>
              <a:ext uri="{FF2B5EF4-FFF2-40B4-BE49-F238E27FC236}">
                <a16:creationId xmlns:a16="http://schemas.microsoft.com/office/drawing/2014/main" id="{340B12C3-7C25-41F8-98F7-424B78193268}"/>
              </a:ext>
            </a:extLst>
          </p:cNvPr>
          <p:cNvCxnSpPr>
            <a:cxnSpLocks/>
          </p:cNvCxnSpPr>
          <p:nvPr/>
        </p:nvCxnSpPr>
        <p:spPr>
          <a:xfrm>
            <a:off x="14669839" y="18450464"/>
            <a:ext cx="1134041" cy="0"/>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77" name="Straight Arrow Connector 76">
            <a:extLst>
              <a:ext uri="{FF2B5EF4-FFF2-40B4-BE49-F238E27FC236}">
                <a16:creationId xmlns:a16="http://schemas.microsoft.com/office/drawing/2014/main" id="{BA277180-C2FD-4E58-B26F-774B65EA2489}"/>
              </a:ext>
            </a:extLst>
          </p:cNvPr>
          <p:cNvCxnSpPr>
            <a:cxnSpLocks/>
          </p:cNvCxnSpPr>
          <p:nvPr/>
        </p:nvCxnSpPr>
        <p:spPr>
          <a:xfrm>
            <a:off x="14669839" y="19204251"/>
            <a:ext cx="1058804" cy="0"/>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27" name="Rectangle 26">
            <a:extLst>
              <a:ext uri="{FF2B5EF4-FFF2-40B4-BE49-F238E27FC236}">
                <a16:creationId xmlns:a16="http://schemas.microsoft.com/office/drawing/2014/main" id="{2D51EBEB-1A44-49C0-B9DE-67A49AA339AB}"/>
              </a:ext>
            </a:extLst>
          </p:cNvPr>
          <p:cNvSpPr/>
          <p:nvPr/>
        </p:nvSpPr>
        <p:spPr>
          <a:xfrm>
            <a:off x="30203162" y="13842573"/>
            <a:ext cx="13309601" cy="1015663"/>
          </a:xfrm>
          <a:prstGeom prst="rect">
            <a:avLst/>
          </a:prstGeom>
        </p:spPr>
        <p:txBody>
          <a:bodyPr wrap="square">
            <a:spAutoFit/>
          </a:bodyPr>
          <a:lstStyle/>
          <a:p>
            <a:pPr algn="ctr"/>
            <a:r>
              <a:rPr lang="en-US" sz="3000" b="1" dirty="0"/>
              <a:t>Ribosomes with bS21-3 seem to translate transcripts with the </a:t>
            </a:r>
            <a:r>
              <a:rPr lang="en-US" sz="3000" b="1" i="1" dirty="0"/>
              <a:t>pdpA</a:t>
            </a:r>
            <a:r>
              <a:rPr lang="en-US" sz="3000" b="1" dirty="0"/>
              <a:t> 5’ UTR most efficiently </a:t>
            </a:r>
          </a:p>
        </p:txBody>
      </p:sp>
      <p:sp>
        <p:nvSpPr>
          <p:cNvPr id="80" name="TextBox 79">
            <a:extLst>
              <a:ext uri="{FF2B5EF4-FFF2-40B4-BE49-F238E27FC236}">
                <a16:creationId xmlns:a16="http://schemas.microsoft.com/office/drawing/2014/main" id="{915E7490-146E-4998-B128-3A150C2C86E5}"/>
              </a:ext>
            </a:extLst>
          </p:cNvPr>
          <p:cNvSpPr txBox="1"/>
          <p:nvPr/>
        </p:nvSpPr>
        <p:spPr>
          <a:xfrm rot="10800000" flipV="1">
            <a:off x="20091071" y="27757994"/>
            <a:ext cx="909556" cy="369332"/>
          </a:xfrm>
          <a:prstGeom prst="rect">
            <a:avLst/>
          </a:prstGeom>
          <a:noFill/>
        </p:spPr>
        <p:txBody>
          <a:bodyPr wrap="square" rtlCol="0">
            <a:spAutoFit/>
          </a:bodyPr>
          <a:lstStyle/>
          <a:p>
            <a:r>
              <a:rPr lang="en-US" b="1" dirty="0"/>
              <a:t>LpnA</a:t>
            </a:r>
          </a:p>
        </p:txBody>
      </p:sp>
      <p:sp>
        <p:nvSpPr>
          <p:cNvPr id="81" name="TextBox 80">
            <a:extLst>
              <a:ext uri="{FF2B5EF4-FFF2-40B4-BE49-F238E27FC236}">
                <a16:creationId xmlns:a16="http://schemas.microsoft.com/office/drawing/2014/main" id="{F993AA64-C99D-49C8-909C-7A3B1CA6D5BF}"/>
              </a:ext>
            </a:extLst>
          </p:cNvPr>
          <p:cNvSpPr txBox="1"/>
          <p:nvPr/>
        </p:nvSpPr>
        <p:spPr>
          <a:xfrm>
            <a:off x="20120824" y="28559298"/>
            <a:ext cx="1545932" cy="369332"/>
          </a:xfrm>
          <a:prstGeom prst="rect">
            <a:avLst/>
          </a:prstGeom>
          <a:noFill/>
        </p:spPr>
        <p:txBody>
          <a:bodyPr wrap="square" rtlCol="0">
            <a:spAutoFit/>
          </a:bodyPr>
          <a:lstStyle/>
          <a:p>
            <a:r>
              <a:rPr lang="en-US" b="1" dirty="0"/>
              <a:t>bS21</a:t>
            </a:r>
          </a:p>
        </p:txBody>
      </p:sp>
      <p:cxnSp>
        <p:nvCxnSpPr>
          <p:cNvPr id="29" name="Straight Arrow Connector 28">
            <a:extLst>
              <a:ext uri="{FF2B5EF4-FFF2-40B4-BE49-F238E27FC236}">
                <a16:creationId xmlns:a16="http://schemas.microsoft.com/office/drawing/2014/main" id="{F1B6A0E8-DDEC-4F1D-AD86-F2CCE4FFFB88}"/>
              </a:ext>
            </a:extLst>
          </p:cNvPr>
          <p:cNvCxnSpPr>
            <a:cxnSpLocks/>
          </p:cNvCxnSpPr>
          <p:nvPr/>
        </p:nvCxnSpPr>
        <p:spPr>
          <a:xfrm flipH="1">
            <a:off x="19363959" y="27925324"/>
            <a:ext cx="766797" cy="0"/>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84" name="Straight Arrow Connector 83">
            <a:extLst>
              <a:ext uri="{FF2B5EF4-FFF2-40B4-BE49-F238E27FC236}">
                <a16:creationId xmlns:a16="http://schemas.microsoft.com/office/drawing/2014/main" id="{24E4C1B5-BF7D-489B-AA95-873E4A785D4E}"/>
              </a:ext>
            </a:extLst>
          </p:cNvPr>
          <p:cNvCxnSpPr>
            <a:cxnSpLocks/>
          </p:cNvCxnSpPr>
          <p:nvPr/>
        </p:nvCxnSpPr>
        <p:spPr>
          <a:xfrm flipH="1">
            <a:off x="19363959" y="28774967"/>
            <a:ext cx="766797" cy="0"/>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85" name="Rectangle 84">
            <a:extLst>
              <a:ext uri="{FF2B5EF4-FFF2-40B4-BE49-F238E27FC236}">
                <a16:creationId xmlns:a16="http://schemas.microsoft.com/office/drawing/2014/main" id="{56DA7BCB-F56C-4763-BEEE-BCB33ABBEB86}"/>
              </a:ext>
            </a:extLst>
          </p:cNvPr>
          <p:cNvSpPr/>
          <p:nvPr/>
        </p:nvSpPr>
        <p:spPr>
          <a:xfrm>
            <a:off x="38243878" y="10768642"/>
            <a:ext cx="4710113" cy="2015936"/>
          </a:xfrm>
          <a:prstGeom prst="rect">
            <a:avLst/>
          </a:prstGeom>
        </p:spPr>
        <p:txBody>
          <a:bodyPr wrap="square">
            <a:spAutoFit/>
          </a:bodyPr>
          <a:lstStyle/>
          <a:p>
            <a:pPr algn="just"/>
            <a:r>
              <a:rPr lang="en-US" sz="2500" b="1" dirty="0"/>
              <a:t>Figure 6</a:t>
            </a:r>
            <a:r>
              <a:rPr lang="en-US" sz="2500" dirty="0"/>
              <a:t>: Luminescence produced by </a:t>
            </a:r>
            <a:r>
              <a:rPr lang="en-US" sz="2500" i="1" dirty="0"/>
              <a:t>E. coli </a:t>
            </a:r>
            <a:r>
              <a:rPr lang="en-US" sz="2500" dirty="0"/>
              <a:t>compared with </a:t>
            </a:r>
            <a:r>
              <a:rPr lang="en-US" sz="2500" i="1" dirty="0"/>
              <a:t>F. tularensis</a:t>
            </a:r>
            <a:r>
              <a:rPr lang="en-US" sz="2500" dirty="0"/>
              <a:t> ribosomes. Max value of x-axis was minimized to 1.6 x 10</a:t>
            </a:r>
            <a:r>
              <a:rPr lang="en-US" sz="2500" baseline="30000" dirty="0"/>
              <a:t>5</a:t>
            </a:r>
            <a:r>
              <a:rPr lang="en-US" sz="2500" dirty="0"/>
              <a:t>. Actual </a:t>
            </a:r>
            <a:r>
              <a:rPr lang="en-US" sz="2500" i="1" dirty="0"/>
              <a:t>E. coli</a:t>
            </a:r>
            <a:r>
              <a:rPr lang="en-US" sz="2500" dirty="0"/>
              <a:t> value: 1.4 x 10</a:t>
            </a:r>
            <a:r>
              <a:rPr lang="en-US" sz="2500" baseline="30000" dirty="0"/>
              <a:t>7</a:t>
            </a:r>
          </a:p>
        </p:txBody>
      </p:sp>
      <p:sp>
        <p:nvSpPr>
          <p:cNvPr id="89" name="TextBox 117">
            <a:extLst>
              <a:ext uri="{FF2B5EF4-FFF2-40B4-BE49-F238E27FC236}">
                <a16:creationId xmlns:a16="http://schemas.microsoft.com/office/drawing/2014/main" id="{28D66BDD-F9D6-4577-A4A7-0D0A9D22C80E}"/>
              </a:ext>
            </a:extLst>
          </p:cNvPr>
          <p:cNvSpPr txBox="1">
            <a:spLocks noChangeArrowheads="1"/>
          </p:cNvSpPr>
          <p:nvPr/>
        </p:nvSpPr>
        <p:spPr bwMode="auto">
          <a:xfrm>
            <a:off x="14116851" y="30097637"/>
            <a:ext cx="69621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 defTabSz="914400">
              <a:defRPr/>
            </a:pPr>
            <a:r>
              <a:rPr lang="en-US" sz="2500" b="1" dirty="0"/>
              <a:t>Figure 4</a:t>
            </a:r>
            <a:r>
              <a:rPr lang="en-US" sz="2500" dirty="0"/>
              <a:t>: Immunoblot detecting production of LpnA from replicate 2 of </a:t>
            </a:r>
            <a:r>
              <a:rPr lang="en-US" sz="2500" i="1" dirty="0"/>
              <a:t>in vitro</a:t>
            </a:r>
            <a:r>
              <a:rPr lang="en-US" sz="2500" dirty="0"/>
              <a:t> assay. Amounts of bS21-V homolog present in purified ribosomes are also detected.</a:t>
            </a:r>
          </a:p>
        </p:txBody>
      </p:sp>
      <p:sp>
        <p:nvSpPr>
          <p:cNvPr id="91" name="TextBox 117">
            <a:extLst>
              <a:ext uri="{FF2B5EF4-FFF2-40B4-BE49-F238E27FC236}">
                <a16:creationId xmlns:a16="http://schemas.microsoft.com/office/drawing/2014/main" id="{D057BFD6-F0AC-4EAB-9C68-9DAFB50A72E5}"/>
              </a:ext>
            </a:extLst>
          </p:cNvPr>
          <p:cNvSpPr txBox="1">
            <a:spLocks noChangeArrowheads="1"/>
          </p:cNvSpPr>
          <p:nvPr/>
        </p:nvSpPr>
        <p:spPr bwMode="auto">
          <a:xfrm>
            <a:off x="22237241" y="28951004"/>
            <a:ext cx="6962100" cy="278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 defTabSz="914400">
              <a:defRPr/>
            </a:pPr>
            <a:r>
              <a:rPr lang="en-US" sz="2500" b="1" dirty="0"/>
              <a:t>Figure 5</a:t>
            </a:r>
            <a:r>
              <a:rPr lang="en-US" sz="2500" dirty="0"/>
              <a:t>: Relative translation of transcripts with </a:t>
            </a:r>
            <a:r>
              <a:rPr lang="en-US" sz="2500" i="1" dirty="0"/>
              <a:t>pdpA</a:t>
            </a:r>
            <a:r>
              <a:rPr lang="en-US" sz="2500" dirty="0"/>
              <a:t> versus </a:t>
            </a:r>
            <a:r>
              <a:rPr lang="en-US" sz="2500" i="1" dirty="0"/>
              <a:t>tul4</a:t>
            </a:r>
            <a:r>
              <a:rPr lang="en-US" sz="2500" dirty="0"/>
              <a:t> 5’ UTRs from replicate 2 of </a:t>
            </a:r>
            <a:r>
              <a:rPr lang="en-US" sz="2500" i="1" dirty="0"/>
              <a:t>in vitro </a:t>
            </a:r>
            <a:r>
              <a:rPr lang="en-US" sz="2500" dirty="0"/>
              <a:t>assay. Ratio of luminescence produced from NLuc to amount of LpnA quantified from immunoblot for each sample. Ratios from wild-type ribosomes were averaged and error bar represents standard deviation. </a:t>
            </a:r>
          </a:p>
        </p:txBody>
      </p:sp>
      <p:sp>
        <p:nvSpPr>
          <p:cNvPr id="42" name="TextBox 41">
            <a:extLst>
              <a:ext uri="{FF2B5EF4-FFF2-40B4-BE49-F238E27FC236}">
                <a16:creationId xmlns:a16="http://schemas.microsoft.com/office/drawing/2014/main" id="{B42C1313-CF5D-496E-99FE-D3DD562F507E}"/>
              </a:ext>
            </a:extLst>
          </p:cNvPr>
          <p:cNvSpPr txBox="1"/>
          <p:nvPr/>
        </p:nvSpPr>
        <p:spPr>
          <a:xfrm>
            <a:off x="29184362" y="10250919"/>
            <a:ext cx="1021750" cy="348813"/>
          </a:xfrm>
          <a:prstGeom prst="rect">
            <a:avLst/>
          </a:prstGeom>
          <a:noFill/>
        </p:spPr>
        <p:txBody>
          <a:bodyPr wrap="square" rtlCol="0">
            <a:spAutoFit/>
          </a:bodyPr>
          <a:lstStyle/>
          <a:p>
            <a:r>
              <a:rPr lang="en-US" sz="2500" baseline="30000" dirty="0"/>
              <a:t>2</a:t>
            </a:r>
          </a:p>
        </p:txBody>
      </p:sp>
      <p:sp>
        <p:nvSpPr>
          <p:cNvPr id="102" name="TextBox 92">
            <a:extLst>
              <a:ext uri="{FF2B5EF4-FFF2-40B4-BE49-F238E27FC236}">
                <a16:creationId xmlns:a16="http://schemas.microsoft.com/office/drawing/2014/main" id="{22C12094-0862-4AB9-A623-FBCE1CAF5A39}"/>
              </a:ext>
            </a:extLst>
          </p:cNvPr>
          <p:cNvSpPr txBox="1">
            <a:spLocks noChangeArrowheads="1"/>
          </p:cNvSpPr>
          <p:nvPr/>
        </p:nvSpPr>
        <p:spPr bwMode="auto">
          <a:xfrm>
            <a:off x="522431" y="18789280"/>
            <a:ext cx="12877800" cy="630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3499" b="1" dirty="0"/>
              <a:t>The </a:t>
            </a:r>
            <a:r>
              <a:rPr lang="en-US" altLang="en-US" sz="3499" b="1" i="1" dirty="0"/>
              <a:t>pdpA</a:t>
            </a:r>
            <a:r>
              <a:rPr lang="en-US" altLang="en-US" sz="3499" b="1" dirty="0"/>
              <a:t> 5’ UTR leads to reduced translation in cells without bS21-2</a:t>
            </a:r>
          </a:p>
        </p:txBody>
      </p:sp>
      <p:sp>
        <p:nvSpPr>
          <p:cNvPr id="43" name="Rectangle 42">
            <a:extLst>
              <a:ext uri="{FF2B5EF4-FFF2-40B4-BE49-F238E27FC236}">
                <a16:creationId xmlns:a16="http://schemas.microsoft.com/office/drawing/2014/main" id="{C96C6EDC-F097-442B-BA9A-E04D5775CB2E}"/>
              </a:ext>
            </a:extLst>
          </p:cNvPr>
          <p:cNvSpPr/>
          <p:nvPr/>
        </p:nvSpPr>
        <p:spPr>
          <a:xfrm>
            <a:off x="15544800" y="14241222"/>
            <a:ext cx="183843" cy="713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E45E966E-B7DD-4066-8557-F39E03EBBE71}"/>
              </a:ext>
            </a:extLst>
          </p:cNvPr>
          <p:cNvSpPr txBox="1"/>
          <p:nvPr/>
        </p:nvSpPr>
        <p:spPr>
          <a:xfrm>
            <a:off x="15518720" y="14322588"/>
            <a:ext cx="856734" cy="523220"/>
          </a:xfrm>
          <a:prstGeom prst="rect">
            <a:avLst/>
          </a:prstGeom>
          <a:noFill/>
        </p:spPr>
        <p:txBody>
          <a:bodyPr wrap="square" rtlCol="0">
            <a:spAutoFit/>
          </a:bodyPr>
          <a:lstStyle/>
          <a:p>
            <a:r>
              <a:rPr lang="en-US" sz="2800" b="1" dirty="0"/>
              <a:t>-</a:t>
            </a:r>
          </a:p>
        </p:txBody>
      </p:sp>
      <p:sp>
        <p:nvSpPr>
          <p:cNvPr id="45" name="TextBox 44">
            <a:extLst>
              <a:ext uri="{FF2B5EF4-FFF2-40B4-BE49-F238E27FC236}">
                <a16:creationId xmlns:a16="http://schemas.microsoft.com/office/drawing/2014/main" id="{86C66F39-0415-48D2-9D41-A9B57A688E4E}"/>
              </a:ext>
            </a:extLst>
          </p:cNvPr>
          <p:cNvSpPr txBox="1"/>
          <p:nvPr/>
        </p:nvSpPr>
        <p:spPr>
          <a:xfrm>
            <a:off x="14103969" y="14272690"/>
            <a:ext cx="1359016" cy="646331"/>
          </a:xfrm>
          <a:prstGeom prst="rect">
            <a:avLst/>
          </a:prstGeom>
          <a:noFill/>
        </p:spPr>
        <p:txBody>
          <a:bodyPr wrap="square" rtlCol="0">
            <a:spAutoFit/>
          </a:bodyPr>
          <a:lstStyle/>
          <a:p>
            <a:pPr algn="ctr"/>
            <a:r>
              <a:rPr lang="en-US" b="1" dirty="0"/>
              <a:t>Ribosomes from</a:t>
            </a:r>
          </a:p>
        </p:txBody>
      </p:sp>
      <p:sp>
        <p:nvSpPr>
          <p:cNvPr id="106" name="TextBox 105">
            <a:extLst>
              <a:ext uri="{FF2B5EF4-FFF2-40B4-BE49-F238E27FC236}">
                <a16:creationId xmlns:a16="http://schemas.microsoft.com/office/drawing/2014/main" id="{A6EA7D17-B121-4E1C-912B-523E22BA673A}"/>
              </a:ext>
            </a:extLst>
          </p:cNvPr>
          <p:cNvSpPr txBox="1"/>
          <p:nvPr/>
        </p:nvSpPr>
        <p:spPr>
          <a:xfrm>
            <a:off x="20449191" y="27325624"/>
            <a:ext cx="1673709" cy="800219"/>
          </a:xfrm>
          <a:prstGeom prst="rect">
            <a:avLst/>
          </a:prstGeom>
          <a:noFill/>
        </p:spPr>
        <p:txBody>
          <a:bodyPr wrap="square" rtlCol="0">
            <a:spAutoFit/>
          </a:bodyPr>
          <a:lstStyle/>
          <a:p>
            <a:pPr algn="ctr"/>
            <a:r>
              <a:rPr lang="en-US" sz="2300" b="1" dirty="0"/>
              <a:t>Ribosomes from</a:t>
            </a:r>
          </a:p>
        </p:txBody>
      </p:sp>
      <p:sp>
        <p:nvSpPr>
          <p:cNvPr id="107" name="TextBox 106">
            <a:extLst>
              <a:ext uri="{FF2B5EF4-FFF2-40B4-BE49-F238E27FC236}">
                <a16:creationId xmlns:a16="http://schemas.microsoft.com/office/drawing/2014/main" id="{3C7C6D9C-6FCD-4DEF-8E4A-9217AA654A27}"/>
              </a:ext>
            </a:extLst>
          </p:cNvPr>
          <p:cNvSpPr txBox="1"/>
          <p:nvPr/>
        </p:nvSpPr>
        <p:spPr>
          <a:xfrm>
            <a:off x="20760831" y="18823257"/>
            <a:ext cx="1766598" cy="769441"/>
          </a:xfrm>
          <a:prstGeom prst="rect">
            <a:avLst/>
          </a:prstGeom>
          <a:noFill/>
        </p:spPr>
        <p:txBody>
          <a:bodyPr wrap="square" rtlCol="0">
            <a:spAutoFit/>
          </a:bodyPr>
          <a:lstStyle/>
          <a:p>
            <a:pPr algn="ctr"/>
            <a:r>
              <a:rPr lang="en-US" sz="2200" b="1" dirty="0"/>
              <a:t>Ribosomes from</a:t>
            </a:r>
          </a:p>
        </p:txBody>
      </p:sp>
      <p:sp>
        <p:nvSpPr>
          <p:cNvPr id="50" name="Rectangle 49">
            <a:extLst>
              <a:ext uri="{FF2B5EF4-FFF2-40B4-BE49-F238E27FC236}">
                <a16:creationId xmlns:a16="http://schemas.microsoft.com/office/drawing/2014/main" id="{90653D25-5BC0-441C-8E93-52B8EA02BBBC}"/>
              </a:ext>
            </a:extLst>
          </p:cNvPr>
          <p:cNvSpPr/>
          <p:nvPr/>
        </p:nvSpPr>
        <p:spPr>
          <a:xfrm>
            <a:off x="19565258" y="22903543"/>
            <a:ext cx="319315" cy="783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AA009F2-6CA5-4651-9CBB-E367422015D9}"/>
              </a:ext>
            </a:extLst>
          </p:cNvPr>
          <p:cNvSpPr txBox="1"/>
          <p:nvPr/>
        </p:nvSpPr>
        <p:spPr>
          <a:xfrm>
            <a:off x="19489418" y="22898619"/>
            <a:ext cx="470993" cy="646331"/>
          </a:xfrm>
          <a:prstGeom prst="rect">
            <a:avLst/>
          </a:prstGeom>
          <a:noFill/>
        </p:spPr>
        <p:txBody>
          <a:bodyPr wrap="square" rtlCol="0">
            <a:spAutoFit/>
          </a:bodyPr>
          <a:lstStyle/>
          <a:p>
            <a:r>
              <a:rPr lang="en-US" sz="3600" b="1" dirty="0"/>
              <a:t>-</a:t>
            </a:r>
          </a:p>
        </p:txBody>
      </p:sp>
      <p:sp>
        <p:nvSpPr>
          <p:cNvPr id="110" name="TextBox 109">
            <a:extLst>
              <a:ext uri="{FF2B5EF4-FFF2-40B4-BE49-F238E27FC236}">
                <a16:creationId xmlns:a16="http://schemas.microsoft.com/office/drawing/2014/main" id="{712A2ACD-AB3E-47A2-A155-4A18FB81A1ED}"/>
              </a:ext>
            </a:extLst>
          </p:cNvPr>
          <p:cNvSpPr txBox="1"/>
          <p:nvPr/>
        </p:nvSpPr>
        <p:spPr>
          <a:xfrm>
            <a:off x="19586020" y="22830247"/>
            <a:ext cx="2080736" cy="830997"/>
          </a:xfrm>
          <a:prstGeom prst="rect">
            <a:avLst/>
          </a:prstGeom>
          <a:noFill/>
        </p:spPr>
        <p:txBody>
          <a:bodyPr wrap="square" rtlCol="0">
            <a:spAutoFit/>
          </a:bodyPr>
          <a:lstStyle/>
          <a:p>
            <a:pPr algn="ctr"/>
            <a:r>
              <a:rPr lang="en-US" sz="2400" b="1" dirty="0"/>
              <a:t>Ribosomes from</a:t>
            </a:r>
          </a:p>
        </p:txBody>
      </p:sp>
    </p:spTree>
    <p:extLst>
      <p:ext uri="{BB962C8B-B14F-4D97-AF65-F5344CB8AC3E}">
        <p14:creationId xmlns:p14="http://schemas.microsoft.com/office/powerpoint/2010/main" val="41592826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5973</TotalTime>
  <Words>894</Words>
  <Application>Microsoft Office PowerPoint</Application>
  <PresentationFormat>Custom</PresentationFormat>
  <Paragraphs>99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Biome</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Cogswell, Marisa</dc:creator>
  <cp:lastModifiedBy>Cogswell, Marisa</cp:lastModifiedBy>
  <cp:revision>156</cp:revision>
  <dcterms:created xsi:type="dcterms:W3CDTF">2022-07-20T15:03:26Z</dcterms:created>
  <dcterms:modified xsi:type="dcterms:W3CDTF">2022-07-25T13:44:06Z</dcterms:modified>
</cp:coreProperties>
</file>