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1" r:id="rId5"/>
    <p:sldId id="262" r:id="rId6"/>
    <p:sldId id="263" r:id="rId7"/>
    <p:sldId id="292" r:id="rId8"/>
    <p:sldId id="264" r:id="rId9"/>
    <p:sldId id="265" r:id="rId10"/>
    <p:sldId id="266" r:id="rId11"/>
    <p:sldId id="570" r:id="rId12"/>
    <p:sldId id="571" r:id="rId13"/>
    <p:sldId id="576" r:id="rId14"/>
    <p:sldId id="572" r:id="rId15"/>
    <p:sldId id="574" r:id="rId16"/>
    <p:sldId id="573" r:id="rId17"/>
    <p:sldId id="575" r:id="rId18"/>
    <p:sldId id="577" r:id="rId19"/>
    <p:sldId id="578" r:id="rId20"/>
    <p:sldId id="579" r:id="rId21"/>
    <p:sldId id="5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86702" autoAdjust="0"/>
  </p:normalViewPr>
  <p:slideViewPr>
    <p:cSldViewPr snapToGrid="0">
      <p:cViewPr>
        <p:scale>
          <a:sx n="54" d="100"/>
          <a:sy n="54" d="100"/>
        </p:scale>
        <p:origin x="4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G:\Shared%20drives\KRamsey%20Lab\Marisa%20Cogswell\220615_MC_Side_Growth_Experimen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Shared%20drives\KRamsey%20Lab\Marisa%20Cogswell\Growth%20Experiments\220621_MC_Growth_Experiment_Red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Shared%20drives\KRamsey%20Lab\Marisa%20Cogswell\Growth%20Experiments\220630_MC_Growth_Experiment_Redo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Shared%20drives\KRamsey%20Lab\Marisa%20Cogswell\Ribosome%20Assays\220718_MC_assay.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Shared%20drives\KRamsey%20Lab\Marisa%20Cogswell\Ribosome%20Assays\220718_MC_assay.xls"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Growth</a:t>
            </a:r>
            <a:r>
              <a:rPr lang="en-US" baseline="0"/>
              <a:t> Rates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Sheet1!$T$2</c:f>
              <c:strCache>
                <c:ptCount val="1"/>
                <c:pt idx="0">
                  <c:v>LVS Fresh</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Sheet1!$U$8:$Y$8</c:f>
                <c:numCache>
                  <c:formatCode>General</c:formatCode>
                  <c:ptCount val="5"/>
                  <c:pt idx="0">
                    <c:v>7.071067811865383E-4</c:v>
                  </c:pt>
                  <c:pt idx="1">
                    <c:v>7.0710678118654814E-3</c:v>
                  </c:pt>
                  <c:pt idx="2">
                    <c:v>1.7677669529663684E-2</c:v>
                  </c:pt>
                  <c:pt idx="3">
                    <c:v>4.2426406871192692E-3</c:v>
                  </c:pt>
                  <c:pt idx="4">
                    <c:v>2.1213203435596446E-3</c:v>
                  </c:pt>
                </c:numCache>
              </c:numRef>
            </c:plus>
            <c:minus>
              <c:numRef>
                <c:f>Sheet1!$U$8:$Y$8</c:f>
                <c:numCache>
                  <c:formatCode>General</c:formatCode>
                  <c:ptCount val="5"/>
                  <c:pt idx="0">
                    <c:v>7.071067811865383E-4</c:v>
                  </c:pt>
                  <c:pt idx="1">
                    <c:v>7.0710678118654814E-3</c:v>
                  </c:pt>
                  <c:pt idx="2">
                    <c:v>1.7677669529663684E-2</c:v>
                  </c:pt>
                  <c:pt idx="3">
                    <c:v>4.2426406871192692E-3</c:v>
                  </c:pt>
                  <c:pt idx="4">
                    <c:v>2.1213203435596446E-3</c:v>
                  </c:pt>
                </c:numCache>
              </c:numRef>
            </c:minus>
            <c:spPr>
              <a:noFill/>
              <a:ln w="9525" cap="flat" cmpd="sng" algn="ctr">
                <a:solidFill>
                  <a:schemeClr val="tx1">
                    <a:lumMod val="65000"/>
                    <a:lumOff val="35000"/>
                  </a:schemeClr>
                </a:solidFill>
                <a:round/>
              </a:ln>
              <a:effectLst/>
            </c:spPr>
          </c:errBars>
          <c:xVal>
            <c:numRef>
              <c:f>Sheet1!$U$1:$Y$1</c:f>
              <c:numCache>
                <c:formatCode>General</c:formatCode>
                <c:ptCount val="5"/>
                <c:pt idx="0">
                  <c:v>0</c:v>
                </c:pt>
                <c:pt idx="1">
                  <c:v>1.5</c:v>
                </c:pt>
                <c:pt idx="2">
                  <c:v>3</c:v>
                </c:pt>
                <c:pt idx="3">
                  <c:v>4.5</c:v>
                </c:pt>
                <c:pt idx="4">
                  <c:v>22.5</c:v>
                </c:pt>
              </c:numCache>
            </c:numRef>
          </c:xVal>
          <c:yVal>
            <c:numRef>
              <c:f>Sheet1!$U$2:$Y$2</c:f>
              <c:numCache>
                <c:formatCode>General</c:formatCode>
                <c:ptCount val="5"/>
                <c:pt idx="0">
                  <c:v>8.5499999999999993E-2</c:v>
                </c:pt>
                <c:pt idx="1">
                  <c:v>0.108</c:v>
                </c:pt>
                <c:pt idx="2">
                  <c:v>0.14350000000000002</c:v>
                </c:pt>
                <c:pt idx="3">
                  <c:v>0.16999999999999998</c:v>
                </c:pt>
                <c:pt idx="4">
                  <c:v>0.55750000000000011</c:v>
                </c:pt>
              </c:numCache>
            </c:numRef>
          </c:yVal>
          <c:smooth val="1"/>
          <c:extLst>
            <c:ext xmlns:c16="http://schemas.microsoft.com/office/drawing/2014/chart" uri="{C3380CC4-5D6E-409C-BE32-E72D297353CC}">
              <c16:uniqueId val="{00000000-524B-4B90-8E07-C28728C3DBC4}"/>
            </c:ext>
          </c:extLst>
        </c:ser>
        <c:ser>
          <c:idx val="1"/>
          <c:order val="1"/>
          <c:tx>
            <c:strRef>
              <c:f>Sheet1!$T$3</c:f>
              <c:strCache>
                <c:ptCount val="1"/>
                <c:pt idx="0">
                  <c:v>LVS Conditioned</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Sheet1!$U$9:$Y$9</c:f>
                <c:numCache>
                  <c:formatCode>General</c:formatCode>
                  <c:ptCount val="5"/>
                  <c:pt idx="0">
                    <c:v>1.4142135623730963E-3</c:v>
                  </c:pt>
                  <c:pt idx="1">
                    <c:v>0</c:v>
                  </c:pt>
                  <c:pt idx="2">
                    <c:v>7.0710678118654816E-4</c:v>
                  </c:pt>
                  <c:pt idx="3">
                    <c:v>1.4142135623730963E-3</c:v>
                  </c:pt>
                  <c:pt idx="4">
                    <c:v>7.7781745930519909E-3</c:v>
                  </c:pt>
                </c:numCache>
              </c:numRef>
            </c:plus>
            <c:minus>
              <c:numRef>
                <c:f>Sheet1!$U$9:$Y$9</c:f>
                <c:numCache>
                  <c:formatCode>General</c:formatCode>
                  <c:ptCount val="5"/>
                  <c:pt idx="0">
                    <c:v>1.4142135623730963E-3</c:v>
                  </c:pt>
                  <c:pt idx="1">
                    <c:v>0</c:v>
                  </c:pt>
                  <c:pt idx="2">
                    <c:v>7.0710678118654816E-4</c:v>
                  </c:pt>
                  <c:pt idx="3">
                    <c:v>1.4142135623730963E-3</c:v>
                  </c:pt>
                  <c:pt idx="4">
                    <c:v>7.7781745930519909E-3</c:v>
                  </c:pt>
                </c:numCache>
              </c:numRef>
            </c:minus>
            <c:spPr>
              <a:noFill/>
              <a:ln w="9525" cap="flat" cmpd="sng" algn="ctr">
                <a:solidFill>
                  <a:schemeClr val="tx1">
                    <a:lumMod val="65000"/>
                    <a:lumOff val="35000"/>
                  </a:schemeClr>
                </a:solidFill>
                <a:round/>
              </a:ln>
              <a:effectLst/>
            </c:spPr>
          </c:errBars>
          <c:xVal>
            <c:numRef>
              <c:f>Sheet1!$U$1:$Y$1</c:f>
              <c:numCache>
                <c:formatCode>General</c:formatCode>
                <c:ptCount val="5"/>
                <c:pt idx="0">
                  <c:v>0</c:v>
                </c:pt>
                <c:pt idx="1">
                  <c:v>1.5</c:v>
                </c:pt>
                <c:pt idx="2">
                  <c:v>3</c:v>
                </c:pt>
                <c:pt idx="3">
                  <c:v>4.5</c:v>
                </c:pt>
                <c:pt idx="4">
                  <c:v>22.5</c:v>
                </c:pt>
              </c:numCache>
            </c:numRef>
          </c:xVal>
          <c:yVal>
            <c:numRef>
              <c:f>Sheet1!$U$3:$Y$3</c:f>
              <c:numCache>
                <c:formatCode>General</c:formatCode>
                <c:ptCount val="5"/>
                <c:pt idx="0">
                  <c:v>0.109</c:v>
                </c:pt>
                <c:pt idx="1">
                  <c:v>0.13</c:v>
                </c:pt>
                <c:pt idx="2">
                  <c:v>0.18049999999999999</c:v>
                </c:pt>
                <c:pt idx="3">
                  <c:v>0.16600000000000001</c:v>
                </c:pt>
                <c:pt idx="4">
                  <c:v>0.46950000000000003</c:v>
                </c:pt>
              </c:numCache>
            </c:numRef>
          </c:yVal>
          <c:smooth val="1"/>
          <c:extLst>
            <c:ext xmlns:c16="http://schemas.microsoft.com/office/drawing/2014/chart" uri="{C3380CC4-5D6E-409C-BE32-E72D297353CC}">
              <c16:uniqueId val="{00000001-524B-4B90-8E07-C28728C3DBC4}"/>
            </c:ext>
          </c:extLst>
        </c:ser>
        <c:ser>
          <c:idx val="2"/>
          <c:order val="2"/>
          <c:tx>
            <c:strRef>
              <c:f>Sheet1!$T$4</c:f>
              <c:strCache>
                <c:ptCount val="1"/>
                <c:pt idx="0">
                  <c:v>ΔrpsU2 Fresh</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errBars>
            <c:errDir val="y"/>
            <c:errBarType val="both"/>
            <c:errValType val="cust"/>
            <c:noEndCap val="0"/>
            <c:plus>
              <c:numRef>
                <c:f>Sheet1!$U$10:$Y$10</c:f>
                <c:numCache>
                  <c:formatCode>General</c:formatCode>
                  <c:ptCount val="5"/>
                  <c:pt idx="0">
                    <c:v>5.6568542494923758E-3</c:v>
                  </c:pt>
                  <c:pt idx="1">
                    <c:v>7.071067811865383E-4</c:v>
                  </c:pt>
                  <c:pt idx="2">
                    <c:v>2.1213203435596446E-3</c:v>
                  </c:pt>
                  <c:pt idx="3">
                    <c:v>7.0710678118654623E-3</c:v>
                  </c:pt>
                  <c:pt idx="4">
                    <c:v>2.6870057685088791E-2</c:v>
                  </c:pt>
                </c:numCache>
              </c:numRef>
            </c:plus>
            <c:minus>
              <c:numRef>
                <c:f>Sheet1!$U$10:$Y$10</c:f>
                <c:numCache>
                  <c:formatCode>General</c:formatCode>
                  <c:ptCount val="5"/>
                  <c:pt idx="0">
                    <c:v>5.6568542494923758E-3</c:v>
                  </c:pt>
                  <c:pt idx="1">
                    <c:v>7.071067811865383E-4</c:v>
                  </c:pt>
                  <c:pt idx="2">
                    <c:v>2.1213203435596446E-3</c:v>
                  </c:pt>
                  <c:pt idx="3">
                    <c:v>7.0710678118654623E-3</c:v>
                  </c:pt>
                  <c:pt idx="4">
                    <c:v>2.6870057685088791E-2</c:v>
                  </c:pt>
                </c:numCache>
              </c:numRef>
            </c:minus>
            <c:spPr>
              <a:noFill/>
              <a:ln w="9525" cap="flat" cmpd="sng" algn="ctr">
                <a:solidFill>
                  <a:schemeClr val="tx1">
                    <a:lumMod val="65000"/>
                    <a:lumOff val="35000"/>
                  </a:schemeClr>
                </a:solidFill>
                <a:round/>
              </a:ln>
              <a:effectLst/>
            </c:spPr>
          </c:errBars>
          <c:xVal>
            <c:numRef>
              <c:f>Sheet1!$U$1:$Y$1</c:f>
              <c:numCache>
                <c:formatCode>General</c:formatCode>
                <c:ptCount val="5"/>
                <c:pt idx="0">
                  <c:v>0</c:v>
                </c:pt>
                <c:pt idx="1">
                  <c:v>1.5</c:v>
                </c:pt>
                <c:pt idx="2">
                  <c:v>3</c:v>
                </c:pt>
                <c:pt idx="3">
                  <c:v>4.5</c:v>
                </c:pt>
                <c:pt idx="4">
                  <c:v>22.5</c:v>
                </c:pt>
              </c:numCache>
            </c:numRef>
          </c:xVal>
          <c:yVal>
            <c:numRef>
              <c:f>Sheet1!$U$4:$Y$4</c:f>
              <c:numCache>
                <c:formatCode>General</c:formatCode>
                <c:ptCount val="5"/>
                <c:pt idx="0">
                  <c:v>8.299999999999999E-2</c:v>
                </c:pt>
                <c:pt idx="1">
                  <c:v>0.10150000000000001</c:v>
                </c:pt>
                <c:pt idx="2">
                  <c:v>0.1195</c:v>
                </c:pt>
                <c:pt idx="3">
                  <c:v>0.14100000000000001</c:v>
                </c:pt>
                <c:pt idx="4">
                  <c:v>0.45199999999999996</c:v>
                </c:pt>
              </c:numCache>
            </c:numRef>
          </c:yVal>
          <c:smooth val="1"/>
          <c:extLst>
            <c:ext xmlns:c16="http://schemas.microsoft.com/office/drawing/2014/chart" uri="{C3380CC4-5D6E-409C-BE32-E72D297353CC}">
              <c16:uniqueId val="{00000002-524B-4B90-8E07-C28728C3DBC4}"/>
            </c:ext>
          </c:extLst>
        </c:ser>
        <c:ser>
          <c:idx val="3"/>
          <c:order val="3"/>
          <c:tx>
            <c:strRef>
              <c:f>Sheet1!$T$5</c:f>
              <c:strCache>
                <c:ptCount val="1"/>
                <c:pt idx="0">
                  <c:v>ΔrpsU2 Conditioned</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errBars>
            <c:errDir val="y"/>
            <c:errBarType val="both"/>
            <c:errValType val="cust"/>
            <c:noEndCap val="0"/>
            <c:plus>
              <c:numRef>
                <c:f>Sheet1!$U$11:$Y$11</c:f>
                <c:numCache>
                  <c:formatCode>General</c:formatCode>
                  <c:ptCount val="5"/>
                  <c:pt idx="0">
                    <c:v>4.2426406871192892E-3</c:v>
                  </c:pt>
                  <c:pt idx="1">
                    <c:v>1.4142135623730963E-3</c:v>
                  </c:pt>
                  <c:pt idx="2">
                    <c:v>2.8991378028648346E-2</c:v>
                  </c:pt>
                  <c:pt idx="3">
                    <c:v>0</c:v>
                  </c:pt>
                  <c:pt idx="4">
                    <c:v>7.7781745930520299E-3</c:v>
                  </c:pt>
                </c:numCache>
              </c:numRef>
            </c:plus>
            <c:minus>
              <c:numRef>
                <c:f>Sheet1!$U$11:$Y$11</c:f>
                <c:numCache>
                  <c:formatCode>General</c:formatCode>
                  <c:ptCount val="5"/>
                  <c:pt idx="0">
                    <c:v>4.2426406871192892E-3</c:v>
                  </c:pt>
                  <c:pt idx="1">
                    <c:v>1.4142135623730963E-3</c:v>
                  </c:pt>
                  <c:pt idx="2">
                    <c:v>2.8991378028648346E-2</c:v>
                  </c:pt>
                  <c:pt idx="3">
                    <c:v>0</c:v>
                  </c:pt>
                  <c:pt idx="4">
                    <c:v>7.7781745930520299E-3</c:v>
                  </c:pt>
                </c:numCache>
              </c:numRef>
            </c:minus>
            <c:spPr>
              <a:noFill/>
              <a:ln w="9525" cap="flat" cmpd="sng" algn="ctr">
                <a:solidFill>
                  <a:schemeClr val="tx1">
                    <a:lumMod val="65000"/>
                    <a:lumOff val="35000"/>
                  </a:schemeClr>
                </a:solidFill>
                <a:round/>
              </a:ln>
              <a:effectLst/>
            </c:spPr>
          </c:errBars>
          <c:xVal>
            <c:numRef>
              <c:f>Sheet1!$U$1:$Y$1</c:f>
              <c:numCache>
                <c:formatCode>General</c:formatCode>
                <c:ptCount val="5"/>
                <c:pt idx="0">
                  <c:v>0</c:v>
                </c:pt>
                <c:pt idx="1">
                  <c:v>1.5</c:v>
                </c:pt>
                <c:pt idx="2">
                  <c:v>3</c:v>
                </c:pt>
                <c:pt idx="3">
                  <c:v>4.5</c:v>
                </c:pt>
                <c:pt idx="4">
                  <c:v>22.5</c:v>
                </c:pt>
              </c:numCache>
            </c:numRef>
          </c:xVal>
          <c:yVal>
            <c:numRef>
              <c:f>Sheet1!$U$5:$Y$5</c:f>
              <c:numCache>
                <c:formatCode>General</c:formatCode>
                <c:ptCount val="5"/>
                <c:pt idx="0">
                  <c:v>0.112</c:v>
                </c:pt>
                <c:pt idx="1">
                  <c:v>0.13200000000000001</c:v>
                </c:pt>
                <c:pt idx="2">
                  <c:v>0.20150000000000001</c:v>
                </c:pt>
                <c:pt idx="3">
                  <c:v>0.157</c:v>
                </c:pt>
                <c:pt idx="4">
                  <c:v>0.3145</c:v>
                </c:pt>
              </c:numCache>
            </c:numRef>
          </c:yVal>
          <c:smooth val="1"/>
          <c:extLst>
            <c:ext xmlns:c16="http://schemas.microsoft.com/office/drawing/2014/chart" uri="{C3380CC4-5D6E-409C-BE32-E72D297353CC}">
              <c16:uniqueId val="{00000003-524B-4B90-8E07-C28728C3DBC4}"/>
            </c:ext>
          </c:extLst>
        </c:ser>
        <c:dLbls>
          <c:showLegendKey val="0"/>
          <c:showVal val="0"/>
          <c:showCatName val="0"/>
          <c:showSerName val="0"/>
          <c:showPercent val="0"/>
          <c:showBubbleSize val="0"/>
        </c:dLbls>
        <c:axId val="786850079"/>
        <c:axId val="656945375"/>
      </c:scatterChart>
      <c:valAx>
        <c:axId val="78685007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a:t>
                </a:r>
                <a:r>
                  <a:rPr lang="en-US" baseline="0"/>
                  <a:t> (hours)</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b"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656945375"/>
        <c:crosses val="autoZero"/>
        <c:crossBetween val="midCat"/>
      </c:valAx>
      <c:valAx>
        <c:axId val="656945375"/>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OD600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850079"/>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Growth Rates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Sheet1!$B$10</c:f>
              <c:strCache>
                <c:ptCount val="1"/>
                <c:pt idx="0">
                  <c:v>LVS Fresh</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errBars>
            <c:errDir val="x"/>
            <c:errBarType val="both"/>
            <c:errValType val="cust"/>
            <c:noEndCap val="0"/>
            <c:plus>
              <c:numRef>
                <c:f>Sheet1!$C$16:$G$16</c:f>
                <c:numCache>
                  <c:formatCode>General</c:formatCode>
                  <c:ptCount val="5"/>
                  <c:pt idx="0">
                    <c:v>0</c:v>
                  </c:pt>
                  <c:pt idx="1">
                    <c:v>1.4849242404917511E-2</c:v>
                  </c:pt>
                  <c:pt idx="2">
                    <c:v>7.7781745930519909E-3</c:v>
                  </c:pt>
                  <c:pt idx="3">
                    <c:v>3.5355339059327017E-3</c:v>
                  </c:pt>
                  <c:pt idx="4">
                    <c:v>1.6970562748477157E-2</c:v>
                  </c:pt>
                </c:numCache>
              </c:numRef>
            </c:plus>
            <c:minus>
              <c:numRef>
                <c:f>Sheet1!$C$16:$G$16</c:f>
                <c:numCache>
                  <c:formatCode>General</c:formatCode>
                  <c:ptCount val="5"/>
                  <c:pt idx="0">
                    <c:v>0</c:v>
                  </c:pt>
                  <c:pt idx="1">
                    <c:v>1.4849242404917511E-2</c:v>
                  </c:pt>
                  <c:pt idx="2">
                    <c:v>7.7781745930519909E-3</c:v>
                  </c:pt>
                  <c:pt idx="3">
                    <c:v>3.5355339059327017E-3</c:v>
                  </c:pt>
                  <c:pt idx="4">
                    <c:v>1.6970562748477157E-2</c:v>
                  </c:pt>
                </c:numCache>
              </c:numRef>
            </c:minus>
            <c:spPr>
              <a:noFill/>
              <a:ln w="9525" cap="flat" cmpd="sng" algn="ctr">
                <a:solidFill>
                  <a:schemeClr val="tx1">
                    <a:lumMod val="65000"/>
                    <a:lumOff val="35000"/>
                  </a:schemeClr>
                </a:solidFill>
                <a:round/>
              </a:ln>
              <a:effectLst/>
            </c:spPr>
          </c:errBars>
          <c:xVal>
            <c:numRef>
              <c:f>Sheet1!$C$9:$G$9</c:f>
              <c:numCache>
                <c:formatCode>General</c:formatCode>
                <c:ptCount val="5"/>
                <c:pt idx="0">
                  <c:v>0</c:v>
                </c:pt>
                <c:pt idx="1">
                  <c:v>2</c:v>
                </c:pt>
                <c:pt idx="2">
                  <c:v>4</c:v>
                </c:pt>
                <c:pt idx="3">
                  <c:v>6</c:v>
                </c:pt>
                <c:pt idx="4">
                  <c:v>17</c:v>
                </c:pt>
              </c:numCache>
            </c:numRef>
          </c:xVal>
          <c:yVal>
            <c:numRef>
              <c:f>Sheet1!$C$10:$G$10</c:f>
              <c:numCache>
                <c:formatCode>General</c:formatCode>
                <c:ptCount val="5"/>
                <c:pt idx="0">
                  <c:v>8.4000000000000005E-2</c:v>
                </c:pt>
                <c:pt idx="1">
                  <c:v>0.1605</c:v>
                </c:pt>
                <c:pt idx="2">
                  <c:v>0.27949999999999997</c:v>
                </c:pt>
                <c:pt idx="3">
                  <c:v>0.40749999999999997</c:v>
                </c:pt>
                <c:pt idx="4">
                  <c:v>1.796</c:v>
                </c:pt>
              </c:numCache>
            </c:numRef>
          </c:yVal>
          <c:smooth val="1"/>
          <c:extLst>
            <c:ext xmlns:c16="http://schemas.microsoft.com/office/drawing/2014/chart" uri="{C3380CC4-5D6E-409C-BE32-E72D297353CC}">
              <c16:uniqueId val="{00000000-755E-42A9-B23A-DC6E0C22063C}"/>
            </c:ext>
          </c:extLst>
        </c:ser>
        <c:ser>
          <c:idx val="1"/>
          <c:order val="1"/>
          <c:tx>
            <c:strRef>
              <c:f>Sheet1!$B$11</c:f>
              <c:strCache>
                <c:ptCount val="1"/>
                <c:pt idx="0">
                  <c:v>LVS Conditioned</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Sheet1!$C$17:$G$17</c:f>
                <c:numCache>
                  <c:formatCode>General</c:formatCode>
                  <c:ptCount val="5"/>
                  <c:pt idx="0">
                    <c:v>1.4142135623730963E-3</c:v>
                  </c:pt>
                  <c:pt idx="1">
                    <c:v>4.9497474683058273E-3</c:v>
                  </c:pt>
                  <c:pt idx="2">
                    <c:v>1.2020815280171319E-2</c:v>
                  </c:pt>
                  <c:pt idx="3">
                    <c:v>2.8284271247461927E-3</c:v>
                  </c:pt>
                  <c:pt idx="4">
                    <c:v>7.0710678118654816E-4</c:v>
                  </c:pt>
                </c:numCache>
              </c:numRef>
            </c:plus>
            <c:minus>
              <c:numRef>
                <c:f>Sheet1!$C$17:$G$17</c:f>
                <c:numCache>
                  <c:formatCode>General</c:formatCode>
                  <c:ptCount val="5"/>
                  <c:pt idx="0">
                    <c:v>1.4142135623730963E-3</c:v>
                  </c:pt>
                  <c:pt idx="1">
                    <c:v>4.9497474683058273E-3</c:v>
                  </c:pt>
                  <c:pt idx="2">
                    <c:v>1.2020815280171319E-2</c:v>
                  </c:pt>
                  <c:pt idx="3">
                    <c:v>2.8284271247461927E-3</c:v>
                  </c:pt>
                  <c:pt idx="4">
                    <c:v>7.0710678118654816E-4</c:v>
                  </c:pt>
                </c:numCache>
              </c:numRef>
            </c:minus>
            <c:spPr>
              <a:noFill/>
              <a:ln w="9525" cap="flat" cmpd="sng" algn="ctr">
                <a:solidFill>
                  <a:schemeClr val="tx1">
                    <a:lumMod val="65000"/>
                    <a:lumOff val="35000"/>
                  </a:schemeClr>
                </a:solidFill>
                <a:round/>
              </a:ln>
              <a:effectLst/>
            </c:spPr>
          </c:errBars>
          <c:xVal>
            <c:numRef>
              <c:f>Sheet1!$C$9:$G$9</c:f>
              <c:numCache>
                <c:formatCode>General</c:formatCode>
                <c:ptCount val="5"/>
                <c:pt idx="0">
                  <c:v>0</c:v>
                </c:pt>
                <c:pt idx="1">
                  <c:v>2</c:v>
                </c:pt>
                <c:pt idx="2">
                  <c:v>4</c:v>
                </c:pt>
                <c:pt idx="3">
                  <c:v>6</c:v>
                </c:pt>
                <c:pt idx="4">
                  <c:v>17</c:v>
                </c:pt>
              </c:numCache>
            </c:numRef>
          </c:xVal>
          <c:yVal>
            <c:numRef>
              <c:f>Sheet1!$C$11:$G$11</c:f>
              <c:numCache>
                <c:formatCode>General</c:formatCode>
                <c:ptCount val="5"/>
                <c:pt idx="0">
                  <c:v>8.7999999999999995E-2</c:v>
                </c:pt>
                <c:pt idx="1">
                  <c:v>0.1205</c:v>
                </c:pt>
                <c:pt idx="2">
                  <c:v>0.1585</c:v>
                </c:pt>
                <c:pt idx="3">
                  <c:v>0.17799999999999999</c:v>
                </c:pt>
                <c:pt idx="4">
                  <c:v>0.33250000000000002</c:v>
                </c:pt>
              </c:numCache>
            </c:numRef>
          </c:yVal>
          <c:smooth val="1"/>
          <c:extLst>
            <c:ext xmlns:c16="http://schemas.microsoft.com/office/drawing/2014/chart" uri="{C3380CC4-5D6E-409C-BE32-E72D297353CC}">
              <c16:uniqueId val="{00000001-755E-42A9-B23A-DC6E0C22063C}"/>
            </c:ext>
          </c:extLst>
        </c:ser>
        <c:ser>
          <c:idx val="2"/>
          <c:order val="2"/>
          <c:tx>
            <c:strRef>
              <c:f>Sheet1!$B$12</c:f>
              <c:strCache>
                <c:ptCount val="1"/>
                <c:pt idx="0">
                  <c:v>ΔrpsU2 Fresh</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errBars>
            <c:errDir val="y"/>
            <c:errBarType val="both"/>
            <c:errValType val="cust"/>
            <c:noEndCap val="0"/>
            <c:plus>
              <c:numRef>
                <c:f>Sheet1!$C$18:$G$18</c:f>
                <c:numCache>
                  <c:formatCode>General</c:formatCode>
                  <c:ptCount val="5"/>
                  <c:pt idx="0">
                    <c:v>4.2426406871192892E-3</c:v>
                  </c:pt>
                  <c:pt idx="1">
                    <c:v>1.0606601717798203E-2</c:v>
                  </c:pt>
                  <c:pt idx="2">
                    <c:v>1.2020815280171319E-2</c:v>
                  </c:pt>
                  <c:pt idx="3">
                    <c:v>1.1313708498984771E-2</c:v>
                  </c:pt>
                  <c:pt idx="4">
                    <c:v>2.5455844122715732E-2</c:v>
                  </c:pt>
                </c:numCache>
              </c:numRef>
            </c:plus>
            <c:minus>
              <c:numRef>
                <c:f>Sheet1!$C$18:$G$18</c:f>
                <c:numCache>
                  <c:formatCode>General</c:formatCode>
                  <c:ptCount val="5"/>
                  <c:pt idx="0">
                    <c:v>4.2426406871192892E-3</c:v>
                  </c:pt>
                  <c:pt idx="1">
                    <c:v>1.0606601717798203E-2</c:v>
                  </c:pt>
                  <c:pt idx="2">
                    <c:v>1.2020815280171319E-2</c:v>
                  </c:pt>
                  <c:pt idx="3">
                    <c:v>1.1313708498984771E-2</c:v>
                  </c:pt>
                  <c:pt idx="4">
                    <c:v>2.5455844122715732E-2</c:v>
                  </c:pt>
                </c:numCache>
              </c:numRef>
            </c:minus>
            <c:spPr>
              <a:noFill/>
              <a:ln w="9525" cap="flat" cmpd="sng" algn="ctr">
                <a:solidFill>
                  <a:schemeClr val="tx1">
                    <a:lumMod val="65000"/>
                    <a:lumOff val="35000"/>
                  </a:schemeClr>
                </a:solidFill>
                <a:round/>
              </a:ln>
              <a:effectLst/>
            </c:spPr>
          </c:errBars>
          <c:xVal>
            <c:numRef>
              <c:f>Sheet1!$C$9:$G$9</c:f>
              <c:numCache>
                <c:formatCode>General</c:formatCode>
                <c:ptCount val="5"/>
                <c:pt idx="0">
                  <c:v>0</c:v>
                </c:pt>
                <c:pt idx="1">
                  <c:v>2</c:v>
                </c:pt>
                <c:pt idx="2">
                  <c:v>4</c:v>
                </c:pt>
                <c:pt idx="3">
                  <c:v>6</c:v>
                </c:pt>
                <c:pt idx="4">
                  <c:v>17</c:v>
                </c:pt>
              </c:numCache>
            </c:numRef>
          </c:xVal>
          <c:yVal>
            <c:numRef>
              <c:f>Sheet1!$C$12:$G$12</c:f>
              <c:numCache>
                <c:formatCode>General</c:formatCode>
                <c:ptCount val="5"/>
                <c:pt idx="0">
                  <c:v>0.08</c:v>
                </c:pt>
                <c:pt idx="1">
                  <c:v>0.14250000000000002</c:v>
                </c:pt>
                <c:pt idx="2">
                  <c:v>0.2205</c:v>
                </c:pt>
                <c:pt idx="3">
                  <c:v>0.315</c:v>
                </c:pt>
                <c:pt idx="4">
                  <c:v>0.73</c:v>
                </c:pt>
              </c:numCache>
            </c:numRef>
          </c:yVal>
          <c:smooth val="1"/>
          <c:extLst>
            <c:ext xmlns:c16="http://schemas.microsoft.com/office/drawing/2014/chart" uri="{C3380CC4-5D6E-409C-BE32-E72D297353CC}">
              <c16:uniqueId val="{00000002-755E-42A9-B23A-DC6E0C22063C}"/>
            </c:ext>
          </c:extLst>
        </c:ser>
        <c:ser>
          <c:idx val="3"/>
          <c:order val="3"/>
          <c:tx>
            <c:strRef>
              <c:f>Sheet1!$B$13</c:f>
              <c:strCache>
                <c:ptCount val="1"/>
                <c:pt idx="0">
                  <c:v>ΔrpsU2 Conditioned</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errBars>
            <c:errDir val="y"/>
            <c:errBarType val="both"/>
            <c:errValType val="cust"/>
            <c:noEndCap val="0"/>
            <c:plus>
              <c:numRef>
                <c:f>Sheet1!$C$19:$G$19</c:f>
                <c:numCache>
                  <c:formatCode>General</c:formatCode>
                  <c:ptCount val="5"/>
                  <c:pt idx="0">
                    <c:v>7.0710678118654816E-4</c:v>
                  </c:pt>
                  <c:pt idx="1">
                    <c:v>7.0710678118654816E-4</c:v>
                  </c:pt>
                  <c:pt idx="2">
                    <c:v>4.9497474683058368E-3</c:v>
                  </c:pt>
                  <c:pt idx="3">
                    <c:v>2.1213203435596446E-3</c:v>
                  </c:pt>
                  <c:pt idx="4">
                    <c:v>0</c:v>
                  </c:pt>
                </c:numCache>
              </c:numRef>
            </c:plus>
            <c:minus>
              <c:numRef>
                <c:f>Sheet1!$C$19:$G$19</c:f>
                <c:numCache>
                  <c:formatCode>General</c:formatCode>
                  <c:ptCount val="5"/>
                  <c:pt idx="0">
                    <c:v>7.0710678118654816E-4</c:v>
                  </c:pt>
                  <c:pt idx="1">
                    <c:v>7.0710678118654816E-4</c:v>
                  </c:pt>
                  <c:pt idx="2">
                    <c:v>4.9497474683058368E-3</c:v>
                  </c:pt>
                  <c:pt idx="3">
                    <c:v>2.1213203435596446E-3</c:v>
                  </c:pt>
                  <c:pt idx="4">
                    <c:v>0</c:v>
                  </c:pt>
                </c:numCache>
              </c:numRef>
            </c:minus>
            <c:spPr>
              <a:noFill/>
              <a:ln w="9525" cap="flat" cmpd="sng" algn="ctr">
                <a:solidFill>
                  <a:schemeClr val="tx1">
                    <a:lumMod val="65000"/>
                    <a:lumOff val="35000"/>
                  </a:schemeClr>
                </a:solidFill>
                <a:round/>
              </a:ln>
              <a:effectLst/>
            </c:spPr>
          </c:errBars>
          <c:xVal>
            <c:numRef>
              <c:f>Sheet1!$C$9:$G$9</c:f>
              <c:numCache>
                <c:formatCode>General</c:formatCode>
                <c:ptCount val="5"/>
                <c:pt idx="0">
                  <c:v>0</c:v>
                </c:pt>
                <c:pt idx="1">
                  <c:v>2</c:v>
                </c:pt>
                <c:pt idx="2">
                  <c:v>4</c:v>
                </c:pt>
                <c:pt idx="3">
                  <c:v>6</c:v>
                </c:pt>
                <c:pt idx="4">
                  <c:v>17</c:v>
                </c:pt>
              </c:numCache>
            </c:numRef>
          </c:xVal>
          <c:yVal>
            <c:numRef>
              <c:f>Sheet1!$C$13:$G$13</c:f>
              <c:numCache>
                <c:formatCode>General</c:formatCode>
                <c:ptCount val="5"/>
                <c:pt idx="0">
                  <c:v>8.8499999999999995E-2</c:v>
                </c:pt>
                <c:pt idx="1">
                  <c:v>0.1205</c:v>
                </c:pt>
                <c:pt idx="2">
                  <c:v>0.1545</c:v>
                </c:pt>
                <c:pt idx="3">
                  <c:v>0.18149999999999999</c:v>
                </c:pt>
                <c:pt idx="4">
                  <c:v>0.23599999999999999</c:v>
                </c:pt>
              </c:numCache>
            </c:numRef>
          </c:yVal>
          <c:smooth val="1"/>
          <c:extLst>
            <c:ext xmlns:c16="http://schemas.microsoft.com/office/drawing/2014/chart" uri="{C3380CC4-5D6E-409C-BE32-E72D297353CC}">
              <c16:uniqueId val="{00000003-755E-42A9-B23A-DC6E0C22063C}"/>
            </c:ext>
          </c:extLst>
        </c:ser>
        <c:dLbls>
          <c:showLegendKey val="0"/>
          <c:showVal val="0"/>
          <c:showCatName val="0"/>
          <c:showSerName val="0"/>
          <c:showPercent val="0"/>
          <c:showBubbleSize val="0"/>
        </c:dLbls>
        <c:axId val="439064128"/>
        <c:axId val="524791680"/>
      </c:scatterChart>
      <c:valAx>
        <c:axId val="4390641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a:t>
                </a:r>
                <a:r>
                  <a:rPr lang="en-US" baseline="0"/>
                  <a:t> (hours)</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791680"/>
        <c:crosses val="autoZero"/>
        <c:crossBetween val="midCat"/>
      </c:valAx>
      <c:valAx>
        <c:axId val="524791680"/>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OD600</a:t>
                </a:r>
              </a:p>
            </c:rich>
          </c:tx>
          <c:layout>
            <c:manualLayout>
              <c:xMode val="edge"/>
              <c:yMode val="edge"/>
              <c:x val="1.6639031649534453E-2"/>
              <c:y val="0.3712920247200984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0641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Growth</a:t>
            </a:r>
            <a:r>
              <a:rPr lang="en-US" baseline="0"/>
              <a:t> Curve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Sheet1!$B$13</c:f>
              <c:strCache>
                <c:ptCount val="1"/>
                <c:pt idx="0">
                  <c:v>LVS Fresh</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Sheet1!$C$19:$G$19</c:f>
                <c:numCache>
                  <c:formatCode>General</c:formatCode>
                  <c:ptCount val="5"/>
                  <c:pt idx="0">
                    <c:v>7.0710678118654816E-4</c:v>
                  </c:pt>
                  <c:pt idx="1">
                    <c:v>2.8284271247461927E-3</c:v>
                  </c:pt>
                  <c:pt idx="2">
                    <c:v>1.4142135623730963E-3</c:v>
                  </c:pt>
                  <c:pt idx="3">
                    <c:v>2.8284271247461927E-3</c:v>
                  </c:pt>
                  <c:pt idx="4">
                    <c:v>2.2627416997969541E-2</c:v>
                  </c:pt>
                </c:numCache>
              </c:numRef>
            </c:plus>
            <c:minus>
              <c:numRef>
                <c:f>Sheet1!$C$19:$G$19</c:f>
                <c:numCache>
                  <c:formatCode>General</c:formatCode>
                  <c:ptCount val="5"/>
                  <c:pt idx="0">
                    <c:v>7.0710678118654816E-4</c:v>
                  </c:pt>
                  <c:pt idx="1">
                    <c:v>2.8284271247461927E-3</c:v>
                  </c:pt>
                  <c:pt idx="2">
                    <c:v>1.4142135623730963E-3</c:v>
                  </c:pt>
                  <c:pt idx="3">
                    <c:v>2.8284271247461927E-3</c:v>
                  </c:pt>
                  <c:pt idx="4">
                    <c:v>2.2627416997969541E-2</c:v>
                  </c:pt>
                </c:numCache>
              </c:numRef>
            </c:minus>
            <c:spPr>
              <a:noFill/>
              <a:ln w="9525" cap="flat" cmpd="sng" algn="ctr">
                <a:solidFill>
                  <a:schemeClr val="tx1">
                    <a:lumMod val="65000"/>
                    <a:lumOff val="35000"/>
                  </a:schemeClr>
                </a:solidFill>
                <a:round/>
              </a:ln>
              <a:effectLst/>
            </c:spPr>
          </c:errBars>
          <c:xVal>
            <c:numRef>
              <c:f>Sheet1!$C$12:$G$12</c:f>
              <c:numCache>
                <c:formatCode>General</c:formatCode>
                <c:ptCount val="5"/>
                <c:pt idx="0">
                  <c:v>0</c:v>
                </c:pt>
                <c:pt idx="1">
                  <c:v>2</c:v>
                </c:pt>
                <c:pt idx="2">
                  <c:v>4</c:v>
                </c:pt>
                <c:pt idx="3">
                  <c:v>6</c:v>
                </c:pt>
                <c:pt idx="4">
                  <c:v>24</c:v>
                </c:pt>
              </c:numCache>
            </c:numRef>
          </c:xVal>
          <c:yVal>
            <c:numRef>
              <c:f>Sheet1!$C$13:$G$13</c:f>
              <c:numCache>
                <c:formatCode>General</c:formatCode>
                <c:ptCount val="5"/>
                <c:pt idx="0">
                  <c:v>8.4500000000000006E-2</c:v>
                </c:pt>
                <c:pt idx="1">
                  <c:v>0.16600000000000001</c:v>
                </c:pt>
                <c:pt idx="2">
                  <c:v>0.28699999999999998</c:v>
                </c:pt>
                <c:pt idx="3">
                  <c:v>0.44600000000000001</c:v>
                </c:pt>
                <c:pt idx="4">
                  <c:v>1.8240000000000001</c:v>
                </c:pt>
              </c:numCache>
            </c:numRef>
          </c:yVal>
          <c:smooth val="1"/>
          <c:extLst>
            <c:ext xmlns:c16="http://schemas.microsoft.com/office/drawing/2014/chart" uri="{C3380CC4-5D6E-409C-BE32-E72D297353CC}">
              <c16:uniqueId val="{00000000-2371-45DE-8582-EF0F202BF1AD}"/>
            </c:ext>
          </c:extLst>
        </c:ser>
        <c:ser>
          <c:idx val="1"/>
          <c:order val="1"/>
          <c:tx>
            <c:strRef>
              <c:f>Sheet1!$B$14</c:f>
              <c:strCache>
                <c:ptCount val="1"/>
                <c:pt idx="0">
                  <c:v>LVS Conditioned</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errBars>
            <c:errDir val="x"/>
            <c:errBarType val="both"/>
            <c:errValType val="cust"/>
            <c:noEndCap val="0"/>
            <c:plus>
              <c:numRef>
                <c:f>Sheet1!$C$20:$G$20</c:f>
                <c:numCache>
                  <c:formatCode>General</c:formatCode>
                  <c:ptCount val="5"/>
                  <c:pt idx="0">
                    <c:v>3.5355339059327407E-3</c:v>
                  </c:pt>
                  <c:pt idx="1">
                    <c:v>6.3639610306789329E-3</c:v>
                  </c:pt>
                  <c:pt idx="2">
                    <c:v>7.0710678118654816E-4</c:v>
                  </c:pt>
                  <c:pt idx="3">
                    <c:v>2.8284271247461927E-3</c:v>
                  </c:pt>
                  <c:pt idx="4">
                    <c:v>6.3639610306789329E-3</c:v>
                  </c:pt>
                </c:numCache>
              </c:numRef>
            </c:plus>
            <c:minus>
              <c:numRef>
                <c:f>Sheet1!$C$20:$G$20</c:f>
                <c:numCache>
                  <c:formatCode>General</c:formatCode>
                  <c:ptCount val="5"/>
                  <c:pt idx="0">
                    <c:v>3.5355339059327407E-3</c:v>
                  </c:pt>
                  <c:pt idx="1">
                    <c:v>6.3639610306789329E-3</c:v>
                  </c:pt>
                  <c:pt idx="2">
                    <c:v>7.0710678118654816E-4</c:v>
                  </c:pt>
                  <c:pt idx="3">
                    <c:v>2.8284271247461927E-3</c:v>
                  </c:pt>
                  <c:pt idx="4">
                    <c:v>6.3639610306789329E-3</c:v>
                  </c:pt>
                </c:numCache>
              </c:numRef>
            </c:minus>
            <c:spPr>
              <a:noFill/>
              <a:ln w="9525" cap="flat" cmpd="sng" algn="ctr">
                <a:solidFill>
                  <a:schemeClr val="tx1">
                    <a:lumMod val="65000"/>
                    <a:lumOff val="35000"/>
                  </a:schemeClr>
                </a:solidFill>
                <a:round/>
              </a:ln>
              <a:effectLst/>
            </c:spPr>
          </c:errBars>
          <c:errBars>
            <c:errDir val="y"/>
            <c:errBarType val="both"/>
            <c:errValType val="cust"/>
            <c:noEndCap val="0"/>
            <c:plus>
              <c:numRef>
                <c:f>Sheet1!$C$20:$G$20</c:f>
                <c:numCache>
                  <c:formatCode>General</c:formatCode>
                  <c:ptCount val="5"/>
                  <c:pt idx="0">
                    <c:v>3.5355339059327407E-3</c:v>
                  </c:pt>
                  <c:pt idx="1">
                    <c:v>6.3639610306789329E-3</c:v>
                  </c:pt>
                  <c:pt idx="2">
                    <c:v>7.0710678118654816E-4</c:v>
                  </c:pt>
                  <c:pt idx="3">
                    <c:v>2.8284271247461927E-3</c:v>
                  </c:pt>
                  <c:pt idx="4">
                    <c:v>6.3639610306789329E-3</c:v>
                  </c:pt>
                </c:numCache>
              </c:numRef>
            </c:plus>
            <c:minus>
              <c:numRef>
                <c:f>Sheet1!$C$20:$G$20</c:f>
                <c:numCache>
                  <c:formatCode>General</c:formatCode>
                  <c:ptCount val="5"/>
                  <c:pt idx="0">
                    <c:v>3.5355339059327407E-3</c:v>
                  </c:pt>
                  <c:pt idx="1">
                    <c:v>6.3639610306789329E-3</c:v>
                  </c:pt>
                  <c:pt idx="2">
                    <c:v>7.0710678118654816E-4</c:v>
                  </c:pt>
                  <c:pt idx="3">
                    <c:v>2.8284271247461927E-3</c:v>
                  </c:pt>
                  <c:pt idx="4">
                    <c:v>6.3639610306789329E-3</c:v>
                  </c:pt>
                </c:numCache>
              </c:numRef>
            </c:minus>
            <c:spPr>
              <a:noFill/>
              <a:ln w="9525" cap="flat" cmpd="sng" algn="ctr">
                <a:solidFill>
                  <a:schemeClr val="tx1">
                    <a:lumMod val="65000"/>
                    <a:lumOff val="35000"/>
                  </a:schemeClr>
                </a:solidFill>
                <a:round/>
              </a:ln>
              <a:effectLst/>
            </c:spPr>
          </c:errBars>
          <c:xVal>
            <c:numRef>
              <c:f>Sheet1!$C$12:$G$12</c:f>
              <c:numCache>
                <c:formatCode>General</c:formatCode>
                <c:ptCount val="5"/>
                <c:pt idx="0">
                  <c:v>0</c:v>
                </c:pt>
                <c:pt idx="1">
                  <c:v>2</c:v>
                </c:pt>
                <c:pt idx="2">
                  <c:v>4</c:v>
                </c:pt>
                <c:pt idx="3">
                  <c:v>6</c:v>
                </c:pt>
                <c:pt idx="4">
                  <c:v>24</c:v>
                </c:pt>
              </c:numCache>
            </c:numRef>
          </c:xVal>
          <c:yVal>
            <c:numRef>
              <c:f>Sheet1!$C$14:$G$14</c:f>
              <c:numCache>
                <c:formatCode>General</c:formatCode>
                <c:ptCount val="5"/>
                <c:pt idx="0">
                  <c:v>8.9499999999999996E-2</c:v>
                </c:pt>
                <c:pt idx="1">
                  <c:v>0.1235</c:v>
                </c:pt>
                <c:pt idx="2">
                  <c:v>0.1555</c:v>
                </c:pt>
                <c:pt idx="3">
                  <c:v>0.188</c:v>
                </c:pt>
                <c:pt idx="4">
                  <c:v>0.3695</c:v>
                </c:pt>
              </c:numCache>
            </c:numRef>
          </c:yVal>
          <c:smooth val="1"/>
          <c:extLst>
            <c:ext xmlns:c16="http://schemas.microsoft.com/office/drawing/2014/chart" uri="{C3380CC4-5D6E-409C-BE32-E72D297353CC}">
              <c16:uniqueId val="{00000001-2371-45DE-8582-EF0F202BF1AD}"/>
            </c:ext>
          </c:extLst>
        </c:ser>
        <c:ser>
          <c:idx val="2"/>
          <c:order val="2"/>
          <c:tx>
            <c:strRef>
              <c:f>Sheet1!$B$15</c:f>
              <c:strCache>
                <c:ptCount val="1"/>
                <c:pt idx="0">
                  <c:v>ΔrpsU2 Fresh</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errBars>
            <c:errDir val="x"/>
            <c:errBarType val="both"/>
            <c:errValType val="cust"/>
            <c:noEndCap val="0"/>
            <c:plus>
              <c:numRef>
                <c:f>Sheet1!$C$21:$G$21</c:f>
                <c:numCache>
                  <c:formatCode>General</c:formatCode>
                  <c:ptCount val="5"/>
                  <c:pt idx="0">
                    <c:v>1.4142135623730963E-3</c:v>
                  </c:pt>
                  <c:pt idx="1">
                    <c:v>4.2426406871192892E-3</c:v>
                  </c:pt>
                  <c:pt idx="2">
                    <c:v>7.0710678118654814E-3</c:v>
                  </c:pt>
                  <c:pt idx="3">
                    <c:v>6.3639610306789329E-3</c:v>
                  </c:pt>
                  <c:pt idx="4">
                    <c:v>8.4852813742385784E-3</c:v>
                  </c:pt>
                </c:numCache>
              </c:numRef>
            </c:plus>
            <c:minus>
              <c:numRef>
                <c:f>Sheet1!$C$21:$G$21</c:f>
                <c:numCache>
                  <c:formatCode>General</c:formatCode>
                  <c:ptCount val="5"/>
                  <c:pt idx="0">
                    <c:v>1.4142135623730963E-3</c:v>
                  </c:pt>
                  <c:pt idx="1">
                    <c:v>4.2426406871192892E-3</c:v>
                  </c:pt>
                  <c:pt idx="2">
                    <c:v>7.0710678118654814E-3</c:v>
                  </c:pt>
                  <c:pt idx="3">
                    <c:v>6.3639610306789329E-3</c:v>
                  </c:pt>
                  <c:pt idx="4">
                    <c:v>8.4852813742385784E-3</c:v>
                  </c:pt>
                </c:numCache>
              </c:numRef>
            </c:minus>
            <c:spPr>
              <a:noFill/>
              <a:ln w="9525" cap="flat" cmpd="sng" algn="ctr">
                <a:solidFill>
                  <a:schemeClr val="tx1">
                    <a:lumMod val="65000"/>
                    <a:lumOff val="35000"/>
                  </a:schemeClr>
                </a:solidFill>
                <a:round/>
              </a:ln>
              <a:effectLst/>
            </c:spPr>
          </c:errBars>
          <c:errBars>
            <c:errDir val="y"/>
            <c:errBarType val="both"/>
            <c:errValType val="cust"/>
            <c:noEndCap val="0"/>
            <c:plus>
              <c:numRef>
                <c:f>Sheet1!$C$21:$G$21</c:f>
                <c:numCache>
                  <c:formatCode>General</c:formatCode>
                  <c:ptCount val="5"/>
                  <c:pt idx="0">
                    <c:v>1.4142135623730963E-3</c:v>
                  </c:pt>
                  <c:pt idx="1">
                    <c:v>4.2426406871192892E-3</c:v>
                  </c:pt>
                  <c:pt idx="2">
                    <c:v>7.0710678118654814E-3</c:v>
                  </c:pt>
                  <c:pt idx="3">
                    <c:v>6.3639610306789329E-3</c:v>
                  </c:pt>
                  <c:pt idx="4">
                    <c:v>8.4852813742385784E-3</c:v>
                  </c:pt>
                </c:numCache>
              </c:numRef>
            </c:plus>
            <c:minus>
              <c:numRef>
                <c:f>Sheet1!$C$21:$G$21</c:f>
                <c:numCache>
                  <c:formatCode>General</c:formatCode>
                  <c:ptCount val="5"/>
                  <c:pt idx="0">
                    <c:v>1.4142135623730963E-3</c:v>
                  </c:pt>
                  <c:pt idx="1">
                    <c:v>4.2426406871192892E-3</c:v>
                  </c:pt>
                  <c:pt idx="2">
                    <c:v>7.0710678118654814E-3</c:v>
                  </c:pt>
                  <c:pt idx="3">
                    <c:v>6.3639610306789329E-3</c:v>
                  </c:pt>
                  <c:pt idx="4">
                    <c:v>8.4852813742385784E-3</c:v>
                  </c:pt>
                </c:numCache>
              </c:numRef>
            </c:minus>
            <c:spPr>
              <a:noFill/>
              <a:ln w="9525" cap="flat" cmpd="sng" algn="ctr">
                <a:solidFill>
                  <a:schemeClr val="tx1">
                    <a:lumMod val="65000"/>
                    <a:lumOff val="35000"/>
                  </a:schemeClr>
                </a:solidFill>
                <a:round/>
              </a:ln>
              <a:effectLst/>
            </c:spPr>
          </c:errBars>
          <c:xVal>
            <c:numRef>
              <c:f>Sheet1!$C$12:$G$12</c:f>
              <c:numCache>
                <c:formatCode>General</c:formatCode>
                <c:ptCount val="5"/>
                <c:pt idx="0">
                  <c:v>0</c:v>
                </c:pt>
                <c:pt idx="1">
                  <c:v>2</c:v>
                </c:pt>
                <c:pt idx="2">
                  <c:v>4</c:v>
                </c:pt>
                <c:pt idx="3">
                  <c:v>6</c:v>
                </c:pt>
                <c:pt idx="4">
                  <c:v>24</c:v>
                </c:pt>
              </c:numCache>
            </c:numRef>
          </c:xVal>
          <c:yVal>
            <c:numRef>
              <c:f>Sheet1!$C$15:$G$15</c:f>
              <c:numCache>
                <c:formatCode>General</c:formatCode>
                <c:ptCount val="5"/>
                <c:pt idx="0">
                  <c:v>7.8E-2</c:v>
                </c:pt>
                <c:pt idx="1">
                  <c:v>0.13700000000000001</c:v>
                </c:pt>
                <c:pt idx="2">
                  <c:v>0.22</c:v>
                </c:pt>
                <c:pt idx="3">
                  <c:v>0.29549999999999998</c:v>
                </c:pt>
                <c:pt idx="4">
                  <c:v>0.73</c:v>
                </c:pt>
              </c:numCache>
            </c:numRef>
          </c:yVal>
          <c:smooth val="1"/>
          <c:extLst>
            <c:ext xmlns:c16="http://schemas.microsoft.com/office/drawing/2014/chart" uri="{C3380CC4-5D6E-409C-BE32-E72D297353CC}">
              <c16:uniqueId val="{00000002-2371-45DE-8582-EF0F202BF1AD}"/>
            </c:ext>
          </c:extLst>
        </c:ser>
        <c:ser>
          <c:idx val="3"/>
          <c:order val="3"/>
          <c:tx>
            <c:strRef>
              <c:f>Sheet1!$B$16</c:f>
              <c:strCache>
                <c:ptCount val="1"/>
                <c:pt idx="0">
                  <c:v>ΔrpsU2 Conditioned</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errBars>
            <c:errDir val="x"/>
            <c:errBarType val="both"/>
            <c:errValType val="cust"/>
            <c:noEndCap val="0"/>
            <c:plus>
              <c:numRef>
                <c:f>Sheet1!$C$22:$G$22</c:f>
                <c:numCache>
                  <c:formatCode>General</c:formatCode>
                  <c:ptCount val="5"/>
                  <c:pt idx="0">
                    <c:v>7.7781745930520195E-3</c:v>
                  </c:pt>
                  <c:pt idx="1">
                    <c:v>7.0710678118654816E-4</c:v>
                  </c:pt>
                  <c:pt idx="2">
                    <c:v>7.0710678118654816E-4</c:v>
                  </c:pt>
                  <c:pt idx="3">
                    <c:v>0</c:v>
                  </c:pt>
                  <c:pt idx="4">
                    <c:v>2.1213203435596446E-3</c:v>
                  </c:pt>
                </c:numCache>
              </c:numRef>
            </c:plus>
            <c:minus>
              <c:numRef>
                <c:f>Sheet1!$C$22:$G$22</c:f>
                <c:numCache>
                  <c:formatCode>General</c:formatCode>
                  <c:ptCount val="5"/>
                  <c:pt idx="0">
                    <c:v>7.7781745930520195E-3</c:v>
                  </c:pt>
                  <c:pt idx="1">
                    <c:v>7.0710678118654816E-4</c:v>
                  </c:pt>
                  <c:pt idx="2">
                    <c:v>7.0710678118654816E-4</c:v>
                  </c:pt>
                  <c:pt idx="3">
                    <c:v>0</c:v>
                  </c:pt>
                  <c:pt idx="4">
                    <c:v>2.1213203435596446E-3</c:v>
                  </c:pt>
                </c:numCache>
              </c:numRef>
            </c:minus>
            <c:spPr>
              <a:noFill/>
              <a:ln w="9525" cap="flat" cmpd="sng" algn="ctr">
                <a:solidFill>
                  <a:schemeClr val="tx1">
                    <a:lumMod val="65000"/>
                    <a:lumOff val="35000"/>
                  </a:schemeClr>
                </a:solidFill>
                <a:round/>
              </a:ln>
              <a:effectLst/>
            </c:spPr>
          </c:errBars>
          <c:errBars>
            <c:errDir val="y"/>
            <c:errBarType val="both"/>
            <c:errValType val="cust"/>
            <c:noEndCap val="0"/>
            <c:plus>
              <c:numRef>
                <c:f>Sheet1!$C$22:$G$22</c:f>
                <c:numCache>
                  <c:formatCode>General</c:formatCode>
                  <c:ptCount val="5"/>
                  <c:pt idx="0">
                    <c:v>7.7781745930520195E-3</c:v>
                  </c:pt>
                  <c:pt idx="1">
                    <c:v>7.0710678118654816E-4</c:v>
                  </c:pt>
                  <c:pt idx="2">
                    <c:v>7.0710678118654816E-4</c:v>
                  </c:pt>
                  <c:pt idx="3">
                    <c:v>0</c:v>
                  </c:pt>
                  <c:pt idx="4">
                    <c:v>2.1213203435596446E-3</c:v>
                  </c:pt>
                </c:numCache>
              </c:numRef>
            </c:plus>
            <c:minus>
              <c:numRef>
                <c:f>Sheet1!$C$22:$G$22</c:f>
                <c:numCache>
                  <c:formatCode>General</c:formatCode>
                  <c:ptCount val="5"/>
                  <c:pt idx="0">
                    <c:v>7.7781745930520195E-3</c:v>
                  </c:pt>
                  <c:pt idx="1">
                    <c:v>7.0710678118654816E-4</c:v>
                  </c:pt>
                  <c:pt idx="2">
                    <c:v>7.0710678118654816E-4</c:v>
                  </c:pt>
                  <c:pt idx="3">
                    <c:v>0</c:v>
                  </c:pt>
                  <c:pt idx="4">
                    <c:v>2.1213203435596446E-3</c:v>
                  </c:pt>
                </c:numCache>
              </c:numRef>
            </c:minus>
            <c:spPr>
              <a:noFill/>
              <a:ln w="9525" cap="flat" cmpd="sng" algn="ctr">
                <a:solidFill>
                  <a:schemeClr val="tx1">
                    <a:lumMod val="65000"/>
                    <a:lumOff val="35000"/>
                  </a:schemeClr>
                </a:solidFill>
                <a:round/>
              </a:ln>
              <a:effectLst/>
            </c:spPr>
          </c:errBars>
          <c:xVal>
            <c:numRef>
              <c:f>Sheet1!$C$12:$G$12</c:f>
              <c:numCache>
                <c:formatCode>General</c:formatCode>
                <c:ptCount val="5"/>
                <c:pt idx="0">
                  <c:v>0</c:v>
                </c:pt>
                <c:pt idx="1">
                  <c:v>2</c:v>
                </c:pt>
                <c:pt idx="2">
                  <c:v>4</c:v>
                </c:pt>
                <c:pt idx="3">
                  <c:v>6</c:v>
                </c:pt>
                <c:pt idx="4">
                  <c:v>24</c:v>
                </c:pt>
              </c:numCache>
            </c:numRef>
          </c:xVal>
          <c:yVal>
            <c:numRef>
              <c:f>Sheet1!$C$16:$G$16</c:f>
              <c:numCache>
                <c:formatCode>General</c:formatCode>
                <c:ptCount val="5"/>
                <c:pt idx="0">
                  <c:v>8.3499999999999991E-2</c:v>
                </c:pt>
                <c:pt idx="1">
                  <c:v>0.11550000000000001</c:v>
                </c:pt>
                <c:pt idx="2">
                  <c:v>0.14549999999999999</c:v>
                </c:pt>
                <c:pt idx="3">
                  <c:v>0.17100000000000001</c:v>
                </c:pt>
                <c:pt idx="4">
                  <c:v>0.2505</c:v>
                </c:pt>
              </c:numCache>
            </c:numRef>
          </c:yVal>
          <c:smooth val="1"/>
          <c:extLst>
            <c:ext xmlns:c16="http://schemas.microsoft.com/office/drawing/2014/chart" uri="{C3380CC4-5D6E-409C-BE32-E72D297353CC}">
              <c16:uniqueId val="{00000003-2371-45DE-8582-EF0F202BF1AD}"/>
            </c:ext>
          </c:extLst>
        </c:ser>
        <c:dLbls>
          <c:showLegendKey val="0"/>
          <c:showVal val="0"/>
          <c:showCatName val="0"/>
          <c:showSerName val="0"/>
          <c:showPercent val="0"/>
          <c:showBubbleSize val="0"/>
        </c:dLbls>
        <c:axId val="952356847"/>
        <c:axId val="996589647"/>
      </c:scatterChart>
      <c:valAx>
        <c:axId val="95235684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a:t>
                </a:r>
                <a:r>
                  <a:rPr lang="en-US" baseline="0"/>
                  <a:t> (hours)</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6589647"/>
        <c:crosses val="autoZero"/>
        <c:crossBetween val="midCat"/>
      </c:valAx>
      <c:valAx>
        <c:axId val="996589647"/>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OD600</a:t>
                </a:r>
              </a:p>
            </c:rich>
          </c:tx>
          <c:layout>
            <c:manualLayout>
              <c:xMode val="edge"/>
              <c:yMode val="edge"/>
              <c:x val="1.6666666666666666E-2"/>
              <c:y val="0.4051771653543306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235684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Luminesence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'220718_MC_assay'!$V$5:$V$8</c:f>
                <c:numCache>
                  <c:formatCode>General</c:formatCode>
                  <c:ptCount val="4"/>
                  <c:pt idx="0">
                    <c:v>875.85158560112222</c:v>
                  </c:pt>
                  <c:pt idx="1">
                    <c:v>884.26937826283074</c:v>
                  </c:pt>
                  <c:pt idx="2">
                    <c:v>260.39777264792417</c:v>
                  </c:pt>
                  <c:pt idx="3">
                    <c:v>804.5957577152227</c:v>
                  </c:pt>
                </c:numCache>
              </c:numRef>
            </c:plus>
            <c:minus>
              <c:numRef>
                <c:f>'220718_MC_assay'!$V$5:$V$8</c:f>
                <c:numCache>
                  <c:formatCode>General</c:formatCode>
                  <c:ptCount val="4"/>
                  <c:pt idx="0">
                    <c:v>875.85158560112222</c:v>
                  </c:pt>
                  <c:pt idx="1">
                    <c:v>884.26937826283074</c:v>
                  </c:pt>
                  <c:pt idx="2">
                    <c:v>260.39777264792417</c:v>
                  </c:pt>
                  <c:pt idx="3">
                    <c:v>804.5957577152227</c:v>
                  </c:pt>
                </c:numCache>
              </c:numRef>
            </c:minus>
            <c:spPr>
              <a:noFill/>
              <a:ln w="9525" cap="flat" cmpd="sng" algn="ctr">
                <a:solidFill>
                  <a:schemeClr val="tx1">
                    <a:lumMod val="65000"/>
                    <a:lumOff val="35000"/>
                  </a:schemeClr>
                </a:solidFill>
                <a:round/>
              </a:ln>
              <a:effectLst/>
            </c:spPr>
          </c:errBars>
          <c:cat>
            <c:strRef>
              <c:f>'220718_MC_assay'!$T$5:$T$8</c:f>
              <c:strCache>
                <c:ptCount val="4"/>
                <c:pt idx="0">
                  <c:v>WT 11/13/20</c:v>
                </c:pt>
                <c:pt idx="1">
                  <c:v>rpsU1</c:v>
                </c:pt>
                <c:pt idx="2">
                  <c:v>rpsU2</c:v>
                </c:pt>
                <c:pt idx="3">
                  <c:v>rpsU3</c:v>
                </c:pt>
              </c:strCache>
            </c:strRef>
          </c:cat>
          <c:val>
            <c:numRef>
              <c:f>'220718_MC_assay'!$U$5:$U$8</c:f>
              <c:numCache>
                <c:formatCode>General</c:formatCode>
                <c:ptCount val="4"/>
                <c:pt idx="0">
                  <c:v>49895</c:v>
                </c:pt>
                <c:pt idx="1">
                  <c:v>36273.333333333336</c:v>
                </c:pt>
                <c:pt idx="2">
                  <c:v>35388</c:v>
                </c:pt>
                <c:pt idx="3">
                  <c:v>77116.666666666672</c:v>
                </c:pt>
              </c:numCache>
            </c:numRef>
          </c:val>
          <c:extLst>
            <c:ext xmlns:c16="http://schemas.microsoft.com/office/drawing/2014/chart" uri="{C3380CC4-5D6E-409C-BE32-E72D297353CC}">
              <c16:uniqueId val="{00000000-FBDF-40E3-B676-05C1C6A9A036}"/>
            </c:ext>
          </c:extLst>
        </c:ser>
        <c:dLbls>
          <c:showLegendKey val="0"/>
          <c:showVal val="0"/>
          <c:showCatName val="0"/>
          <c:showSerName val="0"/>
          <c:showPercent val="0"/>
          <c:showBubbleSize val="0"/>
        </c:dLbls>
        <c:gapWidth val="219"/>
        <c:overlap val="-27"/>
        <c:axId val="897848127"/>
        <c:axId val="803220815"/>
      </c:barChart>
      <c:catAx>
        <c:axId val="897848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3220815"/>
        <c:crosses val="autoZero"/>
        <c:auto val="1"/>
        <c:lblAlgn val="ctr"/>
        <c:lblOffset val="100"/>
        <c:noMultiLvlLbl val="0"/>
      </c:catAx>
      <c:valAx>
        <c:axId val="803220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78481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WT</a:t>
            </a:r>
            <a:r>
              <a:rPr lang="en-US" baseline="0"/>
              <a:t> Comparison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'220718_MC_assay'!$U$2</c:f>
              <c:strCache>
                <c:ptCount val="1"/>
                <c:pt idx="0">
                  <c:v>Averages</c:v>
                </c:pt>
              </c:strCache>
            </c:strRef>
          </c:tx>
          <c:spPr>
            <a:solidFill>
              <a:schemeClr val="accent1"/>
            </a:solidFill>
            <a:ln>
              <a:noFill/>
            </a:ln>
            <a:effectLst/>
          </c:spPr>
          <c:invertIfNegative val="0"/>
          <c:errBars>
            <c:errBarType val="both"/>
            <c:errValType val="cust"/>
            <c:noEndCap val="0"/>
            <c:plus>
              <c:numRef>
                <c:f>'220718_MC_assay'!$V$3:$V$5</c:f>
                <c:numCache>
                  <c:formatCode>General</c:formatCode>
                  <c:ptCount val="3"/>
                  <c:pt idx="0">
                    <c:v>546.02777707121584</c:v>
                  </c:pt>
                  <c:pt idx="1">
                    <c:v>4223.307590029407</c:v>
                  </c:pt>
                  <c:pt idx="2">
                    <c:v>875.85158560112222</c:v>
                  </c:pt>
                </c:numCache>
              </c:numRef>
            </c:plus>
            <c:minus>
              <c:numRef>
                <c:f>'220718_MC_assay'!$V$3:$V$5</c:f>
                <c:numCache>
                  <c:formatCode>General</c:formatCode>
                  <c:ptCount val="3"/>
                  <c:pt idx="0">
                    <c:v>546.02777707121584</c:v>
                  </c:pt>
                  <c:pt idx="1">
                    <c:v>4223.307590029407</c:v>
                  </c:pt>
                  <c:pt idx="2">
                    <c:v>875.85158560112222</c:v>
                  </c:pt>
                </c:numCache>
              </c:numRef>
            </c:minus>
            <c:spPr>
              <a:noFill/>
              <a:ln w="9525" cap="flat" cmpd="sng" algn="ctr">
                <a:solidFill>
                  <a:schemeClr val="tx1">
                    <a:lumMod val="65000"/>
                    <a:lumOff val="35000"/>
                  </a:schemeClr>
                </a:solidFill>
                <a:round/>
              </a:ln>
              <a:effectLst/>
            </c:spPr>
          </c:errBars>
          <c:cat>
            <c:strRef>
              <c:f>'220718_MC_assay'!$T$3:$T$5</c:f>
              <c:strCache>
                <c:ptCount val="3"/>
                <c:pt idx="0">
                  <c:v>WT 11/10/21</c:v>
                </c:pt>
                <c:pt idx="1">
                  <c:v>WT 3/22/19</c:v>
                </c:pt>
                <c:pt idx="2">
                  <c:v>WT 11/13/20</c:v>
                </c:pt>
              </c:strCache>
            </c:strRef>
          </c:cat>
          <c:val>
            <c:numRef>
              <c:f>'220718_MC_assay'!$U$3:$U$5</c:f>
              <c:numCache>
                <c:formatCode>General</c:formatCode>
                <c:ptCount val="3"/>
                <c:pt idx="0">
                  <c:v>53803.333333333336</c:v>
                </c:pt>
                <c:pt idx="1">
                  <c:v>208403</c:v>
                </c:pt>
                <c:pt idx="2">
                  <c:v>49895</c:v>
                </c:pt>
              </c:numCache>
            </c:numRef>
          </c:val>
          <c:extLst>
            <c:ext xmlns:c16="http://schemas.microsoft.com/office/drawing/2014/chart" uri="{C3380CC4-5D6E-409C-BE32-E72D297353CC}">
              <c16:uniqueId val="{00000000-76B4-4404-BF5D-832F8DBB48C5}"/>
            </c:ext>
          </c:extLst>
        </c:ser>
        <c:dLbls>
          <c:showLegendKey val="0"/>
          <c:showVal val="0"/>
          <c:showCatName val="0"/>
          <c:showSerName val="0"/>
          <c:showPercent val="0"/>
          <c:showBubbleSize val="0"/>
        </c:dLbls>
        <c:gapWidth val="219"/>
        <c:overlap val="-27"/>
        <c:axId val="908790335"/>
        <c:axId val="599649967"/>
      </c:barChart>
      <c:catAx>
        <c:axId val="90879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9649967"/>
        <c:crosses val="autoZero"/>
        <c:auto val="1"/>
        <c:lblAlgn val="ctr"/>
        <c:lblOffset val="100"/>
        <c:noMultiLvlLbl val="0"/>
      </c:catAx>
      <c:valAx>
        <c:axId val="5996499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8790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4725C-4F97-47FE-A929-ACC2E6155B2D}" type="datetimeFigureOut">
              <a:rPr lang="en-US" smtClean="0"/>
              <a:t>7/22/2022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47D4B-4BD8-4158-AE92-DA357FA016A0}" type="slidenum">
              <a:rPr lang="en-US" smtClean="0"/>
              <a:t>‹#›</a:t>
            </a:fld>
            <a:endParaRPr lang="en-US"/>
          </a:p>
        </p:txBody>
      </p:sp>
    </p:spTree>
    <p:extLst>
      <p:ext uri="{BB962C8B-B14F-4D97-AF65-F5344CB8AC3E}">
        <p14:creationId xmlns:p14="http://schemas.microsoft.com/office/powerpoint/2010/main" val="3821410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sterile conditioned media </a:t>
            </a:r>
          </a:p>
          <a:p>
            <a:r>
              <a:rPr lang="en-US" dirty="0"/>
              <a:t>Blank with media grown in </a:t>
            </a:r>
          </a:p>
          <a:p>
            <a:endParaRPr lang="en-US" dirty="0"/>
          </a:p>
        </p:txBody>
      </p:sp>
      <p:sp>
        <p:nvSpPr>
          <p:cNvPr id="4" name="Slide Number Placeholder 3"/>
          <p:cNvSpPr>
            <a:spLocks noGrp="1"/>
          </p:cNvSpPr>
          <p:nvPr>
            <p:ph type="sldNum" sz="quarter" idx="5"/>
          </p:nvPr>
        </p:nvSpPr>
        <p:spPr/>
        <p:txBody>
          <a:bodyPr/>
          <a:lstStyle/>
          <a:p>
            <a:fld id="{49447D4B-4BD8-4158-AE92-DA357FA016A0}" type="slidenum">
              <a:rPr lang="en-US" smtClean="0"/>
              <a:t>4</a:t>
            </a:fld>
            <a:endParaRPr lang="en-US"/>
          </a:p>
        </p:txBody>
      </p:sp>
    </p:spTree>
    <p:extLst>
      <p:ext uri="{BB962C8B-B14F-4D97-AF65-F5344CB8AC3E}">
        <p14:creationId xmlns:p14="http://schemas.microsoft.com/office/powerpoint/2010/main" val="962205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Negative control: not adding enzymes (supercoiled plasmid – runs faster)</a:t>
            </a:r>
          </a:p>
          <a:p>
            <a:r>
              <a:rPr lang="en-US" dirty="0"/>
              <a:t>Positive control: another plasmid with same cut sites</a:t>
            </a:r>
          </a:p>
        </p:txBody>
      </p:sp>
      <p:sp>
        <p:nvSpPr>
          <p:cNvPr id="4" name="Slide Number Placeholder 3"/>
          <p:cNvSpPr>
            <a:spLocks noGrp="1"/>
          </p:cNvSpPr>
          <p:nvPr>
            <p:ph type="sldNum" sz="quarter" idx="5"/>
          </p:nvPr>
        </p:nvSpPr>
        <p:spPr/>
        <p:txBody>
          <a:bodyPr/>
          <a:lstStyle/>
          <a:p>
            <a:fld id="{49447D4B-4BD8-4158-AE92-DA357FA016A0}" type="slidenum">
              <a:rPr lang="en-US" smtClean="0"/>
              <a:t>5</a:t>
            </a:fld>
            <a:endParaRPr lang="en-US"/>
          </a:p>
        </p:txBody>
      </p:sp>
    </p:spTree>
    <p:extLst>
      <p:ext uri="{BB962C8B-B14F-4D97-AF65-F5344CB8AC3E}">
        <p14:creationId xmlns:p14="http://schemas.microsoft.com/office/powerpoint/2010/main" val="194632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447D4B-4BD8-4158-AE92-DA357FA016A0}" type="slidenum">
              <a:rPr lang="en-US" smtClean="0"/>
              <a:t>6</a:t>
            </a:fld>
            <a:endParaRPr lang="en-US"/>
          </a:p>
        </p:txBody>
      </p:sp>
    </p:spTree>
    <p:extLst>
      <p:ext uri="{BB962C8B-B14F-4D97-AF65-F5344CB8AC3E}">
        <p14:creationId xmlns:p14="http://schemas.microsoft.com/office/powerpoint/2010/main" val="2138419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shown that wild-type Francisella cells have multiple bS21 homologs incorporated into ribosomes. When bS21-2 incorporates into ribosomes it leads to increased production of certain proteins including the Type 6 and some other virulence genes. We hypothesize that this is because bS21-2 allows for preferential translation initiation for particular subsets of transcripts, almost analogous to a sigma-factor.</a:t>
            </a:r>
          </a:p>
          <a:p>
            <a:endParaRPr lang="en-US" dirty="0"/>
          </a:p>
          <a:p>
            <a:r>
              <a:rPr lang="en-US" dirty="0"/>
              <a:t>Similarly, ribosomes incorporating other homologs may lead to increased translation of specific genes, including the Type 6 proteins, and this is something we’re continuing to investigate. </a:t>
            </a:r>
          </a:p>
          <a:p>
            <a:endParaRPr lang="en-US" dirty="0"/>
          </a:p>
          <a:p>
            <a:r>
              <a:rPr lang="en-US" dirty="0"/>
              <a:t>There also might be translationally-active ribosomes that have NO bS21 which may translate different subsets mRNAs. </a:t>
            </a:r>
          </a:p>
          <a:p>
            <a:endParaRPr lang="en-US" dirty="0"/>
          </a:p>
          <a:p>
            <a:r>
              <a:rPr lang="en-US" dirty="0"/>
              <a:t>Because bS21 can be easily exchanged among ribosomes, this suggests a mechanism by which cells can rapidly modulate their proteome to adapt to changing environments. This model is consistent with the idea that phages use bS21 in this way to hijack host ribosomes and influence gene expression.</a:t>
            </a:r>
          </a:p>
        </p:txBody>
      </p:sp>
      <p:sp>
        <p:nvSpPr>
          <p:cNvPr id="4" name="Slide Number Placeholder 3"/>
          <p:cNvSpPr>
            <a:spLocks noGrp="1"/>
          </p:cNvSpPr>
          <p:nvPr>
            <p:ph type="sldNum" sz="quarter" idx="5"/>
          </p:nvPr>
        </p:nvSpPr>
        <p:spPr/>
        <p:txBody>
          <a:bodyPr/>
          <a:lstStyle/>
          <a:p>
            <a:fld id="{EAFDD759-AB26-F64E-8A4F-FBC14A9FCC35}" type="slidenum">
              <a:rPr lang="en-US" smtClean="0"/>
              <a:t>7</a:t>
            </a:fld>
            <a:endParaRPr lang="en-US"/>
          </a:p>
        </p:txBody>
      </p:sp>
    </p:spTree>
    <p:extLst>
      <p:ext uri="{BB962C8B-B14F-4D97-AF65-F5344CB8AC3E}">
        <p14:creationId xmlns:p14="http://schemas.microsoft.com/office/powerpoint/2010/main" val="1318014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more sources of other type of iron to media</a:t>
            </a:r>
          </a:p>
          <a:p>
            <a:r>
              <a:rPr lang="en-US" dirty="0"/>
              <a:t>Determine if we can buy siderophore commercially, have someone purify it for us, fractionate media to add concentrated version of it </a:t>
            </a:r>
            <a:r>
              <a:rPr lang="en-US"/>
              <a:t>to fresh MHB</a:t>
            </a:r>
          </a:p>
          <a:p>
            <a:endParaRPr lang="en-US"/>
          </a:p>
        </p:txBody>
      </p:sp>
      <p:sp>
        <p:nvSpPr>
          <p:cNvPr id="4" name="Slide Number Placeholder 3"/>
          <p:cNvSpPr>
            <a:spLocks noGrp="1"/>
          </p:cNvSpPr>
          <p:nvPr>
            <p:ph type="sldNum" sz="quarter" idx="5"/>
          </p:nvPr>
        </p:nvSpPr>
        <p:spPr/>
        <p:txBody>
          <a:bodyPr/>
          <a:lstStyle/>
          <a:p>
            <a:fld id="{49447D4B-4BD8-4158-AE92-DA357FA016A0}" type="slidenum">
              <a:rPr lang="en-US" smtClean="0"/>
              <a:t>10</a:t>
            </a:fld>
            <a:endParaRPr lang="en-US"/>
          </a:p>
        </p:txBody>
      </p:sp>
    </p:spTree>
    <p:extLst>
      <p:ext uri="{BB962C8B-B14F-4D97-AF65-F5344CB8AC3E}">
        <p14:creationId xmlns:p14="http://schemas.microsoft.com/office/powerpoint/2010/main" val="1808958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F163F-CF0D-4CF9-98B9-36A4CF4FAE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CCF660-7D0C-42D4-A24F-A05F7F307D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D12218-C2B3-42D9-B062-5E34E960E95C}"/>
              </a:ext>
            </a:extLst>
          </p:cNvPr>
          <p:cNvSpPr>
            <a:spLocks noGrp="1"/>
          </p:cNvSpPr>
          <p:nvPr>
            <p:ph type="dt" sz="half" idx="10"/>
          </p:nvPr>
        </p:nvSpPr>
        <p:spPr/>
        <p:txBody>
          <a:bodyPr/>
          <a:lstStyle/>
          <a:p>
            <a:fld id="{A89C67A7-EB23-4745-AD12-1DEA5B4FF093}" type="datetimeFigureOut">
              <a:rPr lang="en-US" smtClean="0"/>
              <a:t>7/22/2022</a:t>
            </a:fld>
            <a:endParaRPr lang="en-US"/>
          </a:p>
        </p:txBody>
      </p:sp>
      <p:sp>
        <p:nvSpPr>
          <p:cNvPr id="5" name="Footer Placeholder 4">
            <a:extLst>
              <a:ext uri="{FF2B5EF4-FFF2-40B4-BE49-F238E27FC236}">
                <a16:creationId xmlns:a16="http://schemas.microsoft.com/office/drawing/2014/main" id="{B1621D5B-6EF6-437B-B8A1-CC1621D4E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3B135-D56A-4286-9F19-5389811654FD}"/>
              </a:ext>
            </a:extLst>
          </p:cNvPr>
          <p:cNvSpPr>
            <a:spLocks noGrp="1"/>
          </p:cNvSpPr>
          <p:nvPr>
            <p:ph type="sldNum" sz="quarter" idx="12"/>
          </p:nvPr>
        </p:nvSpPr>
        <p:spPr/>
        <p:txBody>
          <a:bodyPr/>
          <a:lstStyle/>
          <a:p>
            <a:fld id="{426208E2-007E-40C3-9A56-D9E339A5B4F2}" type="slidenum">
              <a:rPr lang="en-US" smtClean="0"/>
              <a:t>‹#›</a:t>
            </a:fld>
            <a:endParaRPr lang="en-US"/>
          </a:p>
        </p:txBody>
      </p:sp>
    </p:spTree>
    <p:extLst>
      <p:ext uri="{BB962C8B-B14F-4D97-AF65-F5344CB8AC3E}">
        <p14:creationId xmlns:p14="http://schemas.microsoft.com/office/powerpoint/2010/main" val="1107786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F442-F852-4227-B32B-9BDF3DB48F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F12AF1-31FD-46A9-91FA-BD4FAE4942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08B8E-C856-429D-9A0A-F1BD24C93FDE}"/>
              </a:ext>
            </a:extLst>
          </p:cNvPr>
          <p:cNvSpPr>
            <a:spLocks noGrp="1"/>
          </p:cNvSpPr>
          <p:nvPr>
            <p:ph type="dt" sz="half" idx="10"/>
          </p:nvPr>
        </p:nvSpPr>
        <p:spPr/>
        <p:txBody>
          <a:bodyPr/>
          <a:lstStyle/>
          <a:p>
            <a:fld id="{A89C67A7-EB23-4745-AD12-1DEA5B4FF093}" type="datetimeFigureOut">
              <a:rPr lang="en-US" smtClean="0"/>
              <a:t>7/22/2022</a:t>
            </a:fld>
            <a:endParaRPr lang="en-US"/>
          </a:p>
        </p:txBody>
      </p:sp>
      <p:sp>
        <p:nvSpPr>
          <p:cNvPr id="5" name="Footer Placeholder 4">
            <a:extLst>
              <a:ext uri="{FF2B5EF4-FFF2-40B4-BE49-F238E27FC236}">
                <a16:creationId xmlns:a16="http://schemas.microsoft.com/office/drawing/2014/main" id="{BFBF8F98-F0C6-4B30-A84B-2ECFC7082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C918F-6B15-4F71-9C95-9171D8A906D7}"/>
              </a:ext>
            </a:extLst>
          </p:cNvPr>
          <p:cNvSpPr>
            <a:spLocks noGrp="1"/>
          </p:cNvSpPr>
          <p:nvPr>
            <p:ph type="sldNum" sz="quarter" idx="12"/>
          </p:nvPr>
        </p:nvSpPr>
        <p:spPr/>
        <p:txBody>
          <a:bodyPr/>
          <a:lstStyle/>
          <a:p>
            <a:fld id="{426208E2-007E-40C3-9A56-D9E339A5B4F2}" type="slidenum">
              <a:rPr lang="en-US" smtClean="0"/>
              <a:t>‹#›</a:t>
            </a:fld>
            <a:endParaRPr lang="en-US"/>
          </a:p>
        </p:txBody>
      </p:sp>
    </p:spTree>
    <p:extLst>
      <p:ext uri="{BB962C8B-B14F-4D97-AF65-F5344CB8AC3E}">
        <p14:creationId xmlns:p14="http://schemas.microsoft.com/office/powerpoint/2010/main" val="2972309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0A882-F12D-4CDB-8166-350FDAFF09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62517E-97DD-4F9D-9443-21F4894D28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42EE6-606D-4DA9-A5A3-9067B886BFF4}"/>
              </a:ext>
            </a:extLst>
          </p:cNvPr>
          <p:cNvSpPr>
            <a:spLocks noGrp="1"/>
          </p:cNvSpPr>
          <p:nvPr>
            <p:ph type="dt" sz="half" idx="10"/>
          </p:nvPr>
        </p:nvSpPr>
        <p:spPr/>
        <p:txBody>
          <a:bodyPr/>
          <a:lstStyle/>
          <a:p>
            <a:fld id="{A89C67A7-EB23-4745-AD12-1DEA5B4FF093}" type="datetimeFigureOut">
              <a:rPr lang="en-US" smtClean="0"/>
              <a:t>7/22/2022</a:t>
            </a:fld>
            <a:endParaRPr lang="en-US"/>
          </a:p>
        </p:txBody>
      </p:sp>
      <p:sp>
        <p:nvSpPr>
          <p:cNvPr id="5" name="Footer Placeholder 4">
            <a:extLst>
              <a:ext uri="{FF2B5EF4-FFF2-40B4-BE49-F238E27FC236}">
                <a16:creationId xmlns:a16="http://schemas.microsoft.com/office/drawing/2014/main" id="{50F003E4-6220-4EF8-833F-7F158EDD4F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F9F218-1852-4C38-80DA-3819E2A06BF7}"/>
              </a:ext>
            </a:extLst>
          </p:cNvPr>
          <p:cNvSpPr>
            <a:spLocks noGrp="1"/>
          </p:cNvSpPr>
          <p:nvPr>
            <p:ph type="sldNum" sz="quarter" idx="12"/>
          </p:nvPr>
        </p:nvSpPr>
        <p:spPr/>
        <p:txBody>
          <a:bodyPr/>
          <a:lstStyle/>
          <a:p>
            <a:fld id="{426208E2-007E-40C3-9A56-D9E339A5B4F2}" type="slidenum">
              <a:rPr lang="en-US" smtClean="0"/>
              <a:t>‹#›</a:t>
            </a:fld>
            <a:endParaRPr lang="en-US"/>
          </a:p>
        </p:txBody>
      </p:sp>
    </p:spTree>
    <p:extLst>
      <p:ext uri="{BB962C8B-B14F-4D97-AF65-F5344CB8AC3E}">
        <p14:creationId xmlns:p14="http://schemas.microsoft.com/office/powerpoint/2010/main" val="142945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FF4DE-3A81-49AA-89FA-2F86476D6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C60CB4-FD5E-40FF-89FD-243FAA44CE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B77A3A-63C9-4E52-9150-24B33402A3BD}"/>
              </a:ext>
            </a:extLst>
          </p:cNvPr>
          <p:cNvSpPr>
            <a:spLocks noGrp="1"/>
          </p:cNvSpPr>
          <p:nvPr>
            <p:ph type="dt" sz="half" idx="10"/>
          </p:nvPr>
        </p:nvSpPr>
        <p:spPr/>
        <p:txBody>
          <a:bodyPr/>
          <a:lstStyle/>
          <a:p>
            <a:fld id="{A89C67A7-EB23-4745-AD12-1DEA5B4FF093}" type="datetimeFigureOut">
              <a:rPr lang="en-US" smtClean="0"/>
              <a:t>7/22/2022</a:t>
            </a:fld>
            <a:endParaRPr lang="en-US"/>
          </a:p>
        </p:txBody>
      </p:sp>
      <p:sp>
        <p:nvSpPr>
          <p:cNvPr id="5" name="Footer Placeholder 4">
            <a:extLst>
              <a:ext uri="{FF2B5EF4-FFF2-40B4-BE49-F238E27FC236}">
                <a16:creationId xmlns:a16="http://schemas.microsoft.com/office/drawing/2014/main" id="{48A4440E-193D-4657-A3FE-556A9A58E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6A662-D091-455A-A06A-38507E98C600}"/>
              </a:ext>
            </a:extLst>
          </p:cNvPr>
          <p:cNvSpPr>
            <a:spLocks noGrp="1"/>
          </p:cNvSpPr>
          <p:nvPr>
            <p:ph type="sldNum" sz="quarter" idx="12"/>
          </p:nvPr>
        </p:nvSpPr>
        <p:spPr/>
        <p:txBody>
          <a:bodyPr/>
          <a:lstStyle/>
          <a:p>
            <a:fld id="{426208E2-007E-40C3-9A56-D9E339A5B4F2}" type="slidenum">
              <a:rPr lang="en-US" smtClean="0"/>
              <a:t>‹#›</a:t>
            </a:fld>
            <a:endParaRPr lang="en-US"/>
          </a:p>
        </p:txBody>
      </p:sp>
    </p:spTree>
    <p:extLst>
      <p:ext uri="{BB962C8B-B14F-4D97-AF65-F5344CB8AC3E}">
        <p14:creationId xmlns:p14="http://schemas.microsoft.com/office/powerpoint/2010/main" val="2082778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51AFA-CAB5-401F-AA51-4274E2C598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5D4A62-E9DD-43BD-950B-7B242FB42C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821F8F-C91D-4C06-B6BF-61A084BA4C1C}"/>
              </a:ext>
            </a:extLst>
          </p:cNvPr>
          <p:cNvSpPr>
            <a:spLocks noGrp="1"/>
          </p:cNvSpPr>
          <p:nvPr>
            <p:ph type="dt" sz="half" idx="10"/>
          </p:nvPr>
        </p:nvSpPr>
        <p:spPr/>
        <p:txBody>
          <a:bodyPr/>
          <a:lstStyle/>
          <a:p>
            <a:fld id="{A89C67A7-EB23-4745-AD12-1DEA5B4FF093}" type="datetimeFigureOut">
              <a:rPr lang="en-US" smtClean="0"/>
              <a:t>7/22/2022</a:t>
            </a:fld>
            <a:endParaRPr lang="en-US"/>
          </a:p>
        </p:txBody>
      </p:sp>
      <p:sp>
        <p:nvSpPr>
          <p:cNvPr id="5" name="Footer Placeholder 4">
            <a:extLst>
              <a:ext uri="{FF2B5EF4-FFF2-40B4-BE49-F238E27FC236}">
                <a16:creationId xmlns:a16="http://schemas.microsoft.com/office/drawing/2014/main" id="{BF9C26CC-9E0C-46D9-8214-F25229AA4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AFB9C-20C6-4FA5-A671-AE0B93E76170}"/>
              </a:ext>
            </a:extLst>
          </p:cNvPr>
          <p:cNvSpPr>
            <a:spLocks noGrp="1"/>
          </p:cNvSpPr>
          <p:nvPr>
            <p:ph type="sldNum" sz="quarter" idx="12"/>
          </p:nvPr>
        </p:nvSpPr>
        <p:spPr/>
        <p:txBody>
          <a:bodyPr/>
          <a:lstStyle/>
          <a:p>
            <a:fld id="{426208E2-007E-40C3-9A56-D9E339A5B4F2}" type="slidenum">
              <a:rPr lang="en-US" smtClean="0"/>
              <a:t>‹#›</a:t>
            </a:fld>
            <a:endParaRPr lang="en-US"/>
          </a:p>
        </p:txBody>
      </p:sp>
    </p:spTree>
    <p:extLst>
      <p:ext uri="{BB962C8B-B14F-4D97-AF65-F5344CB8AC3E}">
        <p14:creationId xmlns:p14="http://schemas.microsoft.com/office/powerpoint/2010/main" val="402440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C07FE-0F99-4DFC-8194-ACA18856C9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744C66-5374-461E-9DC1-B911F3BECB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DF84D6-85D0-45F1-96A7-0AA53EEDED0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32E699-8D42-401D-8D04-01C89008263E}"/>
              </a:ext>
            </a:extLst>
          </p:cNvPr>
          <p:cNvSpPr>
            <a:spLocks noGrp="1"/>
          </p:cNvSpPr>
          <p:nvPr>
            <p:ph type="dt" sz="half" idx="10"/>
          </p:nvPr>
        </p:nvSpPr>
        <p:spPr/>
        <p:txBody>
          <a:bodyPr/>
          <a:lstStyle/>
          <a:p>
            <a:fld id="{A89C67A7-EB23-4745-AD12-1DEA5B4FF093}" type="datetimeFigureOut">
              <a:rPr lang="en-US" smtClean="0"/>
              <a:t>7/22/2022</a:t>
            </a:fld>
            <a:endParaRPr lang="en-US"/>
          </a:p>
        </p:txBody>
      </p:sp>
      <p:sp>
        <p:nvSpPr>
          <p:cNvPr id="6" name="Footer Placeholder 5">
            <a:extLst>
              <a:ext uri="{FF2B5EF4-FFF2-40B4-BE49-F238E27FC236}">
                <a16:creationId xmlns:a16="http://schemas.microsoft.com/office/drawing/2014/main" id="{BE17667F-4EB7-459A-94AF-F23DC9C2DD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6CC43E-BD50-4E11-B66F-4E528EDB6109}"/>
              </a:ext>
            </a:extLst>
          </p:cNvPr>
          <p:cNvSpPr>
            <a:spLocks noGrp="1"/>
          </p:cNvSpPr>
          <p:nvPr>
            <p:ph type="sldNum" sz="quarter" idx="12"/>
          </p:nvPr>
        </p:nvSpPr>
        <p:spPr/>
        <p:txBody>
          <a:bodyPr/>
          <a:lstStyle/>
          <a:p>
            <a:fld id="{426208E2-007E-40C3-9A56-D9E339A5B4F2}" type="slidenum">
              <a:rPr lang="en-US" smtClean="0"/>
              <a:t>‹#›</a:t>
            </a:fld>
            <a:endParaRPr lang="en-US"/>
          </a:p>
        </p:txBody>
      </p:sp>
    </p:spTree>
    <p:extLst>
      <p:ext uri="{BB962C8B-B14F-4D97-AF65-F5344CB8AC3E}">
        <p14:creationId xmlns:p14="http://schemas.microsoft.com/office/powerpoint/2010/main" val="86475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30719-5253-4E76-84DC-9850FA58AF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59D310-E659-4517-B143-174FD74070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678B4F-88AA-4C4F-B6A7-FDB0003247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233E2E-561B-4168-A2F8-2C3CD2A243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3E5A654-C854-4BEB-B213-2691AA9D07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896377-FE8C-4525-B99E-8BA77243C2EE}"/>
              </a:ext>
            </a:extLst>
          </p:cNvPr>
          <p:cNvSpPr>
            <a:spLocks noGrp="1"/>
          </p:cNvSpPr>
          <p:nvPr>
            <p:ph type="dt" sz="half" idx="10"/>
          </p:nvPr>
        </p:nvSpPr>
        <p:spPr/>
        <p:txBody>
          <a:bodyPr/>
          <a:lstStyle/>
          <a:p>
            <a:fld id="{A89C67A7-EB23-4745-AD12-1DEA5B4FF093}" type="datetimeFigureOut">
              <a:rPr lang="en-US" smtClean="0"/>
              <a:t>7/22/2022</a:t>
            </a:fld>
            <a:endParaRPr lang="en-US"/>
          </a:p>
        </p:txBody>
      </p:sp>
      <p:sp>
        <p:nvSpPr>
          <p:cNvPr id="8" name="Footer Placeholder 7">
            <a:extLst>
              <a:ext uri="{FF2B5EF4-FFF2-40B4-BE49-F238E27FC236}">
                <a16:creationId xmlns:a16="http://schemas.microsoft.com/office/drawing/2014/main" id="{D5B7FFC5-77AB-459D-98AB-37E891580A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8158DD-3472-49B9-A38C-02DC011A309F}"/>
              </a:ext>
            </a:extLst>
          </p:cNvPr>
          <p:cNvSpPr>
            <a:spLocks noGrp="1"/>
          </p:cNvSpPr>
          <p:nvPr>
            <p:ph type="sldNum" sz="quarter" idx="12"/>
          </p:nvPr>
        </p:nvSpPr>
        <p:spPr/>
        <p:txBody>
          <a:bodyPr/>
          <a:lstStyle/>
          <a:p>
            <a:fld id="{426208E2-007E-40C3-9A56-D9E339A5B4F2}" type="slidenum">
              <a:rPr lang="en-US" smtClean="0"/>
              <a:t>‹#›</a:t>
            </a:fld>
            <a:endParaRPr lang="en-US"/>
          </a:p>
        </p:txBody>
      </p:sp>
    </p:spTree>
    <p:extLst>
      <p:ext uri="{BB962C8B-B14F-4D97-AF65-F5344CB8AC3E}">
        <p14:creationId xmlns:p14="http://schemas.microsoft.com/office/powerpoint/2010/main" val="3277783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8A44-5A7E-447E-8D61-4E6B7AF4C1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8A5020-E95A-439D-B383-DEB7A25D9744}"/>
              </a:ext>
            </a:extLst>
          </p:cNvPr>
          <p:cNvSpPr>
            <a:spLocks noGrp="1"/>
          </p:cNvSpPr>
          <p:nvPr>
            <p:ph type="dt" sz="half" idx="10"/>
          </p:nvPr>
        </p:nvSpPr>
        <p:spPr/>
        <p:txBody>
          <a:bodyPr/>
          <a:lstStyle/>
          <a:p>
            <a:fld id="{A89C67A7-EB23-4745-AD12-1DEA5B4FF093}" type="datetimeFigureOut">
              <a:rPr lang="en-US" smtClean="0"/>
              <a:t>7/22/2022</a:t>
            </a:fld>
            <a:endParaRPr lang="en-US"/>
          </a:p>
        </p:txBody>
      </p:sp>
      <p:sp>
        <p:nvSpPr>
          <p:cNvPr id="4" name="Footer Placeholder 3">
            <a:extLst>
              <a:ext uri="{FF2B5EF4-FFF2-40B4-BE49-F238E27FC236}">
                <a16:creationId xmlns:a16="http://schemas.microsoft.com/office/drawing/2014/main" id="{CDF35DBB-9CA4-40D6-B9E7-CFB31A6CF8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2BE3BC-D10C-4AD6-8A6B-F9F38913EB0F}"/>
              </a:ext>
            </a:extLst>
          </p:cNvPr>
          <p:cNvSpPr>
            <a:spLocks noGrp="1"/>
          </p:cNvSpPr>
          <p:nvPr>
            <p:ph type="sldNum" sz="quarter" idx="12"/>
          </p:nvPr>
        </p:nvSpPr>
        <p:spPr/>
        <p:txBody>
          <a:bodyPr/>
          <a:lstStyle/>
          <a:p>
            <a:fld id="{426208E2-007E-40C3-9A56-D9E339A5B4F2}" type="slidenum">
              <a:rPr lang="en-US" smtClean="0"/>
              <a:t>‹#›</a:t>
            </a:fld>
            <a:endParaRPr lang="en-US"/>
          </a:p>
        </p:txBody>
      </p:sp>
    </p:spTree>
    <p:extLst>
      <p:ext uri="{BB962C8B-B14F-4D97-AF65-F5344CB8AC3E}">
        <p14:creationId xmlns:p14="http://schemas.microsoft.com/office/powerpoint/2010/main" val="917873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1D727E-9375-46F8-8A51-1D4AE687356F}"/>
              </a:ext>
            </a:extLst>
          </p:cNvPr>
          <p:cNvSpPr>
            <a:spLocks noGrp="1"/>
          </p:cNvSpPr>
          <p:nvPr>
            <p:ph type="dt" sz="half" idx="10"/>
          </p:nvPr>
        </p:nvSpPr>
        <p:spPr/>
        <p:txBody>
          <a:bodyPr/>
          <a:lstStyle/>
          <a:p>
            <a:fld id="{A89C67A7-EB23-4745-AD12-1DEA5B4FF093}" type="datetimeFigureOut">
              <a:rPr lang="en-US" smtClean="0"/>
              <a:t>7/22/2022</a:t>
            </a:fld>
            <a:endParaRPr lang="en-US"/>
          </a:p>
        </p:txBody>
      </p:sp>
      <p:sp>
        <p:nvSpPr>
          <p:cNvPr id="3" name="Footer Placeholder 2">
            <a:extLst>
              <a:ext uri="{FF2B5EF4-FFF2-40B4-BE49-F238E27FC236}">
                <a16:creationId xmlns:a16="http://schemas.microsoft.com/office/drawing/2014/main" id="{44D2F8AA-40BC-41C5-B75E-60F9FEA820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274DA2-5FCF-49E9-913F-74B2DE886534}"/>
              </a:ext>
            </a:extLst>
          </p:cNvPr>
          <p:cNvSpPr>
            <a:spLocks noGrp="1"/>
          </p:cNvSpPr>
          <p:nvPr>
            <p:ph type="sldNum" sz="quarter" idx="12"/>
          </p:nvPr>
        </p:nvSpPr>
        <p:spPr/>
        <p:txBody>
          <a:bodyPr/>
          <a:lstStyle/>
          <a:p>
            <a:fld id="{426208E2-007E-40C3-9A56-D9E339A5B4F2}" type="slidenum">
              <a:rPr lang="en-US" smtClean="0"/>
              <a:t>‹#›</a:t>
            </a:fld>
            <a:endParaRPr lang="en-US"/>
          </a:p>
        </p:txBody>
      </p:sp>
    </p:spTree>
    <p:extLst>
      <p:ext uri="{BB962C8B-B14F-4D97-AF65-F5344CB8AC3E}">
        <p14:creationId xmlns:p14="http://schemas.microsoft.com/office/powerpoint/2010/main" val="206371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54CD-6C3C-45EB-80F0-D56416C066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961C36-C24B-4190-891E-741DD9DA00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639308-A22A-4C14-9026-75EF9AC99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3C3ACA-3F70-4978-ACAA-DF1D10E568F7}"/>
              </a:ext>
            </a:extLst>
          </p:cNvPr>
          <p:cNvSpPr>
            <a:spLocks noGrp="1"/>
          </p:cNvSpPr>
          <p:nvPr>
            <p:ph type="dt" sz="half" idx="10"/>
          </p:nvPr>
        </p:nvSpPr>
        <p:spPr/>
        <p:txBody>
          <a:bodyPr/>
          <a:lstStyle/>
          <a:p>
            <a:fld id="{A89C67A7-EB23-4745-AD12-1DEA5B4FF093}" type="datetimeFigureOut">
              <a:rPr lang="en-US" smtClean="0"/>
              <a:t>7/22/2022</a:t>
            </a:fld>
            <a:endParaRPr lang="en-US"/>
          </a:p>
        </p:txBody>
      </p:sp>
      <p:sp>
        <p:nvSpPr>
          <p:cNvPr id="6" name="Footer Placeholder 5">
            <a:extLst>
              <a:ext uri="{FF2B5EF4-FFF2-40B4-BE49-F238E27FC236}">
                <a16:creationId xmlns:a16="http://schemas.microsoft.com/office/drawing/2014/main" id="{18A45A76-E7F6-45EB-88D4-7F40C2BF6A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0857C4-0652-4FDC-9C59-2BDF5435DA25}"/>
              </a:ext>
            </a:extLst>
          </p:cNvPr>
          <p:cNvSpPr>
            <a:spLocks noGrp="1"/>
          </p:cNvSpPr>
          <p:nvPr>
            <p:ph type="sldNum" sz="quarter" idx="12"/>
          </p:nvPr>
        </p:nvSpPr>
        <p:spPr/>
        <p:txBody>
          <a:bodyPr/>
          <a:lstStyle/>
          <a:p>
            <a:fld id="{426208E2-007E-40C3-9A56-D9E339A5B4F2}" type="slidenum">
              <a:rPr lang="en-US" smtClean="0"/>
              <a:t>‹#›</a:t>
            </a:fld>
            <a:endParaRPr lang="en-US"/>
          </a:p>
        </p:txBody>
      </p:sp>
    </p:spTree>
    <p:extLst>
      <p:ext uri="{BB962C8B-B14F-4D97-AF65-F5344CB8AC3E}">
        <p14:creationId xmlns:p14="http://schemas.microsoft.com/office/powerpoint/2010/main" val="505463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E9EB7-A711-43C6-B340-18A0ADF9CF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B23D30-89DB-4D4F-83A8-ED37D35B0F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51507D-1116-44D8-B627-FF7CAA0B9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AA9F67-3138-473D-A2DF-DC17A30073EA}"/>
              </a:ext>
            </a:extLst>
          </p:cNvPr>
          <p:cNvSpPr>
            <a:spLocks noGrp="1"/>
          </p:cNvSpPr>
          <p:nvPr>
            <p:ph type="dt" sz="half" idx="10"/>
          </p:nvPr>
        </p:nvSpPr>
        <p:spPr/>
        <p:txBody>
          <a:bodyPr/>
          <a:lstStyle/>
          <a:p>
            <a:fld id="{A89C67A7-EB23-4745-AD12-1DEA5B4FF093}" type="datetimeFigureOut">
              <a:rPr lang="en-US" smtClean="0"/>
              <a:t>7/22/2022</a:t>
            </a:fld>
            <a:endParaRPr lang="en-US"/>
          </a:p>
        </p:txBody>
      </p:sp>
      <p:sp>
        <p:nvSpPr>
          <p:cNvPr id="6" name="Footer Placeholder 5">
            <a:extLst>
              <a:ext uri="{FF2B5EF4-FFF2-40B4-BE49-F238E27FC236}">
                <a16:creationId xmlns:a16="http://schemas.microsoft.com/office/drawing/2014/main" id="{AACB036B-C20C-4ADE-BC2B-1D5DCBD011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05A377-9E0D-4964-891B-C83CF7133C87}"/>
              </a:ext>
            </a:extLst>
          </p:cNvPr>
          <p:cNvSpPr>
            <a:spLocks noGrp="1"/>
          </p:cNvSpPr>
          <p:nvPr>
            <p:ph type="sldNum" sz="quarter" idx="12"/>
          </p:nvPr>
        </p:nvSpPr>
        <p:spPr/>
        <p:txBody>
          <a:bodyPr/>
          <a:lstStyle/>
          <a:p>
            <a:fld id="{426208E2-007E-40C3-9A56-D9E339A5B4F2}" type="slidenum">
              <a:rPr lang="en-US" smtClean="0"/>
              <a:t>‹#›</a:t>
            </a:fld>
            <a:endParaRPr lang="en-US"/>
          </a:p>
        </p:txBody>
      </p:sp>
    </p:spTree>
    <p:extLst>
      <p:ext uri="{BB962C8B-B14F-4D97-AF65-F5344CB8AC3E}">
        <p14:creationId xmlns:p14="http://schemas.microsoft.com/office/powerpoint/2010/main" val="1682021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53C0E1-B725-495C-8368-2D26EC2527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88460A-C674-405A-B5E0-682AEE204F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55CCAD-53A5-408B-B007-2A40CC4D41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C67A7-EB23-4745-AD12-1DEA5B4FF093}" type="datetimeFigureOut">
              <a:rPr lang="en-US" smtClean="0"/>
              <a:t>7/22/2022</a:t>
            </a:fld>
            <a:endParaRPr lang="en-US"/>
          </a:p>
        </p:txBody>
      </p:sp>
      <p:sp>
        <p:nvSpPr>
          <p:cNvPr id="5" name="Footer Placeholder 4">
            <a:extLst>
              <a:ext uri="{FF2B5EF4-FFF2-40B4-BE49-F238E27FC236}">
                <a16:creationId xmlns:a16="http://schemas.microsoft.com/office/drawing/2014/main" id="{FE2A36A1-AF25-4014-9CD0-3D9BE522FD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85BE5A-F9EC-4F65-91B7-282750BD48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6208E2-007E-40C3-9A56-D9E339A5B4F2}" type="slidenum">
              <a:rPr lang="en-US" smtClean="0"/>
              <a:t>‹#›</a:t>
            </a:fld>
            <a:endParaRPr lang="en-US"/>
          </a:p>
        </p:txBody>
      </p:sp>
    </p:spTree>
    <p:extLst>
      <p:ext uri="{BB962C8B-B14F-4D97-AF65-F5344CB8AC3E}">
        <p14:creationId xmlns:p14="http://schemas.microsoft.com/office/powerpoint/2010/main" val="2769370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15B05F-CC5F-46DA-BC52-E38A8B2E1F8D}"/>
              </a:ext>
            </a:extLst>
          </p:cNvPr>
          <p:cNvPicPr/>
          <p:nvPr/>
        </p:nvPicPr>
        <p:blipFill>
          <a:blip r:embed="rId2"/>
          <a:stretch>
            <a:fillRect/>
          </a:stretch>
        </p:blipFill>
        <p:spPr>
          <a:xfrm>
            <a:off x="6866561" y="809834"/>
            <a:ext cx="4616160" cy="5188751"/>
          </a:xfrm>
          <a:prstGeom prst="rect">
            <a:avLst/>
          </a:prstGeom>
        </p:spPr>
      </p:pic>
      <p:pic>
        <p:nvPicPr>
          <p:cNvPr id="5" name="Picture 4">
            <a:extLst>
              <a:ext uri="{FF2B5EF4-FFF2-40B4-BE49-F238E27FC236}">
                <a16:creationId xmlns:a16="http://schemas.microsoft.com/office/drawing/2014/main" id="{35038F61-1E29-4AC7-8AD9-F434DFF88807}"/>
              </a:ext>
            </a:extLst>
          </p:cNvPr>
          <p:cNvPicPr/>
          <p:nvPr/>
        </p:nvPicPr>
        <p:blipFill>
          <a:blip r:embed="rId3"/>
          <a:stretch>
            <a:fillRect/>
          </a:stretch>
        </p:blipFill>
        <p:spPr>
          <a:xfrm>
            <a:off x="421234" y="1467631"/>
            <a:ext cx="6042382" cy="4267738"/>
          </a:xfrm>
          <a:prstGeom prst="rect">
            <a:avLst/>
          </a:prstGeom>
        </p:spPr>
      </p:pic>
      <p:sp>
        <p:nvSpPr>
          <p:cNvPr id="6" name="TextBox 5">
            <a:extLst>
              <a:ext uri="{FF2B5EF4-FFF2-40B4-BE49-F238E27FC236}">
                <a16:creationId xmlns:a16="http://schemas.microsoft.com/office/drawing/2014/main" id="{361B12E7-F452-4F43-83CA-C9C3A48A7D4D}"/>
              </a:ext>
            </a:extLst>
          </p:cNvPr>
          <p:cNvSpPr txBox="1"/>
          <p:nvPr/>
        </p:nvSpPr>
        <p:spPr>
          <a:xfrm>
            <a:off x="3485778" y="133833"/>
            <a:ext cx="5220443" cy="584775"/>
          </a:xfrm>
          <a:prstGeom prst="rect">
            <a:avLst/>
          </a:prstGeom>
          <a:noFill/>
        </p:spPr>
        <p:txBody>
          <a:bodyPr wrap="square" rtlCol="0">
            <a:spAutoFit/>
          </a:bodyPr>
          <a:lstStyle/>
          <a:p>
            <a:pPr algn="ctr"/>
            <a:r>
              <a:rPr lang="en-US" sz="3200" b="1" dirty="0"/>
              <a:t>Design and Clone Plasmid</a:t>
            </a:r>
          </a:p>
        </p:txBody>
      </p:sp>
      <p:sp>
        <p:nvSpPr>
          <p:cNvPr id="7" name="Rectangle 6">
            <a:extLst>
              <a:ext uri="{FF2B5EF4-FFF2-40B4-BE49-F238E27FC236}">
                <a16:creationId xmlns:a16="http://schemas.microsoft.com/office/drawing/2014/main" id="{1BEF6EFC-3201-4626-96E8-E170A4F4EA12}"/>
              </a:ext>
            </a:extLst>
          </p:cNvPr>
          <p:cNvSpPr/>
          <p:nvPr/>
        </p:nvSpPr>
        <p:spPr>
          <a:xfrm>
            <a:off x="7718665" y="6061229"/>
            <a:ext cx="2911951" cy="646331"/>
          </a:xfrm>
          <a:prstGeom prst="rect">
            <a:avLst/>
          </a:prstGeom>
          <a:solidFill>
            <a:schemeClr val="bg1"/>
          </a:solidFill>
        </p:spPr>
        <p:txBody>
          <a:bodyPr wrap="none">
            <a:spAutoFit/>
          </a:bodyPr>
          <a:lstStyle/>
          <a:p>
            <a:r>
              <a:rPr lang="en-US" dirty="0">
                <a:latin typeface="Arial" panose="020B0604020202020204" pitchFamily="34" charset="0"/>
                <a:ea typeface="Calibri" panose="020F0502020204030204" pitchFamily="34" charset="0"/>
              </a:rPr>
              <a:t>PCR Product: 606 bp</a:t>
            </a:r>
          </a:p>
          <a:p>
            <a:r>
              <a:rPr lang="en-US" dirty="0">
                <a:latin typeface="Arial" panose="020B0604020202020204" pitchFamily="34" charset="0"/>
                <a:ea typeface="Calibri" panose="020F0502020204030204" pitchFamily="34" charset="0"/>
              </a:rPr>
              <a:t>LVS gDNA Control: 400 bp</a:t>
            </a:r>
            <a:endParaRPr lang="en-US" dirty="0"/>
          </a:p>
        </p:txBody>
      </p:sp>
    </p:spTree>
    <p:extLst>
      <p:ext uri="{BB962C8B-B14F-4D97-AF65-F5344CB8AC3E}">
        <p14:creationId xmlns:p14="http://schemas.microsoft.com/office/powerpoint/2010/main" val="3121249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AFF11-5EAB-4631-B2D8-7FB5AF720A38}"/>
              </a:ext>
            </a:extLst>
          </p:cNvPr>
          <p:cNvSpPr txBox="1"/>
          <p:nvPr/>
        </p:nvSpPr>
        <p:spPr>
          <a:xfrm>
            <a:off x="3485778" y="133833"/>
            <a:ext cx="5220443" cy="584775"/>
          </a:xfrm>
          <a:prstGeom prst="rect">
            <a:avLst/>
          </a:prstGeom>
          <a:noFill/>
        </p:spPr>
        <p:txBody>
          <a:bodyPr wrap="square" rtlCol="0">
            <a:spAutoFit/>
          </a:bodyPr>
          <a:lstStyle/>
          <a:p>
            <a:pPr algn="ctr"/>
            <a:r>
              <a:rPr lang="en-US" sz="3200" b="1" dirty="0"/>
              <a:t>Side Project</a:t>
            </a:r>
          </a:p>
        </p:txBody>
      </p:sp>
      <p:sp>
        <p:nvSpPr>
          <p:cNvPr id="3" name="Rectangle 2">
            <a:extLst>
              <a:ext uri="{FF2B5EF4-FFF2-40B4-BE49-F238E27FC236}">
                <a16:creationId xmlns:a16="http://schemas.microsoft.com/office/drawing/2014/main" id="{DE488915-43F3-4806-A496-68BAE86EADD7}"/>
              </a:ext>
            </a:extLst>
          </p:cNvPr>
          <p:cNvSpPr/>
          <p:nvPr/>
        </p:nvSpPr>
        <p:spPr>
          <a:xfrm>
            <a:off x="595460" y="740825"/>
            <a:ext cx="3797431" cy="2862322"/>
          </a:xfrm>
          <a:prstGeom prst="rect">
            <a:avLst/>
          </a:prstGeom>
          <a:solidFill>
            <a:schemeClr val="bg1"/>
          </a:solidFill>
        </p:spPr>
        <p:txBody>
          <a:bodyPr wrap="square">
            <a:spAutoFit/>
          </a:bodyPr>
          <a:lstStyle/>
          <a:p>
            <a:r>
              <a:rPr lang="en-US" dirty="0">
                <a:highlight>
                  <a:srgbClr val="00FF00"/>
                </a:highlight>
                <a:latin typeface="Arial" panose="020B0604020202020204" pitchFamily="34" charset="0"/>
                <a:ea typeface="Calibri" panose="020F0502020204030204" pitchFamily="34" charset="0"/>
                <a:cs typeface="Arial" panose="020B0604020202020204" pitchFamily="34" charset="0"/>
              </a:rPr>
              <a:t>Question</a:t>
            </a:r>
            <a:r>
              <a:rPr lang="en-US" dirty="0">
                <a:latin typeface="Arial" panose="020B0604020202020204" pitchFamily="34" charset="0"/>
                <a:ea typeface="Calibri" panose="020F0502020204030204" pitchFamily="34" charset="0"/>
                <a:cs typeface="Arial" panose="020B0604020202020204" pitchFamily="34" charset="0"/>
              </a:rPr>
              <a:t>: How do the growth rates of LVS and </a:t>
            </a:r>
            <a:r>
              <a:rPr lang="en-US" dirty="0">
                <a:latin typeface="Arial" panose="020B0604020202020204" pitchFamily="34" charset="0"/>
                <a:cs typeface="Arial" panose="020B0604020202020204" pitchFamily="34" charset="0"/>
              </a:rPr>
              <a:t>ΔrpsU2 </a:t>
            </a:r>
            <a:r>
              <a:rPr lang="en-US" dirty="0">
                <a:latin typeface="Arial" panose="020B0604020202020204" pitchFamily="34" charset="0"/>
                <a:ea typeface="Calibri" panose="020F0502020204030204" pitchFamily="34" charset="0"/>
                <a:cs typeface="Arial" panose="020B0604020202020204" pitchFamily="34" charset="0"/>
              </a:rPr>
              <a:t>compare in fresh vs. conditioned MHB media?</a:t>
            </a:r>
          </a:p>
          <a:p>
            <a:endParaRPr lang="en-US" dirty="0">
              <a:latin typeface="Arial" panose="020B0604020202020204" pitchFamily="34" charset="0"/>
              <a:ea typeface="Calibri" panose="020F0502020204030204" pitchFamily="34" charset="0"/>
              <a:cs typeface="Arial" panose="020B0604020202020204" pitchFamily="34" charset="0"/>
            </a:endParaRPr>
          </a:p>
          <a:p>
            <a:r>
              <a:rPr lang="en-US" dirty="0">
                <a:highlight>
                  <a:srgbClr val="00FF00"/>
                </a:highlight>
                <a:latin typeface="Arial" panose="020B0604020202020204" pitchFamily="34" charset="0"/>
                <a:cs typeface="Arial" panose="020B0604020202020204" pitchFamily="34" charset="0"/>
              </a:rPr>
              <a:t>Controls</a:t>
            </a:r>
            <a:r>
              <a:rPr lang="en-US" dirty="0">
                <a:latin typeface="Arial" panose="020B0604020202020204" pitchFamily="34" charset="0"/>
                <a:cs typeface="Arial" panose="020B0604020202020204" pitchFamily="34" charset="0"/>
              </a:rPr>
              <a:t>: Compared growth rates to previous experiments</a:t>
            </a:r>
          </a:p>
          <a:p>
            <a:endParaRPr lang="en-US" dirty="0">
              <a:latin typeface="Arial" panose="020B0604020202020204" pitchFamily="34" charset="0"/>
              <a:cs typeface="Arial" panose="020B0604020202020204" pitchFamily="34" charset="0"/>
            </a:endParaRPr>
          </a:p>
          <a:p>
            <a:r>
              <a:rPr lang="en-US" dirty="0">
                <a:highlight>
                  <a:srgbClr val="00FF00"/>
                </a:highlight>
                <a:latin typeface="Arial" panose="020B0604020202020204" pitchFamily="34" charset="0"/>
                <a:cs typeface="Arial" panose="020B0604020202020204" pitchFamily="34" charset="0"/>
              </a:rPr>
              <a:t>Results</a:t>
            </a:r>
            <a:r>
              <a:rPr lang="en-US" dirty="0">
                <a:latin typeface="Arial" panose="020B0604020202020204" pitchFamily="34" charset="0"/>
                <a:cs typeface="Arial" panose="020B0604020202020204" pitchFamily="34" charset="0"/>
              </a:rPr>
              <a:t>: Both strains grew better in fresh MHB compared to conditioned media. </a:t>
            </a:r>
          </a:p>
        </p:txBody>
      </p:sp>
      <p:graphicFrame>
        <p:nvGraphicFramePr>
          <p:cNvPr id="4" name="Chart 3">
            <a:extLst>
              <a:ext uri="{FF2B5EF4-FFF2-40B4-BE49-F238E27FC236}">
                <a16:creationId xmlns:a16="http://schemas.microsoft.com/office/drawing/2014/main" id="{A6ED8AD0-C4AE-43B4-B434-3811A4CFAF3F}"/>
              </a:ext>
            </a:extLst>
          </p:cNvPr>
          <p:cNvGraphicFramePr>
            <a:graphicFrameLocks/>
          </p:cNvGraphicFramePr>
          <p:nvPr>
            <p:extLst>
              <p:ext uri="{D42A27DB-BD31-4B8C-83A1-F6EECF244321}">
                <p14:modId xmlns:p14="http://schemas.microsoft.com/office/powerpoint/2010/main" val="3208410174"/>
              </p:ext>
            </p:extLst>
          </p:nvPr>
        </p:nvGraphicFramePr>
        <p:xfrm>
          <a:off x="5212141" y="469243"/>
          <a:ext cx="6816574" cy="44126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2108E5B2-B2BA-4C38-93E9-C1C1CC2D859F}"/>
              </a:ext>
            </a:extLst>
          </p:cNvPr>
          <p:cNvGraphicFramePr>
            <a:graphicFrameLocks noGrp="1"/>
          </p:cNvGraphicFramePr>
          <p:nvPr>
            <p:extLst>
              <p:ext uri="{D42A27DB-BD31-4B8C-83A1-F6EECF244321}">
                <p14:modId xmlns:p14="http://schemas.microsoft.com/office/powerpoint/2010/main" val="61474654"/>
              </p:ext>
            </p:extLst>
          </p:nvPr>
        </p:nvGraphicFramePr>
        <p:xfrm>
          <a:off x="500743" y="4177461"/>
          <a:ext cx="4628584" cy="1712230"/>
        </p:xfrm>
        <a:graphic>
          <a:graphicData uri="http://schemas.openxmlformats.org/drawingml/2006/table">
            <a:tbl>
              <a:tblPr>
                <a:tableStyleId>{5C22544A-7EE6-4342-B048-85BDC9FD1C3A}</a:tableStyleId>
              </a:tblPr>
              <a:tblGrid>
                <a:gridCol w="1649413">
                  <a:extLst>
                    <a:ext uri="{9D8B030D-6E8A-4147-A177-3AD203B41FA5}">
                      <a16:colId xmlns:a16="http://schemas.microsoft.com/office/drawing/2014/main" val="1207730068"/>
                    </a:ext>
                  </a:extLst>
                </a:gridCol>
                <a:gridCol w="993057">
                  <a:extLst>
                    <a:ext uri="{9D8B030D-6E8A-4147-A177-3AD203B41FA5}">
                      <a16:colId xmlns:a16="http://schemas.microsoft.com/office/drawing/2014/main" val="2734030199"/>
                    </a:ext>
                  </a:extLst>
                </a:gridCol>
                <a:gridCol w="993057">
                  <a:extLst>
                    <a:ext uri="{9D8B030D-6E8A-4147-A177-3AD203B41FA5}">
                      <a16:colId xmlns:a16="http://schemas.microsoft.com/office/drawing/2014/main" val="2306013178"/>
                    </a:ext>
                  </a:extLst>
                </a:gridCol>
                <a:gridCol w="993057">
                  <a:extLst>
                    <a:ext uri="{9D8B030D-6E8A-4147-A177-3AD203B41FA5}">
                      <a16:colId xmlns:a16="http://schemas.microsoft.com/office/drawing/2014/main" val="1498363062"/>
                    </a:ext>
                  </a:extLst>
                </a:gridCol>
              </a:tblGrid>
              <a:tr h="342446">
                <a:tc>
                  <a:txBody>
                    <a:bodyPr/>
                    <a:lstStyle/>
                    <a:p>
                      <a:pPr algn="l" fontAlgn="b"/>
                      <a:r>
                        <a:rPr lang="en-US" sz="1400" u="none" strike="noStrike" dirty="0">
                          <a:effectLst/>
                          <a:latin typeface="Arial" panose="020B0604020202020204" pitchFamily="34" charset="0"/>
                          <a:cs typeface="Arial" panose="020B0604020202020204" pitchFamily="34" charset="0"/>
                        </a:rPr>
                        <a:t>Generation Times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0-2 (hours)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2-4 (hours)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4-6 (hours)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665960849"/>
                  </a:ext>
                </a:extLst>
              </a:tr>
              <a:tr h="342446">
                <a:tc>
                  <a:txBody>
                    <a:bodyPr/>
                    <a:lstStyle/>
                    <a:p>
                      <a:pPr algn="l" fontAlgn="b"/>
                      <a:r>
                        <a:rPr lang="en-US" sz="1400" u="none" strike="noStrike" dirty="0">
                          <a:effectLst/>
                          <a:latin typeface="Arial" panose="020B0604020202020204" pitchFamily="34" charset="0"/>
                          <a:cs typeface="Arial" panose="020B0604020202020204" pitchFamily="34" charset="0"/>
                        </a:rPr>
                        <a:t>LVS Fresh</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124.09957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153.03831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189.93779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538599333"/>
                  </a:ext>
                </a:extLst>
              </a:tr>
              <a:tr h="342446">
                <a:tc>
                  <a:txBody>
                    <a:bodyPr/>
                    <a:lstStyle/>
                    <a:p>
                      <a:pPr algn="l" fontAlgn="b"/>
                      <a:r>
                        <a:rPr lang="en-US" sz="1400" u="none" strike="noStrike">
                          <a:effectLst/>
                          <a:latin typeface="Arial" panose="020B0604020202020204" pitchFamily="34" charset="0"/>
                          <a:cs typeface="Arial" panose="020B0604020202020204" pitchFamily="34" charset="0"/>
                        </a:rPr>
                        <a:t>LVS Conditioned</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260.43395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373.37395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443.64395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030228229"/>
                  </a:ext>
                </a:extLst>
              </a:tr>
              <a:tr h="342446">
                <a:tc>
                  <a:txBody>
                    <a:bodyPr/>
                    <a:lstStyle/>
                    <a:p>
                      <a:pPr algn="l" fontAlgn="b"/>
                      <a:r>
                        <a:rPr lang="el-GR" sz="1400" u="none" strike="noStrike">
                          <a:effectLst/>
                          <a:latin typeface="Arial" panose="020B0604020202020204" pitchFamily="34" charset="0"/>
                          <a:cs typeface="Arial" panose="020B0604020202020204" pitchFamily="34" charset="0"/>
                        </a:rPr>
                        <a:t>Δ</a:t>
                      </a:r>
                      <a:r>
                        <a:rPr lang="en-US" sz="1400" u="none" strike="noStrike">
                          <a:effectLst/>
                          <a:latin typeface="Arial" panose="020B0604020202020204" pitchFamily="34" charset="0"/>
                          <a:cs typeface="Arial" panose="020B0604020202020204" pitchFamily="34" charset="0"/>
                        </a:rPr>
                        <a:t>rpsU2 Fresh</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149.25906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176.78559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288.42517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20389367"/>
                  </a:ext>
                </a:extLst>
              </a:tr>
              <a:tr h="342446">
                <a:tc>
                  <a:txBody>
                    <a:bodyPr/>
                    <a:lstStyle/>
                    <a:p>
                      <a:pPr algn="l" fontAlgn="b"/>
                      <a:r>
                        <a:rPr lang="el-GR" sz="1400" u="none" strike="noStrike">
                          <a:effectLst/>
                          <a:latin typeface="Arial" panose="020B0604020202020204" pitchFamily="34" charset="0"/>
                          <a:cs typeface="Arial" panose="020B0604020202020204" pitchFamily="34" charset="0"/>
                        </a:rPr>
                        <a:t>Δ</a:t>
                      </a:r>
                      <a:r>
                        <a:rPr lang="en-US" sz="1400" u="none" strike="noStrike">
                          <a:effectLst/>
                          <a:latin typeface="Arial" panose="020B0604020202020204" pitchFamily="34" charset="0"/>
                          <a:cs typeface="Arial" panose="020B0604020202020204" pitchFamily="34" charset="0"/>
                        </a:rPr>
                        <a:t>rpsU2 Conditioned</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265.84725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363.0225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518.71043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30621812"/>
                  </a:ext>
                </a:extLst>
              </a:tr>
            </a:tbl>
          </a:graphicData>
        </a:graphic>
      </p:graphicFrame>
      <p:sp>
        <p:nvSpPr>
          <p:cNvPr id="6" name="Rectangle 5">
            <a:extLst>
              <a:ext uri="{FF2B5EF4-FFF2-40B4-BE49-F238E27FC236}">
                <a16:creationId xmlns:a16="http://schemas.microsoft.com/office/drawing/2014/main" id="{028DF9EA-F825-4349-885E-0ACD54251868}"/>
              </a:ext>
            </a:extLst>
          </p:cNvPr>
          <p:cNvSpPr/>
          <p:nvPr/>
        </p:nvSpPr>
        <p:spPr>
          <a:xfrm>
            <a:off x="6306719" y="5033576"/>
            <a:ext cx="4799004" cy="923330"/>
          </a:xfrm>
          <a:prstGeom prst="rect">
            <a:avLst/>
          </a:prstGeom>
        </p:spPr>
        <p:txBody>
          <a:bodyPr wrap="square">
            <a:spAutoFit/>
          </a:bodyPr>
          <a:lstStyle/>
          <a:p>
            <a:pPr algn="ctr"/>
            <a:r>
              <a:rPr lang="en-US" dirty="0">
                <a:highlight>
                  <a:srgbClr val="FFFF00"/>
                </a:highlight>
                <a:latin typeface="Arial" panose="020B0604020202020204" pitchFamily="34" charset="0"/>
                <a:cs typeface="Arial" panose="020B0604020202020204" pitchFamily="34" charset="0"/>
              </a:rPr>
              <a:t>These results validate the most recent growth experiment. Next steps – Figure out way to remove siderophore from media</a:t>
            </a:r>
          </a:p>
        </p:txBody>
      </p:sp>
    </p:spTree>
    <p:extLst>
      <p:ext uri="{BB962C8B-B14F-4D97-AF65-F5344CB8AC3E}">
        <p14:creationId xmlns:p14="http://schemas.microsoft.com/office/powerpoint/2010/main" val="3057845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FE7CD23-9B66-4024-AA0F-0A0E30A4DC06}"/>
              </a:ext>
            </a:extLst>
          </p:cNvPr>
          <p:cNvSpPr txBox="1">
            <a:spLocks/>
          </p:cNvSpPr>
          <p:nvPr/>
        </p:nvSpPr>
        <p:spPr>
          <a:xfrm>
            <a:off x="271150" y="323743"/>
            <a:ext cx="11611821" cy="132556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3600" dirty="0"/>
          </a:p>
        </p:txBody>
      </p:sp>
      <p:sp>
        <p:nvSpPr>
          <p:cNvPr id="11" name="Rectangle 10">
            <a:extLst>
              <a:ext uri="{FF2B5EF4-FFF2-40B4-BE49-F238E27FC236}">
                <a16:creationId xmlns:a16="http://schemas.microsoft.com/office/drawing/2014/main" id="{07165DE2-B546-4F1D-BC67-11DD6FFC8EEC}"/>
              </a:ext>
            </a:extLst>
          </p:cNvPr>
          <p:cNvSpPr/>
          <p:nvPr/>
        </p:nvSpPr>
        <p:spPr>
          <a:xfrm>
            <a:off x="5442211" y="1371600"/>
            <a:ext cx="1852669" cy="27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FD48220-BB94-4B77-8031-FA02CF2C6990}"/>
              </a:ext>
            </a:extLst>
          </p:cNvPr>
          <p:cNvPicPr>
            <a:picLocks noChangeAspect="1"/>
          </p:cNvPicPr>
          <p:nvPr/>
        </p:nvPicPr>
        <p:blipFill>
          <a:blip r:embed="rId2"/>
          <a:stretch>
            <a:fillRect/>
          </a:stretch>
        </p:blipFill>
        <p:spPr>
          <a:xfrm>
            <a:off x="4593770" y="1308991"/>
            <a:ext cx="6988629" cy="4241710"/>
          </a:xfrm>
          <a:prstGeom prst="rect">
            <a:avLst/>
          </a:prstGeom>
        </p:spPr>
      </p:pic>
      <p:sp>
        <p:nvSpPr>
          <p:cNvPr id="13" name="Rectangle 12">
            <a:extLst>
              <a:ext uri="{FF2B5EF4-FFF2-40B4-BE49-F238E27FC236}">
                <a16:creationId xmlns:a16="http://schemas.microsoft.com/office/drawing/2014/main" id="{5477A7BA-6A6A-4682-A683-B29790447DCC}"/>
              </a:ext>
            </a:extLst>
          </p:cNvPr>
          <p:cNvSpPr/>
          <p:nvPr/>
        </p:nvSpPr>
        <p:spPr>
          <a:xfrm>
            <a:off x="353490" y="1510452"/>
            <a:ext cx="4157941" cy="2585323"/>
          </a:xfrm>
          <a:prstGeom prst="rect">
            <a:avLst/>
          </a:prstGeom>
        </p:spPr>
        <p:txBody>
          <a:bodyPr wrap="square">
            <a:spAutoFit/>
          </a:bodyPr>
          <a:lstStyle/>
          <a:p>
            <a:r>
              <a:rPr lang="en-US" dirty="0">
                <a:highlight>
                  <a:srgbClr val="00FF00"/>
                </a:highlight>
                <a:latin typeface="Arial" panose="020B0604020202020204" pitchFamily="34" charset="0"/>
                <a:ea typeface="Calibri" panose="020F0502020204030204" pitchFamily="34" charset="0"/>
                <a:cs typeface="Arial" panose="020B0604020202020204" pitchFamily="34" charset="0"/>
              </a:rPr>
              <a:t>Question</a:t>
            </a:r>
            <a:r>
              <a:rPr lang="en-US" dirty="0">
                <a:latin typeface="Arial" panose="020B0604020202020204" pitchFamily="34" charset="0"/>
                <a:ea typeface="Calibri" panose="020F0502020204030204" pitchFamily="34" charset="0"/>
                <a:cs typeface="Arial" panose="020B0604020202020204" pitchFamily="34" charset="0"/>
              </a:rPr>
              <a:t>: Is the </a:t>
            </a:r>
            <a:r>
              <a:rPr lang="en-US" dirty="0" err="1">
                <a:latin typeface="Arial" panose="020B0604020202020204" pitchFamily="34" charset="0"/>
                <a:ea typeface="Calibri" panose="020F0502020204030204" pitchFamily="34" charset="0"/>
                <a:cs typeface="Arial" panose="020B0604020202020204" pitchFamily="34" charset="0"/>
              </a:rPr>
              <a:t>pdpA</a:t>
            </a:r>
            <a:r>
              <a:rPr lang="en-US" dirty="0">
                <a:latin typeface="Arial" panose="020B0604020202020204" pitchFamily="34" charset="0"/>
                <a:ea typeface="Calibri" panose="020F0502020204030204" pitchFamily="34" charset="0"/>
                <a:cs typeface="Arial" panose="020B0604020202020204" pitchFamily="34" charset="0"/>
              </a:rPr>
              <a:t> 5’ UTR differentially recognized / translated between the three bS21 homologs</a:t>
            </a:r>
          </a:p>
          <a:p>
            <a:endParaRPr lang="en-US" dirty="0">
              <a:latin typeface="Arial" panose="020B0604020202020204" pitchFamily="34" charset="0"/>
              <a:ea typeface="Calibri" panose="020F0502020204030204" pitchFamily="34" charset="0"/>
              <a:cs typeface="Arial" panose="020B0604020202020204" pitchFamily="34" charset="0"/>
            </a:endParaRPr>
          </a:p>
          <a:p>
            <a:r>
              <a:rPr lang="en-US" dirty="0">
                <a:highlight>
                  <a:srgbClr val="00FF00"/>
                </a:highlight>
                <a:latin typeface="Arial" panose="020B0604020202020204" pitchFamily="34" charset="0"/>
                <a:cs typeface="Arial" panose="020B0604020202020204" pitchFamily="34" charset="0"/>
              </a:rPr>
              <a:t>Controls</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E. coli</a:t>
            </a:r>
            <a:r>
              <a:rPr lang="en-US" dirty="0">
                <a:latin typeface="Arial" panose="020B0604020202020204" pitchFamily="34" charset="0"/>
                <a:cs typeface="Arial" panose="020B0604020202020204" pitchFamily="34" charset="0"/>
              </a:rPr>
              <a:t> ribosomes and buffer</a:t>
            </a:r>
            <a:endParaRPr lang="en-US" i="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highlight>
                  <a:srgbClr val="00FF00"/>
                </a:highlight>
                <a:latin typeface="Arial" panose="020B0604020202020204" pitchFamily="34" charset="0"/>
                <a:cs typeface="Arial" panose="020B0604020202020204" pitchFamily="34" charset="0"/>
              </a:rPr>
              <a:t>Results</a:t>
            </a:r>
            <a:r>
              <a:rPr lang="en-US" dirty="0">
                <a:latin typeface="Arial" panose="020B0604020202020204" pitchFamily="34" charset="0"/>
                <a:cs typeface="Arial" panose="020B0604020202020204" pitchFamily="34" charset="0"/>
              </a:rPr>
              <a:t>: bS21-3 preferentially translates mRNAs with the </a:t>
            </a:r>
            <a:r>
              <a:rPr lang="en-US" dirty="0" err="1">
                <a:latin typeface="Arial" panose="020B0604020202020204" pitchFamily="34" charset="0"/>
                <a:cs typeface="Arial" panose="020B0604020202020204" pitchFamily="34" charset="0"/>
              </a:rPr>
              <a:t>pdpA</a:t>
            </a:r>
            <a:r>
              <a:rPr lang="en-US" dirty="0">
                <a:latin typeface="Arial" panose="020B0604020202020204" pitchFamily="34" charset="0"/>
                <a:cs typeface="Arial" panose="020B0604020202020204" pitchFamily="34" charset="0"/>
              </a:rPr>
              <a:t> 5’ UTR</a:t>
            </a:r>
          </a:p>
        </p:txBody>
      </p:sp>
      <p:sp>
        <p:nvSpPr>
          <p:cNvPr id="14" name="Rectangle 13">
            <a:extLst>
              <a:ext uri="{FF2B5EF4-FFF2-40B4-BE49-F238E27FC236}">
                <a16:creationId xmlns:a16="http://schemas.microsoft.com/office/drawing/2014/main" id="{DB990D87-9E92-4BEC-B976-C20B84F19D13}"/>
              </a:ext>
            </a:extLst>
          </p:cNvPr>
          <p:cNvSpPr/>
          <p:nvPr/>
        </p:nvSpPr>
        <p:spPr>
          <a:xfrm>
            <a:off x="609601" y="4885883"/>
            <a:ext cx="3820885" cy="1200329"/>
          </a:xfrm>
          <a:prstGeom prst="rect">
            <a:avLst/>
          </a:prstGeom>
        </p:spPr>
        <p:txBody>
          <a:bodyPr wrap="square">
            <a:spAutoFit/>
          </a:bodyPr>
          <a:lstStyle/>
          <a:p>
            <a:pPr algn="ctr"/>
            <a:r>
              <a:rPr lang="en-US" dirty="0">
                <a:highlight>
                  <a:srgbClr val="FFFF00"/>
                </a:highlight>
                <a:latin typeface="Arial" panose="020B0604020202020204" pitchFamily="34" charset="0"/>
                <a:cs typeface="Arial" panose="020B0604020202020204" pitchFamily="34" charset="0"/>
              </a:rPr>
              <a:t>Next step – perform Western blot to measure tul4 levels; determine NLuc/tul4 ratios; repeat assay to validate results</a:t>
            </a:r>
            <a:endParaRPr lang="en-US" dirty="0"/>
          </a:p>
        </p:txBody>
      </p:sp>
    </p:spTree>
    <p:extLst>
      <p:ext uri="{BB962C8B-B14F-4D97-AF65-F5344CB8AC3E}">
        <p14:creationId xmlns:p14="http://schemas.microsoft.com/office/powerpoint/2010/main" val="1668463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DB0C6C-B65D-49BC-AD0D-FEDDA4DC47ED}"/>
              </a:ext>
            </a:extLst>
          </p:cNvPr>
          <p:cNvPicPr/>
          <p:nvPr/>
        </p:nvPicPr>
        <p:blipFill>
          <a:blip r:embed="rId2"/>
          <a:stretch>
            <a:fillRect/>
          </a:stretch>
        </p:blipFill>
        <p:spPr>
          <a:xfrm rot="10800000">
            <a:off x="5389896" y="1719522"/>
            <a:ext cx="5298131" cy="4752505"/>
          </a:xfrm>
          <a:prstGeom prst="rect">
            <a:avLst/>
          </a:prstGeom>
        </p:spPr>
      </p:pic>
      <p:sp>
        <p:nvSpPr>
          <p:cNvPr id="4" name="TextBox 3">
            <a:extLst>
              <a:ext uri="{FF2B5EF4-FFF2-40B4-BE49-F238E27FC236}">
                <a16:creationId xmlns:a16="http://schemas.microsoft.com/office/drawing/2014/main" id="{D88825D7-7DF7-4183-BF05-8A8A13512BF2}"/>
              </a:ext>
            </a:extLst>
          </p:cNvPr>
          <p:cNvSpPr txBox="1"/>
          <p:nvPr/>
        </p:nvSpPr>
        <p:spPr>
          <a:xfrm rot="16200000">
            <a:off x="6988731" y="730941"/>
            <a:ext cx="1151405" cy="646331"/>
          </a:xfrm>
          <a:prstGeom prst="rect">
            <a:avLst/>
          </a:prstGeom>
          <a:noFill/>
        </p:spPr>
        <p:txBody>
          <a:bodyPr wrap="square" rtlCol="0">
            <a:spAutoFit/>
          </a:bodyPr>
          <a:lstStyle/>
          <a:p>
            <a:r>
              <a:rPr lang="en-US" b="1" dirty="0"/>
              <a:t>Tn7::P</a:t>
            </a:r>
            <a:r>
              <a:rPr lang="en-US" b="1" i="1" baseline="-25000" dirty="0"/>
              <a:t>rpsU2</a:t>
            </a:r>
            <a:r>
              <a:rPr lang="en-US" b="1" dirty="0"/>
              <a:t>-</a:t>
            </a:r>
            <a:r>
              <a:rPr lang="en-US" b="1" i="1" dirty="0"/>
              <a:t>rpsU1</a:t>
            </a:r>
            <a:r>
              <a:rPr lang="en-US" b="1" dirty="0"/>
              <a:t>-V</a:t>
            </a:r>
          </a:p>
        </p:txBody>
      </p:sp>
      <p:sp>
        <p:nvSpPr>
          <p:cNvPr id="7" name="TextBox 6">
            <a:extLst>
              <a:ext uri="{FF2B5EF4-FFF2-40B4-BE49-F238E27FC236}">
                <a16:creationId xmlns:a16="http://schemas.microsoft.com/office/drawing/2014/main" id="{F78632D3-CB76-4AE2-A7D7-B0294E29132E}"/>
              </a:ext>
            </a:extLst>
          </p:cNvPr>
          <p:cNvSpPr txBox="1"/>
          <p:nvPr/>
        </p:nvSpPr>
        <p:spPr>
          <a:xfrm rot="16200000">
            <a:off x="4962290" y="431699"/>
            <a:ext cx="1839686" cy="369332"/>
          </a:xfrm>
          <a:prstGeom prst="rect">
            <a:avLst/>
          </a:prstGeom>
          <a:noFill/>
        </p:spPr>
        <p:txBody>
          <a:bodyPr wrap="square" rtlCol="0">
            <a:spAutoFit/>
          </a:bodyPr>
          <a:lstStyle/>
          <a:p>
            <a:r>
              <a:rPr lang="en-US" b="1" dirty="0"/>
              <a:t>Buffer</a:t>
            </a:r>
          </a:p>
        </p:txBody>
      </p:sp>
      <p:sp>
        <p:nvSpPr>
          <p:cNvPr id="8" name="TextBox 7">
            <a:extLst>
              <a:ext uri="{FF2B5EF4-FFF2-40B4-BE49-F238E27FC236}">
                <a16:creationId xmlns:a16="http://schemas.microsoft.com/office/drawing/2014/main" id="{B142A255-77D2-4DCE-998D-28A1A8AAED4A}"/>
              </a:ext>
            </a:extLst>
          </p:cNvPr>
          <p:cNvSpPr txBox="1"/>
          <p:nvPr/>
        </p:nvSpPr>
        <p:spPr>
          <a:xfrm rot="16200000">
            <a:off x="7176832" y="293748"/>
            <a:ext cx="1839686" cy="369332"/>
          </a:xfrm>
          <a:prstGeom prst="rect">
            <a:avLst/>
          </a:prstGeom>
          <a:noFill/>
        </p:spPr>
        <p:txBody>
          <a:bodyPr wrap="square" rtlCol="0">
            <a:spAutoFit/>
          </a:bodyPr>
          <a:lstStyle/>
          <a:p>
            <a:r>
              <a:rPr lang="en-US" b="1" dirty="0"/>
              <a:t>WT</a:t>
            </a:r>
          </a:p>
        </p:txBody>
      </p:sp>
      <p:sp>
        <p:nvSpPr>
          <p:cNvPr id="9" name="Rectangle 8">
            <a:extLst>
              <a:ext uri="{FF2B5EF4-FFF2-40B4-BE49-F238E27FC236}">
                <a16:creationId xmlns:a16="http://schemas.microsoft.com/office/drawing/2014/main" id="{93D13938-3B6F-4863-BCCD-743E7A511D13}"/>
              </a:ext>
            </a:extLst>
          </p:cNvPr>
          <p:cNvSpPr/>
          <p:nvPr/>
        </p:nvSpPr>
        <p:spPr>
          <a:xfrm>
            <a:off x="353490" y="1510452"/>
            <a:ext cx="4157941" cy="2585323"/>
          </a:xfrm>
          <a:prstGeom prst="rect">
            <a:avLst/>
          </a:prstGeom>
        </p:spPr>
        <p:txBody>
          <a:bodyPr wrap="square">
            <a:spAutoFit/>
          </a:bodyPr>
          <a:lstStyle/>
          <a:p>
            <a:r>
              <a:rPr lang="en-US" dirty="0">
                <a:highlight>
                  <a:srgbClr val="00FF00"/>
                </a:highlight>
                <a:latin typeface="Arial" panose="020B0604020202020204" pitchFamily="34" charset="0"/>
                <a:ea typeface="Calibri" panose="020F0502020204030204" pitchFamily="34" charset="0"/>
                <a:cs typeface="Arial" panose="020B0604020202020204" pitchFamily="34" charset="0"/>
              </a:rPr>
              <a:t>Question</a:t>
            </a:r>
            <a:r>
              <a:rPr lang="en-US" dirty="0">
                <a:latin typeface="Arial" panose="020B0604020202020204" pitchFamily="34" charset="0"/>
                <a:ea typeface="Calibri" panose="020F0502020204030204" pitchFamily="34" charset="0"/>
                <a:cs typeface="Arial" panose="020B0604020202020204" pitchFamily="34" charset="0"/>
              </a:rPr>
              <a:t>: How much tul4 was produced in each sample </a:t>
            </a:r>
          </a:p>
          <a:p>
            <a:endParaRPr lang="en-US" dirty="0">
              <a:latin typeface="Arial" panose="020B0604020202020204" pitchFamily="34" charset="0"/>
              <a:ea typeface="Calibri" panose="020F0502020204030204" pitchFamily="34" charset="0"/>
              <a:cs typeface="Arial" panose="020B0604020202020204" pitchFamily="34" charset="0"/>
            </a:endParaRPr>
          </a:p>
          <a:p>
            <a:r>
              <a:rPr lang="en-US" dirty="0">
                <a:highlight>
                  <a:srgbClr val="00FF00"/>
                </a:highlight>
                <a:latin typeface="Arial" panose="020B0604020202020204" pitchFamily="34" charset="0"/>
                <a:cs typeface="Arial" panose="020B0604020202020204" pitchFamily="34" charset="0"/>
              </a:rPr>
              <a:t>Controls</a:t>
            </a:r>
            <a:r>
              <a:rPr lang="en-US" dirty="0">
                <a:latin typeface="Arial" panose="020B0604020202020204" pitchFamily="34" charset="0"/>
                <a:cs typeface="Arial" panose="020B0604020202020204" pitchFamily="34" charset="0"/>
              </a:rPr>
              <a:t>: WT ribosomes and buffer</a:t>
            </a:r>
            <a:endParaRPr lang="en-US" i="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highlight>
                  <a:srgbClr val="00FF00"/>
                </a:highlight>
                <a:latin typeface="Arial" panose="020B0604020202020204" pitchFamily="34" charset="0"/>
                <a:cs typeface="Arial" panose="020B0604020202020204" pitchFamily="34" charset="0"/>
              </a:rPr>
              <a:t>Results</a:t>
            </a:r>
            <a:r>
              <a:rPr lang="en-US" dirty="0">
                <a:latin typeface="Arial" panose="020B0604020202020204" pitchFamily="34" charset="0"/>
                <a:cs typeface="Arial" panose="020B0604020202020204" pitchFamily="34" charset="0"/>
              </a:rPr>
              <a:t>: Visually it appears they all have similar levels of tul4. Noticeably, there are very strong bands for bS21 for the three Tn7 strains. </a:t>
            </a:r>
          </a:p>
        </p:txBody>
      </p:sp>
      <p:sp>
        <p:nvSpPr>
          <p:cNvPr id="11" name="TextBox 10">
            <a:extLst>
              <a:ext uri="{FF2B5EF4-FFF2-40B4-BE49-F238E27FC236}">
                <a16:creationId xmlns:a16="http://schemas.microsoft.com/office/drawing/2014/main" id="{77D60D3A-7219-47E1-ADC1-3C96D85E7D09}"/>
              </a:ext>
            </a:extLst>
          </p:cNvPr>
          <p:cNvSpPr txBox="1"/>
          <p:nvPr/>
        </p:nvSpPr>
        <p:spPr>
          <a:xfrm rot="16200000">
            <a:off x="5848371" y="730952"/>
            <a:ext cx="1151407" cy="646331"/>
          </a:xfrm>
          <a:prstGeom prst="rect">
            <a:avLst/>
          </a:prstGeom>
          <a:noFill/>
        </p:spPr>
        <p:txBody>
          <a:bodyPr wrap="square" rtlCol="0">
            <a:spAutoFit/>
          </a:bodyPr>
          <a:lstStyle/>
          <a:p>
            <a:r>
              <a:rPr lang="en-US" b="1" dirty="0"/>
              <a:t>Tn7::P</a:t>
            </a:r>
            <a:r>
              <a:rPr lang="en-US" b="1" i="1" baseline="-25000" dirty="0"/>
              <a:t>rpsU2</a:t>
            </a:r>
            <a:r>
              <a:rPr lang="en-US" b="1" dirty="0"/>
              <a:t>-</a:t>
            </a:r>
            <a:r>
              <a:rPr lang="en-US" b="1" i="1" dirty="0"/>
              <a:t>rpsU3</a:t>
            </a:r>
            <a:r>
              <a:rPr lang="en-US" b="1" dirty="0"/>
              <a:t>-V</a:t>
            </a:r>
          </a:p>
        </p:txBody>
      </p:sp>
      <p:sp>
        <p:nvSpPr>
          <p:cNvPr id="12" name="TextBox 11">
            <a:extLst>
              <a:ext uri="{FF2B5EF4-FFF2-40B4-BE49-F238E27FC236}">
                <a16:creationId xmlns:a16="http://schemas.microsoft.com/office/drawing/2014/main" id="{4FE91D7B-B127-4D30-90B6-4FC791DBE056}"/>
              </a:ext>
            </a:extLst>
          </p:cNvPr>
          <p:cNvSpPr txBox="1"/>
          <p:nvPr/>
        </p:nvSpPr>
        <p:spPr>
          <a:xfrm rot="16200000">
            <a:off x="6405745" y="714597"/>
            <a:ext cx="1184116" cy="646331"/>
          </a:xfrm>
          <a:prstGeom prst="rect">
            <a:avLst/>
          </a:prstGeom>
          <a:noFill/>
        </p:spPr>
        <p:txBody>
          <a:bodyPr wrap="square" rtlCol="0">
            <a:spAutoFit/>
          </a:bodyPr>
          <a:lstStyle/>
          <a:p>
            <a:r>
              <a:rPr lang="en-US" b="1" dirty="0"/>
              <a:t>Tn7</a:t>
            </a:r>
            <a:r>
              <a:rPr lang="en-US" dirty="0"/>
              <a:t>::</a:t>
            </a:r>
            <a:r>
              <a:rPr lang="en-US" b="1" dirty="0"/>
              <a:t>P</a:t>
            </a:r>
            <a:r>
              <a:rPr lang="en-US" b="1" i="1" baseline="-25000" dirty="0"/>
              <a:t>rpsU2</a:t>
            </a:r>
            <a:r>
              <a:rPr lang="en-US" b="1" dirty="0"/>
              <a:t>-</a:t>
            </a:r>
            <a:r>
              <a:rPr lang="en-US" b="1" i="1" dirty="0"/>
              <a:t>rpsU2</a:t>
            </a:r>
            <a:r>
              <a:rPr lang="en-US" b="1" dirty="0"/>
              <a:t>-V</a:t>
            </a:r>
          </a:p>
        </p:txBody>
      </p:sp>
      <p:sp>
        <p:nvSpPr>
          <p:cNvPr id="13" name="TextBox 12">
            <a:extLst>
              <a:ext uri="{FF2B5EF4-FFF2-40B4-BE49-F238E27FC236}">
                <a16:creationId xmlns:a16="http://schemas.microsoft.com/office/drawing/2014/main" id="{522BC15A-3E2F-4A5F-8A99-3286EC152C2B}"/>
              </a:ext>
            </a:extLst>
          </p:cNvPr>
          <p:cNvSpPr txBox="1"/>
          <p:nvPr/>
        </p:nvSpPr>
        <p:spPr>
          <a:xfrm rot="16200000">
            <a:off x="9348157" y="507856"/>
            <a:ext cx="1839686" cy="369332"/>
          </a:xfrm>
          <a:prstGeom prst="rect">
            <a:avLst/>
          </a:prstGeom>
          <a:noFill/>
        </p:spPr>
        <p:txBody>
          <a:bodyPr wrap="square" rtlCol="0">
            <a:spAutoFit/>
          </a:bodyPr>
          <a:lstStyle/>
          <a:p>
            <a:r>
              <a:rPr lang="en-US" b="1" dirty="0"/>
              <a:t>Ladder</a:t>
            </a:r>
          </a:p>
        </p:txBody>
      </p:sp>
      <p:sp>
        <p:nvSpPr>
          <p:cNvPr id="10" name="TextBox 9">
            <a:extLst>
              <a:ext uri="{FF2B5EF4-FFF2-40B4-BE49-F238E27FC236}">
                <a16:creationId xmlns:a16="http://schemas.microsoft.com/office/drawing/2014/main" id="{A8563BE3-9A8D-4E04-A8EB-FBBD682E1460}"/>
              </a:ext>
            </a:extLst>
          </p:cNvPr>
          <p:cNvSpPr txBox="1"/>
          <p:nvPr/>
        </p:nvSpPr>
        <p:spPr>
          <a:xfrm>
            <a:off x="10599011" y="1306656"/>
            <a:ext cx="827833" cy="646331"/>
          </a:xfrm>
          <a:prstGeom prst="rect">
            <a:avLst/>
          </a:prstGeom>
          <a:noFill/>
        </p:spPr>
        <p:txBody>
          <a:bodyPr wrap="square" rtlCol="0">
            <a:spAutoFit/>
          </a:bodyPr>
          <a:lstStyle/>
          <a:p>
            <a:pPr algn="ctr"/>
            <a:r>
              <a:rPr lang="en-US" b="1" dirty="0"/>
              <a:t>MW (</a:t>
            </a:r>
            <a:r>
              <a:rPr lang="en-US" b="1" dirty="0" err="1"/>
              <a:t>kDa</a:t>
            </a:r>
            <a:r>
              <a:rPr lang="en-US" b="1" dirty="0"/>
              <a:t>)</a:t>
            </a:r>
          </a:p>
        </p:txBody>
      </p:sp>
      <p:sp>
        <p:nvSpPr>
          <p:cNvPr id="15" name="TextBox 14">
            <a:extLst>
              <a:ext uri="{FF2B5EF4-FFF2-40B4-BE49-F238E27FC236}">
                <a16:creationId xmlns:a16="http://schemas.microsoft.com/office/drawing/2014/main" id="{53FE8C15-7366-4EAF-ADB9-C210DF7B17BD}"/>
              </a:ext>
            </a:extLst>
          </p:cNvPr>
          <p:cNvSpPr txBox="1"/>
          <p:nvPr/>
        </p:nvSpPr>
        <p:spPr>
          <a:xfrm>
            <a:off x="10445005" y="1972592"/>
            <a:ext cx="940276" cy="369332"/>
          </a:xfrm>
          <a:prstGeom prst="rect">
            <a:avLst/>
          </a:prstGeom>
          <a:noFill/>
        </p:spPr>
        <p:txBody>
          <a:bodyPr wrap="square" rtlCol="0">
            <a:spAutoFit/>
          </a:bodyPr>
          <a:lstStyle/>
          <a:p>
            <a:pPr algn="ctr"/>
            <a:r>
              <a:rPr lang="en-US" b="1" dirty="0"/>
              <a:t>125</a:t>
            </a:r>
          </a:p>
        </p:txBody>
      </p:sp>
      <p:sp>
        <p:nvSpPr>
          <p:cNvPr id="16" name="TextBox 15">
            <a:extLst>
              <a:ext uri="{FF2B5EF4-FFF2-40B4-BE49-F238E27FC236}">
                <a16:creationId xmlns:a16="http://schemas.microsoft.com/office/drawing/2014/main" id="{E46852E0-9ACB-4D38-8ECC-FF68E127B382}"/>
              </a:ext>
            </a:extLst>
          </p:cNvPr>
          <p:cNvSpPr txBox="1"/>
          <p:nvPr/>
        </p:nvSpPr>
        <p:spPr>
          <a:xfrm>
            <a:off x="10452666" y="2298234"/>
            <a:ext cx="940276" cy="369332"/>
          </a:xfrm>
          <a:prstGeom prst="rect">
            <a:avLst/>
          </a:prstGeom>
          <a:noFill/>
        </p:spPr>
        <p:txBody>
          <a:bodyPr wrap="square" rtlCol="0">
            <a:spAutoFit/>
          </a:bodyPr>
          <a:lstStyle/>
          <a:p>
            <a:pPr algn="ctr"/>
            <a:r>
              <a:rPr lang="en-US" b="1" dirty="0"/>
              <a:t>90</a:t>
            </a:r>
          </a:p>
        </p:txBody>
      </p:sp>
      <p:sp>
        <p:nvSpPr>
          <p:cNvPr id="17" name="TextBox 16">
            <a:extLst>
              <a:ext uri="{FF2B5EF4-FFF2-40B4-BE49-F238E27FC236}">
                <a16:creationId xmlns:a16="http://schemas.microsoft.com/office/drawing/2014/main" id="{E29BA5A7-75AE-4E0F-BEEA-83F7DD6E28B7}"/>
              </a:ext>
            </a:extLst>
          </p:cNvPr>
          <p:cNvSpPr txBox="1"/>
          <p:nvPr/>
        </p:nvSpPr>
        <p:spPr>
          <a:xfrm>
            <a:off x="10445005" y="2565743"/>
            <a:ext cx="940276" cy="369332"/>
          </a:xfrm>
          <a:prstGeom prst="rect">
            <a:avLst/>
          </a:prstGeom>
          <a:noFill/>
        </p:spPr>
        <p:txBody>
          <a:bodyPr wrap="square" rtlCol="0">
            <a:spAutoFit/>
          </a:bodyPr>
          <a:lstStyle/>
          <a:p>
            <a:pPr algn="ctr"/>
            <a:r>
              <a:rPr lang="en-US" b="1" dirty="0"/>
              <a:t>70</a:t>
            </a:r>
          </a:p>
        </p:txBody>
      </p:sp>
      <p:sp>
        <p:nvSpPr>
          <p:cNvPr id="18" name="TextBox 17">
            <a:extLst>
              <a:ext uri="{FF2B5EF4-FFF2-40B4-BE49-F238E27FC236}">
                <a16:creationId xmlns:a16="http://schemas.microsoft.com/office/drawing/2014/main" id="{AE7A21F3-8EC2-4D42-8FC4-3FF854BC6A94}"/>
              </a:ext>
            </a:extLst>
          </p:cNvPr>
          <p:cNvSpPr txBox="1"/>
          <p:nvPr/>
        </p:nvSpPr>
        <p:spPr>
          <a:xfrm>
            <a:off x="10445005" y="3684799"/>
            <a:ext cx="940276" cy="369332"/>
          </a:xfrm>
          <a:prstGeom prst="rect">
            <a:avLst/>
          </a:prstGeom>
          <a:noFill/>
        </p:spPr>
        <p:txBody>
          <a:bodyPr wrap="square" rtlCol="0">
            <a:spAutoFit/>
          </a:bodyPr>
          <a:lstStyle/>
          <a:p>
            <a:pPr algn="ctr"/>
            <a:r>
              <a:rPr lang="en-US" b="1" dirty="0"/>
              <a:t>38</a:t>
            </a:r>
          </a:p>
        </p:txBody>
      </p:sp>
      <p:sp>
        <p:nvSpPr>
          <p:cNvPr id="19" name="TextBox 18">
            <a:extLst>
              <a:ext uri="{FF2B5EF4-FFF2-40B4-BE49-F238E27FC236}">
                <a16:creationId xmlns:a16="http://schemas.microsoft.com/office/drawing/2014/main" id="{341D88C0-93DD-4625-832E-73077B2863A8}"/>
              </a:ext>
            </a:extLst>
          </p:cNvPr>
          <p:cNvSpPr txBox="1"/>
          <p:nvPr/>
        </p:nvSpPr>
        <p:spPr>
          <a:xfrm>
            <a:off x="10445005" y="4745583"/>
            <a:ext cx="940276" cy="369332"/>
          </a:xfrm>
          <a:prstGeom prst="rect">
            <a:avLst/>
          </a:prstGeom>
          <a:noFill/>
        </p:spPr>
        <p:txBody>
          <a:bodyPr wrap="square" rtlCol="0">
            <a:spAutoFit/>
          </a:bodyPr>
          <a:lstStyle/>
          <a:p>
            <a:pPr algn="ctr"/>
            <a:r>
              <a:rPr lang="en-US" b="1" dirty="0"/>
              <a:t>25</a:t>
            </a:r>
          </a:p>
        </p:txBody>
      </p:sp>
      <p:sp>
        <p:nvSpPr>
          <p:cNvPr id="20" name="TextBox 19">
            <a:extLst>
              <a:ext uri="{FF2B5EF4-FFF2-40B4-BE49-F238E27FC236}">
                <a16:creationId xmlns:a16="http://schemas.microsoft.com/office/drawing/2014/main" id="{A4D3D21F-9325-4534-940D-4112AC2BD621}"/>
              </a:ext>
            </a:extLst>
          </p:cNvPr>
          <p:cNvSpPr txBox="1"/>
          <p:nvPr/>
        </p:nvSpPr>
        <p:spPr>
          <a:xfrm>
            <a:off x="10445005" y="5620826"/>
            <a:ext cx="940276" cy="369332"/>
          </a:xfrm>
          <a:prstGeom prst="rect">
            <a:avLst/>
          </a:prstGeom>
          <a:noFill/>
        </p:spPr>
        <p:txBody>
          <a:bodyPr wrap="square" rtlCol="0">
            <a:spAutoFit/>
          </a:bodyPr>
          <a:lstStyle/>
          <a:p>
            <a:pPr algn="ctr"/>
            <a:r>
              <a:rPr lang="en-US" b="1" dirty="0"/>
              <a:t>15</a:t>
            </a:r>
          </a:p>
        </p:txBody>
      </p:sp>
      <p:sp>
        <p:nvSpPr>
          <p:cNvPr id="21" name="TextBox 20">
            <a:extLst>
              <a:ext uri="{FF2B5EF4-FFF2-40B4-BE49-F238E27FC236}">
                <a16:creationId xmlns:a16="http://schemas.microsoft.com/office/drawing/2014/main" id="{6B33C193-FE2E-4BF0-B863-E24E47E6636E}"/>
              </a:ext>
            </a:extLst>
          </p:cNvPr>
          <p:cNvSpPr txBox="1"/>
          <p:nvPr/>
        </p:nvSpPr>
        <p:spPr>
          <a:xfrm>
            <a:off x="10447974" y="3213989"/>
            <a:ext cx="940276" cy="369332"/>
          </a:xfrm>
          <a:prstGeom prst="rect">
            <a:avLst/>
          </a:prstGeom>
          <a:noFill/>
        </p:spPr>
        <p:txBody>
          <a:bodyPr wrap="square" rtlCol="0">
            <a:spAutoFit/>
          </a:bodyPr>
          <a:lstStyle/>
          <a:p>
            <a:pPr algn="ctr"/>
            <a:r>
              <a:rPr lang="en-US" b="1" dirty="0"/>
              <a:t>50</a:t>
            </a:r>
          </a:p>
        </p:txBody>
      </p:sp>
    </p:spTree>
    <p:extLst>
      <p:ext uri="{BB962C8B-B14F-4D97-AF65-F5344CB8AC3E}">
        <p14:creationId xmlns:p14="http://schemas.microsoft.com/office/powerpoint/2010/main" val="952182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CDE6C9-29E0-433E-9D37-EA49208F9B65}"/>
              </a:ext>
            </a:extLst>
          </p:cNvPr>
          <p:cNvPicPr>
            <a:picLocks noChangeAspect="1"/>
          </p:cNvPicPr>
          <p:nvPr/>
        </p:nvPicPr>
        <p:blipFill rotWithShape="1">
          <a:blip r:embed="rId2">
            <a:extLst>
              <a:ext uri="{28A0092B-C50C-407E-A947-70E740481C1C}">
                <a14:useLocalDpi xmlns:a14="http://schemas.microsoft.com/office/drawing/2010/main" val="0"/>
              </a:ext>
            </a:extLst>
          </a:blip>
          <a:srcRect l="45053" t="17418" r="5477" b="-1670"/>
          <a:stretch/>
        </p:blipFill>
        <p:spPr>
          <a:xfrm rot="10800000">
            <a:off x="6370319" y="1386426"/>
            <a:ext cx="4835995" cy="5233373"/>
          </a:xfrm>
          <a:prstGeom prst="rect">
            <a:avLst/>
          </a:prstGeom>
        </p:spPr>
      </p:pic>
      <p:sp>
        <p:nvSpPr>
          <p:cNvPr id="3" name="TextBox 2">
            <a:extLst>
              <a:ext uri="{FF2B5EF4-FFF2-40B4-BE49-F238E27FC236}">
                <a16:creationId xmlns:a16="http://schemas.microsoft.com/office/drawing/2014/main" id="{80A521AC-1EE4-473E-84A7-69E53D79A14D}"/>
              </a:ext>
            </a:extLst>
          </p:cNvPr>
          <p:cNvSpPr txBox="1"/>
          <p:nvPr/>
        </p:nvSpPr>
        <p:spPr>
          <a:xfrm rot="16200000">
            <a:off x="9997298" y="219370"/>
            <a:ext cx="1839686" cy="369332"/>
          </a:xfrm>
          <a:prstGeom prst="rect">
            <a:avLst/>
          </a:prstGeom>
          <a:noFill/>
        </p:spPr>
        <p:txBody>
          <a:bodyPr wrap="square" rtlCol="0">
            <a:spAutoFit/>
          </a:bodyPr>
          <a:lstStyle/>
          <a:p>
            <a:r>
              <a:rPr lang="en-US" b="1" dirty="0"/>
              <a:t>Buffer</a:t>
            </a:r>
          </a:p>
        </p:txBody>
      </p:sp>
      <p:sp>
        <p:nvSpPr>
          <p:cNvPr id="4" name="TextBox 3">
            <a:extLst>
              <a:ext uri="{FF2B5EF4-FFF2-40B4-BE49-F238E27FC236}">
                <a16:creationId xmlns:a16="http://schemas.microsoft.com/office/drawing/2014/main" id="{F0A40C00-F67B-4EE4-8FC4-033EC1A6B5C1}"/>
              </a:ext>
            </a:extLst>
          </p:cNvPr>
          <p:cNvSpPr txBox="1"/>
          <p:nvPr/>
        </p:nvSpPr>
        <p:spPr>
          <a:xfrm rot="16200000">
            <a:off x="9699500" y="489148"/>
            <a:ext cx="1151407" cy="646331"/>
          </a:xfrm>
          <a:prstGeom prst="rect">
            <a:avLst/>
          </a:prstGeom>
          <a:noFill/>
        </p:spPr>
        <p:txBody>
          <a:bodyPr wrap="square" rtlCol="0">
            <a:spAutoFit/>
          </a:bodyPr>
          <a:lstStyle/>
          <a:p>
            <a:r>
              <a:rPr lang="en-US" b="1" dirty="0"/>
              <a:t>Tn7::P</a:t>
            </a:r>
            <a:r>
              <a:rPr lang="en-US" b="1" i="1" baseline="-25000" dirty="0"/>
              <a:t>rpsU2</a:t>
            </a:r>
            <a:r>
              <a:rPr lang="en-US" b="1" dirty="0"/>
              <a:t>-</a:t>
            </a:r>
            <a:r>
              <a:rPr lang="en-US" b="1" i="1" dirty="0"/>
              <a:t>rpsU3</a:t>
            </a:r>
            <a:r>
              <a:rPr lang="en-US" b="1" dirty="0"/>
              <a:t>-V</a:t>
            </a:r>
          </a:p>
        </p:txBody>
      </p:sp>
      <p:sp>
        <p:nvSpPr>
          <p:cNvPr id="5" name="TextBox 4">
            <a:extLst>
              <a:ext uri="{FF2B5EF4-FFF2-40B4-BE49-F238E27FC236}">
                <a16:creationId xmlns:a16="http://schemas.microsoft.com/office/drawing/2014/main" id="{0025F954-8826-4ED3-B9AF-E27427B6BF36}"/>
              </a:ext>
            </a:extLst>
          </p:cNvPr>
          <p:cNvSpPr txBox="1"/>
          <p:nvPr/>
        </p:nvSpPr>
        <p:spPr>
          <a:xfrm rot="16200000">
            <a:off x="9075202" y="489149"/>
            <a:ext cx="1184116" cy="646331"/>
          </a:xfrm>
          <a:prstGeom prst="rect">
            <a:avLst/>
          </a:prstGeom>
          <a:noFill/>
        </p:spPr>
        <p:txBody>
          <a:bodyPr wrap="square" rtlCol="0">
            <a:spAutoFit/>
          </a:bodyPr>
          <a:lstStyle/>
          <a:p>
            <a:r>
              <a:rPr lang="en-US" b="1" dirty="0"/>
              <a:t>Tn7</a:t>
            </a:r>
            <a:r>
              <a:rPr lang="en-US" dirty="0"/>
              <a:t>::</a:t>
            </a:r>
            <a:r>
              <a:rPr lang="en-US" b="1" dirty="0"/>
              <a:t>P</a:t>
            </a:r>
            <a:r>
              <a:rPr lang="en-US" b="1" i="1" baseline="-25000" dirty="0"/>
              <a:t>rpsU2</a:t>
            </a:r>
            <a:r>
              <a:rPr lang="en-US" b="1" dirty="0"/>
              <a:t>-</a:t>
            </a:r>
            <a:r>
              <a:rPr lang="en-US" b="1" i="1" dirty="0"/>
              <a:t>rpsU2</a:t>
            </a:r>
            <a:r>
              <a:rPr lang="en-US" b="1" dirty="0"/>
              <a:t>-V</a:t>
            </a:r>
          </a:p>
        </p:txBody>
      </p:sp>
      <p:sp>
        <p:nvSpPr>
          <p:cNvPr id="6" name="TextBox 5">
            <a:extLst>
              <a:ext uri="{FF2B5EF4-FFF2-40B4-BE49-F238E27FC236}">
                <a16:creationId xmlns:a16="http://schemas.microsoft.com/office/drawing/2014/main" id="{6CC3AABF-6F7B-4687-9218-F5926F30F5E3}"/>
              </a:ext>
            </a:extLst>
          </p:cNvPr>
          <p:cNvSpPr txBox="1"/>
          <p:nvPr/>
        </p:nvSpPr>
        <p:spPr>
          <a:xfrm rot="16200000">
            <a:off x="8482268" y="490738"/>
            <a:ext cx="1151405" cy="646331"/>
          </a:xfrm>
          <a:prstGeom prst="rect">
            <a:avLst/>
          </a:prstGeom>
          <a:noFill/>
        </p:spPr>
        <p:txBody>
          <a:bodyPr wrap="square" rtlCol="0">
            <a:spAutoFit/>
          </a:bodyPr>
          <a:lstStyle/>
          <a:p>
            <a:r>
              <a:rPr lang="en-US" b="1" dirty="0"/>
              <a:t>Tn7::P</a:t>
            </a:r>
            <a:r>
              <a:rPr lang="en-US" b="1" i="1" baseline="-25000" dirty="0"/>
              <a:t>rpsU2</a:t>
            </a:r>
            <a:r>
              <a:rPr lang="en-US" b="1" dirty="0"/>
              <a:t>-</a:t>
            </a:r>
            <a:r>
              <a:rPr lang="en-US" b="1" i="1" dirty="0"/>
              <a:t>rpsU1</a:t>
            </a:r>
            <a:r>
              <a:rPr lang="en-US" b="1" dirty="0"/>
              <a:t>-V</a:t>
            </a:r>
          </a:p>
        </p:txBody>
      </p:sp>
      <p:sp>
        <p:nvSpPr>
          <p:cNvPr id="7" name="TextBox 6">
            <a:extLst>
              <a:ext uri="{FF2B5EF4-FFF2-40B4-BE49-F238E27FC236}">
                <a16:creationId xmlns:a16="http://schemas.microsoft.com/office/drawing/2014/main" id="{C387A73D-AB0E-4021-ABA9-D36DFDF280AC}"/>
              </a:ext>
            </a:extLst>
          </p:cNvPr>
          <p:cNvSpPr txBox="1"/>
          <p:nvPr/>
        </p:nvSpPr>
        <p:spPr>
          <a:xfrm rot="16200000">
            <a:off x="6349543" y="219370"/>
            <a:ext cx="1839686" cy="369332"/>
          </a:xfrm>
          <a:prstGeom prst="rect">
            <a:avLst/>
          </a:prstGeom>
          <a:noFill/>
        </p:spPr>
        <p:txBody>
          <a:bodyPr wrap="square" rtlCol="0">
            <a:spAutoFit/>
          </a:bodyPr>
          <a:lstStyle/>
          <a:p>
            <a:r>
              <a:rPr lang="en-US" b="1" dirty="0"/>
              <a:t>WT 1</a:t>
            </a:r>
          </a:p>
        </p:txBody>
      </p:sp>
      <p:sp>
        <p:nvSpPr>
          <p:cNvPr id="8" name="TextBox 7">
            <a:extLst>
              <a:ext uri="{FF2B5EF4-FFF2-40B4-BE49-F238E27FC236}">
                <a16:creationId xmlns:a16="http://schemas.microsoft.com/office/drawing/2014/main" id="{3D909D70-82DD-4CB6-9B68-681D7A7CCF25}"/>
              </a:ext>
            </a:extLst>
          </p:cNvPr>
          <p:cNvSpPr txBox="1"/>
          <p:nvPr/>
        </p:nvSpPr>
        <p:spPr>
          <a:xfrm rot="16200000">
            <a:off x="7511622" y="219370"/>
            <a:ext cx="1839686" cy="369332"/>
          </a:xfrm>
          <a:prstGeom prst="rect">
            <a:avLst/>
          </a:prstGeom>
          <a:noFill/>
        </p:spPr>
        <p:txBody>
          <a:bodyPr wrap="square" rtlCol="0">
            <a:spAutoFit/>
          </a:bodyPr>
          <a:lstStyle/>
          <a:p>
            <a:r>
              <a:rPr lang="en-US" b="1" dirty="0"/>
              <a:t>WT 3</a:t>
            </a:r>
          </a:p>
        </p:txBody>
      </p:sp>
      <p:sp>
        <p:nvSpPr>
          <p:cNvPr id="9" name="TextBox 8">
            <a:extLst>
              <a:ext uri="{FF2B5EF4-FFF2-40B4-BE49-F238E27FC236}">
                <a16:creationId xmlns:a16="http://schemas.microsoft.com/office/drawing/2014/main" id="{1123758E-2520-4B71-8B7C-DA6DBBA14BA4}"/>
              </a:ext>
            </a:extLst>
          </p:cNvPr>
          <p:cNvSpPr txBox="1"/>
          <p:nvPr/>
        </p:nvSpPr>
        <p:spPr>
          <a:xfrm rot="16200000">
            <a:off x="6945727" y="219370"/>
            <a:ext cx="1839686" cy="369332"/>
          </a:xfrm>
          <a:prstGeom prst="rect">
            <a:avLst/>
          </a:prstGeom>
          <a:noFill/>
        </p:spPr>
        <p:txBody>
          <a:bodyPr wrap="square" rtlCol="0">
            <a:spAutoFit/>
          </a:bodyPr>
          <a:lstStyle/>
          <a:p>
            <a:r>
              <a:rPr lang="en-US" b="1" dirty="0"/>
              <a:t>WT 2</a:t>
            </a:r>
          </a:p>
        </p:txBody>
      </p:sp>
      <p:sp>
        <p:nvSpPr>
          <p:cNvPr id="10" name="TextBox 9">
            <a:extLst>
              <a:ext uri="{FF2B5EF4-FFF2-40B4-BE49-F238E27FC236}">
                <a16:creationId xmlns:a16="http://schemas.microsoft.com/office/drawing/2014/main" id="{4DCFE9F2-FA26-42F9-9C1B-BDF91506796D}"/>
              </a:ext>
            </a:extLst>
          </p:cNvPr>
          <p:cNvSpPr txBox="1"/>
          <p:nvPr/>
        </p:nvSpPr>
        <p:spPr>
          <a:xfrm rot="16200000">
            <a:off x="5820076" y="262879"/>
            <a:ext cx="1839686" cy="369332"/>
          </a:xfrm>
          <a:prstGeom prst="rect">
            <a:avLst/>
          </a:prstGeom>
          <a:noFill/>
        </p:spPr>
        <p:txBody>
          <a:bodyPr wrap="square" rtlCol="0">
            <a:spAutoFit/>
          </a:bodyPr>
          <a:lstStyle/>
          <a:p>
            <a:r>
              <a:rPr lang="en-US" b="1" dirty="0"/>
              <a:t>Ladder</a:t>
            </a:r>
          </a:p>
        </p:txBody>
      </p:sp>
      <p:sp>
        <p:nvSpPr>
          <p:cNvPr id="11" name="TextBox 10">
            <a:extLst>
              <a:ext uri="{FF2B5EF4-FFF2-40B4-BE49-F238E27FC236}">
                <a16:creationId xmlns:a16="http://schemas.microsoft.com/office/drawing/2014/main" id="{1A92BD34-BC0A-428B-B537-5E03D6257388}"/>
              </a:ext>
            </a:extLst>
          </p:cNvPr>
          <p:cNvSpPr txBox="1"/>
          <p:nvPr/>
        </p:nvSpPr>
        <p:spPr>
          <a:xfrm>
            <a:off x="5622663" y="839625"/>
            <a:ext cx="940276" cy="646331"/>
          </a:xfrm>
          <a:prstGeom prst="rect">
            <a:avLst/>
          </a:prstGeom>
          <a:noFill/>
        </p:spPr>
        <p:txBody>
          <a:bodyPr wrap="square" rtlCol="0">
            <a:spAutoFit/>
          </a:bodyPr>
          <a:lstStyle/>
          <a:p>
            <a:pPr algn="ctr"/>
            <a:r>
              <a:rPr lang="en-US" b="1" dirty="0"/>
              <a:t>MW (</a:t>
            </a:r>
            <a:r>
              <a:rPr lang="en-US" b="1" dirty="0" err="1"/>
              <a:t>kDa</a:t>
            </a:r>
            <a:r>
              <a:rPr lang="en-US" b="1" dirty="0"/>
              <a:t>)</a:t>
            </a:r>
          </a:p>
        </p:txBody>
      </p:sp>
      <p:sp>
        <p:nvSpPr>
          <p:cNvPr id="12" name="TextBox 11">
            <a:extLst>
              <a:ext uri="{FF2B5EF4-FFF2-40B4-BE49-F238E27FC236}">
                <a16:creationId xmlns:a16="http://schemas.microsoft.com/office/drawing/2014/main" id="{C0732DBB-B347-435B-9CE4-D57EBAF970AB}"/>
              </a:ext>
            </a:extLst>
          </p:cNvPr>
          <p:cNvSpPr txBox="1"/>
          <p:nvPr/>
        </p:nvSpPr>
        <p:spPr>
          <a:xfrm>
            <a:off x="5605314" y="1446031"/>
            <a:ext cx="940276" cy="369332"/>
          </a:xfrm>
          <a:prstGeom prst="rect">
            <a:avLst/>
          </a:prstGeom>
          <a:noFill/>
        </p:spPr>
        <p:txBody>
          <a:bodyPr wrap="square" rtlCol="0">
            <a:spAutoFit/>
          </a:bodyPr>
          <a:lstStyle/>
          <a:p>
            <a:pPr algn="ctr"/>
            <a:r>
              <a:rPr lang="en-US" b="1" dirty="0"/>
              <a:t>125</a:t>
            </a:r>
          </a:p>
        </p:txBody>
      </p:sp>
      <p:sp>
        <p:nvSpPr>
          <p:cNvPr id="13" name="TextBox 12">
            <a:extLst>
              <a:ext uri="{FF2B5EF4-FFF2-40B4-BE49-F238E27FC236}">
                <a16:creationId xmlns:a16="http://schemas.microsoft.com/office/drawing/2014/main" id="{2998FDF3-5C5E-4B19-9371-15B0081E7497}"/>
              </a:ext>
            </a:extLst>
          </p:cNvPr>
          <p:cNvSpPr txBox="1"/>
          <p:nvPr/>
        </p:nvSpPr>
        <p:spPr>
          <a:xfrm>
            <a:off x="5618672" y="1817546"/>
            <a:ext cx="940276" cy="369332"/>
          </a:xfrm>
          <a:prstGeom prst="rect">
            <a:avLst/>
          </a:prstGeom>
          <a:noFill/>
        </p:spPr>
        <p:txBody>
          <a:bodyPr wrap="square" rtlCol="0">
            <a:spAutoFit/>
          </a:bodyPr>
          <a:lstStyle/>
          <a:p>
            <a:pPr algn="ctr"/>
            <a:r>
              <a:rPr lang="en-US" b="1" dirty="0"/>
              <a:t>90</a:t>
            </a:r>
          </a:p>
        </p:txBody>
      </p:sp>
      <p:sp>
        <p:nvSpPr>
          <p:cNvPr id="14" name="TextBox 13">
            <a:extLst>
              <a:ext uri="{FF2B5EF4-FFF2-40B4-BE49-F238E27FC236}">
                <a16:creationId xmlns:a16="http://schemas.microsoft.com/office/drawing/2014/main" id="{787CA988-BE82-4C08-9EE1-CEAB88B2BF8A}"/>
              </a:ext>
            </a:extLst>
          </p:cNvPr>
          <p:cNvSpPr txBox="1"/>
          <p:nvPr/>
        </p:nvSpPr>
        <p:spPr>
          <a:xfrm>
            <a:off x="5622663" y="2197824"/>
            <a:ext cx="940276" cy="369332"/>
          </a:xfrm>
          <a:prstGeom prst="rect">
            <a:avLst/>
          </a:prstGeom>
          <a:noFill/>
        </p:spPr>
        <p:txBody>
          <a:bodyPr wrap="square" rtlCol="0">
            <a:spAutoFit/>
          </a:bodyPr>
          <a:lstStyle/>
          <a:p>
            <a:pPr algn="ctr"/>
            <a:r>
              <a:rPr lang="en-US" b="1" dirty="0"/>
              <a:t>70</a:t>
            </a:r>
          </a:p>
        </p:txBody>
      </p:sp>
      <p:sp>
        <p:nvSpPr>
          <p:cNvPr id="15" name="TextBox 14">
            <a:extLst>
              <a:ext uri="{FF2B5EF4-FFF2-40B4-BE49-F238E27FC236}">
                <a16:creationId xmlns:a16="http://schemas.microsoft.com/office/drawing/2014/main" id="{A8AB680F-E8DD-4F76-A08C-28FA1F111BC5}"/>
              </a:ext>
            </a:extLst>
          </p:cNvPr>
          <p:cNvSpPr txBox="1"/>
          <p:nvPr/>
        </p:nvSpPr>
        <p:spPr>
          <a:xfrm>
            <a:off x="5625862" y="2867736"/>
            <a:ext cx="940276" cy="369332"/>
          </a:xfrm>
          <a:prstGeom prst="rect">
            <a:avLst/>
          </a:prstGeom>
          <a:noFill/>
        </p:spPr>
        <p:txBody>
          <a:bodyPr wrap="square" rtlCol="0">
            <a:spAutoFit/>
          </a:bodyPr>
          <a:lstStyle/>
          <a:p>
            <a:pPr algn="ctr"/>
            <a:r>
              <a:rPr lang="en-US" b="1" dirty="0"/>
              <a:t>50</a:t>
            </a:r>
          </a:p>
        </p:txBody>
      </p:sp>
      <p:sp>
        <p:nvSpPr>
          <p:cNvPr id="16" name="TextBox 15">
            <a:extLst>
              <a:ext uri="{FF2B5EF4-FFF2-40B4-BE49-F238E27FC236}">
                <a16:creationId xmlns:a16="http://schemas.microsoft.com/office/drawing/2014/main" id="{A16C0AD4-9B32-4115-BDC5-77425F4C9D45}"/>
              </a:ext>
            </a:extLst>
          </p:cNvPr>
          <p:cNvSpPr txBox="1"/>
          <p:nvPr/>
        </p:nvSpPr>
        <p:spPr>
          <a:xfrm>
            <a:off x="5618672" y="3539474"/>
            <a:ext cx="940276" cy="369332"/>
          </a:xfrm>
          <a:prstGeom prst="rect">
            <a:avLst/>
          </a:prstGeom>
          <a:noFill/>
        </p:spPr>
        <p:txBody>
          <a:bodyPr wrap="square" rtlCol="0">
            <a:spAutoFit/>
          </a:bodyPr>
          <a:lstStyle/>
          <a:p>
            <a:pPr algn="ctr"/>
            <a:r>
              <a:rPr lang="en-US" b="1" dirty="0"/>
              <a:t>38</a:t>
            </a:r>
          </a:p>
        </p:txBody>
      </p:sp>
      <p:sp>
        <p:nvSpPr>
          <p:cNvPr id="17" name="TextBox 16">
            <a:extLst>
              <a:ext uri="{FF2B5EF4-FFF2-40B4-BE49-F238E27FC236}">
                <a16:creationId xmlns:a16="http://schemas.microsoft.com/office/drawing/2014/main" id="{F498BD5D-D680-4F18-B5EC-4A8DADEB0213}"/>
              </a:ext>
            </a:extLst>
          </p:cNvPr>
          <p:cNvSpPr txBox="1"/>
          <p:nvPr/>
        </p:nvSpPr>
        <p:spPr>
          <a:xfrm>
            <a:off x="5625862" y="4692967"/>
            <a:ext cx="940276" cy="369332"/>
          </a:xfrm>
          <a:prstGeom prst="rect">
            <a:avLst/>
          </a:prstGeom>
          <a:noFill/>
        </p:spPr>
        <p:txBody>
          <a:bodyPr wrap="square" rtlCol="0">
            <a:spAutoFit/>
          </a:bodyPr>
          <a:lstStyle/>
          <a:p>
            <a:pPr algn="ctr"/>
            <a:r>
              <a:rPr lang="en-US" b="1" dirty="0"/>
              <a:t>25</a:t>
            </a:r>
          </a:p>
        </p:txBody>
      </p:sp>
      <p:sp>
        <p:nvSpPr>
          <p:cNvPr id="18" name="TextBox 17">
            <a:extLst>
              <a:ext uri="{FF2B5EF4-FFF2-40B4-BE49-F238E27FC236}">
                <a16:creationId xmlns:a16="http://schemas.microsoft.com/office/drawing/2014/main" id="{4BEDFF37-5EA1-4F99-A731-DC3E7283CF75}"/>
              </a:ext>
            </a:extLst>
          </p:cNvPr>
          <p:cNvSpPr txBox="1"/>
          <p:nvPr/>
        </p:nvSpPr>
        <p:spPr>
          <a:xfrm>
            <a:off x="5625862" y="5662339"/>
            <a:ext cx="940276" cy="369332"/>
          </a:xfrm>
          <a:prstGeom prst="rect">
            <a:avLst/>
          </a:prstGeom>
          <a:noFill/>
        </p:spPr>
        <p:txBody>
          <a:bodyPr wrap="square" rtlCol="0">
            <a:spAutoFit/>
          </a:bodyPr>
          <a:lstStyle/>
          <a:p>
            <a:pPr algn="ctr"/>
            <a:r>
              <a:rPr lang="en-US" b="1" dirty="0"/>
              <a:t>15</a:t>
            </a:r>
          </a:p>
        </p:txBody>
      </p:sp>
    </p:spTree>
    <p:extLst>
      <p:ext uri="{BB962C8B-B14F-4D97-AF65-F5344CB8AC3E}">
        <p14:creationId xmlns:p14="http://schemas.microsoft.com/office/powerpoint/2010/main" val="3299578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84F0A0-5178-43E5-9AD2-FC1D0F8FD923}"/>
              </a:ext>
            </a:extLst>
          </p:cNvPr>
          <p:cNvSpPr/>
          <p:nvPr/>
        </p:nvSpPr>
        <p:spPr>
          <a:xfrm>
            <a:off x="283028" y="1454219"/>
            <a:ext cx="3581400" cy="2031325"/>
          </a:xfrm>
          <a:prstGeom prst="rect">
            <a:avLst/>
          </a:prstGeom>
        </p:spPr>
        <p:txBody>
          <a:bodyPr wrap="square">
            <a:spAutoFit/>
          </a:bodyPr>
          <a:lstStyle/>
          <a:p>
            <a:r>
              <a:rPr lang="en-US" dirty="0">
                <a:highlight>
                  <a:srgbClr val="00FF00"/>
                </a:highlight>
                <a:latin typeface="Arial" panose="020B0604020202020204" pitchFamily="34" charset="0"/>
                <a:cs typeface="Arial" panose="020B0604020202020204" pitchFamily="34" charset="0"/>
              </a:rPr>
              <a:t>Results</a:t>
            </a:r>
            <a:r>
              <a:rPr lang="en-US" dirty="0">
                <a:latin typeface="Arial" panose="020B0604020202020204" pitchFamily="34" charset="0"/>
                <a:cs typeface="Arial" panose="020B0604020202020204" pitchFamily="34" charset="0"/>
              </a:rPr>
              <a:t>: The NLuc/tul4 ratio for each ribosome follows the same pattern as the original NLuc graph. rpsU3 has the highest expression, while rpsU1 and rpsU2 are similar to wild-type levels. </a:t>
            </a:r>
          </a:p>
        </p:txBody>
      </p:sp>
      <p:sp>
        <p:nvSpPr>
          <p:cNvPr id="5" name="Rectangle 4">
            <a:extLst>
              <a:ext uri="{FF2B5EF4-FFF2-40B4-BE49-F238E27FC236}">
                <a16:creationId xmlns:a16="http://schemas.microsoft.com/office/drawing/2014/main" id="{32CA0C78-8E66-4C17-9CD9-27FF716B26F2}"/>
              </a:ext>
            </a:extLst>
          </p:cNvPr>
          <p:cNvSpPr/>
          <p:nvPr/>
        </p:nvSpPr>
        <p:spPr>
          <a:xfrm>
            <a:off x="195940" y="4442938"/>
            <a:ext cx="3820885" cy="646331"/>
          </a:xfrm>
          <a:prstGeom prst="rect">
            <a:avLst/>
          </a:prstGeom>
        </p:spPr>
        <p:txBody>
          <a:bodyPr wrap="square">
            <a:spAutoFit/>
          </a:bodyPr>
          <a:lstStyle/>
          <a:p>
            <a:pPr algn="ctr"/>
            <a:r>
              <a:rPr lang="en-US" dirty="0">
                <a:highlight>
                  <a:srgbClr val="FFFF00"/>
                </a:highlight>
                <a:latin typeface="Arial" panose="020B0604020202020204" pitchFamily="34" charset="0"/>
                <a:cs typeface="Arial" panose="020B0604020202020204" pitchFamily="34" charset="0"/>
              </a:rPr>
              <a:t>Next step – repeat ribosome assay and western blot to validate</a:t>
            </a:r>
            <a:endParaRPr lang="en-US" dirty="0"/>
          </a:p>
        </p:txBody>
      </p:sp>
      <p:pic>
        <p:nvPicPr>
          <p:cNvPr id="6" name="Picture 5">
            <a:extLst>
              <a:ext uri="{FF2B5EF4-FFF2-40B4-BE49-F238E27FC236}">
                <a16:creationId xmlns:a16="http://schemas.microsoft.com/office/drawing/2014/main" id="{206468BF-99E3-42B9-9D83-C4E5124EE00A}"/>
              </a:ext>
            </a:extLst>
          </p:cNvPr>
          <p:cNvPicPr>
            <a:picLocks noChangeAspect="1"/>
          </p:cNvPicPr>
          <p:nvPr/>
        </p:nvPicPr>
        <p:blipFill>
          <a:blip r:embed="rId2"/>
          <a:stretch>
            <a:fillRect/>
          </a:stretch>
        </p:blipFill>
        <p:spPr>
          <a:xfrm>
            <a:off x="4092466" y="1208315"/>
            <a:ext cx="7908234" cy="4724400"/>
          </a:xfrm>
          <a:prstGeom prst="rect">
            <a:avLst/>
          </a:prstGeom>
        </p:spPr>
      </p:pic>
    </p:spTree>
    <p:extLst>
      <p:ext uri="{BB962C8B-B14F-4D97-AF65-F5344CB8AC3E}">
        <p14:creationId xmlns:p14="http://schemas.microsoft.com/office/powerpoint/2010/main" val="2134813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BF7D70C-32C2-4033-B24B-07D23DFAC363}"/>
              </a:ext>
            </a:extLst>
          </p:cNvPr>
          <p:cNvGraphicFramePr>
            <a:graphicFrameLocks/>
          </p:cNvGraphicFramePr>
          <p:nvPr>
            <p:extLst>
              <p:ext uri="{D42A27DB-BD31-4B8C-83A1-F6EECF244321}">
                <p14:modId xmlns:p14="http://schemas.microsoft.com/office/powerpoint/2010/main" val="1277611624"/>
              </p:ext>
            </p:extLst>
          </p:nvPr>
        </p:nvGraphicFramePr>
        <p:xfrm>
          <a:off x="6368513" y="1354382"/>
          <a:ext cx="5551343" cy="3648391"/>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5B64D61A-A031-4C47-B3C5-27EBF1AAB373}"/>
              </a:ext>
            </a:extLst>
          </p:cNvPr>
          <p:cNvPicPr>
            <a:picLocks noChangeAspect="1"/>
          </p:cNvPicPr>
          <p:nvPr/>
        </p:nvPicPr>
        <p:blipFill>
          <a:blip r:embed="rId3"/>
          <a:stretch>
            <a:fillRect/>
          </a:stretch>
        </p:blipFill>
        <p:spPr>
          <a:xfrm>
            <a:off x="272144" y="1468016"/>
            <a:ext cx="5823856" cy="3534757"/>
          </a:xfrm>
          <a:prstGeom prst="rect">
            <a:avLst/>
          </a:prstGeom>
        </p:spPr>
      </p:pic>
    </p:spTree>
    <p:extLst>
      <p:ext uri="{BB962C8B-B14F-4D97-AF65-F5344CB8AC3E}">
        <p14:creationId xmlns:p14="http://schemas.microsoft.com/office/powerpoint/2010/main" val="1063056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1879C25-7943-4305-B01A-4B801BFCCC47}"/>
              </a:ext>
            </a:extLst>
          </p:cNvPr>
          <p:cNvGraphicFramePr>
            <a:graphicFrameLocks/>
          </p:cNvGraphicFramePr>
          <p:nvPr>
            <p:extLst>
              <p:ext uri="{D42A27DB-BD31-4B8C-83A1-F6EECF244321}">
                <p14:modId xmlns:p14="http://schemas.microsoft.com/office/powerpoint/2010/main" val="947164474"/>
              </p:ext>
            </p:extLst>
          </p:nvPr>
        </p:nvGraphicFramePr>
        <p:xfrm>
          <a:off x="2394857" y="881743"/>
          <a:ext cx="6999514" cy="49421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8839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C83E4-1385-424C-8D8F-A42BE1FAE97F}"/>
              </a:ext>
            </a:extLst>
          </p:cNvPr>
          <p:cNvPicPr>
            <a:picLocks noChangeAspect="1"/>
          </p:cNvPicPr>
          <p:nvPr/>
        </p:nvPicPr>
        <p:blipFill rotWithShape="1">
          <a:blip r:embed="rId2"/>
          <a:srcRect l="1052" t="12023" r="52747" b="2025"/>
          <a:stretch/>
        </p:blipFill>
        <p:spPr>
          <a:xfrm>
            <a:off x="1881537" y="1197371"/>
            <a:ext cx="4722463" cy="3741085"/>
          </a:xfrm>
          <a:prstGeom prst="rect">
            <a:avLst/>
          </a:prstGeom>
        </p:spPr>
      </p:pic>
      <p:sp>
        <p:nvSpPr>
          <p:cNvPr id="4" name="TextBox 3">
            <a:extLst>
              <a:ext uri="{FF2B5EF4-FFF2-40B4-BE49-F238E27FC236}">
                <a16:creationId xmlns:a16="http://schemas.microsoft.com/office/drawing/2014/main" id="{8453E3E7-FB5E-45F6-A5B0-8520A749D17B}"/>
              </a:ext>
            </a:extLst>
          </p:cNvPr>
          <p:cNvSpPr txBox="1"/>
          <p:nvPr/>
        </p:nvSpPr>
        <p:spPr>
          <a:xfrm>
            <a:off x="3789947" y="2997013"/>
            <a:ext cx="2926184" cy="1846659"/>
          </a:xfrm>
          <a:prstGeom prst="rect">
            <a:avLst/>
          </a:prstGeom>
          <a:solidFill>
            <a:schemeClr val="bg1"/>
          </a:solidFill>
        </p:spPr>
        <p:txBody>
          <a:bodyPr wrap="square" rtlCol="0">
            <a:spAutoFit/>
          </a:bodyPr>
          <a:lstStyle/>
          <a:p>
            <a:r>
              <a:rPr lang="en-US" sz="1900" b="1" dirty="0"/>
              <a:t>Addition of template DNA initiates protein synthesis reaction</a:t>
            </a:r>
          </a:p>
          <a:p>
            <a:endParaRPr lang="en-US" sz="1900" b="1" dirty="0"/>
          </a:p>
          <a:p>
            <a:r>
              <a:rPr lang="en-US" sz="1900" b="1" dirty="0"/>
              <a:t>Incubation at 37</a:t>
            </a:r>
            <a:r>
              <a:rPr lang="en-US" sz="1900" b="1" dirty="0">
                <a:latin typeface="Biome" panose="020B0503030204020804" pitchFamily="34" charset="0"/>
                <a:cs typeface="Biome" panose="020B0503030204020804" pitchFamily="34" charset="0"/>
              </a:rPr>
              <a:t>º</a:t>
            </a:r>
            <a:r>
              <a:rPr lang="en-US" sz="1900" b="1" dirty="0"/>
              <a:t>C for 4 hours</a:t>
            </a:r>
          </a:p>
        </p:txBody>
      </p:sp>
      <p:sp>
        <p:nvSpPr>
          <p:cNvPr id="6" name="Rectangle 5">
            <a:extLst>
              <a:ext uri="{FF2B5EF4-FFF2-40B4-BE49-F238E27FC236}">
                <a16:creationId xmlns:a16="http://schemas.microsoft.com/office/drawing/2014/main" id="{E827D461-5092-4A23-AF1D-180A32CBE8DB}"/>
              </a:ext>
            </a:extLst>
          </p:cNvPr>
          <p:cNvSpPr/>
          <p:nvPr/>
        </p:nvSpPr>
        <p:spPr>
          <a:xfrm>
            <a:off x="6096000" y="2383972"/>
            <a:ext cx="2427514" cy="548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3BD979C-1506-4F40-80F4-11BB74F075D4}"/>
              </a:ext>
            </a:extLst>
          </p:cNvPr>
          <p:cNvPicPr>
            <a:picLocks noChangeAspect="1"/>
          </p:cNvPicPr>
          <p:nvPr/>
        </p:nvPicPr>
        <p:blipFill>
          <a:blip r:embed="rId3"/>
          <a:stretch>
            <a:fillRect/>
          </a:stretch>
        </p:blipFill>
        <p:spPr>
          <a:xfrm>
            <a:off x="1972007" y="1615196"/>
            <a:ext cx="552450" cy="409575"/>
          </a:xfrm>
          <a:prstGeom prst="rect">
            <a:avLst/>
          </a:prstGeom>
        </p:spPr>
      </p:pic>
      <p:pic>
        <p:nvPicPr>
          <p:cNvPr id="15" name="Picture 14">
            <a:extLst>
              <a:ext uri="{FF2B5EF4-FFF2-40B4-BE49-F238E27FC236}">
                <a16:creationId xmlns:a16="http://schemas.microsoft.com/office/drawing/2014/main" id="{39037505-5F39-429A-B87D-27C89E23EB2A}"/>
              </a:ext>
            </a:extLst>
          </p:cNvPr>
          <p:cNvPicPr>
            <a:picLocks noChangeAspect="1"/>
          </p:cNvPicPr>
          <p:nvPr/>
        </p:nvPicPr>
        <p:blipFill>
          <a:blip r:embed="rId4"/>
          <a:stretch>
            <a:fillRect/>
          </a:stretch>
        </p:blipFill>
        <p:spPr>
          <a:xfrm>
            <a:off x="2614926" y="1819984"/>
            <a:ext cx="515579" cy="659265"/>
          </a:xfrm>
          <a:prstGeom prst="rect">
            <a:avLst/>
          </a:prstGeom>
        </p:spPr>
      </p:pic>
      <p:pic>
        <p:nvPicPr>
          <p:cNvPr id="8" name="Picture 7">
            <a:extLst>
              <a:ext uri="{FF2B5EF4-FFF2-40B4-BE49-F238E27FC236}">
                <a16:creationId xmlns:a16="http://schemas.microsoft.com/office/drawing/2014/main" id="{9EF1F193-5A8D-46EC-A245-D286FA212E74}"/>
              </a:ext>
            </a:extLst>
          </p:cNvPr>
          <p:cNvPicPr>
            <a:picLocks noChangeAspect="1"/>
          </p:cNvPicPr>
          <p:nvPr/>
        </p:nvPicPr>
        <p:blipFill>
          <a:blip r:embed="rId5"/>
          <a:stretch>
            <a:fillRect/>
          </a:stretch>
        </p:blipFill>
        <p:spPr>
          <a:xfrm>
            <a:off x="4670764" y="1197371"/>
            <a:ext cx="3060383" cy="1735417"/>
          </a:xfrm>
          <a:prstGeom prst="rect">
            <a:avLst/>
          </a:prstGeom>
        </p:spPr>
      </p:pic>
      <p:sp>
        <p:nvSpPr>
          <p:cNvPr id="10" name="Rectangle 9">
            <a:extLst>
              <a:ext uri="{FF2B5EF4-FFF2-40B4-BE49-F238E27FC236}">
                <a16:creationId xmlns:a16="http://schemas.microsoft.com/office/drawing/2014/main" id="{2BAF1C64-624F-461B-B5DD-68EFCA1C529F}"/>
              </a:ext>
            </a:extLst>
          </p:cNvPr>
          <p:cNvSpPr/>
          <p:nvPr/>
        </p:nvSpPr>
        <p:spPr>
          <a:xfrm>
            <a:off x="3130505" y="1197371"/>
            <a:ext cx="1299255" cy="32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7160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995C4C-0896-472F-BC65-FC102A54D2CF}"/>
              </a:ext>
            </a:extLst>
          </p:cNvPr>
          <p:cNvPicPr>
            <a:picLocks noChangeAspect="1"/>
          </p:cNvPicPr>
          <p:nvPr/>
        </p:nvPicPr>
        <p:blipFill>
          <a:blip r:embed="rId2"/>
          <a:stretch>
            <a:fillRect/>
          </a:stretch>
        </p:blipFill>
        <p:spPr>
          <a:xfrm>
            <a:off x="2159354" y="909320"/>
            <a:ext cx="7873292" cy="4587240"/>
          </a:xfrm>
          <a:prstGeom prst="rect">
            <a:avLst/>
          </a:prstGeom>
        </p:spPr>
      </p:pic>
      <p:sp>
        <p:nvSpPr>
          <p:cNvPr id="3" name="TextBox 2">
            <a:extLst>
              <a:ext uri="{FF2B5EF4-FFF2-40B4-BE49-F238E27FC236}">
                <a16:creationId xmlns:a16="http://schemas.microsoft.com/office/drawing/2014/main" id="{DC3C4B23-8216-453F-9E60-019F68A3FCA4}"/>
              </a:ext>
            </a:extLst>
          </p:cNvPr>
          <p:cNvSpPr txBox="1"/>
          <p:nvPr/>
        </p:nvSpPr>
        <p:spPr>
          <a:xfrm>
            <a:off x="2489200" y="5127228"/>
            <a:ext cx="2052320" cy="369332"/>
          </a:xfrm>
          <a:prstGeom prst="rect">
            <a:avLst/>
          </a:prstGeom>
          <a:solidFill>
            <a:schemeClr val="bg1"/>
          </a:solidFill>
        </p:spPr>
        <p:txBody>
          <a:bodyPr wrap="square" rtlCol="0">
            <a:spAutoFit/>
          </a:bodyPr>
          <a:lstStyle/>
          <a:p>
            <a:pPr algn="ctr"/>
            <a:r>
              <a:rPr lang="en-US" b="1" dirty="0"/>
              <a:t>Wild-type</a:t>
            </a:r>
          </a:p>
        </p:txBody>
      </p:sp>
      <p:sp>
        <p:nvSpPr>
          <p:cNvPr id="4" name="TextBox 3">
            <a:extLst>
              <a:ext uri="{FF2B5EF4-FFF2-40B4-BE49-F238E27FC236}">
                <a16:creationId xmlns:a16="http://schemas.microsoft.com/office/drawing/2014/main" id="{870C4444-1274-4C8E-92AF-18DA4ED790C5}"/>
              </a:ext>
            </a:extLst>
          </p:cNvPr>
          <p:cNvSpPr txBox="1"/>
          <p:nvPr/>
        </p:nvSpPr>
        <p:spPr>
          <a:xfrm>
            <a:off x="4541520" y="5127228"/>
            <a:ext cx="1686560" cy="646331"/>
          </a:xfrm>
          <a:prstGeom prst="rect">
            <a:avLst/>
          </a:prstGeom>
          <a:solidFill>
            <a:schemeClr val="bg1"/>
          </a:solidFill>
        </p:spPr>
        <p:txBody>
          <a:bodyPr wrap="square" rtlCol="0">
            <a:spAutoFit/>
          </a:bodyPr>
          <a:lstStyle/>
          <a:p>
            <a:pPr algn="ctr"/>
            <a:r>
              <a:rPr lang="en-US" b="1" dirty="0"/>
              <a:t>Tn7::P</a:t>
            </a:r>
            <a:r>
              <a:rPr lang="en-US" b="1" i="1" baseline="-25000" dirty="0"/>
              <a:t>rpsU2</a:t>
            </a:r>
            <a:r>
              <a:rPr lang="en-US" b="1" dirty="0"/>
              <a:t>-</a:t>
            </a:r>
            <a:r>
              <a:rPr lang="en-US" b="1" i="1" dirty="0"/>
              <a:t>rpsU1</a:t>
            </a:r>
            <a:r>
              <a:rPr lang="en-US" b="1" dirty="0"/>
              <a:t>-V</a:t>
            </a:r>
          </a:p>
        </p:txBody>
      </p:sp>
      <p:sp>
        <p:nvSpPr>
          <p:cNvPr id="5" name="TextBox 4">
            <a:extLst>
              <a:ext uri="{FF2B5EF4-FFF2-40B4-BE49-F238E27FC236}">
                <a16:creationId xmlns:a16="http://schemas.microsoft.com/office/drawing/2014/main" id="{5B283A3F-13BA-4FD0-9515-5BC552063221}"/>
              </a:ext>
            </a:extLst>
          </p:cNvPr>
          <p:cNvSpPr txBox="1"/>
          <p:nvPr/>
        </p:nvSpPr>
        <p:spPr>
          <a:xfrm>
            <a:off x="6319520" y="5127228"/>
            <a:ext cx="1686560" cy="646331"/>
          </a:xfrm>
          <a:prstGeom prst="rect">
            <a:avLst/>
          </a:prstGeom>
          <a:solidFill>
            <a:schemeClr val="bg1"/>
          </a:solidFill>
        </p:spPr>
        <p:txBody>
          <a:bodyPr wrap="square" rtlCol="0">
            <a:spAutoFit/>
          </a:bodyPr>
          <a:lstStyle/>
          <a:p>
            <a:pPr algn="ctr"/>
            <a:r>
              <a:rPr lang="en-US" b="1" dirty="0"/>
              <a:t>Tn7::P</a:t>
            </a:r>
            <a:r>
              <a:rPr lang="en-US" b="1" i="1" baseline="-25000" dirty="0"/>
              <a:t>rpsU2</a:t>
            </a:r>
            <a:r>
              <a:rPr lang="en-US" b="1" dirty="0"/>
              <a:t>-</a:t>
            </a:r>
            <a:r>
              <a:rPr lang="en-US" b="1" i="1" dirty="0"/>
              <a:t>rpsU2</a:t>
            </a:r>
            <a:r>
              <a:rPr lang="en-US" b="1" dirty="0"/>
              <a:t>-V</a:t>
            </a:r>
          </a:p>
        </p:txBody>
      </p:sp>
      <p:sp>
        <p:nvSpPr>
          <p:cNvPr id="6" name="TextBox 5">
            <a:extLst>
              <a:ext uri="{FF2B5EF4-FFF2-40B4-BE49-F238E27FC236}">
                <a16:creationId xmlns:a16="http://schemas.microsoft.com/office/drawing/2014/main" id="{59E48AA0-D7BB-44F1-A262-28D6F30F5A42}"/>
              </a:ext>
            </a:extLst>
          </p:cNvPr>
          <p:cNvSpPr txBox="1"/>
          <p:nvPr/>
        </p:nvSpPr>
        <p:spPr>
          <a:xfrm>
            <a:off x="8176083" y="5127227"/>
            <a:ext cx="1686560" cy="646331"/>
          </a:xfrm>
          <a:prstGeom prst="rect">
            <a:avLst/>
          </a:prstGeom>
          <a:solidFill>
            <a:schemeClr val="bg1"/>
          </a:solidFill>
        </p:spPr>
        <p:txBody>
          <a:bodyPr wrap="square" rtlCol="0">
            <a:spAutoFit/>
          </a:bodyPr>
          <a:lstStyle/>
          <a:p>
            <a:pPr algn="ctr"/>
            <a:r>
              <a:rPr lang="en-US" b="1" dirty="0"/>
              <a:t>Tn7::P</a:t>
            </a:r>
            <a:r>
              <a:rPr lang="en-US" b="1" i="1" baseline="-25000" dirty="0"/>
              <a:t>rpsU2</a:t>
            </a:r>
            <a:r>
              <a:rPr lang="en-US" b="1" dirty="0"/>
              <a:t>-</a:t>
            </a:r>
            <a:r>
              <a:rPr lang="en-US" b="1" i="1" dirty="0"/>
              <a:t>rpsU3</a:t>
            </a:r>
            <a:r>
              <a:rPr lang="en-US" b="1" dirty="0"/>
              <a:t>-V</a:t>
            </a:r>
          </a:p>
        </p:txBody>
      </p:sp>
      <p:sp>
        <p:nvSpPr>
          <p:cNvPr id="7" name="TextBox 6">
            <a:extLst>
              <a:ext uri="{FF2B5EF4-FFF2-40B4-BE49-F238E27FC236}">
                <a16:creationId xmlns:a16="http://schemas.microsoft.com/office/drawing/2014/main" id="{95F9ED9D-3082-4D5C-8BD8-CF9FED14B2A0}"/>
              </a:ext>
            </a:extLst>
          </p:cNvPr>
          <p:cNvSpPr txBox="1"/>
          <p:nvPr/>
        </p:nvSpPr>
        <p:spPr>
          <a:xfrm rot="16200000">
            <a:off x="831695" y="3228945"/>
            <a:ext cx="2098612" cy="400110"/>
          </a:xfrm>
          <a:prstGeom prst="rect">
            <a:avLst/>
          </a:prstGeom>
          <a:solidFill>
            <a:schemeClr val="bg1"/>
          </a:solidFill>
        </p:spPr>
        <p:txBody>
          <a:bodyPr wrap="square" rtlCol="0">
            <a:spAutoFit/>
          </a:bodyPr>
          <a:lstStyle/>
          <a:p>
            <a:pPr algn="ctr"/>
            <a:r>
              <a:rPr lang="en-US" sz="2000" b="1" dirty="0"/>
              <a:t>Nluc/LpnA</a:t>
            </a:r>
          </a:p>
        </p:txBody>
      </p:sp>
      <p:sp>
        <p:nvSpPr>
          <p:cNvPr id="8" name="Rectangle 7">
            <a:extLst>
              <a:ext uri="{FF2B5EF4-FFF2-40B4-BE49-F238E27FC236}">
                <a16:creationId xmlns:a16="http://schemas.microsoft.com/office/drawing/2014/main" id="{BCA7906C-2F5B-4A88-B75A-88F40B11AD92}"/>
              </a:ext>
            </a:extLst>
          </p:cNvPr>
          <p:cNvSpPr/>
          <p:nvPr/>
        </p:nvSpPr>
        <p:spPr>
          <a:xfrm>
            <a:off x="5322498" y="974785"/>
            <a:ext cx="2329132" cy="534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3D45923-CB9B-4BCB-85F6-9F1563C8BCFB}"/>
              </a:ext>
            </a:extLst>
          </p:cNvPr>
          <p:cNvSpPr txBox="1"/>
          <p:nvPr/>
        </p:nvSpPr>
        <p:spPr>
          <a:xfrm>
            <a:off x="3408199" y="2287603"/>
            <a:ext cx="2052320" cy="369332"/>
          </a:xfrm>
          <a:prstGeom prst="rect">
            <a:avLst/>
          </a:prstGeom>
          <a:solidFill>
            <a:schemeClr val="bg1"/>
          </a:solidFill>
        </p:spPr>
        <p:txBody>
          <a:bodyPr wrap="square" rtlCol="0">
            <a:spAutoFit/>
          </a:bodyPr>
          <a:lstStyle/>
          <a:p>
            <a:pPr algn="ctr"/>
            <a:r>
              <a:rPr lang="en-US" b="1" dirty="0"/>
              <a:t>1.31-fold</a:t>
            </a:r>
          </a:p>
        </p:txBody>
      </p:sp>
      <p:sp>
        <p:nvSpPr>
          <p:cNvPr id="11" name="TextBox 10">
            <a:extLst>
              <a:ext uri="{FF2B5EF4-FFF2-40B4-BE49-F238E27FC236}">
                <a16:creationId xmlns:a16="http://schemas.microsoft.com/office/drawing/2014/main" id="{4CBE58D1-3B8E-4940-9E3E-EF0F6CE28F5B}"/>
              </a:ext>
            </a:extLst>
          </p:cNvPr>
          <p:cNvSpPr txBox="1"/>
          <p:nvPr/>
        </p:nvSpPr>
        <p:spPr>
          <a:xfrm>
            <a:off x="4290462" y="1825938"/>
            <a:ext cx="2052320" cy="369332"/>
          </a:xfrm>
          <a:prstGeom prst="rect">
            <a:avLst/>
          </a:prstGeom>
          <a:solidFill>
            <a:schemeClr val="bg1"/>
          </a:solidFill>
        </p:spPr>
        <p:txBody>
          <a:bodyPr wrap="square" rtlCol="0">
            <a:spAutoFit/>
          </a:bodyPr>
          <a:lstStyle/>
          <a:p>
            <a:pPr algn="ctr"/>
            <a:r>
              <a:rPr lang="en-US" b="1" dirty="0"/>
              <a:t>1.09-fold</a:t>
            </a:r>
          </a:p>
        </p:txBody>
      </p:sp>
      <p:sp>
        <p:nvSpPr>
          <p:cNvPr id="12" name="TextBox 11">
            <a:extLst>
              <a:ext uri="{FF2B5EF4-FFF2-40B4-BE49-F238E27FC236}">
                <a16:creationId xmlns:a16="http://schemas.microsoft.com/office/drawing/2014/main" id="{D79DCB7B-60F9-43F4-98E6-AB6FB7EBBB0E}"/>
              </a:ext>
            </a:extLst>
          </p:cNvPr>
          <p:cNvSpPr txBox="1"/>
          <p:nvPr/>
        </p:nvSpPr>
        <p:spPr>
          <a:xfrm>
            <a:off x="5285406" y="1389074"/>
            <a:ext cx="2052320" cy="369332"/>
          </a:xfrm>
          <a:prstGeom prst="rect">
            <a:avLst/>
          </a:prstGeom>
          <a:solidFill>
            <a:schemeClr val="bg1"/>
          </a:solidFill>
        </p:spPr>
        <p:txBody>
          <a:bodyPr wrap="square" rtlCol="0">
            <a:spAutoFit/>
          </a:bodyPr>
          <a:lstStyle/>
          <a:p>
            <a:pPr algn="ctr"/>
            <a:r>
              <a:rPr lang="en-US" b="1" dirty="0"/>
              <a:t>1.70-fold</a:t>
            </a:r>
          </a:p>
        </p:txBody>
      </p:sp>
      <p:cxnSp>
        <p:nvCxnSpPr>
          <p:cNvPr id="14" name="Straight Connector 13">
            <a:extLst>
              <a:ext uri="{FF2B5EF4-FFF2-40B4-BE49-F238E27FC236}">
                <a16:creationId xmlns:a16="http://schemas.microsoft.com/office/drawing/2014/main" id="{ECDC87C7-633F-46A5-B312-AE55D9AB1E30}"/>
              </a:ext>
            </a:extLst>
          </p:cNvPr>
          <p:cNvCxnSpPr>
            <a:cxnSpLocks/>
          </p:cNvCxnSpPr>
          <p:nvPr/>
        </p:nvCxnSpPr>
        <p:spPr>
          <a:xfrm>
            <a:off x="3515360" y="2656935"/>
            <a:ext cx="180713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A39FBE4-FD5F-4CEB-941F-F0CD9582C642}"/>
              </a:ext>
            </a:extLst>
          </p:cNvPr>
          <p:cNvCxnSpPr>
            <a:cxnSpLocks/>
          </p:cNvCxnSpPr>
          <p:nvPr/>
        </p:nvCxnSpPr>
        <p:spPr>
          <a:xfrm>
            <a:off x="3515360" y="2196860"/>
            <a:ext cx="357364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4DBCE47-70E3-43A9-BAE6-DF7AF9B660CD}"/>
              </a:ext>
            </a:extLst>
          </p:cNvPr>
          <p:cNvCxnSpPr>
            <a:cxnSpLocks/>
          </p:cNvCxnSpPr>
          <p:nvPr/>
        </p:nvCxnSpPr>
        <p:spPr>
          <a:xfrm>
            <a:off x="3515360" y="1759996"/>
            <a:ext cx="5354762"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07418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B6C7F2-66B8-42A7-97EA-85095834846D}"/>
              </a:ext>
            </a:extLst>
          </p:cNvPr>
          <p:cNvPicPr>
            <a:picLocks noChangeAspect="1"/>
          </p:cNvPicPr>
          <p:nvPr/>
        </p:nvPicPr>
        <p:blipFill rotWithShape="1">
          <a:blip r:embed="rId2"/>
          <a:srcRect t="5666"/>
          <a:stretch/>
        </p:blipFill>
        <p:spPr>
          <a:xfrm>
            <a:off x="2418226" y="1535502"/>
            <a:ext cx="7355547" cy="3309362"/>
          </a:xfrm>
          <a:prstGeom prst="rect">
            <a:avLst/>
          </a:prstGeom>
        </p:spPr>
      </p:pic>
      <p:sp>
        <p:nvSpPr>
          <p:cNvPr id="3" name="TextBox 2">
            <a:extLst>
              <a:ext uri="{FF2B5EF4-FFF2-40B4-BE49-F238E27FC236}">
                <a16:creationId xmlns:a16="http://schemas.microsoft.com/office/drawing/2014/main" id="{FD05590A-FC84-4189-929A-4A0332D58F73}"/>
              </a:ext>
            </a:extLst>
          </p:cNvPr>
          <p:cNvSpPr txBox="1"/>
          <p:nvPr/>
        </p:nvSpPr>
        <p:spPr>
          <a:xfrm>
            <a:off x="2532330" y="4660198"/>
            <a:ext cx="2052320" cy="369332"/>
          </a:xfrm>
          <a:prstGeom prst="rect">
            <a:avLst/>
          </a:prstGeom>
          <a:solidFill>
            <a:schemeClr val="bg1"/>
          </a:solidFill>
        </p:spPr>
        <p:txBody>
          <a:bodyPr wrap="square" rtlCol="0">
            <a:spAutoFit/>
          </a:bodyPr>
          <a:lstStyle/>
          <a:p>
            <a:pPr algn="ctr"/>
            <a:r>
              <a:rPr lang="en-US" b="1" dirty="0"/>
              <a:t>Wild-type</a:t>
            </a:r>
          </a:p>
        </p:txBody>
      </p:sp>
      <p:sp>
        <p:nvSpPr>
          <p:cNvPr id="5" name="TextBox 4">
            <a:extLst>
              <a:ext uri="{FF2B5EF4-FFF2-40B4-BE49-F238E27FC236}">
                <a16:creationId xmlns:a16="http://schemas.microsoft.com/office/drawing/2014/main" id="{43F321B2-765F-4BB5-A5C4-78E0760E7367}"/>
              </a:ext>
            </a:extLst>
          </p:cNvPr>
          <p:cNvSpPr txBox="1"/>
          <p:nvPr/>
        </p:nvSpPr>
        <p:spPr>
          <a:xfrm>
            <a:off x="4462957" y="4622658"/>
            <a:ext cx="1686560" cy="646331"/>
          </a:xfrm>
          <a:prstGeom prst="rect">
            <a:avLst/>
          </a:prstGeom>
          <a:solidFill>
            <a:schemeClr val="bg1"/>
          </a:solidFill>
        </p:spPr>
        <p:txBody>
          <a:bodyPr wrap="square" rtlCol="0">
            <a:spAutoFit/>
          </a:bodyPr>
          <a:lstStyle/>
          <a:p>
            <a:pPr algn="ctr"/>
            <a:r>
              <a:rPr lang="en-US" b="1" dirty="0"/>
              <a:t>Tn7::P</a:t>
            </a:r>
            <a:r>
              <a:rPr lang="en-US" b="1" i="1" baseline="-25000" dirty="0"/>
              <a:t>rpsU2</a:t>
            </a:r>
            <a:r>
              <a:rPr lang="en-US" b="1" dirty="0"/>
              <a:t>-</a:t>
            </a:r>
            <a:r>
              <a:rPr lang="en-US" b="1" i="1" dirty="0"/>
              <a:t>rpsU1</a:t>
            </a:r>
            <a:r>
              <a:rPr lang="en-US" b="1" dirty="0"/>
              <a:t>-V</a:t>
            </a:r>
          </a:p>
        </p:txBody>
      </p:sp>
      <p:sp>
        <p:nvSpPr>
          <p:cNvPr id="6" name="TextBox 5">
            <a:extLst>
              <a:ext uri="{FF2B5EF4-FFF2-40B4-BE49-F238E27FC236}">
                <a16:creationId xmlns:a16="http://schemas.microsoft.com/office/drawing/2014/main" id="{0B7EA826-CF69-4877-8FCB-3450FA63C9CD}"/>
              </a:ext>
            </a:extLst>
          </p:cNvPr>
          <p:cNvSpPr txBox="1"/>
          <p:nvPr/>
        </p:nvSpPr>
        <p:spPr>
          <a:xfrm>
            <a:off x="6253773" y="4616518"/>
            <a:ext cx="1686560" cy="646331"/>
          </a:xfrm>
          <a:prstGeom prst="rect">
            <a:avLst/>
          </a:prstGeom>
          <a:solidFill>
            <a:schemeClr val="bg1"/>
          </a:solidFill>
        </p:spPr>
        <p:txBody>
          <a:bodyPr wrap="square" rtlCol="0">
            <a:spAutoFit/>
          </a:bodyPr>
          <a:lstStyle/>
          <a:p>
            <a:pPr algn="ctr"/>
            <a:r>
              <a:rPr lang="en-US" b="1" dirty="0"/>
              <a:t>Tn7::P</a:t>
            </a:r>
            <a:r>
              <a:rPr lang="en-US" b="1" i="1" baseline="-25000" dirty="0"/>
              <a:t>rpsU2</a:t>
            </a:r>
            <a:r>
              <a:rPr lang="en-US" b="1" dirty="0"/>
              <a:t>-</a:t>
            </a:r>
            <a:r>
              <a:rPr lang="en-US" b="1" i="1" dirty="0"/>
              <a:t>rpsU2</a:t>
            </a:r>
            <a:r>
              <a:rPr lang="en-US" b="1" dirty="0"/>
              <a:t>-V</a:t>
            </a:r>
          </a:p>
        </p:txBody>
      </p:sp>
      <p:sp>
        <p:nvSpPr>
          <p:cNvPr id="7" name="TextBox 6">
            <a:extLst>
              <a:ext uri="{FF2B5EF4-FFF2-40B4-BE49-F238E27FC236}">
                <a16:creationId xmlns:a16="http://schemas.microsoft.com/office/drawing/2014/main" id="{8E9DED44-C2CA-47C3-8367-3C1658D8B81A}"/>
              </a:ext>
            </a:extLst>
          </p:cNvPr>
          <p:cNvSpPr txBox="1"/>
          <p:nvPr/>
        </p:nvSpPr>
        <p:spPr>
          <a:xfrm>
            <a:off x="8013773" y="4616518"/>
            <a:ext cx="1686560" cy="646331"/>
          </a:xfrm>
          <a:prstGeom prst="rect">
            <a:avLst/>
          </a:prstGeom>
          <a:solidFill>
            <a:schemeClr val="bg1"/>
          </a:solidFill>
        </p:spPr>
        <p:txBody>
          <a:bodyPr wrap="square" rtlCol="0">
            <a:spAutoFit/>
          </a:bodyPr>
          <a:lstStyle/>
          <a:p>
            <a:pPr algn="ctr"/>
            <a:r>
              <a:rPr lang="en-US" b="1" dirty="0"/>
              <a:t>Tn7::P</a:t>
            </a:r>
            <a:r>
              <a:rPr lang="en-US" b="1" i="1" baseline="-25000" dirty="0"/>
              <a:t>rpsU2</a:t>
            </a:r>
            <a:r>
              <a:rPr lang="en-US" b="1" dirty="0"/>
              <a:t>-</a:t>
            </a:r>
            <a:r>
              <a:rPr lang="en-US" b="1" i="1" dirty="0"/>
              <a:t>rpsU3</a:t>
            </a:r>
            <a:r>
              <a:rPr lang="en-US" b="1" dirty="0"/>
              <a:t>-V</a:t>
            </a:r>
          </a:p>
        </p:txBody>
      </p:sp>
      <p:sp>
        <p:nvSpPr>
          <p:cNvPr id="8" name="TextBox 7">
            <a:extLst>
              <a:ext uri="{FF2B5EF4-FFF2-40B4-BE49-F238E27FC236}">
                <a16:creationId xmlns:a16="http://schemas.microsoft.com/office/drawing/2014/main" id="{73DC1141-5B3A-4211-AE40-AE96D082B43B}"/>
              </a:ext>
            </a:extLst>
          </p:cNvPr>
          <p:cNvSpPr txBox="1"/>
          <p:nvPr/>
        </p:nvSpPr>
        <p:spPr>
          <a:xfrm rot="16200000">
            <a:off x="1064608" y="2875262"/>
            <a:ext cx="2098612" cy="400110"/>
          </a:xfrm>
          <a:prstGeom prst="rect">
            <a:avLst/>
          </a:prstGeom>
          <a:solidFill>
            <a:schemeClr val="bg1"/>
          </a:solidFill>
        </p:spPr>
        <p:txBody>
          <a:bodyPr wrap="square" rtlCol="0">
            <a:spAutoFit/>
          </a:bodyPr>
          <a:lstStyle/>
          <a:p>
            <a:pPr algn="ctr"/>
            <a:r>
              <a:rPr lang="en-US" sz="2000" b="1" dirty="0"/>
              <a:t>Nluc/LpnA</a:t>
            </a:r>
          </a:p>
        </p:txBody>
      </p:sp>
    </p:spTree>
    <p:extLst>
      <p:ext uri="{BB962C8B-B14F-4D97-AF65-F5344CB8AC3E}">
        <p14:creationId xmlns:p14="http://schemas.microsoft.com/office/powerpoint/2010/main" val="359534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FED686-E5D1-424B-9EED-CB5E03DC05FE}"/>
              </a:ext>
            </a:extLst>
          </p:cNvPr>
          <p:cNvPicPr>
            <a:picLocks noChangeAspect="1"/>
          </p:cNvPicPr>
          <p:nvPr/>
        </p:nvPicPr>
        <p:blipFill>
          <a:blip r:embed="rId2"/>
          <a:stretch>
            <a:fillRect/>
          </a:stretch>
        </p:blipFill>
        <p:spPr>
          <a:xfrm>
            <a:off x="6096000" y="520291"/>
            <a:ext cx="4730768" cy="5817418"/>
          </a:xfrm>
          <a:prstGeom prst="rect">
            <a:avLst/>
          </a:prstGeom>
        </p:spPr>
      </p:pic>
      <p:sp>
        <p:nvSpPr>
          <p:cNvPr id="5" name="Rectangle 4">
            <a:extLst>
              <a:ext uri="{FF2B5EF4-FFF2-40B4-BE49-F238E27FC236}">
                <a16:creationId xmlns:a16="http://schemas.microsoft.com/office/drawing/2014/main" id="{6848F041-D254-4FE2-8B3E-0E18989AD8F7}"/>
              </a:ext>
            </a:extLst>
          </p:cNvPr>
          <p:cNvSpPr/>
          <p:nvPr/>
        </p:nvSpPr>
        <p:spPr>
          <a:xfrm>
            <a:off x="6807153" y="4893532"/>
            <a:ext cx="3154325" cy="439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901356F-8B5A-49A6-9CAE-31DFD06D6EB5}"/>
              </a:ext>
            </a:extLst>
          </p:cNvPr>
          <p:cNvSpPr txBox="1"/>
          <p:nvPr/>
        </p:nvSpPr>
        <p:spPr>
          <a:xfrm>
            <a:off x="6884221" y="4893532"/>
            <a:ext cx="3154325" cy="523220"/>
          </a:xfrm>
          <a:prstGeom prst="rect">
            <a:avLst/>
          </a:prstGeom>
          <a:noFill/>
        </p:spPr>
        <p:txBody>
          <a:bodyPr wrap="square" rtlCol="0">
            <a:spAutoFit/>
          </a:bodyPr>
          <a:lstStyle/>
          <a:p>
            <a:pPr algn="ctr"/>
            <a:r>
              <a:rPr lang="en-US" sz="2800" b="1" dirty="0"/>
              <a:t>pKR144 Digest Gel</a:t>
            </a:r>
          </a:p>
        </p:txBody>
      </p:sp>
      <p:sp>
        <p:nvSpPr>
          <p:cNvPr id="7" name="Rectangle 6">
            <a:extLst>
              <a:ext uri="{FF2B5EF4-FFF2-40B4-BE49-F238E27FC236}">
                <a16:creationId xmlns:a16="http://schemas.microsoft.com/office/drawing/2014/main" id="{B3548A93-9A0A-4F77-B464-E538ECB89961}"/>
              </a:ext>
            </a:extLst>
          </p:cNvPr>
          <p:cNvSpPr/>
          <p:nvPr/>
        </p:nvSpPr>
        <p:spPr>
          <a:xfrm>
            <a:off x="945431" y="4352623"/>
            <a:ext cx="2416046" cy="646331"/>
          </a:xfrm>
          <a:prstGeom prst="rect">
            <a:avLst/>
          </a:prstGeom>
          <a:solidFill>
            <a:schemeClr val="bg1"/>
          </a:solidFill>
        </p:spPr>
        <p:txBody>
          <a:bodyPr wrap="none">
            <a:spAutoFit/>
          </a:bodyPr>
          <a:lstStyle/>
          <a:p>
            <a:r>
              <a:rPr lang="en-US" dirty="0">
                <a:latin typeface="Arial" panose="020B0604020202020204" pitchFamily="34" charset="0"/>
                <a:ea typeface="Calibri" panose="020F0502020204030204" pitchFamily="34" charset="0"/>
              </a:rPr>
              <a:t>PCR product: 606 bp</a:t>
            </a:r>
          </a:p>
          <a:p>
            <a:r>
              <a:rPr lang="en-US" dirty="0">
                <a:latin typeface="Arial" panose="020B0604020202020204" pitchFamily="34" charset="0"/>
                <a:ea typeface="Calibri" panose="020F0502020204030204" pitchFamily="34" charset="0"/>
              </a:rPr>
              <a:t>Backbone: 2762 bp</a:t>
            </a:r>
            <a:endParaRPr lang="en-US" dirty="0"/>
          </a:p>
        </p:txBody>
      </p:sp>
      <p:sp>
        <p:nvSpPr>
          <p:cNvPr id="8" name="Rectangle 7">
            <a:extLst>
              <a:ext uri="{FF2B5EF4-FFF2-40B4-BE49-F238E27FC236}">
                <a16:creationId xmlns:a16="http://schemas.microsoft.com/office/drawing/2014/main" id="{53049E59-74DE-4C0D-902C-B5CB4B428A6C}"/>
              </a:ext>
            </a:extLst>
          </p:cNvPr>
          <p:cNvSpPr/>
          <p:nvPr/>
        </p:nvSpPr>
        <p:spPr>
          <a:xfrm>
            <a:off x="614314" y="1817837"/>
            <a:ext cx="4956928" cy="2031325"/>
          </a:xfrm>
          <a:prstGeom prst="rect">
            <a:avLst/>
          </a:prstGeom>
          <a:solidFill>
            <a:schemeClr val="bg1"/>
          </a:solidFill>
        </p:spPr>
        <p:txBody>
          <a:bodyPr wrap="square">
            <a:spAutoFit/>
          </a:bodyPr>
          <a:lstStyle/>
          <a:p>
            <a:r>
              <a:rPr lang="en-US" dirty="0">
                <a:latin typeface="Arial" panose="020B0604020202020204" pitchFamily="34" charset="0"/>
                <a:ea typeface="Calibri" panose="020F0502020204030204" pitchFamily="34" charset="0"/>
              </a:rPr>
              <a:t>Question: Was the DNA digestion successful?</a:t>
            </a:r>
          </a:p>
          <a:p>
            <a:endParaRPr lang="en-US" dirty="0">
              <a:latin typeface="Arial" panose="020B0604020202020204" pitchFamily="34" charset="0"/>
              <a:ea typeface="Calibri" panose="020F0502020204030204" pitchFamily="34" charset="0"/>
            </a:endParaRPr>
          </a:p>
          <a:p>
            <a:r>
              <a:rPr lang="en-US" dirty="0">
                <a:latin typeface="Arial" panose="020B0604020202020204" pitchFamily="34" charset="0"/>
              </a:rPr>
              <a:t>Controls: None :/</a:t>
            </a:r>
          </a:p>
          <a:p>
            <a:endParaRPr lang="en-US" dirty="0">
              <a:latin typeface="Arial" panose="020B0604020202020204" pitchFamily="34" charset="0"/>
            </a:endParaRPr>
          </a:p>
          <a:p>
            <a:r>
              <a:rPr lang="en-US" dirty="0">
                <a:latin typeface="Arial" panose="020B0604020202020204" pitchFamily="34" charset="0"/>
              </a:rPr>
              <a:t>Results: Both insert and backbone were at their expected locations; the digestion was a success</a:t>
            </a:r>
            <a:endParaRPr lang="en-US" dirty="0"/>
          </a:p>
        </p:txBody>
      </p:sp>
    </p:spTree>
    <p:extLst>
      <p:ext uri="{BB962C8B-B14F-4D97-AF65-F5344CB8AC3E}">
        <p14:creationId xmlns:p14="http://schemas.microsoft.com/office/powerpoint/2010/main" val="4260531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D21128-D8AF-4364-A5CF-4B5EEA978855}"/>
              </a:ext>
            </a:extLst>
          </p:cNvPr>
          <p:cNvPicPr>
            <a:picLocks noChangeAspect="1"/>
          </p:cNvPicPr>
          <p:nvPr/>
        </p:nvPicPr>
        <p:blipFill>
          <a:blip r:embed="rId2"/>
          <a:stretch>
            <a:fillRect/>
          </a:stretch>
        </p:blipFill>
        <p:spPr>
          <a:xfrm>
            <a:off x="2372084" y="1677239"/>
            <a:ext cx="7447831" cy="3503521"/>
          </a:xfrm>
          <a:prstGeom prst="rect">
            <a:avLst/>
          </a:prstGeom>
        </p:spPr>
      </p:pic>
      <p:sp>
        <p:nvSpPr>
          <p:cNvPr id="4" name="TextBox 3">
            <a:extLst>
              <a:ext uri="{FF2B5EF4-FFF2-40B4-BE49-F238E27FC236}">
                <a16:creationId xmlns:a16="http://schemas.microsoft.com/office/drawing/2014/main" id="{B17A748E-3C5A-447E-B3E5-3236A7C60EB5}"/>
              </a:ext>
            </a:extLst>
          </p:cNvPr>
          <p:cNvSpPr txBox="1"/>
          <p:nvPr/>
        </p:nvSpPr>
        <p:spPr>
          <a:xfrm>
            <a:off x="2670353" y="4857594"/>
            <a:ext cx="2052320" cy="646331"/>
          </a:xfrm>
          <a:prstGeom prst="rect">
            <a:avLst/>
          </a:prstGeom>
          <a:solidFill>
            <a:schemeClr val="bg1"/>
          </a:solidFill>
        </p:spPr>
        <p:txBody>
          <a:bodyPr wrap="square" rtlCol="0">
            <a:spAutoFit/>
          </a:bodyPr>
          <a:lstStyle/>
          <a:p>
            <a:pPr algn="ctr"/>
            <a:r>
              <a:rPr lang="en-US" b="1" dirty="0"/>
              <a:t>Average </a:t>
            </a:r>
          </a:p>
          <a:p>
            <a:pPr algn="ctr"/>
            <a:r>
              <a:rPr lang="en-US" b="1" dirty="0"/>
              <a:t>Wild-type</a:t>
            </a:r>
          </a:p>
        </p:txBody>
      </p:sp>
      <p:sp>
        <p:nvSpPr>
          <p:cNvPr id="5" name="TextBox 4">
            <a:extLst>
              <a:ext uri="{FF2B5EF4-FFF2-40B4-BE49-F238E27FC236}">
                <a16:creationId xmlns:a16="http://schemas.microsoft.com/office/drawing/2014/main" id="{40849067-2D43-4053-AC67-DA9679EF936F}"/>
              </a:ext>
            </a:extLst>
          </p:cNvPr>
          <p:cNvSpPr txBox="1"/>
          <p:nvPr/>
        </p:nvSpPr>
        <p:spPr>
          <a:xfrm>
            <a:off x="4567213" y="4857593"/>
            <a:ext cx="1686560" cy="646331"/>
          </a:xfrm>
          <a:prstGeom prst="rect">
            <a:avLst/>
          </a:prstGeom>
          <a:solidFill>
            <a:schemeClr val="bg1"/>
          </a:solidFill>
        </p:spPr>
        <p:txBody>
          <a:bodyPr wrap="square" rtlCol="0">
            <a:spAutoFit/>
          </a:bodyPr>
          <a:lstStyle/>
          <a:p>
            <a:pPr algn="ctr"/>
            <a:r>
              <a:rPr lang="en-US" b="1" dirty="0"/>
              <a:t>Tn7::P</a:t>
            </a:r>
            <a:r>
              <a:rPr lang="en-US" b="1" i="1" baseline="-25000" dirty="0"/>
              <a:t>rpsU2</a:t>
            </a:r>
            <a:r>
              <a:rPr lang="en-US" b="1" dirty="0"/>
              <a:t>-</a:t>
            </a:r>
            <a:r>
              <a:rPr lang="en-US" b="1" i="1" dirty="0"/>
              <a:t>rpsU1</a:t>
            </a:r>
            <a:r>
              <a:rPr lang="en-US" b="1" dirty="0"/>
              <a:t>-V</a:t>
            </a:r>
          </a:p>
        </p:txBody>
      </p:sp>
      <p:sp>
        <p:nvSpPr>
          <p:cNvPr id="6" name="TextBox 5">
            <a:extLst>
              <a:ext uri="{FF2B5EF4-FFF2-40B4-BE49-F238E27FC236}">
                <a16:creationId xmlns:a16="http://schemas.microsoft.com/office/drawing/2014/main" id="{47359F21-F5AF-42BC-A6F8-912EC6177EF2}"/>
              </a:ext>
            </a:extLst>
          </p:cNvPr>
          <p:cNvSpPr txBox="1"/>
          <p:nvPr/>
        </p:nvSpPr>
        <p:spPr>
          <a:xfrm>
            <a:off x="6327213" y="4857592"/>
            <a:ext cx="1686560" cy="646331"/>
          </a:xfrm>
          <a:prstGeom prst="rect">
            <a:avLst/>
          </a:prstGeom>
          <a:solidFill>
            <a:schemeClr val="bg1"/>
          </a:solidFill>
        </p:spPr>
        <p:txBody>
          <a:bodyPr wrap="square" rtlCol="0">
            <a:spAutoFit/>
          </a:bodyPr>
          <a:lstStyle/>
          <a:p>
            <a:pPr algn="ctr"/>
            <a:r>
              <a:rPr lang="en-US" b="1" dirty="0"/>
              <a:t>Tn7::P</a:t>
            </a:r>
            <a:r>
              <a:rPr lang="en-US" b="1" i="1" baseline="-25000" dirty="0"/>
              <a:t>rpsU2</a:t>
            </a:r>
            <a:r>
              <a:rPr lang="en-US" b="1" dirty="0"/>
              <a:t>-</a:t>
            </a:r>
            <a:r>
              <a:rPr lang="en-US" b="1" i="1" dirty="0"/>
              <a:t>rpsU2</a:t>
            </a:r>
            <a:r>
              <a:rPr lang="en-US" b="1" dirty="0"/>
              <a:t>-V</a:t>
            </a:r>
          </a:p>
        </p:txBody>
      </p:sp>
      <p:sp>
        <p:nvSpPr>
          <p:cNvPr id="7" name="TextBox 6">
            <a:extLst>
              <a:ext uri="{FF2B5EF4-FFF2-40B4-BE49-F238E27FC236}">
                <a16:creationId xmlns:a16="http://schemas.microsoft.com/office/drawing/2014/main" id="{4F102A9A-8D01-47CF-BFAA-8E098D3F8A8D}"/>
              </a:ext>
            </a:extLst>
          </p:cNvPr>
          <p:cNvSpPr txBox="1"/>
          <p:nvPr/>
        </p:nvSpPr>
        <p:spPr>
          <a:xfrm>
            <a:off x="8013773" y="4857591"/>
            <a:ext cx="1686560" cy="646331"/>
          </a:xfrm>
          <a:prstGeom prst="rect">
            <a:avLst/>
          </a:prstGeom>
          <a:solidFill>
            <a:schemeClr val="bg1"/>
          </a:solidFill>
        </p:spPr>
        <p:txBody>
          <a:bodyPr wrap="square" rtlCol="0">
            <a:spAutoFit/>
          </a:bodyPr>
          <a:lstStyle/>
          <a:p>
            <a:pPr algn="ctr"/>
            <a:r>
              <a:rPr lang="en-US" b="1" dirty="0"/>
              <a:t>Tn7::P</a:t>
            </a:r>
            <a:r>
              <a:rPr lang="en-US" b="1" i="1" baseline="-25000" dirty="0"/>
              <a:t>rpsU2</a:t>
            </a:r>
            <a:r>
              <a:rPr lang="en-US" b="1" dirty="0"/>
              <a:t>-</a:t>
            </a:r>
            <a:r>
              <a:rPr lang="en-US" b="1" i="1" dirty="0"/>
              <a:t>rpsU3</a:t>
            </a:r>
            <a:r>
              <a:rPr lang="en-US" b="1" dirty="0"/>
              <a:t>-V</a:t>
            </a:r>
          </a:p>
        </p:txBody>
      </p:sp>
      <p:sp>
        <p:nvSpPr>
          <p:cNvPr id="8" name="TextBox 7">
            <a:extLst>
              <a:ext uri="{FF2B5EF4-FFF2-40B4-BE49-F238E27FC236}">
                <a16:creationId xmlns:a16="http://schemas.microsoft.com/office/drawing/2014/main" id="{66BD31EA-9082-4182-A33A-DE4B54001174}"/>
              </a:ext>
            </a:extLst>
          </p:cNvPr>
          <p:cNvSpPr txBox="1"/>
          <p:nvPr/>
        </p:nvSpPr>
        <p:spPr>
          <a:xfrm rot="16200000">
            <a:off x="1122723" y="3134055"/>
            <a:ext cx="2098612" cy="400110"/>
          </a:xfrm>
          <a:prstGeom prst="rect">
            <a:avLst/>
          </a:prstGeom>
          <a:solidFill>
            <a:schemeClr val="bg1"/>
          </a:solidFill>
        </p:spPr>
        <p:txBody>
          <a:bodyPr wrap="square" rtlCol="0">
            <a:spAutoFit/>
          </a:bodyPr>
          <a:lstStyle/>
          <a:p>
            <a:pPr algn="ctr"/>
            <a:r>
              <a:rPr lang="en-US" sz="2000" b="1" dirty="0"/>
              <a:t>Nluc/LpnA</a:t>
            </a:r>
          </a:p>
        </p:txBody>
      </p:sp>
      <p:sp>
        <p:nvSpPr>
          <p:cNvPr id="10" name="TextBox 9">
            <a:extLst>
              <a:ext uri="{FF2B5EF4-FFF2-40B4-BE49-F238E27FC236}">
                <a16:creationId xmlns:a16="http://schemas.microsoft.com/office/drawing/2014/main" id="{CE8DA947-0E15-4B7D-94E9-3CA60AF91BA8}"/>
              </a:ext>
            </a:extLst>
          </p:cNvPr>
          <p:cNvSpPr txBox="1"/>
          <p:nvPr/>
        </p:nvSpPr>
        <p:spPr>
          <a:xfrm>
            <a:off x="3483025" y="2404646"/>
            <a:ext cx="2052320" cy="369332"/>
          </a:xfrm>
          <a:prstGeom prst="rect">
            <a:avLst/>
          </a:prstGeom>
          <a:noFill/>
        </p:spPr>
        <p:txBody>
          <a:bodyPr wrap="square" rtlCol="0">
            <a:spAutoFit/>
          </a:bodyPr>
          <a:lstStyle/>
          <a:p>
            <a:pPr algn="ctr"/>
            <a:r>
              <a:rPr lang="en-US" b="1" dirty="0"/>
              <a:t>0.46-fold</a:t>
            </a:r>
          </a:p>
        </p:txBody>
      </p:sp>
      <p:sp>
        <p:nvSpPr>
          <p:cNvPr id="11" name="TextBox 10">
            <a:extLst>
              <a:ext uri="{FF2B5EF4-FFF2-40B4-BE49-F238E27FC236}">
                <a16:creationId xmlns:a16="http://schemas.microsoft.com/office/drawing/2014/main" id="{6AAEC38F-33E9-46D4-955D-128B8D54097F}"/>
              </a:ext>
            </a:extLst>
          </p:cNvPr>
          <p:cNvSpPr txBox="1"/>
          <p:nvPr/>
        </p:nvSpPr>
        <p:spPr>
          <a:xfrm>
            <a:off x="4328566" y="1949992"/>
            <a:ext cx="2052320" cy="369332"/>
          </a:xfrm>
          <a:prstGeom prst="rect">
            <a:avLst/>
          </a:prstGeom>
          <a:solidFill>
            <a:schemeClr val="bg1"/>
          </a:solidFill>
        </p:spPr>
        <p:txBody>
          <a:bodyPr wrap="square" rtlCol="0">
            <a:spAutoFit/>
          </a:bodyPr>
          <a:lstStyle/>
          <a:p>
            <a:pPr algn="ctr"/>
            <a:r>
              <a:rPr lang="en-US" b="1" dirty="0"/>
              <a:t>0.43-fold</a:t>
            </a:r>
          </a:p>
        </p:txBody>
      </p:sp>
      <p:sp>
        <p:nvSpPr>
          <p:cNvPr id="12" name="TextBox 11">
            <a:extLst>
              <a:ext uri="{FF2B5EF4-FFF2-40B4-BE49-F238E27FC236}">
                <a16:creationId xmlns:a16="http://schemas.microsoft.com/office/drawing/2014/main" id="{E9FA01BD-4565-4388-A437-F79C3B53BD4F}"/>
              </a:ext>
            </a:extLst>
          </p:cNvPr>
          <p:cNvSpPr txBox="1"/>
          <p:nvPr/>
        </p:nvSpPr>
        <p:spPr>
          <a:xfrm>
            <a:off x="5227613" y="1525745"/>
            <a:ext cx="2052320" cy="369332"/>
          </a:xfrm>
          <a:prstGeom prst="rect">
            <a:avLst/>
          </a:prstGeom>
          <a:solidFill>
            <a:schemeClr val="bg1"/>
          </a:solidFill>
        </p:spPr>
        <p:txBody>
          <a:bodyPr wrap="square" rtlCol="0">
            <a:spAutoFit/>
          </a:bodyPr>
          <a:lstStyle/>
          <a:p>
            <a:pPr algn="ctr"/>
            <a:r>
              <a:rPr lang="en-US" b="1" dirty="0"/>
              <a:t>0.91-fold</a:t>
            </a:r>
          </a:p>
        </p:txBody>
      </p:sp>
      <p:cxnSp>
        <p:nvCxnSpPr>
          <p:cNvPr id="13" name="Straight Connector 12">
            <a:extLst>
              <a:ext uri="{FF2B5EF4-FFF2-40B4-BE49-F238E27FC236}">
                <a16:creationId xmlns:a16="http://schemas.microsoft.com/office/drawing/2014/main" id="{C53B62E1-123C-48BA-A5A5-FA1EF76A6F73}"/>
              </a:ext>
            </a:extLst>
          </p:cNvPr>
          <p:cNvCxnSpPr>
            <a:cxnSpLocks/>
          </p:cNvCxnSpPr>
          <p:nvPr/>
        </p:nvCxnSpPr>
        <p:spPr>
          <a:xfrm>
            <a:off x="3663644" y="2773978"/>
            <a:ext cx="169108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4F05257-CA73-4F1E-9D13-59D92B07E1F9}"/>
              </a:ext>
            </a:extLst>
          </p:cNvPr>
          <p:cNvCxnSpPr>
            <a:cxnSpLocks/>
          </p:cNvCxnSpPr>
          <p:nvPr/>
        </p:nvCxnSpPr>
        <p:spPr>
          <a:xfrm>
            <a:off x="3696513" y="2319324"/>
            <a:ext cx="334802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0FFF80D8-E2DF-4F83-8CF6-891BD355D35A}"/>
              </a:ext>
            </a:extLst>
          </p:cNvPr>
          <p:cNvCxnSpPr>
            <a:cxnSpLocks/>
          </p:cNvCxnSpPr>
          <p:nvPr/>
        </p:nvCxnSpPr>
        <p:spPr>
          <a:xfrm>
            <a:off x="3696512" y="1883342"/>
            <a:ext cx="5097243"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94354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F5DEE-41D5-4F58-84CA-CF25C1968AC5}"/>
              </a:ext>
            </a:extLst>
          </p:cNvPr>
          <p:cNvPicPr>
            <a:picLocks noChangeAspect="1"/>
          </p:cNvPicPr>
          <p:nvPr/>
        </p:nvPicPr>
        <p:blipFill>
          <a:blip r:embed="rId2"/>
          <a:stretch>
            <a:fillRect/>
          </a:stretch>
        </p:blipFill>
        <p:spPr>
          <a:xfrm>
            <a:off x="2539682" y="1141730"/>
            <a:ext cx="8325408" cy="4212590"/>
          </a:xfrm>
          <a:prstGeom prst="rect">
            <a:avLst/>
          </a:prstGeom>
        </p:spPr>
      </p:pic>
      <p:sp>
        <p:nvSpPr>
          <p:cNvPr id="7" name="TextBox 6">
            <a:extLst>
              <a:ext uri="{FF2B5EF4-FFF2-40B4-BE49-F238E27FC236}">
                <a16:creationId xmlns:a16="http://schemas.microsoft.com/office/drawing/2014/main" id="{E750778F-59E8-4959-87D3-011719C10545}"/>
              </a:ext>
            </a:extLst>
          </p:cNvPr>
          <p:cNvSpPr txBox="1"/>
          <p:nvPr/>
        </p:nvSpPr>
        <p:spPr>
          <a:xfrm>
            <a:off x="6776419" y="5018295"/>
            <a:ext cx="1686560" cy="646331"/>
          </a:xfrm>
          <a:prstGeom prst="rect">
            <a:avLst/>
          </a:prstGeom>
          <a:solidFill>
            <a:schemeClr val="bg1"/>
          </a:solidFill>
        </p:spPr>
        <p:txBody>
          <a:bodyPr wrap="square" rtlCol="0">
            <a:spAutoFit/>
          </a:bodyPr>
          <a:lstStyle/>
          <a:p>
            <a:pPr algn="ctr"/>
            <a:r>
              <a:rPr lang="en-US" b="1" dirty="0"/>
              <a:t>Tn7::P</a:t>
            </a:r>
            <a:r>
              <a:rPr lang="en-US" b="1" i="1" baseline="-25000" dirty="0"/>
              <a:t>rpsU2</a:t>
            </a:r>
            <a:r>
              <a:rPr lang="en-US" b="1" dirty="0"/>
              <a:t>-</a:t>
            </a:r>
            <a:r>
              <a:rPr lang="en-US" b="1" i="1" dirty="0"/>
              <a:t>rpsU2</a:t>
            </a:r>
            <a:r>
              <a:rPr lang="en-US" b="1" dirty="0"/>
              <a:t>-V</a:t>
            </a:r>
          </a:p>
        </p:txBody>
      </p:sp>
      <p:sp>
        <p:nvSpPr>
          <p:cNvPr id="4" name="TextBox 3">
            <a:extLst>
              <a:ext uri="{FF2B5EF4-FFF2-40B4-BE49-F238E27FC236}">
                <a16:creationId xmlns:a16="http://schemas.microsoft.com/office/drawing/2014/main" id="{8DB3C452-321B-442C-A02E-A8987D96168C}"/>
              </a:ext>
            </a:extLst>
          </p:cNvPr>
          <p:cNvSpPr txBox="1"/>
          <p:nvPr/>
        </p:nvSpPr>
        <p:spPr>
          <a:xfrm>
            <a:off x="2848033" y="5018297"/>
            <a:ext cx="2052320" cy="646331"/>
          </a:xfrm>
          <a:prstGeom prst="rect">
            <a:avLst/>
          </a:prstGeom>
          <a:solidFill>
            <a:schemeClr val="bg1"/>
          </a:solidFill>
        </p:spPr>
        <p:txBody>
          <a:bodyPr wrap="square" rtlCol="0">
            <a:spAutoFit/>
          </a:bodyPr>
          <a:lstStyle/>
          <a:p>
            <a:pPr algn="ctr"/>
            <a:r>
              <a:rPr lang="en-US" b="1" i="1" dirty="0"/>
              <a:t>E. coli</a:t>
            </a:r>
            <a:r>
              <a:rPr lang="en-US" b="1" dirty="0"/>
              <a:t> </a:t>
            </a:r>
          </a:p>
          <a:p>
            <a:pPr algn="ctr"/>
            <a:r>
              <a:rPr lang="en-US" b="1" dirty="0"/>
              <a:t>Wild-type</a:t>
            </a:r>
          </a:p>
        </p:txBody>
      </p:sp>
      <p:sp>
        <p:nvSpPr>
          <p:cNvPr id="5" name="TextBox 4">
            <a:extLst>
              <a:ext uri="{FF2B5EF4-FFF2-40B4-BE49-F238E27FC236}">
                <a16:creationId xmlns:a16="http://schemas.microsoft.com/office/drawing/2014/main" id="{832F1DE5-C729-4FD4-B9EA-C8CF0BC99D4D}"/>
              </a:ext>
            </a:extLst>
          </p:cNvPr>
          <p:cNvSpPr txBox="1"/>
          <p:nvPr/>
        </p:nvSpPr>
        <p:spPr>
          <a:xfrm>
            <a:off x="4350701" y="5031155"/>
            <a:ext cx="1553824" cy="646331"/>
          </a:xfrm>
          <a:prstGeom prst="rect">
            <a:avLst/>
          </a:prstGeom>
          <a:solidFill>
            <a:schemeClr val="bg1"/>
          </a:solidFill>
        </p:spPr>
        <p:txBody>
          <a:bodyPr wrap="square" rtlCol="0">
            <a:spAutoFit/>
          </a:bodyPr>
          <a:lstStyle/>
          <a:p>
            <a:pPr algn="ctr"/>
            <a:r>
              <a:rPr lang="en-US" b="1" i="1" dirty="0"/>
              <a:t>F. tularensis</a:t>
            </a:r>
            <a:r>
              <a:rPr lang="en-US" b="1" dirty="0"/>
              <a:t> </a:t>
            </a:r>
          </a:p>
          <a:p>
            <a:pPr algn="ctr"/>
            <a:r>
              <a:rPr lang="en-US" b="1" dirty="0"/>
              <a:t>Wild-type</a:t>
            </a:r>
          </a:p>
        </p:txBody>
      </p:sp>
      <p:sp>
        <p:nvSpPr>
          <p:cNvPr id="6" name="TextBox 5">
            <a:extLst>
              <a:ext uri="{FF2B5EF4-FFF2-40B4-BE49-F238E27FC236}">
                <a16:creationId xmlns:a16="http://schemas.microsoft.com/office/drawing/2014/main" id="{4F6B89F5-3C65-46F2-821D-EBC342C5C5A7}"/>
              </a:ext>
            </a:extLst>
          </p:cNvPr>
          <p:cNvSpPr txBox="1"/>
          <p:nvPr/>
        </p:nvSpPr>
        <p:spPr>
          <a:xfrm>
            <a:off x="5771602" y="5018295"/>
            <a:ext cx="1246224" cy="646331"/>
          </a:xfrm>
          <a:prstGeom prst="rect">
            <a:avLst/>
          </a:prstGeom>
          <a:solidFill>
            <a:schemeClr val="bg1"/>
          </a:solidFill>
        </p:spPr>
        <p:txBody>
          <a:bodyPr wrap="square" rtlCol="0">
            <a:spAutoFit/>
          </a:bodyPr>
          <a:lstStyle/>
          <a:p>
            <a:pPr algn="ctr"/>
            <a:r>
              <a:rPr lang="en-US" b="1" dirty="0"/>
              <a:t>Tn7::P</a:t>
            </a:r>
            <a:r>
              <a:rPr lang="en-US" b="1" i="1" baseline="-25000" dirty="0"/>
              <a:t>rpsU2</a:t>
            </a:r>
            <a:r>
              <a:rPr lang="en-US" b="1" dirty="0"/>
              <a:t>-</a:t>
            </a:r>
            <a:r>
              <a:rPr lang="en-US" b="1" i="1" dirty="0"/>
              <a:t>rpsU1</a:t>
            </a:r>
            <a:r>
              <a:rPr lang="en-US" b="1" dirty="0"/>
              <a:t>-V</a:t>
            </a:r>
          </a:p>
        </p:txBody>
      </p:sp>
      <p:sp>
        <p:nvSpPr>
          <p:cNvPr id="8" name="TextBox 7">
            <a:extLst>
              <a:ext uri="{FF2B5EF4-FFF2-40B4-BE49-F238E27FC236}">
                <a16:creationId xmlns:a16="http://schemas.microsoft.com/office/drawing/2014/main" id="{7B1DEC40-C518-4C61-8CB6-96D93FD76AAD}"/>
              </a:ext>
            </a:extLst>
          </p:cNvPr>
          <p:cNvSpPr txBox="1"/>
          <p:nvPr/>
        </p:nvSpPr>
        <p:spPr>
          <a:xfrm>
            <a:off x="8262726" y="5004052"/>
            <a:ext cx="1293513" cy="659188"/>
          </a:xfrm>
          <a:prstGeom prst="rect">
            <a:avLst/>
          </a:prstGeom>
          <a:solidFill>
            <a:schemeClr val="bg1"/>
          </a:solidFill>
        </p:spPr>
        <p:txBody>
          <a:bodyPr wrap="square" rtlCol="0">
            <a:spAutoFit/>
          </a:bodyPr>
          <a:lstStyle/>
          <a:p>
            <a:pPr algn="ctr"/>
            <a:r>
              <a:rPr lang="en-US" b="1" dirty="0"/>
              <a:t>Tn7::P</a:t>
            </a:r>
            <a:r>
              <a:rPr lang="en-US" b="1" i="1" baseline="-25000" dirty="0"/>
              <a:t>rpsU2</a:t>
            </a:r>
            <a:r>
              <a:rPr lang="en-US" b="1" dirty="0"/>
              <a:t>-</a:t>
            </a:r>
            <a:r>
              <a:rPr lang="en-US" b="1" i="1" dirty="0"/>
              <a:t>rpsU3</a:t>
            </a:r>
            <a:r>
              <a:rPr lang="en-US" b="1" dirty="0"/>
              <a:t>-V</a:t>
            </a:r>
          </a:p>
        </p:txBody>
      </p:sp>
      <p:sp>
        <p:nvSpPr>
          <p:cNvPr id="9" name="TextBox 8">
            <a:extLst>
              <a:ext uri="{FF2B5EF4-FFF2-40B4-BE49-F238E27FC236}">
                <a16:creationId xmlns:a16="http://schemas.microsoft.com/office/drawing/2014/main" id="{5946092E-15CD-4748-9DCB-DECC80EB1089}"/>
              </a:ext>
            </a:extLst>
          </p:cNvPr>
          <p:cNvSpPr txBox="1"/>
          <p:nvPr/>
        </p:nvSpPr>
        <p:spPr>
          <a:xfrm>
            <a:off x="9630881" y="5119005"/>
            <a:ext cx="1007185" cy="369332"/>
          </a:xfrm>
          <a:prstGeom prst="rect">
            <a:avLst/>
          </a:prstGeom>
          <a:solidFill>
            <a:schemeClr val="bg1"/>
          </a:solidFill>
        </p:spPr>
        <p:txBody>
          <a:bodyPr wrap="square" rtlCol="0">
            <a:spAutoFit/>
          </a:bodyPr>
          <a:lstStyle/>
          <a:p>
            <a:pPr algn="ctr"/>
            <a:r>
              <a:rPr lang="en-US" b="1" dirty="0"/>
              <a:t>Buffer</a:t>
            </a:r>
          </a:p>
        </p:txBody>
      </p:sp>
      <p:sp>
        <p:nvSpPr>
          <p:cNvPr id="10" name="TextBox 9">
            <a:extLst>
              <a:ext uri="{FF2B5EF4-FFF2-40B4-BE49-F238E27FC236}">
                <a16:creationId xmlns:a16="http://schemas.microsoft.com/office/drawing/2014/main" id="{ECC3B263-F30D-47C9-B542-7AF25E7FD974}"/>
              </a:ext>
            </a:extLst>
          </p:cNvPr>
          <p:cNvSpPr txBox="1"/>
          <p:nvPr/>
        </p:nvSpPr>
        <p:spPr>
          <a:xfrm rot="16200000">
            <a:off x="1092243" y="2900375"/>
            <a:ext cx="2098612" cy="400110"/>
          </a:xfrm>
          <a:prstGeom prst="rect">
            <a:avLst/>
          </a:prstGeom>
          <a:solidFill>
            <a:schemeClr val="bg1"/>
          </a:solidFill>
        </p:spPr>
        <p:txBody>
          <a:bodyPr wrap="square" rtlCol="0">
            <a:spAutoFit/>
          </a:bodyPr>
          <a:lstStyle/>
          <a:p>
            <a:pPr algn="ctr"/>
            <a:r>
              <a:rPr lang="en-US" sz="2000" b="1" dirty="0"/>
              <a:t>Luminescence</a:t>
            </a:r>
          </a:p>
        </p:txBody>
      </p:sp>
    </p:spTree>
    <p:extLst>
      <p:ext uri="{BB962C8B-B14F-4D97-AF65-F5344CB8AC3E}">
        <p14:creationId xmlns:p14="http://schemas.microsoft.com/office/powerpoint/2010/main" val="1565988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BA2608-3780-4075-B465-32F7D05B35CD}"/>
              </a:ext>
            </a:extLst>
          </p:cNvPr>
          <p:cNvPicPr>
            <a:picLocks noChangeAspect="1"/>
          </p:cNvPicPr>
          <p:nvPr/>
        </p:nvPicPr>
        <p:blipFill>
          <a:blip r:embed="rId2"/>
          <a:stretch>
            <a:fillRect/>
          </a:stretch>
        </p:blipFill>
        <p:spPr>
          <a:xfrm>
            <a:off x="2576144" y="659520"/>
            <a:ext cx="7039711" cy="5302639"/>
          </a:xfrm>
          <a:prstGeom prst="rect">
            <a:avLst/>
          </a:prstGeom>
        </p:spPr>
      </p:pic>
    </p:spTree>
    <p:extLst>
      <p:ext uri="{BB962C8B-B14F-4D97-AF65-F5344CB8AC3E}">
        <p14:creationId xmlns:p14="http://schemas.microsoft.com/office/powerpoint/2010/main" val="159807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D66E55-B23C-47DA-82B6-D0C6C4502042}"/>
              </a:ext>
            </a:extLst>
          </p:cNvPr>
          <p:cNvSpPr txBox="1"/>
          <p:nvPr/>
        </p:nvSpPr>
        <p:spPr>
          <a:xfrm>
            <a:off x="3485778" y="133833"/>
            <a:ext cx="5220443" cy="584775"/>
          </a:xfrm>
          <a:prstGeom prst="rect">
            <a:avLst/>
          </a:prstGeom>
          <a:noFill/>
        </p:spPr>
        <p:txBody>
          <a:bodyPr wrap="square" rtlCol="0">
            <a:spAutoFit/>
          </a:bodyPr>
          <a:lstStyle/>
          <a:p>
            <a:pPr algn="ctr"/>
            <a:r>
              <a:rPr lang="en-US" sz="3200" b="1" dirty="0"/>
              <a:t>Side Project</a:t>
            </a:r>
          </a:p>
        </p:txBody>
      </p:sp>
      <p:sp>
        <p:nvSpPr>
          <p:cNvPr id="5" name="Rectangle 4">
            <a:extLst>
              <a:ext uri="{FF2B5EF4-FFF2-40B4-BE49-F238E27FC236}">
                <a16:creationId xmlns:a16="http://schemas.microsoft.com/office/drawing/2014/main" id="{CDDFF028-4019-40E3-BD75-8630B3AB8204}"/>
              </a:ext>
            </a:extLst>
          </p:cNvPr>
          <p:cNvSpPr/>
          <p:nvPr/>
        </p:nvSpPr>
        <p:spPr>
          <a:xfrm>
            <a:off x="595460" y="969425"/>
            <a:ext cx="3797431" cy="3139321"/>
          </a:xfrm>
          <a:prstGeom prst="rect">
            <a:avLst/>
          </a:prstGeom>
          <a:solidFill>
            <a:schemeClr val="bg1"/>
          </a:solidFill>
        </p:spPr>
        <p:txBody>
          <a:bodyPr wrap="square">
            <a:spAutoFit/>
          </a:bodyPr>
          <a:lstStyle/>
          <a:p>
            <a:r>
              <a:rPr lang="en-US" dirty="0">
                <a:highlight>
                  <a:srgbClr val="00FF00"/>
                </a:highlight>
                <a:latin typeface="Arial" panose="020B0604020202020204" pitchFamily="34" charset="0"/>
                <a:ea typeface="Calibri" panose="020F0502020204030204" pitchFamily="34" charset="0"/>
                <a:cs typeface="Arial" panose="020B0604020202020204" pitchFamily="34" charset="0"/>
              </a:rPr>
              <a:t>Question</a:t>
            </a:r>
            <a:r>
              <a:rPr lang="en-US" dirty="0">
                <a:latin typeface="Arial" panose="020B0604020202020204" pitchFamily="34" charset="0"/>
                <a:ea typeface="Calibri" panose="020F0502020204030204" pitchFamily="34" charset="0"/>
                <a:cs typeface="Arial" panose="020B0604020202020204" pitchFamily="34" charset="0"/>
              </a:rPr>
              <a:t>: How do the growth rates of LVS and </a:t>
            </a:r>
            <a:r>
              <a:rPr lang="en-US" dirty="0">
                <a:latin typeface="Arial" panose="020B0604020202020204" pitchFamily="34" charset="0"/>
                <a:cs typeface="Arial" panose="020B0604020202020204" pitchFamily="34" charset="0"/>
              </a:rPr>
              <a:t>ΔrpsU2 </a:t>
            </a:r>
            <a:r>
              <a:rPr lang="en-US" dirty="0">
                <a:latin typeface="Arial" panose="020B0604020202020204" pitchFamily="34" charset="0"/>
                <a:ea typeface="Calibri" panose="020F0502020204030204" pitchFamily="34" charset="0"/>
                <a:cs typeface="Arial" panose="020B0604020202020204" pitchFamily="34" charset="0"/>
              </a:rPr>
              <a:t>compare in fresh vs. conditioned MHB media?</a:t>
            </a:r>
          </a:p>
          <a:p>
            <a:endParaRPr lang="en-US" dirty="0">
              <a:latin typeface="Arial" panose="020B0604020202020204" pitchFamily="34" charset="0"/>
              <a:ea typeface="Calibri" panose="020F0502020204030204" pitchFamily="34" charset="0"/>
              <a:cs typeface="Arial" panose="020B0604020202020204" pitchFamily="34" charset="0"/>
            </a:endParaRPr>
          </a:p>
          <a:p>
            <a:r>
              <a:rPr lang="en-US" dirty="0">
                <a:highlight>
                  <a:srgbClr val="00FF00"/>
                </a:highlight>
                <a:latin typeface="Arial" panose="020B0604020202020204" pitchFamily="34" charset="0"/>
                <a:cs typeface="Arial" panose="020B0604020202020204" pitchFamily="34" charset="0"/>
              </a:rPr>
              <a:t>Controls</a:t>
            </a:r>
            <a:r>
              <a:rPr lang="en-US" dirty="0">
                <a:latin typeface="Arial" panose="020B0604020202020204" pitchFamily="34" charset="0"/>
                <a:cs typeface="Arial" panose="020B0604020202020204" pitchFamily="34" charset="0"/>
              </a:rPr>
              <a:t>: Compared growth rates to Hannah’s previous experiments</a:t>
            </a:r>
          </a:p>
          <a:p>
            <a:endParaRPr lang="en-US" dirty="0">
              <a:latin typeface="Arial" panose="020B0604020202020204" pitchFamily="34" charset="0"/>
              <a:cs typeface="Arial" panose="020B0604020202020204" pitchFamily="34" charset="0"/>
            </a:endParaRPr>
          </a:p>
          <a:p>
            <a:r>
              <a:rPr lang="en-US" dirty="0">
                <a:highlight>
                  <a:srgbClr val="00FF00"/>
                </a:highlight>
                <a:latin typeface="Arial" panose="020B0604020202020204" pitchFamily="34" charset="0"/>
                <a:cs typeface="Arial" panose="020B0604020202020204" pitchFamily="34" charset="0"/>
              </a:rPr>
              <a:t>Results</a:t>
            </a:r>
            <a:r>
              <a:rPr lang="en-US" dirty="0">
                <a:latin typeface="Arial" panose="020B0604020202020204" pitchFamily="34" charset="0"/>
                <a:cs typeface="Arial" panose="020B0604020202020204" pitchFamily="34" charset="0"/>
              </a:rPr>
              <a:t>: LVS grew better than ΔrpsU2 in both conditions. Both strains grew better in fresh MHB than conditioned media.</a:t>
            </a:r>
          </a:p>
        </p:txBody>
      </p:sp>
      <p:graphicFrame>
        <p:nvGraphicFramePr>
          <p:cNvPr id="6" name="Chart 5">
            <a:extLst>
              <a:ext uri="{FF2B5EF4-FFF2-40B4-BE49-F238E27FC236}">
                <a16:creationId xmlns:a16="http://schemas.microsoft.com/office/drawing/2014/main" id="{066C0E2B-D2C6-36C5-4520-2E0C4C9FFE30}"/>
              </a:ext>
            </a:extLst>
          </p:cNvPr>
          <p:cNvGraphicFramePr>
            <a:graphicFrameLocks/>
          </p:cNvGraphicFramePr>
          <p:nvPr>
            <p:extLst>
              <p:ext uri="{D42A27DB-BD31-4B8C-83A1-F6EECF244321}">
                <p14:modId xmlns:p14="http://schemas.microsoft.com/office/powerpoint/2010/main" val="1017040437"/>
              </p:ext>
            </p:extLst>
          </p:nvPr>
        </p:nvGraphicFramePr>
        <p:xfrm>
          <a:off x="4873657" y="814916"/>
          <a:ext cx="6828581" cy="39853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94E2B23C-AB16-447E-9CBF-045E50433E18}"/>
              </a:ext>
            </a:extLst>
          </p:cNvPr>
          <p:cNvGraphicFramePr>
            <a:graphicFrameLocks noGrp="1"/>
          </p:cNvGraphicFramePr>
          <p:nvPr>
            <p:extLst>
              <p:ext uri="{D42A27DB-BD31-4B8C-83A1-F6EECF244321}">
                <p14:modId xmlns:p14="http://schemas.microsoft.com/office/powerpoint/2010/main" val="154338224"/>
              </p:ext>
            </p:extLst>
          </p:nvPr>
        </p:nvGraphicFramePr>
        <p:xfrm>
          <a:off x="5399203" y="4919524"/>
          <a:ext cx="3420360" cy="1381160"/>
        </p:xfrm>
        <a:graphic>
          <a:graphicData uri="http://schemas.openxmlformats.org/drawingml/2006/table">
            <a:tbl>
              <a:tblPr>
                <a:tableStyleId>{5C22544A-7EE6-4342-B048-85BDC9FD1C3A}</a:tableStyleId>
              </a:tblPr>
              <a:tblGrid>
                <a:gridCol w="1710180">
                  <a:extLst>
                    <a:ext uri="{9D8B030D-6E8A-4147-A177-3AD203B41FA5}">
                      <a16:colId xmlns:a16="http://schemas.microsoft.com/office/drawing/2014/main" val="3364764138"/>
                    </a:ext>
                  </a:extLst>
                </a:gridCol>
                <a:gridCol w="1710180">
                  <a:extLst>
                    <a:ext uri="{9D8B030D-6E8A-4147-A177-3AD203B41FA5}">
                      <a16:colId xmlns:a16="http://schemas.microsoft.com/office/drawing/2014/main" val="2489447091"/>
                    </a:ext>
                  </a:extLst>
                </a:gridCol>
              </a:tblGrid>
              <a:tr h="345290">
                <a:tc gridSpan="2">
                  <a:txBody>
                    <a:bodyPr/>
                    <a:lstStyle/>
                    <a:p>
                      <a:pPr algn="l" fontAlgn="b"/>
                      <a:r>
                        <a:rPr lang="en-US" sz="1600" u="none" strike="noStrike" dirty="0">
                          <a:effectLst/>
                        </a:rPr>
                        <a:t>Generation Times</a:t>
                      </a:r>
                      <a:endParaRPr lang="en-US" sz="16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en-US"/>
                    </a:p>
                  </a:txBody>
                  <a:tcPr/>
                </a:tc>
                <a:extLst>
                  <a:ext uri="{0D108BD9-81ED-4DB2-BD59-A6C34878D82A}">
                    <a16:rowId xmlns:a16="http://schemas.microsoft.com/office/drawing/2014/main" val="2573151743"/>
                  </a:ext>
                </a:extLst>
              </a:tr>
              <a:tr h="345290">
                <a:tc>
                  <a:txBody>
                    <a:bodyPr/>
                    <a:lstStyle/>
                    <a:p>
                      <a:pPr algn="l" fontAlgn="b"/>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0-2 hrs</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57605491"/>
                  </a:ext>
                </a:extLst>
              </a:tr>
              <a:tr h="345290">
                <a:tc>
                  <a:txBody>
                    <a:bodyPr/>
                    <a:lstStyle/>
                    <a:p>
                      <a:pPr algn="l" fontAlgn="b"/>
                      <a:r>
                        <a:rPr lang="en-US" sz="1600" u="none" strike="noStrike" dirty="0">
                          <a:effectLst/>
                        </a:rPr>
                        <a:t>LVS + pF</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dirty="0">
                          <a:effectLst/>
                        </a:rPr>
                        <a:t>110.12773</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49286919"/>
                  </a:ext>
                </a:extLst>
              </a:tr>
              <a:tr h="345290">
                <a:tc>
                  <a:txBody>
                    <a:bodyPr/>
                    <a:lstStyle/>
                    <a:p>
                      <a:pPr algn="l" fontAlgn="b"/>
                      <a:r>
                        <a:rPr lang="el-GR" sz="1600" u="none" strike="noStrike" dirty="0">
                          <a:effectLst/>
                        </a:rPr>
                        <a:t>Δ</a:t>
                      </a:r>
                      <a:r>
                        <a:rPr lang="en-US" sz="1600" u="none" strike="noStrike" dirty="0">
                          <a:effectLst/>
                        </a:rPr>
                        <a:t>rpsU2 + pF</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dirty="0">
                          <a:effectLst/>
                        </a:rPr>
                        <a:t>150.78264</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61818948"/>
                  </a:ext>
                </a:extLst>
              </a:tr>
            </a:tbl>
          </a:graphicData>
        </a:graphic>
      </p:graphicFrame>
      <p:graphicFrame>
        <p:nvGraphicFramePr>
          <p:cNvPr id="7" name="Table 6">
            <a:extLst>
              <a:ext uri="{FF2B5EF4-FFF2-40B4-BE49-F238E27FC236}">
                <a16:creationId xmlns:a16="http://schemas.microsoft.com/office/drawing/2014/main" id="{49567A88-38C0-4550-8C55-FEE1F1CFDE15}"/>
              </a:ext>
            </a:extLst>
          </p:cNvPr>
          <p:cNvGraphicFramePr>
            <a:graphicFrameLocks noGrp="1"/>
          </p:cNvGraphicFramePr>
          <p:nvPr>
            <p:extLst>
              <p:ext uri="{D42A27DB-BD31-4B8C-83A1-F6EECF244321}">
                <p14:modId xmlns:p14="http://schemas.microsoft.com/office/powerpoint/2010/main" val="1479680609"/>
              </p:ext>
            </p:extLst>
          </p:nvPr>
        </p:nvGraphicFramePr>
        <p:xfrm>
          <a:off x="836627" y="4359563"/>
          <a:ext cx="3676458" cy="2211664"/>
        </p:xfrm>
        <a:graphic>
          <a:graphicData uri="http://schemas.openxmlformats.org/drawingml/2006/table">
            <a:tbl>
              <a:tblPr>
                <a:tableStyleId>{5C22544A-7EE6-4342-B048-85BDC9FD1C3A}</a:tableStyleId>
              </a:tblPr>
              <a:tblGrid>
                <a:gridCol w="1659425">
                  <a:extLst>
                    <a:ext uri="{9D8B030D-6E8A-4147-A177-3AD203B41FA5}">
                      <a16:colId xmlns:a16="http://schemas.microsoft.com/office/drawing/2014/main" val="4011467458"/>
                    </a:ext>
                  </a:extLst>
                </a:gridCol>
                <a:gridCol w="2017033">
                  <a:extLst>
                    <a:ext uri="{9D8B030D-6E8A-4147-A177-3AD203B41FA5}">
                      <a16:colId xmlns:a16="http://schemas.microsoft.com/office/drawing/2014/main" val="3090406311"/>
                    </a:ext>
                  </a:extLst>
                </a:gridCol>
              </a:tblGrid>
              <a:tr h="494030">
                <a:tc>
                  <a:txBody>
                    <a:bodyPr/>
                    <a:lstStyle/>
                    <a:p>
                      <a:pPr algn="l" fontAlgn="b"/>
                      <a:r>
                        <a:rPr lang="en-US" sz="1600" u="none" strike="noStrike" dirty="0">
                          <a:effectLst/>
                        </a:rPr>
                        <a:t>Generation Times</a:t>
                      </a:r>
                      <a:endParaRPr lang="en-US" sz="1600" b="0"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US" sz="1600" u="none" strike="noStrike" dirty="0">
                          <a:effectLst/>
                        </a:rPr>
                        <a:t>1.5-3 (hours)</a:t>
                      </a:r>
                      <a:endParaRPr lang="en-US"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954817310"/>
                  </a:ext>
                </a:extLst>
              </a:tr>
              <a:tr h="364787">
                <a:tc>
                  <a:txBody>
                    <a:bodyPr/>
                    <a:lstStyle/>
                    <a:p>
                      <a:pPr algn="l" fontAlgn="b"/>
                      <a:r>
                        <a:rPr lang="en-US" sz="1600" u="none" strike="noStrike" dirty="0">
                          <a:effectLst/>
                        </a:rPr>
                        <a:t>LVS Fresh</a:t>
                      </a:r>
                      <a:endParaRPr lang="en-US" sz="1600" b="0" i="0" u="none" strike="noStrike" dirty="0">
                        <a:solidFill>
                          <a:srgbClr val="000000"/>
                        </a:solidFill>
                        <a:effectLst/>
                        <a:latin typeface="Arial" panose="020B0604020202020204" pitchFamily="34" charset="0"/>
                      </a:endParaRPr>
                    </a:p>
                  </a:txBody>
                  <a:tcPr marL="6350" marR="6350" marT="6350" marB="0" anchor="b"/>
                </a:tc>
                <a:tc>
                  <a:txBody>
                    <a:bodyPr/>
                    <a:lstStyle/>
                    <a:p>
                      <a:pPr algn="r" fontAlgn="b"/>
                      <a:r>
                        <a:rPr lang="en-US" sz="1600" u="none" strike="noStrike" dirty="0">
                          <a:effectLst/>
                        </a:rPr>
                        <a:t>227.9443936</a:t>
                      </a:r>
                      <a:endParaRPr lang="en-US"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008483533"/>
                  </a:ext>
                </a:extLst>
              </a:tr>
              <a:tr h="494030">
                <a:tc>
                  <a:txBody>
                    <a:bodyPr/>
                    <a:lstStyle/>
                    <a:p>
                      <a:pPr algn="l" fontAlgn="b"/>
                      <a:r>
                        <a:rPr lang="en-US" sz="1600" u="none" strike="noStrike" dirty="0">
                          <a:effectLst/>
                        </a:rPr>
                        <a:t>LVS Conditioned</a:t>
                      </a:r>
                      <a:endParaRPr lang="en-US" sz="1600" b="0" i="0" u="none" strike="noStrike" dirty="0">
                        <a:solidFill>
                          <a:srgbClr val="000000"/>
                        </a:solidFill>
                        <a:effectLst/>
                        <a:latin typeface="Arial" panose="020B0604020202020204" pitchFamily="34" charset="0"/>
                      </a:endParaRPr>
                    </a:p>
                  </a:txBody>
                  <a:tcPr marL="6350" marR="6350" marT="6350" marB="0" anchor="b"/>
                </a:tc>
                <a:tc>
                  <a:txBody>
                    <a:bodyPr/>
                    <a:lstStyle/>
                    <a:p>
                      <a:pPr algn="r" fontAlgn="b"/>
                      <a:r>
                        <a:rPr lang="en-US" sz="1600" u="none" strike="noStrike">
                          <a:effectLst/>
                        </a:rPr>
                        <a:t>191.3579718</a:t>
                      </a:r>
                      <a:endParaRPr lang="en-US" sz="16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964041613"/>
                  </a:ext>
                </a:extLst>
              </a:tr>
              <a:tr h="364787">
                <a:tc>
                  <a:txBody>
                    <a:bodyPr/>
                    <a:lstStyle/>
                    <a:p>
                      <a:pPr algn="l" fontAlgn="b"/>
                      <a:r>
                        <a:rPr lang="el-GR" sz="1600" u="none" strike="noStrike" dirty="0">
                          <a:effectLst/>
                        </a:rPr>
                        <a:t>Δ</a:t>
                      </a:r>
                      <a:r>
                        <a:rPr lang="en-US" sz="1600" u="none" strike="noStrike" dirty="0">
                          <a:effectLst/>
                        </a:rPr>
                        <a:t>rpsU2 Fresh</a:t>
                      </a:r>
                      <a:endParaRPr lang="en-US" sz="1600" b="0" i="0" u="none" strike="noStrike" dirty="0">
                        <a:solidFill>
                          <a:srgbClr val="000000"/>
                        </a:solidFill>
                        <a:effectLst/>
                        <a:latin typeface="Arial" panose="020B0604020202020204" pitchFamily="34" charset="0"/>
                      </a:endParaRPr>
                    </a:p>
                  </a:txBody>
                  <a:tcPr marL="6350" marR="6350" marT="6350" marB="0" anchor="b"/>
                </a:tc>
                <a:tc>
                  <a:txBody>
                    <a:bodyPr/>
                    <a:lstStyle/>
                    <a:p>
                      <a:pPr algn="r" fontAlgn="b"/>
                      <a:r>
                        <a:rPr lang="en-US" sz="1600" u="none" strike="noStrike" dirty="0">
                          <a:effectLst/>
                        </a:rPr>
                        <a:t>385.6540485</a:t>
                      </a:r>
                      <a:endParaRPr lang="en-US"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997133198"/>
                  </a:ext>
                </a:extLst>
              </a:tr>
              <a:tr h="494030">
                <a:tc>
                  <a:txBody>
                    <a:bodyPr/>
                    <a:lstStyle/>
                    <a:p>
                      <a:pPr algn="l" fontAlgn="b"/>
                      <a:r>
                        <a:rPr lang="el-GR" sz="1600" u="none" strike="noStrike" dirty="0">
                          <a:effectLst/>
                        </a:rPr>
                        <a:t>Δ</a:t>
                      </a:r>
                      <a:r>
                        <a:rPr lang="en-US" sz="1600" u="none" strike="noStrike" dirty="0">
                          <a:effectLst/>
                        </a:rPr>
                        <a:t>rpsU2 Conditioned</a:t>
                      </a:r>
                      <a:endParaRPr lang="en-US" sz="1600" b="0" i="0" u="none" strike="noStrike" dirty="0">
                        <a:solidFill>
                          <a:srgbClr val="000000"/>
                        </a:solidFill>
                        <a:effectLst/>
                        <a:latin typeface="Arial" panose="020B0604020202020204" pitchFamily="34" charset="0"/>
                      </a:endParaRPr>
                    </a:p>
                  </a:txBody>
                  <a:tcPr marL="6350" marR="6350" marT="6350" marB="0" anchor="b"/>
                </a:tc>
                <a:tc>
                  <a:txBody>
                    <a:bodyPr/>
                    <a:lstStyle/>
                    <a:p>
                      <a:pPr algn="r" fontAlgn="b"/>
                      <a:r>
                        <a:rPr lang="en-US" sz="1600" u="none" strike="noStrike" dirty="0">
                          <a:effectLst/>
                        </a:rPr>
                        <a:t>158.4067221</a:t>
                      </a:r>
                      <a:endParaRPr lang="en-US"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914856873"/>
                  </a:ext>
                </a:extLst>
              </a:tr>
            </a:tbl>
          </a:graphicData>
        </a:graphic>
      </p:graphicFrame>
      <p:sp>
        <p:nvSpPr>
          <p:cNvPr id="8" name="Rectangle 7">
            <a:extLst>
              <a:ext uri="{FF2B5EF4-FFF2-40B4-BE49-F238E27FC236}">
                <a16:creationId xmlns:a16="http://schemas.microsoft.com/office/drawing/2014/main" id="{1F7CF56E-D87D-4550-B27E-7EA003CD9FB8}"/>
              </a:ext>
            </a:extLst>
          </p:cNvPr>
          <p:cNvSpPr/>
          <p:nvPr/>
        </p:nvSpPr>
        <p:spPr>
          <a:xfrm>
            <a:off x="9311326" y="5119754"/>
            <a:ext cx="2121031" cy="923330"/>
          </a:xfrm>
          <a:prstGeom prst="rect">
            <a:avLst/>
          </a:prstGeom>
          <a:solidFill>
            <a:schemeClr val="bg1"/>
          </a:solidFill>
        </p:spPr>
        <p:txBody>
          <a:bodyPr wrap="square">
            <a:spAutoFit/>
          </a:bodyPr>
          <a:lstStyle/>
          <a:p>
            <a:pPr algn="ctr"/>
            <a:r>
              <a:rPr lang="en-US" dirty="0">
                <a:highlight>
                  <a:srgbClr val="FFFF00"/>
                </a:highlight>
                <a:latin typeface="Arial" panose="020B0604020202020204" pitchFamily="34" charset="0"/>
                <a:cs typeface="Arial" panose="020B0604020202020204" pitchFamily="34" charset="0"/>
              </a:rPr>
              <a:t>Very poor growth. Next step - should repeat experiment</a:t>
            </a:r>
          </a:p>
        </p:txBody>
      </p:sp>
    </p:spTree>
    <p:extLst>
      <p:ext uri="{BB962C8B-B14F-4D97-AF65-F5344CB8AC3E}">
        <p14:creationId xmlns:p14="http://schemas.microsoft.com/office/powerpoint/2010/main" val="1133832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9FC44A-78BE-44F4-9F43-05F4C11A8279}"/>
              </a:ext>
            </a:extLst>
          </p:cNvPr>
          <p:cNvPicPr/>
          <p:nvPr/>
        </p:nvPicPr>
        <p:blipFill>
          <a:blip r:embed="rId3"/>
          <a:stretch>
            <a:fillRect/>
          </a:stretch>
        </p:blipFill>
        <p:spPr>
          <a:xfrm>
            <a:off x="5628194" y="168436"/>
            <a:ext cx="5618375" cy="5486401"/>
          </a:xfrm>
          <a:prstGeom prst="rect">
            <a:avLst/>
          </a:prstGeom>
        </p:spPr>
      </p:pic>
      <p:sp>
        <p:nvSpPr>
          <p:cNvPr id="3" name="Rectangle 2">
            <a:extLst>
              <a:ext uri="{FF2B5EF4-FFF2-40B4-BE49-F238E27FC236}">
                <a16:creationId xmlns:a16="http://schemas.microsoft.com/office/drawing/2014/main" id="{46A3F081-D28B-42CB-A3E7-CD2388C9B4C2}"/>
              </a:ext>
            </a:extLst>
          </p:cNvPr>
          <p:cNvSpPr/>
          <p:nvPr/>
        </p:nvSpPr>
        <p:spPr>
          <a:xfrm>
            <a:off x="604887" y="988278"/>
            <a:ext cx="4956928" cy="2585323"/>
          </a:xfrm>
          <a:prstGeom prst="rect">
            <a:avLst/>
          </a:prstGeom>
          <a:solidFill>
            <a:schemeClr val="bg1"/>
          </a:solidFill>
        </p:spPr>
        <p:txBody>
          <a:bodyPr wrap="square">
            <a:spAutoFit/>
          </a:bodyPr>
          <a:lstStyle/>
          <a:p>
            <a:r>
              <a:rPr lang="en-US" dirty="0">
                <a:highlight>
                  <a:srgbClr val="00FF00"/>
                </a:highlight>
                <a:latin typeface="Arial" panose="020B0604020202020204" pitchFamily="34" charset="0"/>
                <a:ea typeface="Calibri" panose="020F0502020204030204" pitchFamily="34" charset="0"/>
              </a:rPr>
              <a:t>Question</a:t>
            </a:r>
            <a:r>
              <a:rPr lang="en-US" dirty="0">
                <a:latin typeface="Arial" panose="020B0604020202020204" pitchFamily="34" charset="0"/>
                <a:ea typeface="Calibri" panose="020F0502020204030204" pitchFamily="34" charset="0"/>
              </a:rPr>
              <a:t>: Did the NLuc gene successfully insert into the backbone?</a:t>
            </a:r>
          </a:p>
          <a:p>
            <a:endParaRPr lang="en-US" dirty="0">
              <a:latin typeface="Arial" panose="020B0604020202020204" pitchFamily="34" charset="0"/>
              <a:ea typeface="Calibri" panose="020F0502020204030204" pitchFamily="34" charset="0"/>
            </a:endParaRPr>
          </a:p>
          <a:p>
            <a:r>
              <a:rPr lang="en-US" dirty="0">
                <a:highlight>
                  <a:srgbClr val="00FF00"/>
                </a:highlight>
                <a:latin typeface="Arial" panose="020B0604020202020204" pitchFamily="34" charset="0"/>
              </a:rPr>
              <a:t>Controls</a:t>
            </a:r>
            <a:r>
              <a:rPr lang="en-US" dirty="0">
                <a:latin typeface="Arial" panose="020B0604020202020204" pitchFamily="34" charset="0"/>
              </a:rPr>
              <a:t>: Used water as a negative control during the digestion</a:t>
            </a:r>
          </a:p>
          <a:p>
            <a:endParaRPr lang="en-US" dirty="0">
              <a:latin typeface="Arial" panose="020B0604020202020204" pitchFamily="34" charset="0"/>
            </a:endParaRPr>
          </a:p>
          <a:p>
            <a:r>
              <a:rPr lang="en-US" dirty="0">
                <a:highlight>
                  <a:srgbClr val="00FF00"/>
                </a:highlight>
                <a:latin typeface="Arial" panose="020B0604020202020204" pitchFamily="34" charset="0"/>
              </a:rPr>
              <a:t>Results</a:t>
            </a:r>
            <a:r>
              <a:rPr lang="en-US" dirty="0">
                <a:latin typeface="Arial" panose="020B0604020202020204" pitchFamily="34" charset="0"/>
              </a:rPr>
              <a:t>: Two bands present in the miniprep column. One at approximately 2500 bp and the other around 3000 bp</a:t>
            </a:r>
            <a:endParaRPr lang="en-US" dirty="0"/>
          </a:p>
        </p:txBody>
      </p:sp>
      <p:sp>
        <p:nvSpPr>
          <p:cNvPr id="4" name="Rectangle 3">
            <a:extLst>
              <a:ext uri="{FF2B5EF4-FFF2-40B4-BE49-F238E27FC236}">
                <a16:creationId xmlns:a16="http://schemas.microsoft.com/office/drawing/2014/main" id="{A5252ED7-A130-4538-A608-5A7D293CF20F}"/>
              </a:ext>
            </a:extLst>
          </p:cNvPr>
          <p:cNvSpPr/>
          <p:nvPr/>
        </p:nvSpPr>
        <p:spPr>
          <a:xfrm>
            <a:off x="7770438" y="5766234"/>
            <a:ext cx="2172390" cy="923330"/>
          </a:xfrm>
          <a:prstGeom prst="rect">
            <a:avLst/>
          </a:prstGeom>
          <a:solidFill>
            <a:schemeClr val="bg1"/>
          </a:solidFill>
        </p:spPr>
        <p:txBody>
          <a:bodyPr wrap="none">
            <a:spAutoFit/>
          </a:bodyPr>
          <a:lstStyle/>
          <a:p>
            <a:r>
              <a:rPr lang="en-US" dirty="0">
                <a:latin typeface="Arial" panose="020B0604020202020204" pitchFamily="34" charset="0"/>
                <a:ea typeface="Calibri" panose="020F0502020204030204" pitchFamily="34" charset="0"/>
              </a:rPr>
              <a:t>Insert: 606 bp</a:t>
            </a:r>
          </a:p>
          <a:p>
            <a:r>
              <a:rPr lang="en-US" dirty="0">
                <a:latin typeface="Arial" panose="020B0604020202020204" pitchFamily="34" charset="0"/>
                <a:ea typeface="Calibri" panose="020F0502020204030204" pitchFamily="34" charset="0"/>
              </a:rPr>
              <a:t>Backbone: 2762 bp</a:t>
            </a:r>
          </a:p>
          <a:p>
            <a:r>
              <a:rPr lang="en-US" dirty="0">
                <a:latin typeface="Arial" panose="020B0604020202020204" pitchFamily="34" charset="0"/>
              </a:rPr>
              <a:t>Plasmid: 3352 bp</a:t>
            </a:r>
            <a:endParaRPr lang="en-US" dirty="0"/>
          </a:p>
        </p:txBody>
      </p:sp>
      <p:sp>
        <p:nvSpPr>
          <p:cNvPr id="5" name="Rectangle 4">
            <a:extLst>
              <a:ext uri="{FF2B5EF4-FFF2-40B4-BE49-F238E27FC236}">
                <a16:creationId xmlns:a16="http://schemas.microsoft.com/office/drawing/2014/main" id="{FE0B310E-B530-4D65-9463-FD6E8858E10A}"/>
              </a:ext>
            </a:extLst>
          </p:cNvPr>
          <p:cNvSpPr/>
          <p:nvPr/>
        </p:nvSpPr>
        <p:spPr>
          <a:xfrm>
            <a:off x="671266" y="3949866"/>
            <a:ext cx="4956928" cy="646331"/>
          </a:xfrm>
          <a:prstGeom prst="rect">
            <a:avLst/>
          </a:prstGeom>
          <a:solidFill>
            <a:schemeClr val="bg1"/>
          </a:solidFill>
        </p:spPr>
        <p:txBody>
          <a:bodyPr wrap="square">
            <a:spAutoFit/>
          </a:bodyPr>
          <a:lstStyle/>
          <a:p>
            <a:r>
              <a:rPr lang="en-US" dirty="0"/>
              <a:t>Two bands could represent digested and un-digested plasmid. </a:t>
            </a:r>
          </a:p>
        </p:txBody>
      </p:sp>
      <p:sp>
        <p:nvSpPr>
          <p:cNvPr id="7" name="Rectangle 6">
            <a:extLst>
              <a:ext uri="{FF2B5EF4-FFF2-40B4-BE49-F238E27FC236}">
                <a16:creationId xmlns:a16="http://schemas.microsoft.com/office/drawing/2014/main" id="{7E942485-52EA-4550-A8C8-1E48C9A3E341}"/>
              </a:ext>
            </a:extLst>
          </p:cNvPr>
          <p:cNvSpPr/>
          <p:nvPr/>
        </p:nvSpPr>
        <p:spPr>
          <a:xfrm>
            <a:off x="418314" y="4972462"/>
            <a:ext cx="4956928" cy="923330"/>
          </a:xfrm>
          <a:prstGeom prst="rect">
            <a:avLst/>
          </a:prstGeom>
          <a:solidFill>
            <a:schemeClr val="bg1"/>
          </a:solidFill>
        </p:spPr>
        <p:txBody>
          <a:bodyPr wrap="square">
            <a:spAutoFit/>
          </a:bodyPr>
          <a:lstStyle/>
          <a:p>
            <a:pPr algn="ctr"/>
            <a:r>
              <a:rPr lang="en-US" dirty="0">
                <a:highlight>
                  <a:srgbClr val="FFFF00"/>
                </a:highlight>
              </a:rPr>
              <a:t>Next step – Do another ligation using different ratios of </a:t>
            </a:r>
            <a:r>
              <a:rPr lang="en-US" dirty="0" err="1">
                <a:highlight>
                  <a:srgbClr val="FFFF00"/>
                </a:highlight>
              </a:rPr>
              <a:t>insert:backbone</a:t>
            </a:r>
            <a:r>
              <a:rPr lang="en-US" dirty="0">
                <a:highlight>
                  <a:srgbClr val="FFFF00"/>
                </a:highlight>
              </a:rPr>
              <a:t> to try and improve ligation efficacy</a:t>
            </a:r>
          </a:p>
        </p:txBody>
      </p:sp>
    </p:spTree>
    <p:extLst>
      <p:ext uri="{BB962C8B-B14F-4D97-AF65-F5344CB8AC3E}">
        <p14:creationId xmlns:p14="http://schemas.microsoft.com/office/powerpoint/2010/main" val="477995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71BCDA-CB98-43FE-A5D4-EA78011D80F2}"/>
              </a:ext>
            </a:extLst>
          </p:cNvPr>
          <p:cNvPicPr/>
          <p:nvPr/>
        </p:nvPicPr>
        <p:blipFill>
          <a:blip r:embed="rId3"/>
          <a:stretch>
            <a:fillRect/>
          </a:stretch>
        </p:blipFill>
        <p:spPr>
          <a:xfrm>
            <a:off x="5646656" y="499621"/>
            <a:ext cx="5704853" cy="5531596"/>
          </a:xfrm>
          <a:prstGeom prst="rect">
            <a:avLst/>
          </a:prstGeom>
        </p:spPr>
      </p:pic>
      <p:sp>
        <p:nvSpPr>
          <p:cNvPr id="3" name="Rectangle 2">
            <a:extLst>
              <a:ext uri="{FF2B5EF4-FFF2-40B4-BE49-F238E27FC236}">
                <a16:creationId xmlns:a16="http://schemas.microsoft.com/office/drawing/2014/main" id="{B03FC320-E1DB-416B-9162-2BFD2D22886A}"/>
              </a:ext>
            </a:extLst>
          </p:cNvPr>
          <p:cNvSpPr/>
          <p:nvPr/>
        </p:nvSpPr>
        <p:spPr>
          <a:xfrm>
            <a:off x="604887" y="3624682"/>
            <a:ext cx="5238161" cy="2628155"/>
          </a:xfrm>
          <a:prstGeom prst="rect">
            <a:avLst/>
          </a:prstGeom>
        </p:spPr>
        <p:txBody>
          <a:bodyPr wrap="square">
            <a:spAutoFit/>
          </a:bodyPr>
          <a:lstStyle/>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1500 band = 140 ng (the concentration of the ladder we use is double)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Insert:  420 ng / 5 </a:t>
            </a:r>
            <a:r>
              <a:rPr lang="en-US" dirty="0" err="1">
                <a:latin typeface="Arial" panose="020B0604020202020204" pitchFamily="34" charset="0"/>
                <a:ea typeface="Calibri" panose="020F0502020204030204" pitchFamily="34" charset="0"/>
                <a:cs typeface="Times New Roman" panose="02020603050405020304" pitchFamily="18" charset="0"/>
              </a:rPr>
              <a:t>uL</a:t>
            </a:r>
            <a:r>
              <a:rPr lang="en-US" dirty="0">
                <a:latin typeface="Arial" panose="020B0604020202020204" pitchFamily="34" charset="0"/>
                <a:ea typeface="Calibri" panose="020F0502020204030204" pitchFamily="34" charset="0"/>
                <a:cs typeface="Times New Roman" panose="02020603050405020304" pitchFamily="18" charset="0"/>
              </a:rPr>
              <a:t> = 84 ng/</a:t>
            </a:r>
            <a:r>
              <a:rPr lang="en-US" dirty="0" err="1">
                <a:latin typeface="Arial" panose="020B0604020202020204" pitchFamily="34" charset="0"/>
                <a:ea typeface="Calibri" panose="020F0502020204030204" pitchFamily="34" charset="0"/>
                <a:cs typeface="Times New Roman" panose="02020603050405020304" pitchFamily="18" charset="0"/>
              </a:rPr>
              <a:t>uL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Backbone: 140 ng / 5 </a:t>
            </a:r>
            <a:r>
              <a:rPr lang="en-US" dirty="0" err="1">
                <a:latin typeface="Arial" panose="020B0604020202020204" pitchFamily="34" charset="0"/>
                <a:ea typeface="Calibri" panose="020F0502020204030204" pitchFamily="34" charset="0"/>
                <a:cs typeface="Times New Roman" panose="02020603050405020304" pitchFamily="18" charset="0"/>
              </a:rPr>
              <a:t>uL</a:t>
            </a:r>
            <a:r>
              <a:rPr lang="en-US" dirty="0">
                <a:latin typeface="Arial" panose="020B0604020202020204" pitchFamily="34" charset="0"/>
                <a:ea typeface="Calibri" panose="020F0502020204030204" pitchFamily="34" charset="0"/>
                <a:cs typeface="Times New Roman" panose="02020603050405020304" pitchFamily="18" charset="0"/>
              </a:rPr>
              <a:t> =  28 ng/</a:t>
            </a:r>
            <a:r>
              <a:rPr lang="en-US" dirty="0" err="1">
                <a:latin typeface="Arial" panose="020B0604020202020204" pitchFamily="34" charset="0"/>
                <a:ea typeface="Calibri" panose="020F0502020204030204" pitchFamily="34" charset="0"/>
                <a:cs typeface="Times New Roman" panose="02020603050405020304" pitchFamily="18" charset="0"/>
              </a:rPr>
              <a:t>uL</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dirty="0">
                <a:latin typeface="Arial" panose="020B0604020202020204" pitchFamily="34" charset="0"/>
                <a:ea typeface="Calibri" panose="020F0502020204030204" pitchFamily="34" charset="0"/>
                <a:cs typeface="Times New Roman" panose="02020603050405020304" pitchFamily="18" charset="0"/>
              </a:rPr>
              <a:t>Nanodrop Concentrations </a:t>
            </a:r>
            <a:r>
              <a:rPr lang="en-US" dirty="0">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 </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dirty="0">
                <a:latin typeface="Arial" panose="020B0604020202020204" pitchFamily="34" charset="0"/>
                <a:ea typeface="Calibri" panose="020F0502020204030204" pitchFamily="34" charset="0"/>
                <a:cs typeface="Times New Roman" panose="02020603050405020304" pitchFamily="18" charset="0"/>
              </a:rPr>
              <a:t>Insert: 60.4 ng/</a:t>
            </a:r>
            <a:r>
              <a:rPr lang="en-US" dirty="0" err="1">
                <a:latin typeface="Arial" panose="020B0604020202020204" pitchFamily="34" charset="0"/>
                <a:ea typeface="Calibri" panose="020F0502020204030204" pitchFamily="34" charset="0"/>
                <a:cs typeface="Times New Roman" panose="02020603050405020304" pitchFamily="18" charset="0"/>
              </a:rPr>
              <a:t>uL</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dirty="0">
                <a:latin typeface="Arial" panose="020B0604020202020204" pitchFamily="34" charset="0"/>
                <a:ea typeface="Calibri" panose="020F0502020204030204" pitchFamily="34" charset="0"/>
                <a:cs typeface="Times New Roman" panose="02020603050405020304" pitchFamily="18" charset="0"/>
              </a:rPr>
              <a:t>Backbone: 33 ng/</a:t>
            </a:r>
            <a:r>
              <a:rPr lang="en-US" dirty="0" err="1">
                <a:latin typeface="Arial" panose="020B0604020202020204" pitchFamily="34" charset="0"/>
                <a:ea typeface="Calibri" panose="020F0502020204030204" pitchFamily="34" charset="0"/>
                <a:cs typeface="Times New Roman" panose="02020603050405020304" pitchFamily="18" charset="0"/>
              </a:rPr>
              <a:t>uL</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2860453-9D78-4C41-802A-A0DF366A51ED}"/>
              </a:ext>
            </a:extLst>
          </p:cNvPr>
          <p:cNvSpPr txBox="1"/>
          <p:nvPr/>
        </p:nvSpPr>
        <p:spPr>
          <a:xfrm>
            <a:off x="3485778" y="133833"/>
            <a:ext cx="5220443" cy="584775"/>
          </a:xfrm>
          <a:prstGeom prst="rect">
            <a:avLst/>
          </a:prstGeom>
          <a:noFill/>
        </p:spPr>
        <p:txBody>
          <a:bodyPr wrap="square" rtlCol="0">
            <a:spAutoFit/>
          </a:bodyPr>
          <a:lstStyle/>
          <a:p>
            <a:pPr algn="ctr"/>
            <a:r>
              <a:rPr lang="en-US" sz="3200" b="1" dirty="0"/>
              <a:t>Re-Do of Ligation</a:t>
            </a:r>
          </a:p>
        </p:txBody>
      </p:sp>
      <p:sp>
        <p:nvSpPr>
          <p:cNvPr id="5" name="Rectangle 4">
            <a:extLst>
              <a:ext uri="{FF2B5EF4-FFF2-40B4-BE49-F238E27FC236}">
                <a16:creationId xmlns:a16="http://schemas.microsoft.com/office/drawing/2014/main" id="{23ADC884-905B-4C5C-9B6E-0E2A820DFA6C}"/>
              </a:ext>
            </a:extLst>
          </p:cNvPr>
          <p:cNvSpPr/>
          <p:nvPr/>
        </p:nvSpPr>
        <p:spPr>
          <a:xfrm>
            <a:off x="604887" y="988278"/>
            <a:ext cx="4956928" cy="2308324"/>
          </a:xfrm>
          <a:prstGeom prst="rect">
            <a:avLst/>
          </a:prstGeom>
          <a:solidFill>
            <a:schemeClr val="bg1"/>
          </a:solidFill>
        </p:spPr>
        <p:txBody>
          <a:bodyPr wrap="square">
            <a:spAutoFit/>
          </a:bodyPr>
          <a:lstStyle/>
          <a:p>
            <a:r>
              <a:rPr lang="en-US" dirty="0">
                <a:highlight>
                  <a:srgbClr val="00FF00"/>
                </a:highlight>
                <a:latin typeface="Arial" panose="020B0604020202020204" pitchFamily="34" charset="0"/>
                <a:ea typeface="Calibri" panose="020F0502020204030204" pitchFamily="34" charset="0"/>
              </a:rPr>
              <a:t>Question</a:t>
            </a:r>
            <a:r>
              <a:rPr lang="en-US" dirty="0">
                <a:latin typeface="Arial" panose="020B0604020202020204" pitchFamily="34" charset="0"/>
                <a:ea typeface="Calibri" panose="020F0502020204030204" pitchFamily="34" charset="0"/>
              </a:rPr>
              <a:t>: What are the concentrations of my gel purified insert and backbone?</a:t>
            </a:r>
          </a:p>
          <a:p>
            <a:endParaRPr lang="en-US" dirty="0">
              <a:latin typeface="Arial" panose="020B0604020202020204" pitchFamily="34" charset="0"/>
            </a:endParaRPr>
          </a:p>
          <a:p>
            <a:r>
              <a:rPr lang="en-US" dirty="0">
                <a:highlight>
                  <a:srgbClr val="00FF00"/>
                </a:highlight>
                <a:latin typeface="Arial" panose="020B0604020202020204" pitchFamily="34" charset="0"/>
              </a:rPr>
              <a:t>Results</a:t>
            </a:r>
            <a:r>
              <a:rPr lang="en-US" dirty="0">
                <a:latin typeface="Arial" panose="020B0604020202020204" pitchFamily="34" charset="0"/>
              </a:rPr>
              <a:t>: Both bands appear at their expected locations (590 and 2762 bp respectively). Compared to the 1500 bp band, the insert band is approximately 3X the intensity while the backbone is about the same intensity.</a:t>
            </a:r>
            <a:endParaRPr lang="en-US" dirty="0"/>
          </a:p>
        </p:txBody>
      </p:sp>
    </p:spTree>
    <p:extLst>
      <p:ext uri="{BB962C8B-B14F-4D97-AF65-F5344CB8AC3E}">
        <p14:creationId xmlns:p14="http://schemas.microsoft.com/office/powerpoint/2010/main" val="2072339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C252671F-D9F4-C2D4-C01E-E0EC676125D6}"/>
              </a:ext>
            </a:extLst>
          </p:cNvPr>
          <p:cNvGrpSpPr/>
          <p:nvPr/>
        </p:nvGrpSpPr>
        <p:grpSpPr>
          <a:xfrm>
            <a:off x="6194524" y="1892069"/>
            <a:ext cx="613067" cy="264727"/>
            <a:chOff x="9481063" y="2130608"/>
            <a:chExt cx="613067" cy="264727"/>
          </a:xfrm>
        </p:grpSpPr>
        <p:sp>
          <p:nvSpPr>
            <p:cNvPr id="61" name="Oval 60">
              <a:extLst>
                <a:ext uri="{FF2B5EF4-FFF2-40B4-BE49-F238E27FC236}">
                  <a16:creationId xmlns:a16="http://schemas.microsoft.com/office/drawing/2014/main" id="{6E118B5C-7517-C524-C01E-5AB887523581}"/>
                </a:ext>
              </a:extLst>
            </p:cNvPr>
            <p:cNvSpPr/>
            <p:nvPr/>
          </p:nvSpPr>
          <p:spPr>
            <a:xfrm rot="21097913">
              <a:off x="9481810" y="2143965"/>
              <a:ext cx="612320" cy="251370"/>
            </a:xfrm>
            <a:prstGeom prst="ellipse">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8D79420C-557E-1271-1257-33AF141CA3FD}"/>
                </a:ext>
              </a:extLst>
            </p:cNvPr>
            <p:cNvSpPr txBox="1"/>
            <p:nvPr/>
          </p:nvSpPr>
          <p:spPr>
            <a:xfrm>
              <a:off x="9481063" y="2130608"/>
              <a:ext cx="582211" cy="261610"/>
            </a:xfrm>
            <a:prstGeom prst="rect">
              <a:avLst/>
            </a:prstGeom>
            <a:noFill/>
          </p:spPr>
          <p:txBody>
            <a:bodyPr wrap="square" rtlCol="0">
              <a:spAutoFit/>
            </a:bodyPr>
            <a:lstStyle/>
            <a:p>
              <a:r>
                <a:rPr lang="en-US" sz="1100" dirty="0">
                  <a:solidFill>
                    <a:schemeClr val="bg1"/>
                  </a:solidFill>
                </a:rPr>
                <a:t>bS21-1</a:t>
              </a:r>
            </a:p>
          </p:txBody>
        </p:sp>
      </p:grpSp>
      <p:sp>
        <p:nvSpPr>
          <p:cNvPr id="6" name="Oval 5">
            <a:extLst>
              <a:ext uri="{FF2B5EF4-FFF2-40B4-BE49-F238E27FC236}">
                <a16:creationId xmlns:a16="http://schemas.microsoft.com/office/drawing/2014/main" id="{FE161566-F41E-0FEE-0C68-DACD15141137}"/>
              </a:ext>
            </a:extLst>
          </p:cNvPr>
          <p:cNvSpPr/>
          <p:nvPr/>
        </p:nvSpPr>
        <p:spPr>
          <a:xfrm>
            <a:off x="3510545" y="3429002"/>
            <a:ext cx="1181434" cy="69125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5EFCDA3-65E1-F63D-A510-9D04E1CABA1A}"/>
              </a:ext>
            </a:extLst>
          </p:cNvPr>
          <p:cNvSpPr/>
          <p:nvPr/>
        </p:nvSpPr>
        <p:spPr>
          <a:xfrm>
            <a:off x="9822998" y="3429002"/>
            <a:ext cx="1181434" cy="69125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Freeform 192">
            <a:extLst>
              <a:ext uri="{FF2B5EF4-FFF2-40B4-BE49-F238E27FC236}">
                <a16:creationId xmlns:a16="http://schemas.microsoft.com/office/drawing/2014/main" id="{BD29A8FA-5012-A911-EC28-78876B516AF6}"/>
              </a:ext>
            </a:extLst>
          </p:cNvPr>
          <p:cNvSpPr/>
          <p:nvPr/>
        </p:nvSpPr>
        <p:spPr>
          <a:xfrm>
            <a:off x="3335115" y="3875343"/>
            <a:ext cx="2433484" cy="313834"/>
          </a:xfrm>
          <a:custGeom>
            <a:avLst/>
            <a:gdLst>
              <a:gd name="connsiteX0" fmla="*/ 0 w 3200400"/>
              <a:gd name="connsiteY0" fmla="*/ 237661 h 376138"/>
              <a:gd name="connsiteX1" fmla="*/ 840658 w 3200400"/>
              <a:gd name="connsiteY1" fmla="*/ 16435 h 376138"/>
              <a:gd name="connsiteX2" fmla="*/ 1386348 w 3200400"/>
              <a:gd name="connsiteY2" fmla="*/ 45932 h 376138"/>
              <a:gd name="connsiteX3" fmla="*/ 1932039 w 3200400"/>
              <a:gd name="connsiteY3" fmla="*/ 281906 h 376138"/>
              <a:gd name="connsiteX4" fmla="*/ 2625213 w 3200400"/>
              <a:gd name="connsiteY4" fmla="*/ 370396 h 376138"/>
              <a:gd name="connsiteX5" fmla="*/ 3200400 w 3200400"/>
              <a:gd name="connsiteY5" fmla="*/ 134422 h 37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376138">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reeform 192">
            <a:extLst>
              <a:ext uri="{FF2B5EF4-FFF2-40B4-BE49-F238E27FC236}">
                <a16:creationId xmlns:a16="http://schemas.microsoft.com/office/drawing/2014/main" id="{A7ABB129-FBC8-B7BC-B1BA-EA22FBB70FC1}"/>
              </a:ext>
            </a:extLst>
          </p:cNvPr>
          <p:cNvSpPr/>
          <p:nvPr/>
        </p:nvSpPr>
        <p:spPr>
          <a:xfrm>
            <a:off x="6534791" y="3870320"/>
            <a:ext cx="2433484" cy="313834"/>
          </a:xfrm>
          <a:custGeom>
            <a:avLst/>
            <a:gdLst>
              <a:gd name="connsiteX0" fmla="*/ 0 w 3200400"/>
              <a:gd name="connsiteY0" fmla="*/ 237661 h 376138"/>
              <a:gd name="connsiteX1" fmla="*/ 840658 w 3200400"/>
              <a:gd name="connsiteY1" fmla="*/ 16435 h 376138"/>
              <a:gd name="connsiteX2" fmla="*/ 1386348 w 3200400"/>
              <a:gd name="connsiteY2" fmla="*/ 45932 h 376138"/>
              <a:gd name="connsiteX3" fmla="*/ 1932039 w 3200400"/>
              <a:gd name="connsiteY3" fmla="*/ 281906 h 376138"/>
              <a:gd name="connsiteX4" fmla="*/ 2625213 w 3200400"/>
              <a:gd name="connsiteY4" fmla="*/ 370396 h 376138"/>
              <a:gd name="connsiteX5" fmla="*/ 3200400 w 3200400"/>
              <a:gd name="connsiteY5" fmla="*/ 134422 h 37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376138">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Freeform 192">
            <a:extLst>
              <a:ext uri="{FF2B5EF4-FFF2-40B4-BE49-F238E27FC236}">
                <a16:creationId xmlns:a16="http://schemas.microsoft.com/office/drawing/2014/main" id="{632E249C-BEEF-CAC0-9B6C-5AA92256ECF5}"/>
              </a:ext>
            </a:extLst>
          </p:cNvPr>
          <p:cNvSpPr/>
          <p:nvPr/>
        </p:nvSpPr>
        <p:spPr>
          <a:xfrm>
            <a:off x="9644142" y="3870320"/>
            <a:ext cx="2433484" cy="313834"/>
          </a:xfrm>
          <a:custGeom>
            <a:avLst/>
            <a:gdLst>
              <a:gd name="connsiteX0" fmla="*/ 0 w 3200400"/>
              <a:gd name="connsiteY0" fmla="*/ 237661 h 376138"/>
              <a:gd name="connsiteX1" fmla="*/ 840658 w 3200400"/>
              <a:gd name="connsiteY1" fmla="*/ 16435 h 376138"/>
              <a:gd name="connsiteX2" fmla="*/ 1386348 w 3200400"/>
              <a:gd name="connsiteY2" fmla="*/ 45932 h 376138"/>
              <a:gd name="connsiteX3" fmla="*/ 1932039 w 3200400"/>
              <a:gd name="connsiteY3" fmla="*/ 281906 h 376138"/>
              <a:gd name="connsiteX4" fmla="*/ 2625213 w 3200400"/>
              <a:gd name="connsiteY4" fmla="*/ 370396 h 376138"/>
              <a:gd name="connsiteX5" fmla="*/ 3200400 w 3200400"/>
              <a:gd name="connsiteY5" fmla="*/ 134422 h 37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376138">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2B7B9E-C5E8-C002-2A63-CCE5DF592B1D}"/>
              </a:ext>
            </a:extLst>
          </p:cNvPr>
          <p:cNvSpPr>
            <a:spLocks noGrp="1"/>
          </p:cNvSpPr>
          <p:nvPr>
            <p:ph type="title"/>
          </p:nvPr>
        </p:nvSpPr>
        <p:spPr>
          <a:xfrm>
            <a:off x="571624" y="42223"/>
            <a:ext cx="10515600" cy="1325563"/>
          </a:xfrm>
        </p:spPr>
        <p:txBody>
          <a:bodyPr/>
          <a:lstStyle/>
          <a:p>
            <a:r>
              <a:rPr lang="en-US" dirty="0"/>
              <a:t>Model for bS21-mediated regulation</a:t>
            </a:r>
          </a:p>
        </p:txBody>
      </p:sp>
      <p:cxnSp>
        <p:nvCxnSpPr>
          <p:cNvPr id="4" name="Straight Connector 3">
            <a:extLst>
              <a:ext uri="{FF2B5EF4-FFF2-40B4-BE49-F238E27FC236}">
                <a16:creationId xmlns:a16="http://schemas.microsoft.com/office/drawing/2014/main" id="{A5D7C02D-A2D8-D95A-4141-61E1AF9E6568}"/>
              </a:ext>
            </a:extLst>
          </p:cNvPr>
          <p:cNvCxnSpPr/>
          <p:nvPr/>
        </p:nvCxnSpPr>
        <p:spPr>
          <a:xfrm>
            <a:off x="327349" y="1046524"/>
            <a:ext cx="11221184"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3A16552F-AF2E-B005-3A36-65A47845A8A6}"/>
              </a:ext>
            </a:extLst>
          </p:cNvPr>
          <p:cNvSpPr/>
          <p:nvPr/>
        </p:nvSpPr>
        <p:spPr>
          <a:xfrm>
            <a:off x="4500260" y="1288100"/>
            <a:ext cx="1181434" cy="69125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50S</a:t>
            </a:r>
          </a:p>
        </p:txBody>
      </p:sp>
      <p:sp>
        <p:nvSpPr>
          <p:cNvPr id="23" name="Oval 22">
            <a:extLst>
              <a:ext uri="{FF2B5EF4-FFF2-40B4-BE49-F238E27FC236}">
                <a16:creationId xmlns:a16="http://schemas.microsoft.com/office/drawing/2014/main" id="{804CC1A1-9F0B-D585-54DD-19C6352A9770}"/>
              </a:ext>
            </a:extLst>
          </p:cNvPr>
          <p:cNvSpPr/>
          <p:nvPr/>
        </p:nvSpPr>
        <p:spPr>
          <a:xfrm>
            <a:off x="6552223" y="1340442"/>
            <a:ext cx="971342" cy="38943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30S</a:t>
            </a:r>
          </a:p>
        </p:txBody>
      </p:sp>
      <p:sp>
        <p:nvSpPr>
          <p:cNvPr id="25" name="TextBox 24">
            <a:extLst>
              <a:ext uri="{FF2B5EF4-FFF2-40B4-BE49-F238E27FC236}">
                <a16:creationId xmlns:a16="http://schemas.microsoft.com/office/drawing/2014/main" id="{9F08D46B-34E3-CFF9-2DB3-0772F102F18C}"/>
              </a:ext>
            </a:extLst>
          </p:cNvPr>
          <p:cNvSpPr txBox="1"/>
          <p:nvPr/>
        </p:nvSpPr>
        <p:spPr>
          <a:xfrm>
            <a:off x="465606" y="4464254"/>
            <a:ext cx="1181434" cy="400110"/>
          </a:xfrm>
          <a:prstGeom prst="rect">
            <a:avLst/>
          </a:prstGeom>
          <a:noFill/>
        </p:spPr>
        <p:txBody>
          <a:bodyPr wrap="square" rtlCol="0">
            <a:spAutoFit/>
          </a:bodyPr>
          <a:lstStyle/>
          <a:p>
            <a:r>
              <a:rPr lang="en-US" sz="2000" dirty="0"/>
              <a:t>bS21-1</a:t>
            </a:r>
          </a:p>
        </p:txBody>
      </p:sp>
      <p:sp>
        <p:nvSpPr>
          <p:cNvPr id="26" name="TextBox 25">
            <a:extLst>
              <a:ext uri="{FF2B5EF4-FFF2-40B4-BE49-F238E27FC236}">
                <a16:creationId xmlns:a16="http://schemas.microsoft.com/office/drawing/2014/main" id="{9929BE24-360A-75B2-2B17-B2AD88D80791}"/>
              </a:ext>
            </a:extLst>
          </p:cNvPr>
          <p:cNvSpPr txBox="1"/>
          <p:nvPr/>
        </p:nvSpPr>
        <p:spPr>
          <a:xfrm>
            <a:off x="3727850" y="4464254"/>
            <a:ext cx="1181434" cy="400110"/>
          </a:xfrm>
          <a:prstGeom prst="rect">
            <a:avLst/>
          </a:prstGeom>
          <a:noFill/>
        </p:spPr>
        <p:txBody>
          <a:bodyPr wrap="square" rtlCol="0">
            <a:spAutoFit/>
          </a:bodyPr>
          <a:lstStyle/>
          <a:p>
            <a:r>
              <a:rPr lang="en-US" sz="2000" dirty="0"/>
              <a:t>bS21-2</a:t>
            </a:r>
          </a:p>
        </p:txBody>
      </p:sp>
      <p:sp>
        <p:nvSpPr>
          <p:cNvPr id="27" name="TextBox 26">
            <a:extLst>
              <a:ext uri="{FF2B5EF4-FFF2-40B4-BE49-F238E27FC236}">
                <a16:creationId xmlns:a16="http://schemas.microsoft.com/office/drawing/2014/main" id="{4D8A09E8-D204-8F35-5C2E-C7A664D140C5}"/>
              </a:ext>
            </a:extLst>
          </p:cNvPr>
          <p:cNvSpPr txBox="1"/>
          <p:nvPr/>
        </p:nvSpPr>
        <p:spPr>
          <a:xfrm>
            <a:off x="6884076" y="4421029"/>
            <a:ext cx="1181434" cy="400110"/>
          </a:xfrm>
          <a:prstGeom prst="rect">
            <a:avLst/>
          </a:prstGeom>
          <a:noFill/>
        </p:spPr>
        <p:txBody>
          <a:bodyPr wrap="square" rtlCol="0">
            <a:spAutoFit/>
          </a:bodyPr>
          <a:lstStyle/>
          <a:p>
            <a:r>
              <a:rPr lang="en-US" sz="2000" dirty="0"/>
              <a:t>bS21-3</a:t>
            </a:r>
          </a:p>
        </p:txBody>
      </p:sp>
      <p:sp>
        <p:nvSpPr>
          <p:cNvPr id="28" name="TextBox 27">
            <a:extLst>
              <a:ext uri="{FF2B5EF4-FFF2-40B4-BE49-F238E27FC236}">
                <a16:creationId xmlns:a16="http://schemas.microsoft.com/office/drawing/2014/main" id="{42301BEF-8E25-862B-00F3-5E7F0A666FDD}"/>
              </a:ext>
            </a:extLst>
          </p:cNvPr>
          <p:cNvSpPr txBox="1"/>
          <p:nvPr/>
        </p:nvSpPr>
        <p:spPr>
          <a:xfrm>
            <a:off x="10030517" y="4421029"/>
            <a:ext cx="1181434" cy="400110"/>
          </a:xfrm>
          <a:prstGeom prst="rect">
            <a:avLst/>
          </a:prstGeom>
          <a:noFill/>
        </p:spPr>
        <p:txBody>
          <a:bodyPr wrap="square" rtlCol="0">
            <a:spAutoFit/>
          </a:bodyPr>
          <a:lstStyle/>
          <a:p>
            <a:r>
              <a:rPr lang="en-US" sz="2000" dirty="0"/>
              <a:t>- bS21</a:t>
            </a:r>
          </a:p>
        </p:txBody>
      </p:sp>
      <p:grpSp>
        <p:nvGrpSpPr>
          <p:cNvPr id="35" name="Group 34">
            <a:extLst>
              <a:ext uri="{FF2B5EF4-FFF2-40B4-BE49-F238E27FC236}">
                <a16:creationId xmlns:a16="http://schemas.microsoft.com/office/drawing/2014/main" id="{5F1C79F5-6737-DDFB-EE60-7D9F266FFCB8}"/>
              </a:ext>
            </a:extLst>
          </p:cNvPr>
          <p:cNvGrpSpPr/>
          <p:nvPr/>
        </p:nvGrpSpPr>
        <p:grpSpPr>
          <a:xfrm>
            <a:off x="3615168" y="3875857"/>
            <a:ext cx="971342" cy="389439"/>
            <a:chOff x="4118751" y="3875857"/>
            <a:chExt cx="971342" cy="389439"/>
          </a:xfrm>
        </p:grpSpPr>
        <p:sp>
          <p:nvSpPr>
            <p:cNvPr id="7" name="Oval 6">
              <a:extLst>
                <a:ext uri="{FF2B5EF4-FFF2-40B4-BE49-F238E27FC236}">
                  <a16:creationId xmlns:a16="http://schemas.microsoft.com/office/drawing/2014/main" id="{C8AD8BB3-ADF2-5D6C-2FA9-69C49190EC40}"/>
                </a:ext>
              </a:extLst>
            </p:cNvPr>
            <p:cNvSpPr/>
            <p:nvPr/>
          </p:nvSpPr>
          <p:spPr>
            <a:xfrm>
              <a:off x="4118751" y="3875857"/>
              <a:ext cx="971342" cy="38943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224F625-5AA0-1CCE-6BD7-A98FB4ECE4BD}"/>
                </a:ext>
              </a:extLst>
            </p:cNvPr>
            <p:cNvSpPr/>
            <p:nvPr/>
          </p:nvSpPr>
          <p:spPr>
            <a:xfrm rot="21097913">
              <a:off x="4202239" y="3910210"/>
              <a:ext cx="430280" cy="176639"/>
            </a:xfrm>
            <a:prstGeom prst="ellipse">
              <a:avLst/>
            </a:prstGeom>
            <a:solidFill>
              <a:srgbClr val="FF000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Freeform 192">
            <a:extLst>
              <a:ext uri="{FF2B5EF4-FFF2-40B4-BE49-F238E27FC236}">
                <a16:creationId xmlns:a16="http://schemas.microsoft.com/office/drawing/2014/main" id="{171C89EB-E78D-7591-F92E-16C5519723AD}"/>
              </a:ext>
            </a:extLst>
          </p:cNvPr>
          <p:cNvSpPr/>
          <p:nvPr/>
        </p:nvSpPr>
        <p:spPr>
          <a:xfrm>
            <a:off x="215800" y="3904328"/>
            <a:ext cx="2433484" cy="313834"/>
          </a:xfrm>
          <a:custGeom>
            <a:avLst/>
            <a:gdLst>
              <a:gd name="connsiteX0" fmla="*/ 0 w 3200400"/>
              <a:gd name="connsiteY0" fmla="*/ 237661 h 376138"/>
              <a:gd name="connsiteX1" fmla="*/ 840658 w 3200400"/>
              <a:gd name="connsiteY1" fmla="*/ 16435 h 376138"/>
              <a:gd name="connsiteX2" fmla="*/ 1386348 w 3200400"/>
              <a:gd name="connsiteY2" fmla="*/ 45932 h 376138"/>
              <a:gd name="connsiteX3" fmla="*/ 1932039 w 3200400"/>
              <a:gd name="connsiteY3" fmla="*/ 281906 h 376138"/>
              <a:gd name="connsiteX4" fmla="*/ 2625213 w 3200400"/>
              <a:gd name="connsiteY4" fmla="*/ 370396 h 376138"/>
              <a:gd name="connsiteX5" fmla="*/ 3200400 w 3200400"/>
              <a:gd name="connsiteY5" fmla="*/ 134422 h 37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376138">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019329CF-991B-F33B-4841-37074F5FD3F0}"/>
              </a:ext>
            </a:extLst>
          </p:cNvPr>
          <p:cNvGrpSpPr/>
          <p:nvPr/>
        </p:nvGrpSpPr>
        <p:grpSpPr>
          <a:xfrm>
            <a:off x="394076" y="3457710"/>
            <a:ext cx="1181434" cy="836294"/>
            <a:chOff x="394076" y="3457710"/>
            <a:chExt cx="1181434" cy="836294"/>
          </a:xfrm>
        </p:grpSpPr>
        <p:sp>
          <p:nvSpPr>
            <p:cNvPr id="10" name="Oval 9">
              <a:extLst>
                <a:ext uri="{FF2B5EF4-FFF2-40B4-BE49-F238E27FC236}">
                  <a16:creationId xmlns:a16="http://schemas.microsoft.com/office/drawing/2014/main" id="{5FFC561A-1690-DE00-240C-B352631FC705}"/>
                </a:ext>
              </a:extLst>
            </p:cNvPr>
            <p:cNvSpPr/>
            <p:nvPr/>
          </p:nvSpPr>
          <p:spPr>
            <a:xfrm>
              <a:off x="394076" y="3457710"/>
              <a:ext cx="1181434" cy="69125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815B7010-9908-5FD3-39DD-4FA1DDA75BE1}"/>
                </a:ext>
              </a:extLst>
            </p:cNvPr>
            <p:cNvGrpSpPr/>
            <p:nvPr/>
          </p:nvGrpSpPr>
          <p:grpSpPr>
            <a:xfrm>
              <a:off x="498699" y="3904565"/>
              <a:ext cx="971342" cy="389439"/>
              <a:chOff x="1214316" y="3904565"/>
              <a:chExt cx="971342" cy="389439"/>
            </a:xfrm>
          </p:grpSpPr>
          <p:sp>
            <p:nvSpPr>
              <p:cNvPr id="11" name="Oval 10">
                <a:extLst>
                  <a:ext uri="{FF2B5EF4-FFF2-40B4-BE49-F238E27FC236}">
                    <a16:creationId xmlns:a16="http://schemas.microsoft.com/office/drawing/2014/main" id="{8236741D-EED3-DC00-FB93-5E3BEF043D58}"/>
                  </a:ext>
                </a:extLst>
              </p:cNvPr>
              <p:cNvSpPr/>
              <p:nvPr/>
            </p:nvSpPr>
            <p:spPr>
              <a:xfrm>
                <a:off x="1214316" y="3904565"/>
                <a:ext cx="971342" cy="38943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4ED3093-601A-32F5-8C50-DC0CA6812174}"/>
                  </a:ext>
                </a:extLst>
              </p:cNvPr>
              <p:cNvSpPr/>
              <p:nvPr/>
            </p:nvSpPr>
            <p:spPr>
              <a:xfrm rot="21097913">
                <a:off x="1297804" y="3938918"/>
                <a:ext cx="430280" cy="176639"/>
              </a:xfrm>
              <a:prstGeom prst="ellipse">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EC071FB9-2EF1-959F-23DC-E0CD5F98B3B7}"/>
              </a:ext>
            </a:extLst>
          </p:cNvPr>
          <p:cNvGrpSpPr/>
          <p:nvPr/>
        </p:nvGrpSpPr>
        <p:grpSpPr>
          <a:xfrm>
            <a:off x="6733033" y="3429000"/>
            <a:ext cx="1181434" cy="836296"/>
            <a:chOff x="6733033" y="3429000"/>
            <a:chExt cx="1181434" cy="836296"/>
          </a:xfrm>
        </p:grpSpPr>
        <p:sp>
          <p:nvSpPr>
            <p:cNvPr id="14" name="Oval 13">
              <a:extLst>
                <a:ext uri="{FF2B5EF4-FFF2-40B4-BE49-F238E27FC236}">
                  <a16:creationId xmlns:a16="http://schemas.microsoft.com/office/drawing/2014/main" id="{42DFB7FC-CDEF-B743-C09B-127AC8EFACCD}"/>
                </a:ext>
              </a:extLst>
            </p:cNvPr>
            <p:cNvSpPr/>
            <p:nvPr/>
          </p:nvSpPr>
          <p:spPr>
            <a:xfrm>
              <a:off x="6733033" y="3429000"/>
              <a:ext cx="1181434" cy="691251"/>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E5E29C33-8148-EFE5-A196-12C3869AFE5D}"/>
                </a:ext>
              </a:extLst>
            </p:cNvPr>
            <p:cNvGrpSpPr/>
            <p:nvPr/>
          </p:nvGrpSpPr>
          <p:grpSpPr>
            <a:xfrm>
              <a:off x="6837656" y="3875857"/>
              <a:ext cx="971342" cy="389439"/>
              <a:chOff x="7023186" y="3875857"/>
              <a:chExt cx="971342" cy="389439"/>
            </a:xfrm>
          </p:grpSpPr>
          <p:sp>
            <p:nvSpPr>
              <p:cNvPr id="15" name="Oval 14">
                <a:extLst>
                  <a:ext uri="{FF2B5EF4-FFF2-40B4-BE49-F238E27FC236}">
                    <a16:creationId xmlns:a16="http://schemas.microsoft.com/office/drawing/2014/main" id="{9898612D-C4C6-F202-68D7-21E64CC1F125}"/>
                  </a:ext>
                </a:extLst>
              </p:cNvPr>
              <p:cNvSpPr/>
              <p:nvPr/>
            </p:nvSpPr>
            <p:spPr>
              <a:xfrm>
                <a:off x="7023186" y="3875857"/>
                <a:ext cx="971342" cy="38943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7C5F181-D49D-D5FA-9A70-B398AA7ED912}"/>
                  </a:ext>
                </a:extLst>
              </p:cNvPr>
              <p:cNvSpPr/>
              <p:nvPr/>
            </p:nvSpPr>
            <p:spPr>
              <a:xfrm rot="21097913">
                <a:off x="7106674" y="3910209"/>
                <a:ext cx="430280" cy="176639"/>
              </a:xfrm>
              <a:prstGeom prst="ellipse">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2" name="Group 31">
            <a:extLst>
              <a:ext uri="{FF2B5EF4-FFF2-40B4-BE49-F238E27FC236}">
                <a16:creationId xmlns:a16="http://schemas.microsoft.com/office/drawing/2014/main" id="{CB977C0D-1783-214D-016C-1378CCBC91E1}"/>
              </a:ext>
            </a:extLst>
          </p:cNvPr>
          <p:cNvGrpSpPr/>
          <p:nvPr/>
        </p:nvGrpSpPr>
        <p:grpSpPr>
          <a:xfrm>
            <a:off x="9927621" y="3875857"/>
            <a:ext cx="971342" cy="389439"/>
            <a:chOff x="9927621" y="3875857"/>
            <a:chExt cx="971342" cy="389439"/>
          </a:xfrm>
        </p:grpSpPr>
        <p:sp>
          <p:nvSpPr>
            <p:cNvPr id="19" name="Oval 18">
              <a:extLst>
                <a:ext uri="{FF2B5EF4-FFF2-40B4-BE49-F238E27FC236}">
                  <a16:creationId xmlns:a16="http://schemas.microsoft.com/office/drawing/2014/main" id="{5D2028D5-6D82-DCAE-ACEC-6D24F438FAF6}"/>
                </a:ext>
              </a:extLst>
            </p:cNvPr>
            <p:cNvSpPr/>
            <p:nvPr/>
          </p:nvSpPr>
          <p:spPr>
            <a:xfrm>
              <a:off x="9927621" y="3875857"/>
              <a:ext cx="971342" cy="38943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02E2F5-9BE0-7A5B-80AE-76FD25E076D4}"/>
                </a:ext>
              </a:extLst>
            </p:cNvPr>
            <p:cNvSpPr/>
            <p:nvPr/>
          </p:nvSpPr>
          <p:spPr>
            <a:xfrm rot="21097913">
              <a:off x="10011109" y="3910210"/>
              <a:ext cx="430280" cy="176639"/>
            </a:xfrm>
            <a:prstGeom prst="ellipse">
              <a:avLst/>
            </a:prstGeom>
            <a:solidFill>
              <a:schemeClr val="bg1"/>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0" name="Straight Arrow Connector 29">
            <a:extLst>
              <a:ext uri="{FF2B5EF4-FFF2-40B4-BE49-F238E27FC236}">
                <a16:creationId xmlns:a16="http://schemas.microsoft.com/office/drawing/2014/main" id="{747765A5-1AD4-1A52-7AE1-74845515F305}"/>
              </a:ext>
            </a:extLst>
          </p:cNvPr>
          <p:cNvCxnSpPr>
            <a:cxnSpLocks/>
          </p:cNvCxnSpPr>
          <p:nvPr/>
        </p:nvCxnSpPr>
        <p:spPr>
          <a:xfrm flipH="1">
            <a:off x="1841101" y="2190802"/>
            <a:ext cx="2594686" cy="9897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587D15CB-F20D-E667-7C71-4D79F8CDEA42}"/>
              </a:ext>
            </a:extLst>
          </p:cNvPr>
          <p:cNvCxnSpPr>
            <a:cxnSpLocks/>
          </p:cNvCxnSpPr>
          <p:nvPr/>
        </p:nvCxnSpPr>
        <p:spPr>
          <a:xfrm>
            <a:off x="7141580" y="2164466"/>
            <a:ext cx="2681418" cy="11278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26535325-42B1-5DD5-7000-726AF0322AAA}"/>
              </a:ext>
            </a:extLst>
          </p:cNvPr>
          <p:cNvCxnSpPr>
            <a:cxnSpLocks/>
          </p:cNvCxnSpPr>
          <p:nvPr/>
        </p:nvCxnSpPr>
        <p:spPr>
          <a:xfrm flipH="1">
            <a:off x="4557690" y="2295796"/>
            <a:ext cx="809204" cy="10077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394E6969-B244-381D-5644-8AD523812A90}"/>
              </a:ext>
            </a:extLst>
          </p:cNvPr>
          <p:cNvCxnSpPr>
            <a:cxnSpLocks/>
          </p:cNvCxnSpPr>
          <p:nvPr/>
        </p:nvCxnSpPr>
        <p:spPr>
          <a:xfrm>
            <a:off x="6414290" y="2395554"/>
            <a:ext cx="839190" cy="9066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2F521715-2116-2E1B-1035-D4C88F836F8B}"/>
              </a:ext>
            </a:extLst>
          </p:cNvPr>
          <p:cNvSpPr txBox="1"/>
          <p:nvPr/>
        </p:nvSpPr>
        <p:spPr>
          <a:xfrm>
            <a:off x="2974673" y="5479176"/>
            <a:ext cx="2329070" cy="707886"/>
          </a:xfrm>
          <a:prstGeom prst="rect">
            <a:avLst/>
          </a:prstGeom>
          <a:noFill/>
        </p:spPr>
        <p:txBody>
          <a:bodyPr wrap="square" rtlCol="0">
            <a:spAutoFit/>
          </a:bodyPr>
          <a:lstStyle/>
          <a:p>
            <a:pPr algn="ctr"/>
            <a:r>
              <a:rPr lang="en-US" sz="2000" i="1" dirty="0" err="1"/>
              <a:t>pdpA</a:t>
            </a:r>
            <a:r>
              <a:rPr lang="en-US" sz="2000" dirty="0"/>
              <a:t> UTR +</a:t>
            </a:r>
          </a:p>
          <a:p>
            <a:pPr algn="ctr"/>
            <a:r>
              <a:rPr lang="en-US" sz="2000" i="1" dirty="0"/>
              <a:t>Tul4</a:t>
            </a:r>
            <a:r>
              <a:rPr lang="en-US" sz="2000" dirty="0"/>
              <a:t> UTR ++</a:t>
            </a:r>
            <a:endParaRPr lang="en-US" sz="2000" i="1" dirty="0"/>
          </a:p>
        </p:txBody>
      </p:sp>
      <p:cxnSp>
        <p:nvCxnSpPr>
          <p:cNvPr id="45" name="Straight Arrow Connector 44">
            <a:extLst>
              <a:ext uri="{FF2B5EF4-FFF2-40B4-BE49-F238E27FC236}">
                <a16:creationId xmlns:a16="http://schemas.microsoft.com/office/drawing/2014/main" id="{5E86BB89-B3CF-830A-CB64-42A93B7E94A6}"/>
              </a:ext>
            </a:extLst>
          </p:cNvPr>
          <p:cNvCxnSpPr>
            <a:cxnSpLocks/>
          </p:cNvCxnSpPr>
          <p:nvPr/>
        </p:nvCxnSpPr>
        <p:spPr>
          <a:xfrm>
            <a:off x="4140596" y="4855090"/>
            <a:ext cx="0" cy="4325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BCC2A847-4C59-7317-6D21-070D3D39DE46}"/>
              </a:ext>
            </a:extLst>
          </p:cNvPr>
          <p:cNvSpPr txBox="1"/>
          <p:nvPr/>
        </p:nvSpPr>
        <p:spPr>
          <a:xfrm>
            <a:off x="0" y="5450971"/>
            <a:ext cx="1774304" cy="707886"/>
          </a:xfrm>
          <a:prstGeom prst="rect">
            <a:avLst/>
          </a:prstGeom>
          <a:noFill/>
        </p:spPr>
        <p:txBody>
          <a:bodyPr wrap="square" rtlCol="0">
            <a:spAutoFit/>
          </a:bodyPr>
          <a:lstStyle/>
          <a:p>
            <a:pPr algn="ctr"/>
            <a:r>
              <a:rPr lang="en-US" sz="2000" i="1" dirty="0" err="1"/>
              <a:t>pdpA</a:t>
            </a:r>
            <a:r>
              <a:rPr lang="en-US" sz="2000" dirty="0"/>
              <a:t> UTR +</a:t>
            </a:r>
          </a:p>
          <a:p>
            <a:pPr algn="ctr"/>
            <a:r>
              <a:rPr lang="en-US" sz="2000" i="1" dirty="0"/>
              <a:t>Tul4</a:t>
            </a:r>
            <a:r>
              <a:rPr lang="en-US" sz="2000" dirty="0"/>
              <a:t> UTR ++</a:t>
            </a:r>
            <a:endParaRPr lang="en-US" sz="2000" i="1" dirty="0"/>
          </a:p>
        </p:txBody>
      </p:sp>
      <p:cxnSp>
        <p:nvCxnSpPr>
          <p:cNvPr id="50" name="Straight Arrow Connector 49">
            <a:extLst>
              <a:ext uri="{FF2B5EF4-FFF2-40B4-BE49-F238E27FC236}">
                <a16:creationId xmlns:a16="http://schemas.microsoft.com/office/drawing/2014/main" id="{F56B6671-B46D-4491-D13C-D329102B874B}"/>
              </a:ext>
            </a:extLst>
          </p:cNvPr>
          <p:cNvCxnSpPr>
            <a:cxnSpLocks/>
          </p:cNvCxnSpPr>
          <p:nvPr/>
        </p:nvCxnSpPr>
        <p:spPr>
          <a:xfrm>
            <a:off x="835248" y="4905785"/>
            <a:ext cx="0" cy="4325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3FC54EE8-5F58-9298-BB7D-AA87A6EDA199}"/>
              </a:ext>
            </a:extLst>
          </p:cNvPr>
          <p:cNvCxnSpPr>
            <a:cxnSpLocks/>
          </p:cNvCxnSpPr>
          <p:nvPr/>
        </p:nvCxnSpPr>
        <p:spPr>
          <a:xfrm>
            <a:off x="7293365" y="4905785"/>
            <a:ext cx="0" cy="4325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74B34F88-7BE5-66A9-B7DF-DD92C1B9F385}"/>
              </a:ext>
            </a:extLst>
          </p:cNvPr>
          <p:cNvCxnSpPr>
            <a:cxnSpLocks/>
          </p:cNvCxnSpPr>
          <p:nvPr/>
        </p:nvCxnSpPr>
        <p:spPr>
          <a:xfrm>
            <a:off x="10406378" y="4905785"/>
            <a:ext cx="0" cy="4325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373CD3F2-DF45-F9CB-0125-25D12F46D013}"/>
              </a:ext>
            </a:extLst>
          </p:cNvPr>
          <p:cNvSpPr txBox="1"/>
          <p:nvPr/>
        </p:nvSpPr>
        <p:spPr>
          <a:xfrm>
            <a:off x="10292517" y="5546650"/>
            <a:ext cx="449041" cy="369332"/>
          </a:xfrm>
          <a:prstGeom prst="rect">
            <a:avLst/>
          </a:prstGeom>
          <a:noFill/>
        </p:spPr>
        <p:txBody>
          <a:bodyPr wrap="square" rtlCol="0">
            <a:spAutoFit/>
          </a:bodyPr>
          <a:lstStyle/>
          <a:p>
            <a:r>
              <a:rPr lang="en-US" dirty="0"/>
              <a:t>?</a:t>
            </a:r>
          </a:p>
        </p:txBody>
      </p:sp>
      <p:grpSp>
        <p:nvGrpSpPr>
          <p:cNvPr id="51" name="Group 50">
            <a:extLst>
              <a:ext uri="{FF2B5EF4-FFF2-40B4-BE49-F238E27FC236}">
                <a16:creationId xmlns:a16="http://schemas.microsoft.com/office/drawing/2014/main" id="{8CCF388A-53C4-89DB-94B5-D88FF2FEF330}"/>
              </a:ext>
            </a:extLst>
          </p:cNvPr>
          <p:cNvGrpSpPr/>
          <p:nvPr/>
        </p:nvGrpSpPr>
        <p:grpSpPr>
          <a:xfrm>
            <a:off x="5391663" y="1907530"/>
            <a:ext cx="613067" cy="264727"/>
            <a:chOff x="8134863" y="2079808"/>
            <a:chExt cx="613067" cy="264727"/>
          </a:xfrm>
        </p:grpSpPr>
        <p:sp>
          <p:nvSpPr>
            <p:cNvPr id="59" name="Oval 58">
              <a:extLst>
                <a:ext uri="{FF2B5EF4-FFF2-40B4-BE49-F238E27FC236}">
                  <a16:creationId xmlns:a16="http://schemas.microsoft.com/office/drawing/2014/main" id="{636ADF19-8B66-59CA-06D0-2CF1B4E046B8}"/>
                </a:ext>
              </a:extLst>
            </p:cNvPr>
            <p:cNvSpPr/>
            <p:nvPr/>
          </p:nvSpPr>
          <p:spPr>
            <a:xfrm rot="21097913">
              <a:off x="8135610" y="2093165"/>
              <a:ext cx="612320" cy="251370"/>
            </a:xfrm>
            <a:prstGeom prst="ellipse">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4B2DE9E3-2C21-AEFD-FD76-863D2B824564}"/>
                </a:ext>
              </a:extLst>
            </p:cNvPr>
            <p:cNvSpPr txBox="1"/>
            <p:nvPr/>
          </p:nvSpPr>
          <p:spPr>
            <a:xfrm>
              <a:off x="8134863" y="2079808"/>
              <a:ext cx="582211" cy="261610"/>
            </a:xfrm>
            <a:prstGeom prst="rect">
              <a:avLst/>
            </a:prstGeom>
            <a:noFill/>
          </p:spPr>
          <p:txBody>
            <a:bodyPr wrap="square" rtlCol="0">
              <a:spAutoFit/>
            </a:bodyPr>
            <a:lstStyle/>
            <a:p>
              <a:r>
                <a:rPr lang="en-US" sz="1100"/>
                <a:t>bS21-3</a:t>
              </a:r>
            </a:p>
          </p:txBody>
        </p:sp>
      </p:grpSp>
      <p:grpSp>
        <p:nvGrpSpPr>
          <p:cNvPr id="48" name="Group 47">
            <a:extLst>
              <a:ext uri="{FF2B5EF4-FFF2-40B4-BE49-F238E27FC236}">
                <a16:creationId xmlns:a16="http://schemas.microsoft.com/office/drawing/2014/main" id="{BE624238-7792-858B-2294-B13D7970ED30}"/>
              </a:ext>
            </a:extLst>
          </p:cNvPr>
          <p:cNvGrpSpPr/>
          <p:nvPr/>
        </p:nvGrpSpPr>
        <p:grpSpPr>
          <a:xfrm>
            <a:off x="5794750" y="1541990"/>
            <a:ext cx="613067" cy="264727"/>
            <a:chOff x="8922263" y="1648007"/>
            <a:chExt cx="613067" cy="264727"/>
          </a:xfrm>
        </p:grpSpPr>
        <p:sp>
          <p:nvSpPr>
            <p:cNvPr id="63" name="Oval 62">
              <a:extLst>
                <a:ext uri="{FF2B5EF4-FFF2-40B4-BE49-F238E27FC236}">
                  <a16:creationId xmlns:a16="http://schemas.microsoft.com/office/drawing/2014/main" id="{60D8007C-2F5A-58B0-AB78-212EACBB2182}"/>
                </a:ext>
              </a:extLst>
            </p:cNvPr>
            <p:cNvSpPr/>
            <p:nvPr/>
          </p:nvSpPr>
          <p:spPr>
            <a:xfrm rot="21097913">
              <a:off x="8923010" y="1661364"/>
              <a:ext cx="612320" cy="251370"/>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E61B047-B9CE-4BE3-661E-BC67EF1805B2}"/>
                </a:ext>
              </a:extLst>
            </p:cNvPr>
            <p:cNvSpPr txBox="1"/>
            <p:nvPr/>
          </p:nvSpPr>
          <p:spPr>
            <a:xfrm>
              <a:off x="8922263" y="1648007"/>
              <a:ext cx="582211" cy="261610"/>
            </a:xfrm>
            <a:prstGeom prst="rect">
              <a:avLst/>
            </a:prstGeom>
            <a:noFill/>
          </p:spPr>
          <p:txBody>
            <a:bodyPr wrap="square" rtlCol="0">
              <a:spAutoFit/>
            </a:bodyPr>
            <a:lstStyle/>
            <a:p>
              <a:r>
                <a:rPr lang="en-US" sz="1100"/>
                <a:t>bS21-2</a:t>
              </a:r>
              <a:endParaRPr lang="en-US" sz="1100" dirty="0"/>
            </a:p>
          </p:txBody>
        </p:sp>
      </p:grpSp>
      <p:cxnSp>
        <p:nvCxnSpPr>
          <p:cNvPr id="68" name="Straight Arrow Connector 67">
            <a:extLst>
              <a:ext uri="{FF2B5EF4-FFF2-40B4-BE49-F238E27FC236}">
                <a16:creationId xmlns:a16="http://schemas.microsoft.com/office/drawing/2014/main" id="{353FE858-33AC-219A-03C1-18E379D95582}"/>
              </a:ext>
            </a:extLst>
          </p:cNvPr>
          <p:cNvCxnSpPr>
            <a:cxnSpLocks/>
          </p:cNvCxnSpPr>
          <p:nvPr/>
        </p:nvCxnSpPr>
        <p:spPr>
          <a:xfrm>
            <a:off x="2332382" y="3763617"/>
            <a:ext cx="543339"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9E035DF6-1F89-9FF1-448D-DB0100580C97}"/>
              </a:ext>
            </a:extLst>
          </p:cNvPr>
          <p:cNvCxnSpPr>
            <a:cxnSpLocks/>
          </p:cNvCxnSpPr>
          <p:nvPr/>
        </p:nvCxnSpPr>
        <p:spPr>
          <a:xfrm>
            <a:off x="5400260" y="3763617"/>
            <a:ext cx="543339"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AA752C9B-310F-000A-AD33-3606C5670AAD}"/>
              </a:ext>
            </a:extLst>
          </p:cNvPr>
          <p:cNvCxnSpPr>
            <a:cxnSpLocks/>
          </p:cNvCxnSpPr>
          <p:nvPr/>
        </p:nvCxnSpPr>
        <p:spPr>
          <a:xfrm>
            <a:off x="8468138" y="3763617"/>
            <a:ext cx="543339"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A7A95EF9-D95E-BC0F-87E1-0978036C52AB}"/>
              </a:ext>
            </a:extLst>
          </p:cNvPr>
          <p:cNvSpPr txBox="1"/>
          <p:nvPr/>
        </p:nvSpPr>
        <p:spPr>
          <a:xfrm>
            <a:off x="6501431" y="5422958"/>
            <a:ext cx="1774304" cy="707886"/>
          </a:xfrm>
          <a:prstGeom prst="rect">
            <a:avLst/>
          </a:prstGeom>
          <a:noFill/>
        </p:spPr>
        <p:txBody>
          <a:bodyPr wrap="square" rtlCol="0">
            <a:spAutoFit/>
          </a:bodyPr>
          <a:lstStyle/>
          <a:p>
            <a:pPr algn="ctr"/>
            <a:r>
              <a:rPr lang="en-US" sz="2000" i="1" dirty="0" err="1"/>
              <a:t>pdpA</a:t>
            </a:r>
            <a:r>
              <a:rPr lang="en-US" sz="2000" dirty="0"/>
              <a:t> UTR ++</a:t>
            </a:r>
          </a:p>
          <a:p>
            <a:pPr algn="ctr"/>
            <a:r>
              <a:rPr lang="en-US" sz="2000" i="1" dirty="0"/>
              <a:t>Tul4</a:t>
            </a:r>
            <a:r>
              <a:rPr lang="en-US" sz="2000" dirty="0"/>
              <a:t> UTR ++</a:t>
            </a:r>
            <a:endParaRPr lang="en-US" sz="2000" i="1" dirty="0"/>
          </a:p>
        </p:txBody>
      </p:sp>
    </p:spTree>
    <p:extLst>
      <p:ext uri="{BB962C8B-B14F-4D97-AF65-F5344CB8AC3E}">
        <p14:creationId xmlns:p14="http://schemas.microsoft.com/office/powerpoint/2010/main" val="5556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40" grpId="0" animBg="1"/>
      <p:bldP spid="42" grpId="0" animBg="1"/>
      <p:bldP spid="43" grpId="0" animBg="1"/>
      <p:bldP spid="25" grpId="0"/>
      <p:bldP spid="26" grpId="0"/>
      <p:bldP spid="27" grpId="0"/>
      <p:bldP spid="28" grpId="0"/>
      <p:bldP spid="41" grpId="0" animBg="1"/>
      <p:bldP spid="39" grpId="0"/>
      <p:bldP spid="49"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10745D-B9F2-4D14-8CCD-009D808EA128}"/>
              </a:ext>
            </a:extLst>
          </p:cNvPr>
          <p:cNvSpPr/>
          <p:nvPr/>
        </p:nvSpPr>
        <p:spPr>
          <a:xfrm>
            <a:off x="595460" y="740825"/>
            <a:ext cx="3797431" cy="2862322"/>
          </a:xfrm>
          <a:prstGeom prst="rect">
            <a:avLst/>
          </a:prstGeom>
          <a:solidFill>
            <a:schemeClr val="bg1"/>
          </a:solidFill>
        </p:spPr>
        <p:txBody>
          <a:bodyPr wrap="square">
            <a:spAutoFit/>
          </a:bodyPr>
          <a:lstStyle/>
          <a:p>
            <a:r>
              <a:rPr lang="en-US" dirty="0">
                <a:highlight>
                  <a:srgbClr val="00FF00"/>
                </a:highlight>
                <a:latin typeface="Arial" panose="020B0604020202020204" pitchFamily="34" charset="0"/>
                <a:ea typeface="Calibri" panose="020F0502020204030204" pitchFamily="34" charset="0"/>
                <a:cs typeface="Arial" panose="020B0604020202020204" pitchFamily="34" charset="0"/>
              </a:rPr>
              <a:t>Question</a:t>
            </a:r>
            <a:r>
              <a:rPr lang="en-US" dirty="0">
                <a:latin typeface="Arial" panose="020B0604020202020204" pitchFamily="34" charset="0"/>
                <a:ea typeface="Calibri" panose="020F0502020204030204" pitchFamily="34" charset="0"/>
                <a:cs typeface="Arial" panose="020B0604020202020204" pitchFamily="34" charset="0"/>
              </a:rPr>
              <a:t>: How do the growth rates of LVS and </a:t>
            </a:r>
            <a:r>
              <a:rPr lang="en-US" dirty="0">
                <a:latin typeface="Arial" panose="020B0604020202020204" pitchFamily="34" charset="0"/>
                <a:cs typeface="Arial" panose="020B0604020202020204" pitchFamily="34" charset="0"/>
              </a:rPr>
              <a:t>ΔrpsU2 </a:t>
            </a:r>
            <a:r>
              <a:rPr lang="en-US" dirty="0">
                <a:latin typeface="Arial" panose="020B0604020202020204" pitchFamily="34" charset="0"/>
                <a:ea typeface="Calibri" panose="020F0502020204030204" pitchFamily="34" charset="0"/>
                <a:cs typeface="Arial" panose="020B0604020202020204" pitchFamily="34" charset="0"/>
              </a:rPr>
              <a:t>compare in fresh vs. conditioned MHB media?</a:t>
            </a:r>
          </a:p>
          <a:p>
            <a:endParaRPr lang="en-US" dirty="0">
              <a:latin typeface="Arial" panose="020B0604020202020204" pitchFamily="34" charset="0"/>
              <a:ea typeface="Calibri" panose="020F0502020204030204" pitchFamily="34" charset="0"/>
              <a:cs typeface="Arial" panose="020B0604020202020204" pitchFamily="34" charset="0"/>
            </a:endParaRPr>
          </a:p>
          <a:p>
            <a:r>
              <a:rPr lang="en-US" dirty="0">
                <a:highlight>
                  <a:srgbClr val="00FF00"/>
                </a:highlight>
                <a:latin typeface="Arial" panose="020B0604020202020204" pitchFamily="34" charset="0"/>
                <a:cs typeface="Arial" panose="020B0604020202020204" pitchFamily="34" charset="0"/>
              </a:rPr>
              <a:t>Controls</a:t>
            </a:r>
            <a:r>
              <a:rPr lang="en-US" dirty="0">
                <a:latin typeface="Arial" panose="020B0604020202020204" pitchFamily="34" charset="0"/>
                <a:cs typeface="Arial" panose="020B0604020202020204" pitchFamily="34" charset="0"/>
              </a:rPr>
              <a:t>: Compared growth rates to Hannah’s previous experiments</a:t>
            </a:r>
          </a:p>
          <a:p>
            <a:endParaRPr lang="en-US" dirty="0">
              <a:latin typeface="Arial" panose="020B0604020202020204" pitchFamily="34" charset="0"/>
              <a:cs typeface="Arial" panose="020B0604020202020204" pitchFamily="34" charset="0"/>
            </a:endParaRPr>
          </a:p>
          <a:p>
            <a:r>
              <a:rPr lang="en-US" dirty="0">
                <a:highlight>
                  <a:srgbClr val="00FF00"/>
                </a:highlight>
                <a:latin typeface="Arial" panose="020B0604020202020204" pitchFamily="34" charset="0"/>
                <a:cs typeface="Arial" panose="020B0604020202020204" pitchFamily="34" charset="0"/>
              </a:rPr>
              <a:t>Results</a:t>
            </a:r>
            <a:r>
              <a:rPr lang="en-US" dirty="0">
                <a:latin typeface="Arial" panose="020B0604020202020204" pitchFamily="34" charset="0"/>
                <a:cs typeface="Arial" panose="020B0604020202020204" pitchFamily="34" charset="0"/>
              </a:rPr>
              <a:t>: Both strains grew better in fresh MHB compared to conditioned media. </a:t>
            </a:r>
          </a:p>
        </p:txBody>
      </p:sp>
      <p:sp>
        <p:nvSpPr>
          <p:cNvPr id="3" name="TextBox 2">
            <a:extLst>
              <a:ext uri="{FF2B5EF4-FFF2-40B4-BE49-F238E27FC236}">
                <a16:creationId xmlns:a16="http://schemas.microsoft.com/office/drawing/2014/main" id="{8B79589D-8E37-49E3-9AB0-3CE11962AB78}"/>
              </a:ext>
            </a:extLst>
          </p:cNvPr>
          <p:cNvSpPr txBox="1"/>
          <p:nvPr/>
        </p:nvSpPr>
        <p:spPr>
          <a:xfrm>
            <a:off x="3485778" y="133833"/>
            <a:ext cx="5220443" cy="584775"/>
          </a:xfrm>
          <a:prstGeom prst="rect">
            <a:avLst/>
          </a:prstGeom>
          <a:noFill/>
        </p:spPr>
        <p:txBody>
          <a:bodyPr wrap="square" rtlCol="0">
            <a:spAutoFit/>
          </a:bodyPr>
          <a:lstStyle/>
          <a:p>
            <a:pPr algn="ctr"/>
            <a:r>
              <a:rPr lang="en-US" sz="3200" b="1" dirty="0"/>
              <a:t>Side Project</a:t>
            </a:r>
          </a:p>
        </p:txBody>
      </p:sp>
      <p:graphicFrame>
        <p:nvGraphicFramePr>
          <p:cNvPr id="4" name="Chart 3">
            <a:extLst>
              <a:ext uri="{FF2B5EF4-FFF2-40B4-BE49-F238E27FC236}">
                <a16:creationId xmlns:a16="http://schemas.microsoft.com/office/drawing/2014/main" id="{3D6271AB-E07B-4018-8734-8B9E74D9CBAF}"/>
              </a:ext>
            </a:extLst>
          </p:cNvPr>
          <p:cNvGraphicFramePr/>
          <p:nvPr>
            <p:extLst>
              <p:ext uri="{D42A27DB-BD31-4B8C-83A1-F6EECF244321}">
                <p14:modId xmlns:p14="http://schemas.microsoft.com/office/powerpoint/2010/main" val="2068531739"/>
              </p:ext>
            </p:extLst>
          </p:nvPr>
        </p:nvGraphicFramePr>
        <p:xfrm>
          <a:off x="5205265" y="807806"/>
          <a:ext cx="6557158" cy="36129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142A74C9-9DAD-4111-BB6D-7F7355C714C8}"/>
              </a:ext>
            </a:extLst>
          </p:cNvPr>
          <p:cNvGraphicFramePr>
            <a:graphicFrameLocks noGrp="1"/>
          </p:cNvGraphicFramePr>
          <p:nvPr>
            <p:extLst>
              <p:ext uri="{D42A27DB-BD31-4B8C-83A1-F6EECF244321}">
                <p14:modId xmlns:p14="http://schemas.microsoft.com/office/powerpoint/2010/main" val="2402953364"/>
              </p:ext>
            </p:extLst>
          </p:nvPr>
        </p:nvGraphicFramePr>
        <p:xfrm>
          <a:off x="429577" y="4078201"/>
          <a:ext cx="4799004" cy="1985771"/>
        </p:xfrm>
        <a:graphic>
          <a:graphicData uri="http://schemas.openxmlformats.org/drawingml/2006/table">
            <a:tbl>
              <a:tblPr firstRow="1" firstCol="1" bandRow="1">
                <a:tableStyleId>{5C22544A-7EE6-4342-B048-85BDC9FD1C3A}</a:tableStyleId>
              </a:tblPr>
              <a:tblGrid>
                <a:gridCol w="1334135">
                  <a:extLst>
                    <a:ext uri="{9D8B030D-6E8A-4147-A177-3AD203B41FA5}">
                      <a16:colId xmlns:a16="http://schemas.microsoft.com/office/drawing/2014/main" val="1866631457"/>
                    </a:ext>
                  </a:extLst>
                </a:gridCol>
                <a:gridCol w="1085021">
                  <a:extLst>
                    <a:ext uri="{9D8B030D-6E8A-4147-A177-3AD203B41FA5}">
                      <a16:colId xmlns:a16="http://schemas.microsoft.com/office/drawing/2014/main" val="1810628784"/>
                    </a:ext>
                  </a:extLst>
                </a:gridCol>
                <a:gridCol w="1064260">
                  <a:extLst>
                    <a:ext uri="{9D8B030D-6E8A-4147-A177-3AD203B41FA5}">
                      <a16:colId xmlns:a16="http://schemas.microsoft.com/office/drawing/2014/main" val="1748430194"/>
                    </a:ext>
                  </a:extLst>
                </a:gridCol>
                <a:gridCol w="1315588">
                  <a:extLst>
                    <a:ext uri="{9D8B030D-6E8A-4147-A177-3AD203B41FA5}">
                      <a16:colId xmlns:a16="http://schemas.microsoft.com/office/drawing/2014/main" val="571507328"/>
                    </a:ext>
                  </a:extLst>
                </a:gridCol>
              </a:tblGrid>
              <a:tr h="215424">
                <a:tc>
                  <a:txBody>
                    <a:bodyPr/>
                    <a:lstStyle/>
                    <a:p>
                      <a:pPr marL="0" marR="0">
                        <a:lnSpc>
                          <a:spcPct val="107000"/>
                        </a:lnSpc>
                        <a:spcBef>
                          <a:spcPts val="0"/>
                        </a:spcBef>
                        <a:spcAft>
                          <a:spcPts val="0"/>
                        </a:spcAft>
                      </a:pPr>
                      <a:r>
                        <a:rPr lang="en-US" sz="1200">
                          <a:effectLst/>
                          <a:latin typeface="Arial" panose="020B0604020202020204" pitchFamily="34" charset="0"/>
                          <a:cs typeface="Arial" panose="020B0604020202020204" pitchFamily="34" charset="0"/>
                        </a:rPr>
                        <a:t>Generation Times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200">
                          <a:effectLst/>
                          <a:latin typeface="Arial" panose="020B0604020202020204" pitchFamily="34" charset="0"/>
                          <a:cs typeface="Arial" panose="020B0604020202020204" pitchFamily="34" charset="0"/>
                        </a:rPr>
                        <a:t>0-2 (hours)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200">
                          <a:effectLst/>
                          <a:latin typeface="Arial" panose="020B0604020202020204" pitchFamily="34" charset="0"/>
                          <a:cs typeface="Arial" panose="020B0604020202020204" pitchFamily="34" charset="0"/>
                        </a:rPr>
                        <a:t>2-4 (hours)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200">
                          <a:effectLst/>
                          <a:latin typeface="Arial" panose="020B0604020202020204" pitchFamily="34" charset="0"/>
                          <a:cs typeface="Arial" panose="020B0604020202020204" pitchFamily="34" charset="0"/>
                        </a:rPr>
                        <a:t>4-6 (hours)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974146574"/>
                  </a:ext>
                </a:extLst>
              </a:tr>
              <a:tr h="410421">
                <a:tc>
                  <a:txBody>
                    <a:bodyPr/>
                    <a:lstStyle/>
                    <a:p>
                      <a:pPr marL="0" marR="0">
                        <a:lnSpc>
                          <a:spcPct val="107000"/>
                        </a:lnSpc>
                        <a:spcBef>
                          <a:spcPts val="0"/>
                        </a:spcBef>
                        <a:spcAft>
                          <a:spcPts val="0"/>
                        </a:spcAft>
                      </a:pPr>
                      <a:r>
                        <a:rPr lang="en-US" sz="1200">
                          <a:effectLst/>
                          <a:latin typeface="Arial" panose="020B0604020202020204" pitchFamily="34" charset="0"/>
                          <a:cs typeface="Arial" panose="020B0604020202020204" pitchFamily="34" charset="0"/>
                        </a:rPr>
                        <a:t>LVS Fresh</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131.098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200">
                          <a:effectLst/>
                          <a:latin typeface="Arial" panose="020B0604020202020204" pitchFamily="34" charset="0"/>
                          <a:cs typeface="Arial" panose="020B0604020202020204" pitchFamily="34" charset="0"/>
                        </a:rPr>
                        <a:t>154.0235688</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200">
                          <a:effectLst/>
                          <a:latin typeface="Arial" panose="020B0604020202020204" pitchFamily="34" charset="0"/>
                          <a:cs typeface="Arial" panose="020B0604020202020204" pitchFamily="34" charset="0"/>
                        </a:rPr>
                        <a:t>223.0153148</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716217414"/>
                  </a:ext>
                </a:extLst>
              </a:tr>
              <a:tr h="215424">
                <a:tc>
                  <a:txBody>
                    <a:bodyPr/>
                    <a:lstStyle/>
                    <a:p>
                      <a:pPr marL="0" marR="0">
                        <a:lnSpc>
                          <a:spcPct val="107000"/>
                        </a:lnSpc>
                        <a:spcBef>
                          <a:spcPts val="0"/>
                        </a:spcBef>
                        <a:spcAft>
                          <a:spcPts val="0"/>
                        </a:spcAft>
                      </a:pPr>
                      <a:r>
                        <a:rPr lang="en-US" sz="1200">
                          <a:effectLst/>
                          <a:latin typeface="Arial" panose="020B0604020202020204" pitchFamily="34" charset="0"/>
                          <a:cs typeface="Arial" panose="020B0604020202020204" pitchFamily="34" charset="0"/>
                        </a:rPr>
                        <a:t>LVS Conditioned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271.189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200">
                          <a:effectLst/>
                          <a:latin typeface="Arial" panose="020B0604020202020204" pitchFamily="34" charset="0"/>
                          <a:cs typeface="Arial" panose="020B0604020202020204" pitchFamily="34" charset="0"/>
                        </a:rPr>
                        <a:t>337.591975</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200">
                          <a:effectLst/>
                          <a:latin typeface="Arial" panose="020B0604020202020204" pitchFamily="34" charset="0"/>
                          <a:cs typeface="Arial" panose="020B0604020202020204" pitchFamily="34" charset="0"/>
                        </a:rPr>
                        <a:t>820.3827353</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25927806"/>
                  </a:ext>
                </a:extLst>
              </a:tr>
              <a:tr h="410421">
                <a:tc>
                  <a:txBody>
                    <a:bodyPr/>
                    <a:lstStyle/>
                    <a:p>
                      <a:pPr marL="0" marR="0">
                        <a:lnSpc>
                          <a:spcPct val="107000"/>
                        </a:lnSpc>
                        <a:spcBef>
                          <a:spcPts val="0"/>
                        </a:spcBef>
                        <a:spcAft>
                          <a:spcPts val="0"/>
                        </a:spcAft>
                      </a:pPr>
                      <a:r>
                        <a:rPr lang="en-US" sz="1200">
                          <a:effectLst/>
                          <a:latin typeface="Arial" panose="020B0604020202020204" pitchFamily="34" charset="0"/>
                          <a:cs typeface="Arial" panose="020B0604020202020204" pitchFamily="34" charset="0"/>
                        </a:rPr>
                        <a:t>ΔrpsU2 Fresh</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145.3063624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200">
                          <a:effectLst/>
                          <a:latin typeface="Arial" panose="020B0604020202020204" pitchFamily="34" charset="0"/>
                          <a:cs typeface="Arial" panose="020B0604020202020204" pitchFamily="34" charset="0"/>
                        </a:rPr>
                        <a:t>191.7151694</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200">
                          <a:effectLst/>
                          <a:latin typeface="Arial" panose="020B0604020202020204" pitchFamily="34" charset="0"/>
                          <a:cs typeface="Arial" panose="020B0604020202020204" pitchFamily="34" charset="0"/>
                        </a:rPr>
                        <a:t>234.795012</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031814233"/>
                  </a:ext>
                </a:extLst>
              </a:tr>
              <a:tr h="410421">
                <a:tc>
                  <a:txBody>
                    <a:bodyPr/>
                    <a:lstStyle/>
                    <a:p>
                      <a:pPr marL="0" marR="0">
                        <a:lnSpc>
                          <a:spcPct val="107000"/>
                        </a:lnSpc>
                        <a:spcBef>
                          <a:spcPts val="0"/>
                        </a:spcBef>
                        <a:spcAft>
                          <a:spcPts val="0"/>
                        </a:spcAft>
                      </a:pPr>
                      <a:r>
                        <a:rPr lang="en-US" sz="1200">
                          <a:effectLst/>
                          <a:latin typeface="Arial" panose="020B0604020202020204" pitchFamily="34" charset="0"/>
                          <a:cs typeface="Arial" panose="020B0604020202020204" pitchFamily="34" charset="0"/>
                        </a:rPr>
                        <a:t>ΔrpsU2 Conditioned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271.5490397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200">
                          <a:effectLst/>
                          <a:latin typeface="Arial" panose="020B0604020202020204" pitchFamily="34" charset="0"/>
                          <a:cs typeface="Arial" panose="020B0604020202020204" pitchFamily="34" charset="0"/>
                        </a:rPr>
                        <a:t>341.1966109</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523.3159576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151152069"/>
                  </a:ext>
                </a:extLst>
              </a:tr>
            </a:tbl>
          </a:graphicData>
        </a:graphic>
      </p:graphicFrame>
      <p:sp>
        <p:nvSpPr>
          <p:cNvPr id="6" name="Rectangle 5">
            <a:extLst>
              <a:ext uri="{FF2B5EF4-FFF2-40B4-BE49-F238E27FC236}">
                <a16:creationId xmlns:a16="http://schemas.microsoft.com/office/drawing/2014/main" id="{11AE2F4C-426E-45F1-8186-A8CD2F82E35A}"/>
              </a:ext>
            </a:extLst>
          </p:cNvPr>
          <p:cNvSpPr/>
          <p:nvPr/>
        </p:nvSpPr>
        <p:spPr>
          <a:xfrm>
            <a:off x="6306719" y="4754786"/>
            <a:ext cx="4799004" cy="1200329"/>
          </a:xfrm>
          <a:prstGeom prst="rect">
            <a:avLst/>
          </a:prstGeom>
        </p:spPr>
        <p:txBody>
          <a:bodyPr wrap="square">
            <a:spAutoFit/>
          </a:bodyPr>
          <a:lstStyle/>
          <a:p>
            <a:pPr algn="ctr"/>
            <a:r>
              <a:rPr lang="en-US" dirty="0">
                <a:highlight>
                  <a:srgbClr val="FFFF00"/>
                </a:highlight>
                <a:latin typeface="Arial" panose="020B0604020202020204" pitchFamily="34" charset="0"/>
                <a:cs typeface="Arial" panose="020B0604020202020204" pitchFamily="34" charset="0"/>
              </a:rPr>
              <a:t>The cells grew much better this time. The growth defect in ΔrpsU2 is not apparent in conditioned media. Next step - should repeat experiment to validate results</a:t>
            </a:r>
          </a:p>
        </p:txBody>
      </p:sp>
    </p:spTree>
    <p:extLst>
      <p:ext uri="{BB962C8B-B14F-4D97-AF65-F5344CB8AC3E}">
        <p14:creationId xmlns:p14="http://schemas.microsoft.com/office/powerpoint/2010/main" val="204022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7F1611-C34B-412B-A1F2-A6B19C7355A7}"/>
              </a:ext>
            </a:extLst>
          </p:cNvPr>
          <p:cNvPicPr/>
          <p:nvPr/>
        </p:nvPicPr>
        <p:blipFill>
          <a:blip r:embed="rId2"/>
          <a:stretch>
            <a:fillRect/>
          </a:stretch>
        </p:blipFill>
        <p:spPr>
          <a:xfrm>
            <a:off x="7004955" y="424544"/>
            <a:ext cx="4582158" cy="4901656"/>
          </a:xfrm>
          <a:prstGeom prst="rect">
            <a:avLst/>
          </a:prstGeom>
        </p:spPr>
      </p:pic>
      <p:sp>
        <p:nvSpPr>
          <p:cNvPr id="3" name="Rectangle 2">
            <a:extLst>
              <a:ext uri="{FF2B5EF4-FFF2-40B4-BE49-F238E27FC236}">
                <a16:creationId xmlns:a16="http://schemas.microsoft.com/office/drawing/2014/main" id="{D194B0C9-07AE-436A-96F1-B3DC4CC4948B}"/>
              </a:ext>
            </a:extLst>
          </p:cNvPr>
          <p:cNvSpPr/>
          <p:nvPr/>
        </p:nvSpPr>
        <p:spPr>
          <a:xfrm>
            <a:off x="681087" y="944736"/>
            <a:ext cx="4956928" cy="2862322"/>
          </a:xfrm>
          <a:prstGeom prst="rect">
            <a:avLst/>
          </a:prstGeom>
          <a:solidFill>
            <a:schemeClr val="bg1"/>
          </a:solidFill>
        </p:spPr>
        <p:txBody>
          <a:bodyPr wrap="square">
            <a:spAutoFit/>
          </a:bodyPr>
          <a:lstStyle/>
          <a:p>
            <a:r>
              <a:rPr lang="en-US" dirty="0">
                <a:highlight>
                  <a:srgbClr val="00FF00"/>
                </a:highlight>
                <a:latin typeface="Arial" panose="020B0604020202020204" pitchFamily="34" charset="0"/>
                <a:ea typeface="Calibri" panose="020F0502020204030204" pitchFamily="34" charset="0"/>
              </a:rPr>
              <a:t>Question</a:t>
            </a:r>
            <a:r>
              <a:rPr lang="en-US" dirty="0">
                <a:latin typeface="Arial" panose="020B0604020202020204" pitchFamily="34" charset="0"/>
                <a:ea typeface="Calibri" panose="020F0502020204030204" pitchFamily="34" charset="0"/>
              </a:rPr>
              <a:t>: Did a non-mutated NLuc gene successfully insert into the backbone?</a:t>
            </a:r>
          </a:p>
          <a:p>
            <a:endParaRPr lang="en-US" dirty="0">
              <a:latin typeface="Arial" panose="020B0604020202020204" pitchFamily="34" charset="0"/>
              <a:ea typeface="Calibri" panose="020F0502020204030204" pitchFamily="34" charset="0"/>
            </a:endParaRPr>
          </a:p>
          <a:p>
            <a:r>
              <a:rPr lang="en-US" dirty="0">
                <a:highlight>
                  <a:srgbClr val="00FF00"/>
                </a:highlight>
                <a:latin typeface="Arial" panose="020B0604020202020204" pitchFamily="34" charset="0"/>
              </a:rPr>
              <a:t>Controls</a:t>
            </a:r>
            <a:r>
              <a:rPr lang="en-US" dirty="0">
                <a:latin typeface="Arial" panose="020B0604020202020204" pitchFamily="34" charset="0"/>
              </a:rPr>
              <a:t>: Didn’t use enzymes for the negative control; used pKR82 as a positive control</a:t>
            </a:r>
          </a:p>
          <a:p>
            <a:endParaRPr lang="en-US" dirty="0">
              <a:latin typeface="Arial" panose="020B0604020202020204" pitchFamily="34" charset="0"/>
            </a:endParaRPr>
          </a:p>
          <a:p>
            <a:r>
              <a:rPr lang="en-US" dirty="0">
                <a:highlight>
                  <a:srgbClr val="00FF00"/>
                </a:highlight>
                <a:latin typeface="Arial" panose="020B0604020202020204" pitchFamily="34" charset="0"/>
              </a:rPr>
              <a:t>Results</a:t>
            </a:r>
            <a:r>
              <a:rPr lang="en-US" dirty="0">
                <a:latin typeface="Arial" panose="020B0604020202020204" pitchFamily="34" charset="0"/>
              </a:rPr>
              <a:t>: There was an insertion as seen in the diagnostic digest gel! Even more exciting, the gene was not mutated as seen by the sequencing results</a:t>
            </a:r>
            <a:endParaRPr lang="en-US" dirty="0"/>
          </a:p>
        </p:txBody>
      </p:sp>
      <p:sp>
        <p:nvSpPr>
          <p:cNvPr id="4" name="Rectangle 3">
            <a:extLst>
              <a:ext uri="{FF2B5EF4-FFF2-40B4-BE49-F238E27FC236}">
                <a16:creationId xmlns:a16="http://schemas.microsoft.com/office/drawing/2014/main" id="{DC6C5081-AD34-4741-AAD9-6DE750BB9BF0}"/>
              </a:ext>
            </a:extLst>
          </p:cNvPr>
          <p:cNvSpPr/>
          <p:nvPr/>
        </p:nvSpPr>
        <p:spPr>
          <a:xfrm>
            <a:off x="7124699" y="5564945"/>
            <a:ext cx="6096000" cy="966483"/>
          </a:xfrm>
          <a:prstGeom prst="rect">
            <a:avLst/>
          </a:prstGeom>
        </p:spPr>
        <p:txBody>
          <a:bodyPr>
            <a:spAutoFit/>
          </a:bodyPr>
          <a:lstStyle/>
          <a:p>
            <a:pPr>
              <a:lnSpc>
                <a:spcPct val="107000"/>
              </a:lnSpc>
            </a:pPr>
            <a:r>
              <a:rPr lang="en-US" dirty="0">
                <a:latin typeface="Arial" panose="020B0604020202020204" pitchFamily="34" charset="0"/>
                <a:ea typeface="Calibri" panose="020F0502020204030204" pitchFamily="34" charset="0"/>
                <a:cs typeface="Times New Roman" panose="02020603050405020304" pitchFamily="18" charset="0"/>
              </a:rPr>
              <a:t>pKR82</a:t>
            </a:r>
            <a:r>
              <a:rPr lang="en-US"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dirty="0">
                <a:latin typeface="Arial" panose="020B0604020202020204" pitchFamily="34" charset="0"/>
                <a:ea typeface="Calibri" panose="020F0502020204030204" pitchFamily="34" charset="0"/>
                <a:cs typeface="Times New Roman" panose="02020603050405020304" pitchFamily="18" charset="0"/>
              </a:rPr>
              <a:t>                    pKR144</a:t>
            </a:r>
            <a:r>
              <a:rPr lang="en-US"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Arial" panose="020B0604020202020204" pitchFamily="34" charset="0"/>
                <a:ea typeface="Calibri" panose="020F0502020204030204" pitchFamily="34" charset="0"/>
                <a:cs typeface="Times New Roman" panose="02020603050405020304" pitchFamily="18" charset="0"/>
              </a:rPr>
              <a:t>Backbone: 2762 bp   Backbone: 2762 bp</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Insert: 606 bp</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Insert: 2560 bp</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8654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48019</TotalTime>
  <Words>1202</Words>
  <Application>Microsoft Office PowerPoint</Application>
  <PresentationFormat>Widescreen</PresentationFormat>
  <Paragraphs>240</Paragraphs>
  <Slides>21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Biome</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Model for bS21-mediated regulation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Cogswell, Marisa</dc:creator>
  <cp:lastModifiedBy>Cogswell, Marisa</cp:lastModifiedBy>
  <cp:revision>60</cp:revision>
  <dcterms:created xsi:type="dcterms:W3CDTF">2022-06-03T15:14:00Z</dcterms:created>
  <dcterms:modified xsi:type="dcterms:W3CDTF">2022-07-22T20:27:31Z</dcterms:modified>
</cp:coreProperties>
</file>