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Raleway"/>
      <p:regular r:id="rId32"/>
      <p:bold r:id="rId33"/>
      <p:italic r:id="rId34"/>
      <p:boldItalic r:id="rId35"/>
    </p:embeddedFont>
    <p:embeddedFont>
      <p:font typeface="La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aleway-bold.fntdata"/><Relationship Id="rId10" Type="http://schemas.openxmlformats.org/officeDocument/2006/relationships/slide" Target="slides/slide5.xml"/><Relationship Id="rId32" Type="http://schemas.openxmlformats.org/officeDocument/2006/relationships/font" Target="fonts/Raleway-regular.fntdata"/><Relationship Id="rId13" Type="http://schemas.openxmlformats.org/officeDocument/2006/relationships/slide" Target="slides/slide8.xml"/><Relationship Id="rId35" Type="http://schemas.openxmlformats.org/officeDocument/2006/relationships/font" Target="fonts/Raleway-boldItalic.fntdata"/><Relationship Id="rId12" Type="http://schemas.openxmlformats.org/officeDocument/2006/relationships/slide" Target="slides/slide7.xml"/><Relationship Id="rId34" Type="http://schemas.openxmlformats.org/officeDocument/2006/relationships/font" Target="fonts/Raleway-italic.fntdata"/><Relationship Id="rId15" Type="http://schemas.openxmlformats.org/officeDocument/2006/relationships/slide" Target="slides/slide10.xml"/><Relationship Id="rId37" Type="http://schemas.openxmlformats.org/officeDocument/2006/relationships/font" Target="fonts/Lato-bold.fntdata"/><Relationship Id="rId14" Type="http://schemas.openxmlformats.org/officeDocument/2006/relationships/slide" Target="slides/slide9.xml"/><Relationship Id="rId36" Type="http://schemas.openxmlformats.org/officeDocument/2006/relationships/font" Target="fonts/Lato-regular.fntdata"/><Relationship Id="rId17" Type="http://schemas.openxmlformats.org/officeDocument/2006/relationships/slide" Target="slides/slide12.xml"/><Relationship Id="rId39" Type="http://schemas.openxmlformats.org/officeDocument/2006/relationships/font" Target="fonts/Lato-boldItalic.fntdata"/><Relationship Id="rId16" Type="http://schemas.openxmlformats.org/officeDocument/2006/relationships/slide" Target="slides/slide11.xml"/><Relationship Id="rId38" Type="http://schemas.openxmlformats.org/officeDocument/2006/relationships/font" Target="fonts/La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5c3e3a14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5c3e3a14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5c3e3a14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5c3e3a14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promote cell growth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5c3e3a14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5c3e3a14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inhibit cell growth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0dbb24b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0dbb24b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0dbb24b4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0dbb24b4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0dbb24b4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0dbb24b4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0dbb24b4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0dbb24b4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0dbb24b4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0dbb24b4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0dbb24b47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0dbb24b4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0dbb24b4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0dbb24b4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dPmrA must be </a:t>
            </a:r>
            <a:r>
              <a:rPr lang="en"/>
              <a:t>responsible</a:t>
            </a:r>
            <a:r>
              <a:rPr lang="en"/>
              <a:t> for growth defect.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5b69f4a4e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5b69f4a4e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0dbb24b4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0dbb24b4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Wasn’t what we expected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 to draw conclusion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0dc30d3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0dc30d3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0dbb24b4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0dbb24b4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0dbb24b47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50dbb24b47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CDM eventually beats out MHB.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0dbb24b47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0dbb24b4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~11 hours, CDM provides better growth than MHB. For anything that will be grown overnight or longer, CDM will be best.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0dbb24b4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0dbb24b4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0dbb24b4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0dbb24b4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5b69f4a4e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5b69f4a4e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5b69f4a4e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5b69f4a4e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5c3e3a14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5c3e3a1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5c3e3a14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5c3e3a14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5c3e3a14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5c3e3a14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5c3e3a14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5c3e3a14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5c3e3a14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5c3e3a14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Lab Contributions 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and Joe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pKR25 &amp; pKR21</a:t>
            </a:r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375" y="2087000"/>
            <a:ext cx="8591599" cy="24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pKR25</a:t>
            </a:r>
            <a:endParaRPr/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Overexpression of GGT</a:t>
            </a:r>
            <a:endParaRPr sz="1700"/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025" y="493651"/>
            <a:ext cx="3792500" cy="46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pKR21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729450" y="2078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Overexpression of DptA</a:t>
            </a:r>
            <a:endParaRPr sz="1700"/>
          </a:p>
        </p:txBody>
      </p:sp>
      <p:pic>
        <p:nvPicPr>
          <p:cNvPr id="171" name="Google Shape;1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025" y="493651"/>
            <a:ext cx="3792500" cy="46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Copper Assay</a:t>
            </a:r>
            <a:endParaRPr/>
          </a:p>
        </p:txBody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DsbB: Disulfide bond formation B</a:t>
            </a:r>
            <a:endParaRPr sz="17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Aka FipB</a:t>
            </a:r>
            <a:endParaRPr sz="15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FipB causes folds in cysteines by forming disulfide bonds:</a:t>
            </a:r>
            <a:endParaRPr sz="1700"/>
          </a:p>
        </p:txBody>
      </p:sp>
      <p:pic>
        <p:nvPicPr>
          <p:cNvPr id="178" name="Google Shape;178;p25"/>
          <p:cNvPicPr preferRelativeResize="0"/>
          <p:nvPr/>
        </p:nvPicPr>
        <p:blipFill rotWithShape="1">
          <a:blip r:embed="rId3">
            <a:alphaModFix/>
          </a:blip>
          <a:srcRect b="0" l="0" r="43921" t="0"/>
          <a:stretch/>
        </p:blipFill>
        <p:spPr>
          <a:xfrm>
            <a:off x="1589075" y="2956775"/>
            <a:ext cx="2599375" cy="218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 rotWithShape="1">
          <a:blip r:embed="rId3">
            <a:alphaModFix/>
          </a:blip>
          <a:srcRect b="0" l="73565" r="0" t="0"/>
          <a:stretch/>
        </p:blipFill>
        <p:spPr>
          <a:xfrm>
            <a:off x="4867349" y="2956775"/>
            <a:ext cx="1412375" cy="2186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25"/>
          <p:cNvCxnSpPr/>
          <p:nvPr/>
        </p:nvCxnSpPr>
        <p:spPr>
          <a:xfrm>
            <a:off x="4232550" y="3969588"/>
            <a:ext cx="678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Copper Assay</a:t>
            </a:r>
            <a:endParaRPr/>
          </a:p>
        </p:txBody>
      </p:sp>
      <p:sp>
        <p:nvSpPr>
          <p:cNvPr id="186" name="Google Shape;186;p2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Copper changes redox potential of cysteines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Cysteines cannot form disulfide bonds and the cell dies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FipB mutants have been shown to be avirulent in mice (</a:t>
            </a:r>
            <a:r>
              <a:rPr lang="en" sz="1700"/>
              <a:t>Aiping, Zhang, et al., 2014)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For results, note that 2 hour time point was removed</a:t>
            </a:r>
            <a:endParaRPr sz="1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688" y="198888"/>
            <a:ext cx="7342631" cy="4745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688" y="198888"/>
            <a:ext cx="7342633" cy="4745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75" y="152400"/>
            <a:ext cx="7767055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9"/>
          <p:cNvSpPr txBox="1"/>
          <p:nvPr/>
        </p:nvSpPr>
        <p:spPr>
          <a:xfrm>
            <a:off x="7715250" y="1291375"/>
            <a:ext cx="63036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WT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7715250" y="1925300"/>
            <a:ext cx="63036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WT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7626875" y="2296575"/>
            <a:ext cx="828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dPmrA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p29"/>
          <p:cNvSpPr txBox="1"/>
          <p:nvPr/>
        </p:nvSpPr>
        <p:spPr>
          <a:xfrm>
            <a:off x="7715250" y="4035800"/>
            <a:ext cx="7404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dPmrA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763" y="152400"/>
            <a:ext cx="7754487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0"/>
          <p:cNvSpPr txBox="1"/>
          <p:nvPr/>
        </p:nvSpPr>
        <p:spPr>
          <a:xfrm>
            <a:off x="7769125" y="2526375"/>
            <a:ext cx="11937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WT &amp; dPriM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7769125" y="2919550"/>
            <a:ext cx="624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dPriM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7723750" y="3859900"/>
            <a:ext cx="5151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WT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138" y="152400"/>
            <a:ext cx="7769713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/>
          <p:cNvSpPr txBox="1"/>
          <p:nvPr/>
        </p:nvSpPr>
        <p:spPr>
          <a:xfrm>
            <a:off x="7734700" y="1277200"/>
            <a:ext cx="5151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WT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31"/>
          <p:cNvSpPr txBox="1"/>
          <p:nvPr/>
        </p:nvSpPr>
        <p:spPr>
          <a:xfrm>
            <a:off x="7734700" y="1911150"/>
            <a:ext cx="5151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WT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7787800" y="2194850"/>
            <a:ext cx="13563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dPmrA dPriM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31"/>
          <p:cNvSpPr txBox="1"/>
          <p:nvPr/>
        </p:nvSpPr>
        <p:spPr>
          <a:xfrm>
            <a:off x="7734700" y="3923125"/>
            <a:ext cx="13563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dPmrA dPriM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6850" y="946675"/>
            <a:ext cx="2676750" cy="403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5675" y="489875"/>
            <a:ext cx="1961300" cy="465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730000" y="2165625"/>
            <a:ext cx="2593200" cy="7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Inhibits growth in macrophage</a:t>
            </a:r>
            <a:endParaRPr sz="1700"/>
          </a:p>
        </p:txBody>
      </p:sp>
      <p:sp>
        <p:nvSpPr>
          <p:cNvPr id="96" name="Google Shape;96;p14"/>
          <p:cNvSpPr txBox="1"/>
          <p:nvPr/>
        </p:nvSpPr>
        <p:spPr>
          <a:xfrm>
            <a:off x="730000" y="2866125"/>
            <a:ext cx="27309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Contains disulfide bond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730000" y="3567475"/>
            <a:ext cx="20277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Virulence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450" y="152400"/>
            <a:ext cx="77851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 txBox="1"/>
          <p:nvPr/>
        </p:nvSpPr>
        <p:spPr>
          <a:xfrm>
            <a:off x="7700250" y="1450675"/>
            <a:ext cx="13563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WT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p32"/>
          <p:cNvSpPr txBox="1"/>
          <p:nvPr/>
        </p:nvSpPr>
        <p:spPr>
          <a:xfrm>
            <a:off x="7700250" y="2084600"/>
            <a:ext cx="13563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WT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7700250" y="2571750"/>
            <a:ext cx="13563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dPigR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32"/>
          <p:cNvSpPr txBox="1"/>
          <p:nvPr/>
        </p:nvSpPr>
        <p:spPr>
          <a:xfrm>
            <a:off x="7700250" y="3884175"/>
            <a:ext cx="13563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dPigR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Forward</a:t>
            </a:r>
            <a:endParaRPr/>
          </a:p>
        </p:txBody>
      </p:sp>
      <p:sp>
        <p:nvSpPr>
          <p:cNvPr id="237" name="Google Shape;237;p3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Use 0 uM, 20 uM, and 40 uM concentrations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Create FipB mutant to test</a:t>
            </a:r>
            <a:endParaRPr sz="17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Cells should not be able to survive in copper concentrated solution</a:t>
            </a:r>
            <a:endParaRPr sz="1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Chemically Defined Media Project</a:t>
            </a:r>
            <a:endParaRPr/>
          </a:p>
        </p:txBody>
      </p:sp>
      <p:sp>
        <p:nvSpPr>
          <p:cNvPr id="243" name="Google Shape;243;p3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Goal: Make medium that will produce better </a:t>
            </a:r>
            <a:r>
              <a:rPr i="1" lang="en" sz="1700"/>
              <a:t>Francisella </a:t>
            </a:r>
            <a:r>
              <a:rPr lang="en" sz="1700"/>
              <a:t>growth than traditional media (i.e. MHB)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Steps:</a:t>
            </a:r>
            <a:endParaRPr sz="17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Create stock solutions of individual components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Make a chemically defined media using components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Test this media against Mueller-Hinton broth</a:t>
            </a:r>
            <a:endParaRPr sz="1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9941"/>
            <a:ext cx="9144002" cy="4603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2038"/>
            <a:ext cx="9144002" cy="45994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36"/>
          <p:cNvCxnSpPr/>
          <p:nvPr/>
        </p:nvCxnSpPr>
        <p:spPr>
          <a:xfrm rot="10800000">
            <a:off x="3739300" y="2693275"/>
            <a:ext cx="0" cy="1310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Supplemented Mueller-Hinton Sucrose Agar</a:t>
            </a:r>
            <a:endParaRPr/>
          </a:p>
        </p:txBody>
      </p:sp>
      <p:sp>
        <p:nvSpPr>
          <p:cNvPr id="260" name="Google Shape;260;p3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Substituted MH sucrose agar after CHA sucrose did not work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MH also did not work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Since these both contain salt, it may be that the salt is preventing the sucrose selection from working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Homemade CHAH + sucrose recipe (no salt) is working thus far</a:t>
            </a:r>
            <a:endParaRPr sz="1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Citations</a:t>
            </a:r>
            <a:endParaRPr/>
          </a:p>
        </p:txBody>
      </p:sp>
      <p:sp>
        <p:nvSpPr>
          <p:cNvPr id="266" name="Google Shape;266;p3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323232"/>
                </a:solidFill>
              </a:rPr>
              <a:t>Qin, A., Zhang, Y., Clark, M. E., Rabideau, M. M., Barea, L. R., &amp; Mann, B. J. (2014). FipB, an Essential Virulence Factor of Francisella tularensis subsp. tularensis, Has Dual Roles in Disulfide Bond Formation. </a:t>
            </a:r>
            <a:r>
              <a:rPr i="1" lang="en" sz="1200">
                <a:solidFill>
                  <a:srgbClr val="323232"/>
                </a:solidFill>
              </a:rPr>
              <a:t>Journal of Bacteriology,</a:t>
            </a:r>
            <a:r>
              <a:rPr lang="en" sz="1200">
                <a:solidFill>
                  <a:srgbClr val="323232"/>
                </a:solidFill>
              </a:rPr>
              <a:t> </a:t>
            </a:r>
            <a:r>
              <a:rPr i="1" lang="en" sz="1200">
                <a:solidFill>
                  <a:srgbClr val="323232"/>
                </a:solidFill>
              </a:rPr>
              <a:t>196</a:t>
            </a:r>
            <a:r>
              <a:rPr lang="en" sz="1200">
                <a:solidFill>
                  <a:srgbClr val="323232"/>
                </a:solidFill>
              </a:rPr>
              <a:t>(20), 3571-3581. doi:10.1128/jb.01359-13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Plasmids </a:t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pKL115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pKL116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pKL118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pKL125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pKR4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pKR5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pKR25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pKR21</a:t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pKL115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729450" y="2078875"/>
            <a:ext cx="7688700" cy="4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Deactivation of acetate-binding pocket of PriM</a:t>
            </a:r>
            <a:endParaRPr sz="17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b="0" l="6150" r="-6150" t="0"/>
          <a:stretch/>
        </p:blipFill>
        <p:spPr>
          <a:xfrm>
            <a:off x="6034550" y="536125"/>
            <a:ext cx="1941800" cy="4607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5355475" y="3585975"/>
            <a:ext cx="8463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Acetate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binding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16"/>
          <p:cNvSpPr/>
          <p:nvPr/>
        </p:nvSpPr>
        <p:spPr>
          <a:xfrm rot="635974">
            <a:off x="5800512" y="3028874"/>
            <a:ext cx="683360" cy="661651"/>
          </a:xfrm>
          <a:prstGeom prst="bentArrow">
            <a:avLst>
              <a:gd fmla="val 15574" name="adj1"/>
              <a:gd fmla="val 21316" name="adj2"/>
              <a:gd fmla="val 25000" name="adj3"/>
              <a:gd fmla="val 61487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729450" y="2796800"/>
            <a:ext cx="3923100" cy="10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Currently creating a strain of ∆Pmra that contains this mutant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pKL116</a:t>
            </a:r>
            <a:endParaRPr/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Electropositive tip region →  electronegative</a:t>
            </a:r>
            <a:endParaRPr sz="1700"/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b="0" l="6150" r="-6150" t="0"/>
          <a:stretch/>
        </p:blipFill>
        <p:spPr>
          <a:xfrm>
            <a:off x="6034525" y="536125"/>
            <a:ext cx="1941800" cy="460737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/>
          <p:nvPr/>
        </p:nvSpPr>
        <p:spPr>
          <a:xfrm rot="524920">
            <a:off x="4786858" y="706455"/>
            <a:ext cx="1041417" cy="66108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pKL118</a:t>
            </a:r>
            <a:endParaRPr/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Destabilization of hydrophobic core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6150" r="-6150" t="0"/>
          <a:stretch/>
        </p:blipFill>
        <p:spPr>
          <a:xfrm>
            <a:off x="6034525" y="536125"/>
            <a:ext cx="1941800" cy="46073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729450" y="2762975"/>
            <a:ext cx="6600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Inhibit protein function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pKR4 &amp; pKR5</a:t>
            </a:r>
            <a:endParaRPr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729450" y="2078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Cysteines  →  Alanines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36" name="Google Shape;136;p19"/>
          <p:cNvSpPr txBox="1"/>
          <p:nvPr/>
        </p:nvSpPr>
        <p:spPr>
          <a:xfrm>
            <a:off x="729450" y="2839100"/>
            <a:ext cx="66003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Affects disulfide bond formation</a:t>
            </a:r>
            <a:endParaRPr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 b="0" l="6150" r="-6150" t="0"/>
          <a:stretch/>
        </p:blipFill>
        <p:spPr>
          <a:xfrm>
            <a:off x="6034525" y="536125"/>
            <a:ext cx="1941800" cy="460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pKL125</a:t>
            </a:r>
            <a:endParaRPr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729450" y="2078875"/>
            <a:ext cx="7688700" cy="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Deletion of FPI</a:t>
            </a:r>
            <a:endParaRPr sz="1700"/>
          </a:p>
        </p:txBody>
      </p:sp>
      <p:sp>
        <p:nvSpPr>
          <p:cNvPr id="144" name="Google Shape;144;p20"/>
          <p:cNvSpPr txBox="1"/>
          <p:nvPr/>
        </p:nvSpPr>
        <p:spPr>
          <a:xfrm>
            <a:off x="1439875" y="2444700"/>
            <a:ext cx="66003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1) Simplifies future mutations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1439875" y="2842200"/>
            <a:ext cx="66003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2) May provide evidence of evolutionary benefits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pKR25 &amp; pKR21</a:t>
            </a:r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025" y="493651"/>
            <a:ext cx="3792500" cy="46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