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6" r:id="rId2"/>
    <p:sldId id="474" r:id="rId3"/>
    <p:sldId id="498" r:id="rId4"/>
    <p:sldId id="507" r:id="rId5"/>
    <p:sldId id="516" r:id="rId6"/>
    <p:sldId id="513" r:id="rId7"/>
    <p:sldId id="509" r:id="rId8"/>
    <p:sldId id="508" r:id="rId9"/>
    <p:sldId id="510" r:id="rId10"/>
    <p:sldId id="511" r:id="rId11"/>
    <p:sldId id="512" r:id="rId12"/>
    <p:sldId id="514" r:id="rId13"/>
    <p:sldId id="515" r:id="rId14"/>
    <p:sldId id="517" r:id="rId15"/>
    <p:sldId id="490" r:id="rId16"/>
    <p:sldId id="51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340"/>
  </p:normalViewPr>
  <p:slideViewPr>
    <p:cSldViewPr snapToGrid="0" snapToObjects="1">
      <p:cViewPr varScale="1">
        <p:scale>
          <a:sx n="76" d="100"/>
          <a:sy n="76" d="100"/>
        </p:scale>
        <p:origin x="216" y="6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6888B0-7EDC-ED47-92A6-B749EFBA1E46}" type="datetimeFigureOut">
              <a:rPr lang="en-US" smtClean="0"/>
              <a:t>4/2/21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FDC6F3-871C-F24D-8370-8B403073A6E2}" type="slidenum">
              <a:rPr lang="en-US" smtClean="0"/>
              <a:t>‹#›</a:t>
            </a:fld>
            <a:endParaRPr lang="en-US"/>
          </a:p>
        </p:txBody>
      </p:sp>
    </p:spTree>
    <p:extLst>
      <p:ext uri="{BB962C8B-B14F-4D97-AF65-F5344CB8AC3E}">
        <p14:creationId xmlns:p14="http://schemas.microsoft.com/office/powerpoint/2010/main" val="4265815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Even though francisella has a very small genome, it </a:t>
            </a:r>
            <a:r>
              <a:rPr lang="en-US" sz="1200" b="1" kern="1200" dirty="0">
                <a:solidFill>
                  <a:schemeClr val="tx1"/>
                </a:solidFill>
                <a:effectLst/>
                <a:latin typeface="+mn-lt"/>
                <a:ea typeface="+mn-ea"/>
                <a:cs typeface="+mn-cs"/>
              </a:rPr>
              <a:t>encodes </a:t>
            </a:r>
            <a:r>
              <a:rPr lang="en-US" sz="1200" kern="1200" dirty="0">
                <a:solidFill>
                  <a:schemeClr val="tx1"/>
                </a:solidFill>
                <a:effectLst/>
                <a:latin typeface="+mn-lt"/>
                <a:ea typeface="+mn-ea"/>
                <a:cs typeface="+mn-cs"/>
              </a:rPr>
              <a:t>three copies of the </a:t>
            </a:r>
            <a:r>
              <a:rPr lang="en-US" sz="1200" kern="1200" dirty="0" err="1">
                <a:solidFill>
                  <a:schemeClr val="tx1"/>
                </a:solidFill>
                <a:effectLst/>
                <a:latin typeface="+mn-lt"/>
                <a:ea typeface="+mn-ea"/>
                <a:cs typeface="+mn-cs"/>
              </a:rPr>
              <a:t>rpsU</a:t>
            </a:r>
            <a:r>
              <a:rPr lang="en-US" sz="1200" kern="1200" dirty="0">
                <a:solidFill>
                  <a:schemeClr val="tx1"/>
                </a:solidFill>
                <a:effectLst/>
                <a:latin typeface="+mn-lt"/>
                <a:ea typeface="+mn-ea"/>
                <a:cs typeface="+mn-cs"/>
              </a:rPr>
              <a:t> genes, which encode bS21. This is especially noteworthy because most bacteria have 0 or 1 of this gene. </a:t>
            </a:r>
          </a:p>
          <a:p>
            <a:r>
              <a:rPr lang="en-US" sz="1200" kern="1200" dirty="0">
                <a:solidFill>
                  <a:schemeClr val="tx1"/>
                </a:solidFill>
                <a:effectLst/>
                <a:latin typeface="+mn-lt"/>
                <a:ea typeface="+mn-ea"/>
                <a:cs typeface="+mn-cs"/>
              </a:rPr>
              <a:t>We originally hypothesized, and have since shown, that these three proteins are produced and incorporated into ribosomes. I purified ribosomes from wild-type cells as well as cells ectopically expressing each of the bS21 proteins with a VSVG tag. We then ran these on a gel and immunoblotted. This, along with some mass spec data we have of purified ribosomes, indicates that F. tularensis can incorporate each paralog into ribosomes, so Francisella is producing heterogeneous ribosomes.</a:t>
            </a:r>
          </a:p>
          <a:p>
            <a:r>
              <a:rPr lang="en-US" dirty="0"/>
              <a:t>Now that we have seen that structurally heterogeneous ribosomes exist, the question is why Francisella may have these and if they affect translation? We have developed a model for our hypothesis about this, which I will show you now.</a:t>
            </a:r>
          </a:p>
        </p:txBody>
      </p:sp>
      <p:sp>
        <p:nvSpPr>
          <p:cNvPr id="4" name="Slide Number Placeholder 3"/>
          <p:cNvSpPr>
            <a:spLocks noGrp="1"/>
          </p:cNvSpPr>
          <p:nvPr>
            <p:ph type="sldNum" sz="quarter" idx="5"/>
          </p:nvPr>
        </p:nvSpPr>
        <p:spPr/>
        <p:txBody>
          <a:bodyPr/>
          <a:lstStyle/>
          <a:p>
            <a:fld id="{5DC35E36-44CF-41A2-B0A4-F6B5CD6E87AA}" type="slidenum">
              <a:rPr lang="en-US" smtClean="0"/>
              <a:t>2</a:t>
            </a:fld>
            <a:endParaRPr lang="en-US"/>
          </a:p>
        </p:txBody>
      </p:sp>
    </p:spTree>
    <p:extLst>
      <p:ext uri="{BB962C8B-B14F-4D97-AF65-F5344CB8AC3E}">
        <p14:creationId xmlns:p14="http://schemas.microsoft.com/office/powerpoint/2010/main" val="26229446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 these ribosomes have different structures? Are they sensitive to antibiotics?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Point out and note that it didn’t work after trying to </a:t>
            </a:r>
            <a:r>
              <a:rPr lang="en-US"/>
              <a:t>get it to work</a:t>
            </a:r>
            <a:endParaRPr lang="en-US" dirty="0"/>
          </a:p>
          <a:p>
            <a:endParaRPr lang="en-US" dirty="0"/>
          </a:p>
        </p:txBody>
      </p:sp>
      <p:sp>
        <p:nvSpPr>
          <p:cNvPr id="4" name="Slide Number Placeholder 3"/>
          <p:cNvSpPr>
            <a:spLocks noGrp="1"/>
          </p:cNvSpPr>
          <p:nvPr>
            <p:ph type="sldNum" sz="quarter" idx="5"/>
          </p:nvPr>
        </p:nvSpPr>
        <p:spPr/>
        <p:txBody>
          <a:bodyPr/>
          <a:lstStyle/>
          <a:p>
            <a:fld id="{77C2B6F9-2CF8-764A-8697-2DCFD07324F8}" type="slidenum">
              <a:rPr lang="en-US" smtClean="0"/>
              <a:t>3</a:t>
            </a:fld>
            <a:endParaRPr lang="en-US"/>
          </a:p>
        </p:txBody>
      </p:sp>
    </p:spTree>
    <p:extLst>
      <p:ext uri="{BB962C8B-B14F-4D97-AF65-F5344CB8AC3E}">
        <p14:creationId xmlns:p14="http://schemas.microsoft.com/office/powerpoint/2010/main" val="385161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C2B6F9-2CF8-764A-8697-2DCFD07324F8}" type="slidenum">
              <a:rPr lang="en-US" smtClean="0"/>
              <a:t>4</a:t>
            </a:fld>
            <a:endParaRPr lang="en-US"/>
          </a:p>
        </p:txBody>
      </p:sp>
    </p:spTree>
    <p:extLst>
      <p:ext uri="{BB962C8B-B14F-4D97-AF65-F5344CB8AC3E}">
        <p14:creationId xmlns:p14="http://schemas.microsoft.com/office/powerpoint/2010/main" val="3115902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Referred to as a Translation initiation inhibitor</a:t>
            </a:r>
          </a:p>
          <a:p>
            <a:r>
              <a:rPr lang="en-US" dirty="0"/>
              <a:t>Highlight what might be different between strains. Where does S21 fit in (check with Hannah).</a:t>
            </a:r>
          </a:p>
        </p:txBody>
      </p:sp>
      <p:sp>
        <p:nvSpPr>
          <p:cNvPr id="4" name="Slide Number Placeholder 3"/>
          <p:cNvSpPr>
            <a:spLocks noGrp="1"/>
          </p:cNvSpPr>
          <p:nvPr>
            <p:ph type="sldNum" sz="quarter" idx="5"/>
          </p:nvPr>
        </p:nvSpPr>
        <p:spPr/>
        <p:txBody>
          <a:bodyPr/>
          <a:lstStyle/>
          <a:p>
            <a:fld id="{15FDC6F3-871C-F24D-8370-8B403073A6E2}" type="slidenum">
              <a:rPr lang="en-US" smtClean="0"/>
              <a:t>11</a:t>
            </a:fld>
            <a:endParaRPr lang="en-US"/>
          </a:p>
        </p:txBody>
      </p:sp>
    </p:spTree>
    <p:extLst>
      <p:ext uri="{BB962C8B-B14F-4D97-AF65-F5344CB8AC3E}">
        <p14:creationId xmlns:p14="http://schemas.microsoft.com/office/powerpoint/2010/main" val="22035297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Reiterate cutoff for highlight</a:t>
            </a:r>
          </a:p>
        </p:txBody>
      </p:sp>
      <p:sp>
        <p:nvSpPr>
          <p:cNvPr id="4" name="Slide Number Placeholder 3"/>
          <p:cNvSpPr>
            <a:spLocks noGrp="1"/>
          </p:cNvSpPr>
          <p:nvPr>
            <p:ph type="sldNum" sz="quarter" idx="5"/>
          </p:nvPr>
        </p:nvSpPr>
        <p:spPr/>
        <p:txBody>
          <a:bodyPr/>
          <a:lstStyle/>
          <a:p>
            <a:fld id="{15FDC6F3-871C-F24D-8370-8B403073A6E2}" type="slidenum">
              <a:rPr lang="en-US" smtClean="0"/>
              <a:t>12</a:t>
            </a:fld>
            <a:endParaRPr lang="en-US"/>
          </a:p>
        </p:txBody>
      </p:sp>
    </p:spTree>
    <p:extLst>
      <p:ext uri="{BB962C8B-B14F-4D97-AF65-F5344CB8AC3E}">
        <p14:creationId xmlns:p14="http://schemas.microsoft.com/office/powerpoint/2010/main" val="3650376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Summary slide after for future directions and hypotheses for repeat assays. Change u to U</a:t>
            </a:r>
          </a:p>
        </p:txBody>
      </p:sp>
      <p:sp>
        <p:nvSpPr>
          <p:cNvPr id="4" name="Slide Number Placeholder 3"/>
          <p:cNvSpPr>
            <a:spLocks noGrp="1"/>
          </p:cNvSpPr>
          <p:nvPr>
            <p:ph type="sldNum" sz="quarter" idx="5"/>
          </p:nvPr>
        </p:nvSpPr>
        <p:spPr/>
        <p:txBody>
          <a:bodyPr/>
          <a:lstStyle/>
          <a:p>
            <a:fld id="{15FDC6F3-871C-F24D-8370-8B403073A6E2}" type="slidenum">
              <a:rPr lang="en-US" smtClean="0"/>
              <a:t>13</a:t>
            </a:fld>
            <a:endParaRPr lang="en-US"/>
          </a:p>
        </p:txBody>
      </p:sp>
    </p:spTree>
    <p:extLst>
      <p:ext uri="{BB962C8B-B14F-4D97-AF65-F5344CB8AC3E}">
        <p14:creationId xmlns:p14="http://schemas.microsoft.com/office/powerpoint/2010/main" val="26945782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INBRE logo for funding</a:t>
            </a:r>
          </a:p>
        </p:txBody>
      </p:sp>
      <p:sp>
        <p:nvSpPr>
          <p:cNvPr id="4" name="Slide Number Placeholder 3"/>
          <p:cNvSpPr>
            <a:spLocks noGrp="1"/>
          </p:cNvSpPr>
          <p:nvPr>
            <p:ph type="sldNum" sz="quarter" idx="5"/>
          </p:nvPr>
        </p:nvSpPr>
        <p:spPr/>
        <p:txBody>
          <a:bodyPr/>
          <a:lstStyle/>
          <a:p>
            <a:fld id="{15FDC6F3-871C-F24D-8370-8B403073A6E2}" type="slidenum">
              <a:rPr lang="en-US" smtClean="0"/>
              <a:t>15</a:t>
            </a:fld>
            <a:endParaRPr lang="en-US"/>
          </a:p>
        </p:txBody>
      </p:sp>
    </p:spTree>
    <p:extLst>
      <p:ext uri="{BB962C8B-B14F-4D97-AF65-F5344CB8AC3E}">
        <p14:creationId xmlns:p14="http://schemas.microsoft.com/office/powerpoint/2010/main" val="22021263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2C6E1-E2B5-C04A-BB42-79080C5A49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E454D9-0B12-574F-97C0-A304BFBC5BF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CD95EE5-28F7-FD49-A7C7-B92B2A8E0B23}"/>
              </a:ext>
            </a:extLst>
          </p:cNvPr>
          <p:cNvSpPr>
            <a:spLocks noGrp="1"/>
          </p:cNvSpPr>
          <p:nvPr>
            <p:ph type="dt" sz="half" idx="10"/>
          </p:nvPr>
        </p:nvSpPr>
        <p:spPr/>
        <p:txBody>
          <a:bodyPr/>
          <a:lstStyle/>
          <a:p>
            <a:fld id="{7E5ECA85-F66D-FB48-B149-D02AEE1582E2}" type="datetimeFigureOut">
              <a:rPr lang="en-US" smtClean="0"/>
              <a:t>4/2/21</a:t>
            </a:fld>
            <a:endParaRPr lang="en-US"/>
          </a:p>
        </p:txBody>
      </p:sp>
      <p:sp>
        <p:nvSpPr>
          <p:cNvPr id="5" name="Footer Placeholder 4">
            <a:extLst>
              <a:ext uri="{FF2B5EF4-FFF2-40B4-BE49-F238E27FC236}">
                <a16:creationId xmlns:a16="http://schemas.microsoft.com/office/drawing/2014/main" id="{8B2707DB-0D10-9D4C-9D87-6763C191E4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DD8DEB-85B7-2B4D-BB14-45D89CA1C7C3}"/>
              </a:ext>
            </a:extLst>
          </p:cNvPr>
          <p:cNvSpPr>
            <a:spLocks noGrp="1"/>
          </p:cNvSpPr>
          <p:nvPr>
            <p:ph type="sldNum" sz="quarter" idx="12"/>
          </p:nvPr>
        </p:nvSpPr>
        <p:spPr/>
        <p:txBody>
          <a:bodyPr/>
          <a:lstStyle/>
          <a:p>
            <a:fld id="{344A3323-E6FB-9C40-85E8-2A47EDF53855}" type="slidenum">
              <a:rPr lang="en-US" smtClean="0"/>
              <a:t>‹#›</a:t>
            </a:fld>
            <a:endParaRPr lang="en-US"/>
          </a:p>
        </p:txBody>
      </p:sp>
    </p:spTree>
    <p:extLst>
      <p:ext uri="{BB962C8B-B14F-4D97-AF65-F5344CB8AC3E}">
        <p14:creationId xmlns:p14="http://schemas.microsoft.com/office/powerpoint/2010/main" val="2895559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F06B0-C16E-C744-9892-AA2BC6E70DD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D60CA1F-AB00-2B47-8DE2-41BB74FED04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FE0822-0327-3C44-AD62-64003AD4FE58}"/>
              </a:ext>
            </a:extLst>
          </p:cNvPr>
          <p:cNvSpPr>
            <a:spLocks noGrp="1"/>
          </p:cNvSpPr>
          <p:nvPr>
            <p:ph type="dt" sz="half" idx="10"/>
          </p:nvPr>
        </p:nvSpPr>
        <p:spPr/>
        <p:txBody>
          <a:bodyPr/>
          <a:lstStyle/>
          <a:p>
            <a:fld id="{7E5ECA85-F66D-FB48-B149-D02AEE1582E2}" type="datetimeFigureOut">
              <a:rPr lang="en-US" smtClean="0"/>
              <a:t>4/2/21</a:t>
            </a:fld>
            <a:endParaRPr lang="en-US"/>
          </a:p>
        </p:txBody>
      </p:sp>
      <p:sp>
        <p:nvSpPr>
          <p:cNvPr id="5" name="Footer Placeholder 4">
            <a:extLst>
              <a:ext uri="{FF2B5EF4-FFF2-40B4-BE49-F238E27FC236}">
                <a16:creationId xmlns:a16="http://schemas.microsoft.com/office/drawing/2014/main" id="{D8D5A7D9-9DEF-134D-A7AA-DDEDE2E8FE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416091-849F-3447-B16E-331E63545716}"/>
              </a:ext>
            </a:extLst>
          </p:cNvPr>
          <p:cNvSpPr>
            <a:spLocks noGrp="1"/>
          </p:cNvSpPr>
          <p:nvPr>
            <p:ph type="sldNum" sz="quarter" idx="12"/>
          </p:nvPr>
        </p:nvSpPr>
        <p:spPr/>
        <p:txBody>
          <a:bodyPr/>
          <a:lstStyle/>
          <a:p>
            <a:fld id="{344A3323-E6FB-9C40-85E8-2A47EDF53855}" type="slidenum">
              <a:rPr lang="en-US" smtClean="0"/>
              <a:t>‹#›</a:t>
            </a:fld>
            <a:endParaRPr lang="en-US"/>
          </a:p>
        </p:txBody>
      </p:sp>
    </p:spTree>
    <p:extLst>
      <p:ext uri="{BB962C8B-B14F-4D97-AF65-F5344CB8AC3E}">
        <p14:creationId xmlns:p14="http://schemas.microsoft.com/office/powerpoint/2010/main" val="3312294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46E7ED-EEFE-7A45-8AAC-9EE59CF3731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7238060-156D-9949-A2BB-55106C9340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E2A536-E8FD-5642-99D7-A6E5BB859634}"/>
              </a:ext>
            </a:extLst>
          </p:cNvPr>
          <p:cNvSpPr>
            <a:spLocks noGrp="1"/>
          </p:cNvSpPr>
          <p:nvPr>
            <p:ph type="dt" sz="half" idx="10"/>
          </p:nvPr>
        </p:nvSpPr>
        <p:spPr/>
        <p:txBody>
          <a:bodyPr/>
          <a:lstStyle/>
          <a:p>
            <a:fld id="{7E5ECA85-F66D-FB48-B149-D02AEE1582E2}" type="datetimeFigureOut">
              <a:rPr lang="en-US" smtClean="0"/>
              <a:t>4/2/21</a:t>
            </a:fld>
            <a:endParaRPr lang="en-US"/>
          </a:p>
        </p:txBody>
      </p:sp>
      <p:sp>
        <p:nvSpPr>
          <p:cNvPr id="5" name="Footer Placeholder 4">
            <a:extLst>
              <a:ext uri="{FF2B5EF4-FFF2-40B4-BE49-F238E27FC236}">
                <a16:creationId xmlns:a16="http://schemas.microsoft.com/office/drawing/2014/main" id="{F010613A-87ED-0447-A94D-DDF2C3BEC8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777E1-9E7E-5243-9B71-0482F0102131}"/>
              </a:ext>
            </a:extLst>
          </p:cNvPr>
          <p:cNvSpPr>
            <a:spLocks noGrp="1"/>
          </p:cNvSpPr>
          <p:nvPr>
            <p:ph type="sldNum" sz="quarter" idx="12"/>
          </p:nvPr>
        </p:nvSpPr>
        <p:spPr/>
        <p:txBody>
          <a:bodyPr/>
          <a:lstStyle/>
          <a:p>
            <a:fld id="{344A3323-E6FB-9C40-85E8-2A47EDF53855}" type="slidenum">
              <a:rPr lang="en-US" smtClean="0"/>
              <a:t>‹#›</a:t>
            </a:fld>
            <a:endParaRPr lang="en-US"/>
          </a:p>
        </p:txBody>
      </p:sp>
    </p:spTree>
    <p:extLst>
      <p:ext uri="{BB962C8B-B14F-4D97-AF65-F5344CB8AC3E}">
        <p14:creationId xmlns:p14="http://schemas.microsoft.com/office/powerpoint/2010/main" val="1232099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1EFA9-9629-CC4F-9957-E969FBD33D8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F9CDDF-5E65-E740-A315-199B8B15112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CDE0E9-7460-524D-9BC9-BD5D4D300F62}"/>
              </a:ext>
            </a:extLst>
          </p:cNvPr>
          <p:cNvSpPr>
            <a:spLocks noGrp="1"/>
          </p:cNvSpPr>
          <p:nvPr>
            <p:ph type="dt" sz="half" idx="10"/>
          </p:nvPr>
        </p:nvSpPr>
        <p:spPr/>
        <p:txBody>
          <a:bodyPr/>
          <a:lstStyle/>
          <a:p>
            <a:fld id="{7E5ECA85-F66D-FB48-B149-D02AEE1582E2}" type="datetimeFigureOut">
              <a:rPr lang="en-US" smtClean="0"/>
              <a:t>4/2/21</a:t>
            </a:fld>
            <a:endParaRPr lang="en-US"/>
          </a:p>
        </p:txBody>
      </p:sp>
      <p:sp>
        <p:nvSpPr>
          <p:cNvPr id="5" name="Footer Placeholder 4">
            <a:extLst>
              <a:ext uri="{FF2B5EF4-FFF2-40B4-BE49-F238E27FC236}">
                <a16:creationId xmlns:a16="http://schemas.microsoft.com/office/drawing/2014/main" id="{876EDF68-25A2-374A-9395-BA80996C63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E6D8E1-D712-6846-B41F-1ACA1FA7CC87}"/>
              </a:ext>
            </a:extLst>
          </p:cNvPr>
          <p:cNvSpPr>
            <a:spLocks noGrp="1"/>
          </p:cNvSpPr>
          <p:nvPr>
            <p:ph type="sldNum" sz="quarter" idx="12"/>
          </p:nvPr>
        </p:nvSpPr>
        <p:spPr/>
        <p:txBody>
          <a:bodyPr/>
          <a:lstStyle/>
          <a:p>
            <a:fld id="{344A3323-E6FB-9C40-85E8-2A47EDF53855}" type="slidenum">
              <a:rPr lang="en-US" smtClean="0"/>
              <a:t>‹#›</a:t>
            </a:fld>
            <a:endParaRPr lang="en-US"/>
          </a:p>
        </p:txBody>
      </p:sp>
    </p:spTree>
    <p:extLst>
      <p:ext uri="{BB962C8B-B14F-4D97-AF65-F5344CB8AC3E}">
        <p14:creationId xmlns:p14="http://schemas.microsoft.com/office/powerpoint/2010/main" val="3839886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CDA8D-A57E-CC4C-845D-F6F567066AC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F6F4C08-ECDA-4C47-AA40-613D7346BF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3A80F04-0D8F-A74D-BD2D-9CC99ED21E63}"/>
              </a:ext>
            </a:extLst>
          </p:cNvPr>
          <p:cNvSpPr>
            <a:spLocks noGrp="1"/>
          </p:cNvSpPr>
          <p:nvPr>
            <p:ph type="dt" sz="half" idx="10"/>
          </p:nvPr>
        </p:nvSpPr>
        <p:spPr/>
        <p:txBody>
          <a:bodyPr/>
          <a:lstStyle/>
          <a:p>
            <a:fld id="{7E5ECA85-F66D-FB48-B149-D02AEE1582E2}" type="datetimeFigureOut">
              <a:rPr lang="en-US" smtClean="0"/>
              <a:t>4/2/21</a:t>
            </a:fld>
            <a:endParaRPr lang="en-US"/>
          </a:p>
        </p:txBody>
      </p:sp>
      <p:sp>
        <p:nvSpPr>
          <p:cNvPr id="5" name="Footer Placeholder 4">
            <a:extLst>
              <a:ext uri="{FF2B5EF4-FFF2-40B4-BE49-F238E27FC236}">
                <a16:creationId xmlns:a16="http://schemas.microsoft.com/office/drawing/2014/main" id="{B1D2EACA-9C35-E54F-8EDC-6E3EC7E56E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16CC44-8846-3D41-8986-DC087BE42129}"/>
              </a:ext>
            </a:extLst>
          </p:cNvPr>
          <p:cNvSpPr>
            <a:spLocks noGrp="1"/>
          </p:cNvSpPr>
          <p:nvPr>
            <p:ph type="sldNum" sz="quarter" idx="12"/>
          </p:nvPr>
        </p:nvSpPr>
        <p:spPr/>
        <p:txBody>
          <a:bodyPr/>
          <a:lstStyle/>
          <a:p>
            <a:fld id="{344A3323-E6FB-9C40-85E8-2A47EDF53855}" type="slidenum">
              <a:rPr lang="en-US" smtClean="0"/>
              <a:t>‹#›</a:t>
            </a:fld>
            <a:endParaRPr lang="en-US"/>
          </a:p>
        </p:txBody>
      </p:sp>
    </p:spTree>
    <p:extLst>
      <p:ext uri="{BB962C8B-B14F-4D97-AF65-F5344CB8AC3E}">
        <p14:creationId xmlns:p14="http://schemas.microsoft.com/office/powerpoint/2010/main" val="1775317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FCCAB-0F69-154B-8733-AF63051CD9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29B171F-6B2D-2C4A-B533-A196952101F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9EBA5AB-D93E-9D47-9475-39C3DB4ADE3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517EF01-8224-6549-BEF4-074256B6DBD6}"/>
              </a:ext>
            </a:extLst>
          </p:cNvPr>
          <p:cNvSpPr>
            <a:spLocks noGrp="1"/>
          </p:cNvSpPr>
          <p:nvPr>
            <p:ph type="dt" sz="half" idx="10"/>
          </p:nvPr>
        </p:nvSpPr>
        <p:spPr/>
        <p:txBody>
          <a:bodyPr/>
          <a:lstStyle/>
          <a:p>
            <a:fld id="{7E5ECA85-F66D-FB48-B149-D02AEE1582E2}" type="datetimeFigureOut">
              <a:rPr lang="en-US" smtClean="0"/>
              <a:t>4/2/21</a:t>
            </a:fld>
            <a:endParaRPr lang="en-US"/>
          </a:p>
        </p:txBody>
      </p:sp>
      <p:sp>
        <p:nvSpPr>
          <p:cNvPr id="6" name="Footer Placeholder 5">
            <a:extLst>
              <a:ext uri="{FF2B5EF4-FFF2-40B4-BE49-F238E27FC236}">
                <a16:creationId xmlns:a16="http://schemas.microsoft.com/office/drawing/2014/main" id="{81AA80BE-A62B-3040-9F2B-D2BBD287F4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2E2340A-9B38-D041-9C57-AEA84ED04277}"/>
              </a:ext>
            </a:extLst>
          </p:cNvPr>
          <p:cNvSpPr>
            <a:spLocks noGrp="1"/>
          </p:cNvSpPr>
          <p:nvPr>
            <p:ph type="sldNum" sz="quarter" idx="12"/>
          </p:nvPr>
        </p:nvSpPr>
        <p:spPr/>
        <p:txBody>
          <a:bodyPr/>
          <a:lstStyle/>
          <a:p>
            <a:fld id="{344A3323-E6FB-9C40-85E8-2A47EDF53855}" type="slidenum">
              <a:rPr lang="en-US" smtClean="0"/>
              <a:t>‹#›</a:t>
            </a:fld>
            <a:endParaRPr lang="en-US"/>
          </a:p>
        </p:txBody>
      </p:sp>
    </p:spTree>
    <p:extLst>
      <p:ext uri="{BB962C8B-B14F-4D97-AF65-F5344CB8AC3E}">
        <p14:creationId xmlns:p14="http://schemas.microsoft.com/office/powerpoint/2010/main" val="42271782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D3766-355A-8244-809C-4834B9A4AC9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C5D21E8-7598-D240-BED3-6D2001BBC5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A3E5CC8-2021-F54F-9FCA-D2796DA957D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E008480-4364-1242-ABAF-F572FEF29BF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86E7B85-FAD7-4B4D-8BAB-62C66D0C732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59C8399-126F-F649-92CE-CB2EBAB56DD8}"/>
              </a:ext>
            </a:extLst>
          </p:cNvPr>
          <p:cNvSpPr>
            <a:spLocks noGrp="1"/>
          </p:cNvSpPr>
          <p:nvPr>
            <p:ph type="dt" sz="half" idx="10"/>
          </p:nvPr>
        </p:nvSpPr>
        <p:spPr/>
        <p:txBody>
          <a:bodyPr/>
          <a:lstStyle/>
          <a:p>
            <a:fld id="{7E5ECA85-F66D-FB48-B149-D02AEE1582E2}" type="datetimeFigureOut">
              <a:rPr lang="en-US" smtClean="0"/>
              <a:t>4/2/21</a:t>
            </a:fld>
            <a:endParaRPr lang="en-US"/>
          </a:p>
        </p:txBody>
      </p:sp>
      <p:sp>
        <p:nvSpPr>
          <p:cNvPr id="8" name="Footer Placeholder 7">
            <a:extLst>
              <a:ext uri="{FF2B5EF4-FFF2-40B4-BE49-F238E27FC236}">
                <a16:creationId xmlns:a16="http://schemas.microsoft.com/office/drawing/2014/main" id="{F944D5F1-8AC7-E94E-AEEA-2F6AFC27189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E88215A-9946-E144-A41D-FE3E555AC26D}"/>
              </a:ext>
            </a:extLst>
          </p:cNvPr>
          <p:cNvSpPr>
            <a:spLocks noGrp="1"/>
          </p:cNvSpPr>
          <p:nvPr>
            <p:ph type="sldNum" sz="quarter" idx="12"/>
          </p:nvPr>
        </p:nvSpPr>
        <p:spPr/>
        <p:txBody>
          <a:bodyPr/>
          <a:lstStyle/>
          <a:p>
            <a:fld id="{344A3323-E6FB-9C40-85E8-2A47EDF53855}" type="slidenum">
              <a:rPr lang="en-US" smtClean="0"/>
              <a:t>‹#›</a:t>
            </a:fld>
            <a:endParaRPr lang="en-US"/>
          </a:p>
        </p:txBody>
      </p:sp>
    </p:spTree>
    <p:extLst>
      <p:ext uri="{BB962C8B-B14F-4D97-AF65-F5344CB8AC3E}">
        <p14:creationId xmlns:p14="http://schemas.microsoft.com/office/powerpoint/2010/main" val="385197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647B9-BA98-734E-9BC8-CE5B2201A06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A508F11-84B1-D340-B2BB-76A1C9766255}"/>
              </a:ext>
            </a:extLst>
          </p:cNvPr>
          <p:cNvSpPr>
            <a:spLocks noGrp="1"/>
          </p:cNvSpPr>
          <p:nvPr>
            <p:ph type="dt" sz="half" idx="10"/>
          </p:nvPr>
        </p:nvSpPr>
        <p:spPr/>
        <p:txBody>
          <a:bodyPr/>
          <a:lstStyle/>
          <a:p>
            <a:fld id="{7E5ECA85-F66D-FB48-B149-D02AEE1582E2}" type="datetimeFigureOut">
              <a:rPr lang="en-US" smtClean="0"/>
              <a:t>4/2/21</a:t>
            </a:fld>
            <a:endParaRPr lang="en-US"/>
          </a:p>
        </p:txBody>
      </p:sp>
      <p:sp>
        <p:nvSpPr>
          <p:cNvPr id="4" name="Footer Placeholder 3">
            <a:extLst>
              <a:ext uri="{FF2B5EF4-FFF2-40B4-BE49-F238E27FC236}">
                <a16:creationId xmlns:a16="http://schemas.microsoft.com/office/drawing/2014/main" id="{1312295C-AB4E-3C4E-8206-E0095C2547B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A78B013-52F5-304A-9AF3-F0C010446CAF}"/>
              </a:ext>
            </a:extLst>
          </p:cNvPr>
          <p:cNvSpPr>
            <a:spLocks noGrp="1"/>
          </p:cNvSpPr>
          <p:nvPr>
            <p:ph type="sldNum" sz="quarter" idx="12"/>
          </p:nvPr>
        </p:nvSpPr>
        <p:spPr/>
        <p:txBody>
          <a:bodyPr/>
          <a:lstStyle/>
          <a:p>
            <a:fld id="{344A3323-E6FB-9C40-85E8-2A47EDF53855}" type="slidenum">
              <a:rPr lang="en-US" smtClean="0"/>
              <a:t>‹#›</a:t>
            </a:fld>
            <a:endParaRPr lang="en-US"/>
          </a:p>
        </p:txBody>
      </p:sp>
    </p:spTree>
    <p:extLst>
      <p:ext uri="{BB962C8B-B14F-4D97-AF65-F5344CB8AC3E}">
        <p14:creationId xmlns:p14="http://schemas.microsoft.com/office/powerpoint/2010/main" val="3242635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22B5D8-C060-FC44-9478-A4CF64150FF0}"/>
              </a:ext>
            </a:extLst>
          </p:cNvPr>
          <p:cNvSpPr>
            <a:spLocks noGrp="1"/>
          </p:cNvSpPr>
          <p:nvPr>
            <p:ph type="dt" sz="half" idx="10"/>
          </p:nvPr>
        </p:nvSpPr>
        <p:spPr/>
        <p:txBody>
          <a:bodyPr/>
          <a:lstStyle/>
          <a:p>
            <a:fld id="{7E5ECA85-F66D-FB48-B149-D02AEE1582E2}" type="datetimeFigureOut">
              <a:rPr lang="en-US" smtClean="0"/>
              <a:t>4/2/21</a:t>
            </a:fld>
            <a:endParaRPr lang="en-US"/>
          </a:p>
        </p:txBody>
      </p:sp>
      <p:sp>
        <p:nvSpPr>
          <p:cNvPr id="3" name="Footer Placeholder 2">
            <a:extLst>
              <a:ext uri="{FF2B5EF4-FFF2-40B4-BE49-F238E27FC236}">
                <a16:creationId xmlns:a16="http://schemas.microsoft.com/office/drawing/2014/main" id="{6C260448-76AC-9843-90A1-0E9BAB5412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1A522F0-E186-C342-85DD-60DE75DAE942}"/>
              </a:ext>
            </a:extLst>
          </p:cNvPr>
          <p:cNvSpPr>
            <a:spLocks noGrp="1"/>
          </p:cNvSpPr>
          <p:nvPr>
            <p:ph type="sldNum" sz="quarter" idx="12"/>
          </p:nvPr>
        </p:nvSpPr>
        <p:spPr/>
        <p:txBody>
          <a:bodyPr/>
          <a:lstStyle/>
          <a:p>
            <a:fld id="{344A3323-E6FB-9C40-85E8-2A47EDF53855}" type="slidenum">
              <a:rPr lang="en-US" smtClean="0"/>
              <a:t>‹#›</a:t>
            </a:fld>
            <a:endParaRPr lang="en-US"/>
          </a:p>
        </p:txBody>
      </p:sp>
    </p:spTree>
    <p:extLst>
      <p:ext uri="{BB962C8B-B14F-4D97-AF65-F5344CB8AC3E}">
        <p14:creationId xmlns:p14="http://schemas.microsoft.com/office/powerpoint/2010/main" val="3380788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4F1C9-CC50-EE42-8C1B-79F7643B77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623337D-D391-F34B-AA37-001DA42C2F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6560BF6-6DBF-ED47-B811-69DB5BBD79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C6577D4-6AB3-C145-8061-C9AC2B996028}"/>
              </a:ext>
            </a:extLst>
          </p:cNvPr>
          <p:cNvSpPr>
            <a:spLocks noGrp="1"/>
          </p:cNvSpPr>
          <p:nvPr>
            <p:ph type="dt" sz="half" idx="10"/>
          </p:nvPr>
        </p:nvSpPr>
        <p:spPr/>
        <p:txBody>
          <a:bodyPr/>
          <a:lstStyle/>
          <a:p>
            <a:fld id="{7E5ECA85-F66D-FB48-B149-D02AEE1582E2}" type="datetimeFigureOut">
              <a:rPr lang="en-US" smtClean="0"/>
              <a:t>4/2/21</a:t>
            </a:fld>
            <a:endParaRPr lang="en-US"/>
          </a:p>
        </p:txBody>
      </p:sp>
      <p:sp>
        <p:nvSpPr>
          <p:cNvPr id="6" name="Footer Placeholder 5">
            <a:extLst>
              <a:ext uri="{FF2B5EF4-FFF2-40B4-BE49-F238E27FC236}">
                <a16:creationId xmlns:a16="http://schemas.microsoft.com/office/drawing/2014/main" id="{493B5BE6-542C-784D-9539-B643374F5B5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C9A838-DCB6-AA42-BA14-609F8BD10B99}"/>
              </a:ext>
            </a:extLst>
          </p:cNvPr>
          <p:cNvSpPr>
            <a:spLocks noGrp="1"/>
          </p:cNvSpPr>
          <p:nvPr>
            <p:ph type="sldNum" sz="quarter" idx="12"/>
          </p:nvPr>
        </p:nvSpPr>
        <p:spPr/>
        <p:txBody>
          <a:bodyPr/>
          <a:lstStyle/>
          <a:p>
            <a:fld id="{344A3323-E6FB-9C40-85E8-2A47EDF53855}" type="slidenum">
              <a:rPr lang="en-US" smtClean="0"/>
              <a:t>‹#›</a:t>
            </a:fld>
            <a:endParaRPr lang="en-US"/>
          </a:p>
        </p:txBody>
      </p:sp>
    </p:spTree>
    <p:extLst>
      <p:ext uri="{BB962C8B-B14F-4D97-AF65-F5344CB8AC3E}">
        <p14:creationId xmlns:p14="http://schemas.microsoft.com/office/powerpoint/2010/main" val="1979519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3CDEE-21C9-754F-8EA0-6032C4B2A0B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7DC2736-A471-1346-9560-12AC99C1A3E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829D60E-4360-B444-98A8-00633D0147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53734F-70CC-5B42-B6B2-AAF332883D59}"/>
              </a:ext>
            </a:extLst>
          </p:cNvPr>
          <p:cNvSpPr>
            <a:spLocks noGrp="1"/>
          </p:cNvSpPr>
          <p:nvPr>
            <p:ph type="dt" sz="half" idx="10"/>
          </p:nvPr>
        </p:nvSpPr>
        <p:spPr/>
        <p:txBody>
          <a:bodyPr/>
          <a:lstStyle/>
          <a:p>
            <a:fld id="{7E5ECA85-F66D-FB48-B149-D02AEE1582E2}" type="datetimeFigureOut">
              <a:rPr lang="en-US" smtClean="0"/>
              <a:t>4/2/21</a:t>
            </a:fld>
            <a:endParaRPr lang="en-US"/>
          </a:p>
        </p:txBody>
      </p:sp>
      <p:sp>
        <p:nvSpPr>
          <p:cNvPr id="6" name="Footer Placeholder 5">
            <a:extLst>
              <a:ext uri="{FF2B5EF4-FFF2-40B4-BE49-F238E27FC236}">
                <a16:creationId xmlns:a16="http://schemas.microsoft.com/office/drawing/2014/main" id="{2F3A39F5-80B9-1749-859C-0F3DC24126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8698F9-DBB3-B645-9EAE-C23FC45F54C3}"/>
              </a:ext>
            </a:extLst>
          </p:cNvPr>
          <p:cNvSpPr>
            <a:spLocks noGrp="1"/>
          </p:cNvSpPr>
          <p:nvPr>
            <p:ph type="sldNum" sz="quarter" idx="12"/>
          </p:nvPr>
        </p:nvSpPr>
        <p:spPr/>
        <p:txBody>
          <a:bodyPr/>
          <a:lstStyle/>
          <a:p>
            <a:fld id="{344A3323-E6FB-9C40-85E8-2A47EDF53855}" type="slidenum">
              <a:rPr lang="en-US" smtClean="0"/>
              <a:t>‹#›</a:t>
            </a:fld>
            <a:endParaRPr lang="en-US"/>
          </a:p>
        </p:txBody>
      </p:sp>
    </p:spTree>
    <p:extLst>
      <p:ext uri="{BB962C8B-B14F-4D97-AF65-F5344CB8AC3E}">
        <p14:creationId xmlns:p14="http://schemas.microsoft.com/office/powerpoint/2010/main" val="589414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1615A78-641C-9E4F-A3CF-2B654896D9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3B8217-D56B-5449-878B-E6DFC9CAFE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D3AA34-D599-6641-ADD4-8800168803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5ECA85-F66D-FB48-B149-D02AEE1582E2}" type="datetimeFigureOut">
              <a:rPr lang="en-US" smtClean="0"/>
              <a:t>4/2/21</a:t>
            </a:fld>
            <a:endParaRPr lang="en-US"/>
          </a:p>
        </p:txBody>
      </p:sp>
      <p:sp>
        <p:nvSpPr>
          <p:cNvPr id="5" name="Footer Placeholder 4">
            <a:extLst>
              <a:ext uri="{FF2B5EF4-FFF2-40B4-BE49-F238E27FC236}">
                <a16:creationId xmlns:a16="http://schemas.microsoft.com/office/drawing/2014/main" id="{81B82163-7A5B-2A44-9D49-73666311409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74F4CB7-8E75-774E-8888-B8074EE38C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4A3323-E6FB-9C40-85E8-2A47EDF53855}" type="slidenum">
              <a:rPr lang="en-US" smtClean="0"/>
              <a:t>‹#›</a:t>
            </a:fld>
            <a:endParaRPr lang="en-US"/>
          </a:p>
        </p:txBody>
      </p:sp>
    </p:spTree>
    <p:extLst>
      <p:ext uri="{BB962C8B-B14F-4D97-AF65-F5344CB8AC3E}">
        <p14:creationId xmlns:p14="http://schemas.microsoft.com/office/powerpoint/2010/main" val="3567792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6FE07-7BF0-9C41-AB9B-5F09BE32689C}"/>
              </a:ext>
            </a:extLst>
          </p:cNvPr>
          <p:cNvSpPr>
            <a:spLocks noGrp="1"/>
          </p:cNvSpPr>
          <p:nvPr>
            <p:ph type="ctrTitle"/>
          </p:nvPr>
        </p:nvSpPr>
        <p:spPr/>
        <p:txBody>
          <a:bodyPr/>
          <a:lstStyle/>
          <a:p>
            <a:r>
              <a:rPr lang="en-US" dirty="0"/>
              <a:t>Lab Meeting Presentation</a:t>
            </a:r>
            <a:br>
              <a:rPr lang="en-US" dirty="0"/>
            </a:br>
            <a:r>
              <a:rPr lang="en-US" dirty="0"/>
              <a:t>April 6, 2021</a:t>
            </a:r>
          </a:p>
        </p:txBody>
      </p:sp>
      <p:sp>
        <p:nvSpPr>
          <p:cNvPr id="3" name="Subtitle 2">
            <a:extLst>
              <a:ext uri="{FF2B5EF4-FFF2-40B4-BE49-F238E27FC236}">
                <a16:creationId xmlns:a16="http://schemas.microsoft.com/office/drawing/2014/main" id="{353572DC-6A2F-4B4B-BBEF-9C5675BD4044}"/>
              </a:ext>
            </a:extLst>
          </p:cNvPr>
          <p:cNvSpPr>
            <a:spLocks noGrp="1"/>
          </p:cNvSpPr>
          <p:nvPr>
            <p:ph type="subTitle" idx="1"/>
          </p:nvPr>
        </p:nvSpPr>
        <p:spPr/>
        <p:txBody>
          <a:bodyPr/>
          <a:lstStyle/>
          <a:p>
            <a:r>
              <a:rPr lang="en-US" dirty="0"/>
              <a:t>John Church</a:t>
            </a:r>
          </a:p>
        </p:txBody>
      </p:sp>
    </p:spTree>
    <p:extLst>
      <p:ext uri="{BB962C8B-B14F-4D97-AF65-F5344CB8AC3E}">
        <p14:creationId xmlns:p14="http://schemas.microsoft.com/office/powerpoint/2010/main" val="1109675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21DF6-013E-764A-8E79-5065340BF08A}"/>
              </a:ext>
            </a:extLst>
          </p:cNvPr>
          <p:cNvSpPr>
            <a:spLocks noGrp="1"/>
          </p:cNvSpPr>
          <p:nvPr>
            <p:ph type="title"/>
          </p:nvPr>
        </p:nvSpPr>
        <p:spPr/>
        <p:txBody>
          <a:bodyPr/>
          <a:lstStyle/>
          <a:p>
            <a:r>
              <a:rPr lang="en-US" dirty="0"/>
              <a:t>Streptomycin</a:t>
            </a:r>
          </a:p>
        </p:txBody>
      </p:sp>
      <p:sp>
        <p:nvSpPr>
          <p:cNvPr id="3" name="Content Placeholder 2">
            <a:extLst>
              <a:ext uri="{FF2B5EF4-FFF2-40B4-BE49-F238E27FC236}">
                <a16:creationId xmlns:a16="http://schemas.microsoft.com/office/drawing/2014/main" id="{BC98CB53-789F-D74F-BEE4-A281309737E2}"/>
              </a:ext>
            </a:extLst>
          </p:cNvPr>
          <p:cNvSpPr>
            <a:spLocks noGrp="1"/>
          </p:cNvSpPr>
          <p:nvPr>
            <p:ph idx="1"/>
          </p:nvPr>
        </p:nvSpPr>
        <p:spPr>
          <a:xfrm>
            <a:off x="838200" y="1825625"/>
            <a:ext cx="5257800" cy="4351338"/>
          </a:xfrm>
        </p:spPr>
        <p:txBody>
          <a:bodyPr/>
          <a:lstStyle/>
          <a:p>
            <a:r>
              <a:rPr lang="en-US" dirty="0"/>
              <a:t>Targets the decoding center</a:t>
            </a:r>
          </a:p>
          <a:p>
            <a:r>
              <a:rPr lang="en-US" dirty="0"/>
              <a:t>Similar mechanism to Kanamycin</a:t>
            </a:r>
          </a:p>
          <a:p>
            <a:r>
              <a:rPr lang="en-US" dirty="0"/>
              <a:t>Induces conformation change of nucleotides A1492 and A1493</a:t>
            </a:r>
          </a:p>
          <a:p>
            <a:pPr lvl="1"/>
            <a:r>
              <a:rPr lang="en-US" dirty="0"/>
              <a:t>Stimulates miscoding by increasing affinity of tRNA for A site</a:t>
            </a:r>
          </a:p>
          <a:p>
            <a:endParaRPr lang="en-US" dirty="0"/>
          </a:p>
        </p:txBody>
      </p:sp>
      <p:pic>
        <p:nvPicPr>
          <p:cNvPr id="4" name="Picture 3">
            <a:extLst>
              <a:ext uri="{FF2B5EF4-FFF2-40B4-BE49-F238E27FC236}">
                <a16:creationId xmlns:a16="http://schemas.microsoft.com/office/drawing/2014/main" id="{BBFA47A8-4D97-AC4D-AE45-7CA51032053D}"/>
              </a:ext>
            </a:extLst>
          </p:cNvPr>
          <p:cNvPicPr>
            <a:picLocks noChangeAspect="1"/>
          </p:cNvPicPr>
          <p:nvPr/>
        </p:nvPicPr>
        <p:blipFill rotWithShape="1">
          <a:blip r:embed="rId2"/>
          <a:srcRect b="36810"/>
          <a:stretch/>
        </p:blipFill>
        <p:spPr>
          <a:xfrm>
            <a:off x="6096000" y="1027906"/>
            <a:ext cx="4402667" cy="3599657"/>
          </a:xfrm>
          <a:prstGeom prst="rect">
            <a:avLst/>
          </a:prstGeom>
        </p:spPr>
      </p:pic>
      <p:sp>
        <p:nvSpPr>
          <p:cNvPr id="5" name="TextBox 4">
            <a:extLst>
              <a:ext uri="{FF2B5EF4-FFF2-40B4-BE49-F238E27FC236}">
                <a16:creationId xmlns:a16="http://schemas.microsoft.com/office/drawing/2014/main" id="{BE567FA7-10E4-3147-B5BD-E4861797F065}"/>
              </a:ext>
            </a:extLst>
          </p:cNvPr>
          <p:cNvSpPr txBox="1"/>
          <p:nvPr/>
        </p:nvSpPr>
        <p:spPr>
          <a:xfrm>
            <a:off x="11569714" y="6636121"/>
            <a:ext cx="622286" cy="246221"/>
          </a:xfrm>
          <a:prstGeom prst="rect">
            <a:avLst/>
          </a:prstGeom>
          <a:noFill/>
        </p:spPr>
        <p:txBody>
          <a:bodyPr wrap="none" rtlCol="0">
            <a:spAutoFit/>
          </a:bodyPr>
          <a:lstStyle/>
          <a:p>
            <a:r>
              <a:rPr lang="en-US" sz="1000" dirty="0"/>
              <a:t>Lin et al.</a:t>
            </a:r>
          </a:p>
        </p:txBody>
      </p:sp>
      <p:pic>
        <p:nvPicPr>
          <p:cNvPr id="6" name="Picture 5">
            <a:extLst>
              <a:ext uri="{FF2B5EF4-FFF2-40B4-BE49-F238E27FC236}">
                <a16:creationId xmlns:a16="http://schemas.microsoft.com/office/drawing/2014/main" id="{B5073D63-DB2B-8146-B885-F1CDD79E5EF8}"/>
              </a:ext>
            </a:extLst>
          </p:cNvPr>
          <p:cNvPicPr>
            <a:picLocks noChangeAspect="1"/>
          </p:cNvPicPr>
          <p:nvPr/>
        </p:nvPicPr>
        <p:blipFill>
          <a:blip r:embed="rId3"/>
          <a:stretch>
            <a:fillRect/>
          </a:stretch>
        </p:blipFill>
        <p:spPr>
          <a:xfrm>
            <a:off x="1502406" y="4627563"/>
            <a:ext cx="3929387" cy="1865312"/>
          </a:xfrm>
          <a:prstGeom prst="rect">
            <a:avLst/>
          </a:prstGeom>
        </p:spPr>
      </p:pic>
    </p:spTree>
    <p:extLst>
      <p:ext uri="{BB962C8B-B14F-4D97-AF65-F5344CB8AC3E}">
        <p14:creationId xmlns:p14="http://schemas.microsoft.com/office/powerpoint/2010/main" val="41378627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6AA7D-0B88-B947-B1B6-DE08BE6F1EC5}"/>
              </a:ext>
            </a:extLst>
          </p:cNvPr>
          <p:cNvSpPr>
            <a:spLocks noGrp="1"/>
          </p:cNvSpPr>
          <p:nvPr>
            <p:ph type="title"/>
          </p:nvPr>
        </p:nvSpPr>
        <p:spPr/>
        <p:txBody>
          <a:bodyPr/>
          <a:lstStyle/>
          <a:p>
            <a:r>
              <a:rPr lang="en-US" dirty="0" err="1"/>
              <a:t>Kasugamycin</a:t>
            </a:r>
            <a:endParaRPr lang="en-US" dirty="0"/>
          </a:p>
        </p:txBody>
      </p:sp>
      <p:sp>
        <p:nvSpPr>
          <p:cNvPr id="3" name="Content Placeholder 2">
            <a:extLst>
              <a:ext uri="{FF2B5EF4-FFF2-40B4-BE49-F238E27FC236}">
                <a16:creationId xmlns:a16="http://schemas.microsoft.com/office/drawing/2014/main" id="{9C1D9C60-E9B7-E246-8467-F2EF950FF051}"/>
              </a:ext>
            </a:extLst>
          </p:cNvPr>
          <p:cNvSpPr>
            <a:spLocks noGrp="1"/>
          </p:cNvSpPr>
          <p:nvPr>
            <p:ph idx="1"/>
          </p:nvPr>
        </p:nvSpPr>
        <p:spPr>
          <a:xfrm>
            <a:off x="838200" y="1825625"/>
            <a:ext cx="5257800" cy="4351338"/>
          </a:xfrm>
        </p:spPr>
        <p:txBody>
          <a:bodyPr/>
          <a:lstStyle/>
          <a:p>
            <a:r>
              <a:rPr lang="en-US" dirty="0"/>
              <a:t>Translation initiation inhibitor</a:t>
            </a:r>
          </a:p>
          <a:p>
            <a:r>
              <a:rPr lang="en-US" dirty="0"/>
              <a:t>Binds to P and E sites, inhibiting formation of 30S initiation complex</a:t>
            </a:r>
          </a:p>
          <a:p>
            <a:pPr lvl="1"/>
            <a:r>
              <a:rPr lang="en-US" dirty="0"/>
              <a:t>Overlaps with mRNA</a:t>
            </a:r>
          </a:p>
        </p:txBody>
      </p:sp>
      <p:pic>
        <p:nvPicPr>
          <p:cNvPr id="5" name="Picture 4">
            <a:extLst>
              <a:ext uri="{FF2B5EF4-FFF2-40B4-BE49-F238E27FC236}">
                <a16:creationId xmlns:a16="http://schemas.microsoft.com/office/drawing/2014/main" id="{0C629C28-9BA2-4345-8C6D-A461A6F29EA9}"/>
              </a:ext>
            </a:extLst>
          </p:cNvPr>
          <p:cNvPicPr>
            <a:picLocks noChangeAspect="1"/>
          </p:cNvPicPr>
          <p:nvPr/>
        </p:nvPicPr>
        <p:blipFill>
          <a:blip r:embed="rId3"/>
          <a:stretch>
            <a:fillRect/>
          </a:stretch>
        </p:blipFill>
        <p:spPr>
          <a:xfrm>
            <a:off x="1587500" y="4335560"/>
            <a:ext cx="2641040" cy="1995786"/>
          </a:xfrm>
          <a:prstGeom prst="rect">
            <a:avLst/>
          </a:prstGeom>
        </p:spPr>
      </p:pic>
      <p:pic>
        <p:nvPicPr>
          <p:cNvPr id="6" name="Picture 5">
            <a:extLst>
              <a:ext uri="{FF2B5EF4-FFF2-40B4-BE49-F238E27FC236}">
                <a16:creationId xmlns:a16="http://schemas.microsoft.com/office/drawing/2014/main" id="{D4F081A1-DCB2-8741-B55E-3052E7832BD5}"/>
              </a:ext>
            </a:extLst>
          </p:cNvPr>
          <p:cNvPicPr>
            <a:picLocks noChangeAspect="1"/>
          </p:cNvPicPr>
          <p:nvPr/>
        </p:nvPicPr>
        <p:blipFill rotWithShape="1">
          <a:blip r:embed="rId4"/>
          <a:srcRect l="5104"/>
          <a:stretch/>
        </p:blipFill>
        <p:spPr>
          <a:xfrm>
            <a:off x="8572117" y="3974042"/>
            <a:ext cx="3382815" cy="2404269"/>
          </a:xfrm>
          <a:prstGeom prst="rect">
            <a:avLst/>
          </a:prstGeom>
        </p:spPr>
      </p:pic>
      <p:pic>
        <p:nvPicPr>
          <p:cNvPr id="7" name="Picture 6">
            <a:extLst>
              <a:ext uri="{FF2B5EF4-FFF2-40B4-BE49-F238E27FC236}">
                <a16:creationId xmlns:a16="http://schemas.microsoft.com/office/drawing/2014/main" id="{E9C74AF0-9784-C14E-9656-3C88FFAB005B}"/>
              </a:ext>
            </a:extLst>
          </p:cNvPr>
          <p:cNvPicPr>
            <a:picLocks noChangeAspect="1"/>
          </p:cNvPicPr>
          <p:nvPr/>
        </p:nvPicPr>
        <p:blipFill>
          <a:blip r:embed="rId5"/>
          <a:stretch>
            <a:fillRect/>
          </a:stretch>
        </p:blipFill>
        <p:spPr>
          <a:xfrm>
            <a:off x="6188573" y="647700"/>
            <a:ext cx="3222812" cy="3043767"/>
          </a:xfrm>
          <a:prstGeom prst="rect">
            <a:avLst/>
          </a:prstGeom>
        </p:spPr>
      </p:pic>
      <p:sp>
        <p:nvSpPr>
          <p:cNvPr id="8" name="TextBox 7">
            <a:extLst>
              <a:ext uri="{FF2B5EF4-FFF2-40B4-BE49-F238E27FC236}">
                <a16:creationId xmlns:a16="http://schemas.microsoft.com/office/drawing/2014/main" id="{69F0EC69-6680-4C46-8D02-9E52DA32C02F}"/>
              </a:ext>
            </a:extLst>
          </p:cNvPr>
          <p:cNvSpPr txBox="1"/>
          <p:nvPr/>
        </p:nvSpPr>
        <p:spPr>
          <a:xfrm>
            <a:off x="11173773" y="6611779"/>
            <a:ext cx="1018227" cy="246221"/>
          </a:xfrm>
          <a:prstGeom prst="rect">
            <a:avLst/>
          </a:prstGeom>
          <a:noFill/>
        </p:spPr>
        <p:txBody>
          <a:bodyPr wrap="none" rtlCol="0">
            <a:spAutoFit/>
          </a:bodyPr>
          <a:lstStyle/>
          <a:p>
            <a:r>
              <a:rPr lang="en-US" sz="1000" dirty="0"/>
              <a:t>PDB entry 4V4H</a:t>
            </a:r>
          </a:p>
        </p:txBody>
      </p:sp>
    </p:spTree>
    <p:extLst>
      <p:ext uri="{BB962C8B-B14F-4D97-AF65-F5344CB8AC3E}">
        <p14:creationId xmlns:p14="http://schemas.microsoft.com/office/powerpoint/2010/main" val="2590444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FAD1F-E8AC-0944-8137-64C0DD142CF3}"/>
              </a:ext>
            </a:extLst>
          </p:cNvPr>
          <p:cNvSpPr>
            <a:spLocks noGrp="1"/>
          </p:cNvSpPr>
          <p:nvPr>
            <p:ph type="title"/>
          </p:nvPr>
        </p:nvSpPr>
        <p:spPr/>
        <p:txBody>
          <a:bodyPr/>
          <a:lstStyle/>
          <a:p>
            <a:r>
              <a:rPr lang="en-US" dirty="0"/>
              <a:t>Results</a:t>
            </a:r>
          </a:p>
        </p:txBody>
      </p:sp>
      <p:graphicFrame>
        <p:nvGraphicFramePr>
          <p:cNvPr id="7" name="Content Placeholder 6">
            <a:extLst>
              <a:ext uri="{FF2B5EF4-FFF2-40B4-BE49-F238E27FC236}">
                <a16:creationId xmlns:a16="http://schemas.microsoft.com/office/drawing/2014/main" id="{7BC82B36-1E10-A144-BC67-3734105F2A9C}"/>
              </a:ext>
            </a:extLst>
          </p:cNvPr>
          <p:cNvGraphicFramePr>
            <a:graphicFrameLocks noGrp="1"/>
          </p:cNvGraphicFramePr>
          <p:nvPr>
            <p:ph idx="1"/>
            <p:extLst>
              <p:ext uri="{D42A27DB-BD31-4B8C-83A1-F6EECF244321}">
                <p14:modId xmlns:p14="http://schemas.microsoft.com/office/powerpoint/2010/main" val="3533375047"/>
              </p:ext>
            </p:extLst>
          </p:nvPr>
        </p:nvGraphicFramePr>
        <p:xfrm>
          <a:off x="838200" y="1690688"/>
          <a:ext cx="10593970" cy="3752850"/>
        </p:xfrm>
        <a:graphic>
          <a:graphicData uri="http://schemas.openxmlformats.org/drawingml/2006/table">
            <a:tbl>
              <a:tblPr>
                <a:tableStyleId>{5C22544A-7EE6-4342-B048-85BDC9FD1C3A}</a:tableStyleId>
              </a:tblPr>
              <a:tblGrid>
                <a:gridCol w="1659138">
                  <a:extLst>
                    <a:ext uri="{9D8B030D-6E8A-4147-A177-3AD203B41FA5}">
                      <a16:colId xmlns:a16="http://schemas.microsoft.com/office/drawing/2014/main" val="410819926"/>
                    </a:ext>
                  </a:extLst>
                </a:gridCol>
                <a:gridCol w="1000824">
                  <a:extLst>
                    <a:ext uri="{9D8B030D-6E8A-4147-A177-3AD203B41FA5}">
                      <a16:colId xmlns:a16="http://schemas.microsoft.com/office/drawing/2014/main" val="1852015920"/>
                    </a:ext>
                  </a:extLst>
                </a:gridCol>
                <a:gridCol w="1423670">
                  <a:extLst>
                    <a:ext uri="{9D8B030D-6E8A-4147-A177-3AD203B41FA5}">
                      <a16:colId xmlns:a16="http://schemas.microsoft.com/office/drawing/2014/main" val="170722745"/>
                    </a:ext>
                  </a:extLst>
                </a:gridCol>
                <a:gridCol w="1551813">
                  <a:extLst>
                    <a:ext uri="{9D8B030D-6E8A-4147-A177-3AD203B41FA5}">
                      <a16:colId xmlns:a16="http://schemas.microsoft.com/office/drawing/2014/main" val="2135546028"/>
                    </a:ext>
                  </a:extLst>
                </a:gridCol>
                <a:gridCol w="1546987">
                  <a:extLst>
                    <a:ext uri="{9D8B030D-6E8A-4147-A177-3AD203B41FA5}">
                      <a16:colId xmlns:a16="http://schemas.microsoft.com/office/drawing/2014/main" val="3887465420"/>
                    </a:ext>
                  </a:extLst>
                </a:gridCol>
                <a:gridCol w="1731582">
                  <a:extLst>
                    <a:ext uri="{9D8B030D-6E8A-4147-A177-3AD203B41FA5}">
                      <a16:colId xmlns:a16="http://schemas.microsoft.com/office/drawing/2014/main" val="4164692267"/>
                    </a:ext>
                  </a:extLst>
                </a:gridCol>
                <a:gridCol w="1679956">
                  <a:extLst>
                    <a:ext uri="{9D8B030D-6E8A-4147-A177-3AD203B41FA5}">
                      <a16:colId xmlns:a16="http://schemas.microsoft.com/office/drawing/2014/main" val="3389435663"/>
                    </a:ext>
                  </a:extLst>
                </a:gridCol>
              </a:tblGrid>
              <a:tr h="310145">
                <a:tc gridSpan="3">
                  <a:txBody>
                    <a:bodyPr/>
                    <a:lstStyle/>
                    <a:p>
                      <a:pPr algn="l" fontAlgn="b"/>
                      <a:r>
                        <a:rPr lang="en-US" sz="2400" u="none" strike="noStrike">
                          <a:effectLst/>
                        </a:rPr>
                        <a:t>Average diameter (mm)</a:t>
                      </a:r>
                      <a:endParaRPr lang="en-US" sz="2400" b="0"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tc>
                  <a:txBody>
                    <a:bodyPr/>
                    <a:lstStyle/>
                    <a:p>
                      <a:pPr algn="l" fontAlgn="b"/>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24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386902435"/>
                  </a:ext>
                </a:extLst>
              </a:tr>
              <a:tr h="310145">
                <a:tc>
                  <a:txBody>
                    <a:bodyPr/>
                    <a:lstStyle/>
                    <a:p>
                      <a:pPr algn="l" fontAlgn="b"/>
                      <a:r>
                        <a:rPr lang="en-US" sz="2400" u="none" strike="noStrike">
                          <a:effectLst/>
                        </a:rPr>
                        <a:t> </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400" u="none" strike="noStrike">
                          <a:effectLst/>
                        </a:rPr>
                        <a:t>Assay #</a:t>
                      </a:r>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400" u="none" strike="noStrike">
                          <a:effectLst/>
                        </a:rPr>
                        <a:t>Kanamycin</a:t>
                      </a:r>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400" u="none" strike="noStrike">
                          <a:effectLst/>
                        </a:rPr>
                        <a:t>Tetracycline</a:t>
                      </a:r>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400" u="none" strike="noStrike">
                          <a:effectLst/>
                        </a:rPr>
                        <a:t>Hygromycin</a:t>
                      </a:r>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400" u="none" strike="noStrike">
                          <a:effectLst/>
                        </a:rPr>
                        <a:t>Streptomycin</a:t>
                      </a:r>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400" u="none" strike="noStrike">
                          <a:effectLst/>
                        </a:rPr>
                        <a:t>Kasugamycin</a:t>
                      </a:r>
                      <a:endParaRPr lang="en-US" sz="24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715523288"/>
                  </a:ext>
                </a:extLst>
              </a:tr>
              <a:tr h="310145">
                <a:tc>
                  <a:txBody>
                    <a:bodyPr/>
                    <a:lstStyle/>
                    <a:p>
                      <a:pPr algn="l" fontAlgn="b"/>
                      <a:r>
                        <a:rPr lang="en-US" sz="2400" u="none" strike="noStrike">
                          <a:effectLst/>
                        </a:rPr>
                        <a:t>LVS</a:t>
                      </a:r>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1</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54.2</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49.3</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41.4</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57.7</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33.8</a:t>
                      </a:r>
                      <a:endParaRPr lang="en-US" sz="2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94016545"/>
                  </a:ext>
                </a:extLst>
              </a:tr>
              <a:tr h="310145">
                <a:tc>
                  <a:txBody>
                    <a:bodyPr/>
                    <a:lstStyle/>
                    <a:p>
                      <a:pPr algn="l" fontAlgn="b"/>
                      <a:r>
                        <a:rPr lang="en-US" sz="2400" u="none" strike="noStrike">
                          <a:effectLst/>
                        </a:rPr>
                        <a:t> </a:t>
                      </a:r>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2</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53.5</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47.6</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40.6</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55.1</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32.8</a:t>
                      </a:r>
                      <a:endParaRPr lang="en-US" sz="2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11178927"/>
                  </a:ext>
                </a:extLst>
              </a:tr>
              <a:tr h="310145">
                <a:tc>
                  <a:txBody>
                    <a:bodyPr/>
                    <a:lstStyle/>
                    <a:p>
                      <a:pPr algn="l" fontAlgn="b"/>
                      <a:r>
                        <a:rPr lang="en-US" sz="2400" u="none" strike="noStrike" dirty="0">
                          <a:effectLst/>
                        </a:rPr>
                        <a:t>Tn7::</a:t>
                      </a:r>
                      <a:r>
                        <a:rPr lang="en-US" sz="2400" i="1" u="none" strike="noStrike" dirty="0">
                          <a:effectLst/>
                        </a:rPr>
                        <a:t>rpsU1</a:t>
                      </a:r>
                      <a:endParaRPr lang="en-US" sz="2400" b="1" i="1"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1</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59.0</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50.0</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41.7</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54.5</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30.4</a:t>
                      </a:r>
                      <a:endParaRPr lang="en-US" sz="2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498928345"/>
                  </a:ext>
                </a:extLst>
              </a:tr>
              <a:tr h="310145">
                <a:tc>
                  <a:txBody>
                    <a:bodyPr/>
                    <a:lstStyle/>
                    <a:p>
                      <a:pPr algn="l" fontAlgn="b"/>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2</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55.3</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47.2</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43.1</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54.9</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29.3</a:t>
                      </a:r>
                      <a:endParaRPr lang="en-US" sz="2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03292944"/>
                  </a:ext>
                </a:extLst>
              </a:tr>
              <a:tr h="310145">
                <a:tc>
                  <a:txBody>
                    <a:bodyPr/>
                    <a:lstStyle/>
                    <a:p>
                      <a:pPr algn="l" fontAlgn="b"/>
                      <a:r>
                        <a:rPr lang="en-US" sz="2400" u="none" strike="noStrike" dirty="0">
                          <a:effectLst/>
                        </a:rPr>
                        <a:t>Tn7::</a:t>
                      </a:r>
                      <a:r>
                        <a:rPr lang="en-US" sz="2400" i="1" u="none" strike="noStrike" dirty="0">
                          <a:effectLst/>
                        </a:rPr>
                        <a:t>rpsU2</a:t>
                      </a:r>
                      <a:endParaRPr lang="en-US" sz="2400" b="1" i="1"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1</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58.4</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49.8</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0.0</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57.1</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33.6</a:t>
                      </a:r>
                      <a:endParaRPr lang="en-US" sz="2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230074531"/>
                  </a:ext>
                </a:extLst>
              </a:tr>
              <a:tr h="310145">
                <a:tc>
                  <a:txBody>
                    <a:bodyPr/>
                    <a:lstStyle/>
                    <a:p>
                      <a:pPr algn="l" fontAlgn="b"/>
                      <a:r>
                        <a:rPr lang="en-US" sz="2400" u="none" strike="noStrike">
                          <a:effectLst/>
                        </a:rPr>
                        <a:t> </a:t>
                      </a:r>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2</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53.6</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46.1</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0.0</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56.1</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rPr>
                        <a:t>32.5</a:t>
                      </a:r>
                      <a:endParaRPr lang="en-US" sz="24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37154872"/>
                  </a:ext>
                </a:extLst>
              </a:tr>
              <a:tr h="310145">
                <a:tc>
                  <a:txBody>
                    <a:bodyPr/>
                    <a:lstStyle/>
                    <a:p>
                      <a:pPr algn="l" fontAlgn="b"/>
                      <a:r>
                        <a:rPr lang="en-US" sz="2400" u="none" strike="noStrike" dirty="0">
                          <a:effectLst/>
                        </a:rPr>
                        <a:t>Tn7::</a:t>
                      </a:r>
                      <a:r>
                        <a:rPr lang="en-US" sz="2400" i="1" u="none" strike="noStrike" dirty="0">
                          <a:effectLst/>
                        </a:rPr>
                        <a:t>rpsU3</a:t>
                      </a:r>
                      <a:endParaRPr lang="en-US" sz="2400" b="1" i="1"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1</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60.5</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48.0</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41.6</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56.5</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40.2</a:t>
                      </a:r>
                      <a:endParaRPr lang="en-US" sz="2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58236895"/>
                  </a:ext>
                </a:extLst>
              </a:tr>
              <a:tr h="310145">
                <a:tc>
                  <a:txBody>
                    <a:bodyPr/>
                    <a:lstStyle/>
                    <a:p>
                      <a:pPr algn="l" fontAlgn="b"/>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2</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53.2</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44.9</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42.5</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rPr>
                        <a:t>58.0</a:t>
                      </a:r>
                      <a:endParaRPr lang="en-US"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rPr>
                        <a:t>39.8</a:t>
                      </a:r>
                      <a:endParaRPr lang="en-US" sz="24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765228061"/>
                  </a:ext>
                </a:extLst>
              </a:tr>
            </a:tbl>
          </a:graphicData>
        </a:graphic>
      </p:graphicFrame>
    </p:spTree>
    <p:extLst>
      <p:ext uri="{BB962C8B-B14F-4D97-AF65-F5344CB8AC3E}">
        <p14:creationId xmlns:p14="http://schemas.microsoft.com/office/powerpoint/2010/main" val="8807424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FAD1F-E8AC-0944-8137-64C0DD142CF3}"/>
              </a:ext>
            </a:extLst>
          </p:cNvPr>
          <p:cNvSpPr>
            <a:spLocks noGrp="1"/>
          </p:cNvSpPr>
          <p:nvPr>
            <p:ph type="title"/>
          </p:nvPr>
        </p:nvSpPr>
        <p:spPr/>
        <p:txBody>
          <a:bodyPr/>
          <a:lstStyle/>
          <a:p>
            <a:r>
              <a:rPr lang="en-US" dirty="0"/>
              <a:t>Results</a:t>
            </a:r>
          </a:p>
        </p:txBody>
      </p:sp>
      <p:graphicFrame>
        <p:nvGraphicFramePr>
          <p:cNvPr id="7" name="Content Placeholder 6">
            <a:extLst>
              <a:ext uri="{FF2B5EF4-FFF2-40B4-BE49-F238E27FC236}">
                <a16:creationId xmlns:a16="http://schemas.microsoft.com/office/drawing/2014/main" id="{7BC82B36-1E10-A144-BC67-3734105F2A9C}"/>
              </a:ext>
            </a:extLst>
          </p:cNvPr>
          <p:cNvGraphicFramePr>
            <a:graphicFrameLocks noGrp="1"/>
          </p:cNvGraphicFramePr>
          <p:nvPr>
            <p:ph idx="1"/>
            <p:extLst>
              <p:ext uri="{D42A27DB-BD31-4B8C-83A1-F6EECF244321}">
                <p14:modId xmlns:p14="http://schemas.microsoft.com/office/powerpoint/2010/main" val="475778657"/>
              </p:ext>
            </p:extLst>
          </p:nvPr>
        </p:nvGraphicFramePr>
        <p:xfrm>
          <a:off x="838200" y="1690688"/>
          <a:ext cx="10593970" cy="3752850"/>
        </p:xfrm>
        <a:graphic>
          <a:graphicData uri="http://schemas.openxmlformats.org/drawingml/2006/table">
            <a:tbl>
              <a:tblPr>
                <a:tableStyleId>{5C22544A-7EE6-4342-B048-85BDC9FD1C3A}</a:tableStyleId>
              </a:tblPr>
              <a:tblGrid>
                <a:gridCol w="1659138">
                  <a:extLst>
                    <a:ext uri="{9D8B030D-6E8A-4147-A177-3AD203B41FA5}">
                      <a16:colId xmlns:a16="http://schemas.microsoft.com/office/drawing/2014/main" val="410819926"/>
                    </a:ext>
                  </a:extLst>
                </a:gridCol>
                <a:gridCol w="1000824">
                  <a:extLst>
                    <a:ext uri="{9D8B030D-6E8A-4147-A177-3AD203B41FA5}">
                      <a16:colId xmlns:a16="http://schemas.microsoft.com/office/drawing/2014/main" val="1852015920"/>
                    </a:ext>
                  </a:extLst>
                </a:gridCol>
                <a:gridCol w="1423670">
                  <a:extLst>
                    <a:ext uri="{9D8B030D-6E8A-4147-A177-3AD203B41FA5}">
                      <a16:colId xmlns:a16="http://schemas.microsoft.com/office/drawing/2014/main" val="170722745"/>
                    </a:ext>
                  </a:extLst>
                </a:gridCol>
                <a:gridCol w="1551813">
                  <a:extLst>
                    <a:ext uri="{9D8B030D-6E8A-4147-A177-3AD203B41FA5}">
                      <a16:colId xmlns:a16="http://schemas.microsoft.com/office/drawing/2014/main" val="2135546028"/>
                    </a:ext>
                  </a:extLst>
                </a:gridCol>
                <a:gridCol w="1546987">
                  <a:extLst>
                    <a:ext uri="{9D8B030D-6E8A-4147-A177-3AD203B41FA5}">
                      <a16:colId xmlns:a16="http://schemas.microsoft.com/office/drawing/2014/main" val="3887465420"/>
                    </a:ext>
                  </a:extLst>
                </a:gridCol>
                <a:gridCol w="1731582">
                  <a:extLst>
                    <a:ext uri="{9D8B030D-6E8A-4147-A177-3AD203B41FA5}">
                      <a16:colId xmlns:a16="http://schemas.microsoft.com/office/drawing/2014/main" val="4164692267"/>
                    </a:ext>
                  </a:extLst>
                </a:gridCol>
                <a:gridCol w="1679956">
                  <a:extLst>
                    <a:ext uri="{9D8B030D-6E8A-4147-A177-3AD203B41FA5}">
                      <a16:colId xmlns:a16="http://schemas.microsoft.com/office/drawing/2014/main" val="3389435663"/>
                    </a:ext>
                  </a:extLst>
                </a:gridCol>
              </a:tblGrid>
              <a:tr h="310145">
                <a:tc gridSpan="3">
                  <a:txBody>
                    <a:bodyPr/>
                    <a:lstStyle/>
                    <a:p>
                      <a:pPr algn="l" fontAlgn="b"/>
                      <a:r>
                        <a:rPr lang="en-US" sz="2400" u="none" strike="noStrike">
                          <a:effectLst/>
                        </a:rPr>
                        <a:t>Average diameter (mm)</a:t>
                      </a:r>
                      <a:endParaRPr lang="en-US" sz="2400" b="0"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tc>
                  <a:txBody>
                    <a:bodyPr/>
                    <a:lstStyle/>
                    <a:p>
                      <a:pPr algn="l" fontAlgn="b"/>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24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386902435"/>
                  </a:ext>
                </a:extLst>
              </a:tr>
              <a:tr h="310145">
                <a:tc>
                  <a:txBody>
                    <a:bodyPr/>
                    <a:lstStyle/>
                    <a:p>
                      <a:pPr algn="l" fontAlgn="b"/>
                      <a:r>
                        <a:rPr lang="en-US" sz="2400" u="none" strike="noStrike">
                          <a:effectLst/>
                        </a:rPr>
                        <a:t> </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400" u="none" strike="noStrike">
                          <a:effectLst/>
                        </a:rPr>
                        <a:t>Assay #</a:t>
                      </a:r>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400" u="none" strike="noStrike">
                          <a:effectLst/>
                        </a:rPr>
                        <a:t>Kanamycin</a:t>
                      </a:r>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400" u="none" strike="noStrike">
                          <a:effectLst/>
                        </a:rPr>
                        <a:t>Tetracycline</a:t>
                      </a:r>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400" u="none" strike="noStrike">
                          <a:effectLst/>
                        </a:rPr>
                        <a:t>Hygromycin</a:t>
                      </a:r>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400" u="none" strike="noStrike">
                          <a:effectLst/>
                        </a:rPr>
                        <a:t>Streptomycin</a:t>
                      </a:r>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2400" u="none" strike="noStrike">
                          <a:effectLst/>
                        </a:rPr>
                        <a:t>Kasugamycin</a:t>
                      </a:r>
                      <a:endParaRPr lang="en-US" sz="24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715523288"/>
                  </a:ext>
                </a:extLst>
              </a:tr>
              <a:tr h="310145">
                <a:tc>
                  <a:txBody>
                    <a:bodyPr/>
                    <a:lstStyle/>
                    <a:p>
                      <a:pPr algn="l" fontAlgn="b"/>
                      <a:r>
                        <a:rPr lang="en-US" sz="2400" u="none" strike="noStrike">
                          <a:effectLst/>
                        </a:rPr>
                        <a:t>LVS</a:t>
                      </a:r>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rPr>
                        <a:t>1</a:t>
                      </a:r>
                      <a:endParaRPr lang="en-US"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54.2</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49.3</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41.4</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57.7</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33.8</a:t>
                      </a:r>
                      <a:endParaRPr lang="en-US" sz="2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94016545"/>
                  </a:ext>
                </a:extLst>
              </a:tr>
              <a:tr h="310145">
                <a:tc>
                  <a:txBody>
                    <a:bodyPr/>
                    <a:lstStyle/>
                    <a:p>
                      <a:pPr algn="l" fontAlgn="b"/>
                      <a:r>
                        <a:rPr lang="en-US" sz="2400" u="none" strike="noStrike">
                          <a:effectLst/>
                        </a:rPr>
                        <a:t> </a:t>
                      </a:r>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2</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53.5</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47.6</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40.6</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55.1</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rPr>
                        <a:t>32.8</a:t>
                      </a:r>
                      <a:endParaRPr lang="en-US" sz="24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11178927"/>
                  </a:ext>
                </a:extLst>
              </a:tr>
              <a:tr h="310145">
                <a:tc>
                  <a:txBody>
                    <a:bodyPr/>
                    <a:lstStyle/>
                    <a:p>
                      <a:pPr algn="l" fontAlgn="b"/>
                      <a:r>
                        <a:rPr lang="en-US" sz="2400" u="none" strike="noStrike" dirty="0">
                          <a:effectLst/>
                        </a:rPr>
                        <a:t>Tn7::</a:t>
                      </a:r>
                      <a:r>
                        <a:rPr lang="en-US" sz="2400" i="1" u="none" strike="noStrike" dirty="0">
                          <a:effectLst/>
                        </a:rPr>
                        <a:t>rpsU1</a:t>
                      </a:r>
                      <a:endParaRPr lang="en-US" sz="2400" b="1" i="1"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1</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highlight>
                            <a:srgbClr val="FFFF00"/>
                          </a:highlight>
                        </a:rPr>
                        <a:t>59.0</a:t>
                      </a:r>
                      <a:endParaRPr lang="en-US" sz="2400" b="0" i="0" u="none" strike="noStrike" dirty="0">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2400" u="none" strike="noStrike">
                          <a:effectLst/>
                        </a:rPr>
                        <a:t>50.0</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41.7</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54.5</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highlight>
                            <a:srgbClr val="FFFF00"/>
                          </a:highlight>
                        </a:rPr>
                        <a:t>30.4</a:t>
                      </a:r>
                      <a:endParaRPr lang="en-US" sz="2400" b="0" i="0" u="none" strike="noStrike" dirty="0">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2498928345"/>
                  </a:ext>
                </a:extLst>
              </a:tr>
              <a:tr h="310145">
                <a:tc>
                  <a:txBody>
                    <a:bodyPr/>
                    <a:lstStyle/>
                    <a:p>
                      <a:pPr algn="l" fontAlgn="b"/>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2</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55.3</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47.2</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43.1</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54.9</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highlight>
                            <a:srgbClr val="FFFF00"/>
                          </a:highlight>
                        </a:rPr>
                        <a:t>29.3</a:t>
                      </a:r>
                      <a:endParaRPr lang="en-US" sz="2400" b="0" i="0" u="none" strike="noStrike" dirty="0">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903292944"/>
                  </a:ext>
                </a:extLst>
              </a:tr>
              <a:tr h="310145">
                <a:tc>
                  <a:txBody>
                    <a:bodyPr/>
                    <a:lstStyle/>
                    <a:p>
                      <a:pPr algn="l" fontAlgn="b"/>
                      <a:r>
                        <a:rPr lang="en-US" sz="2400" u="none" strike="noStrike" dirty="0">
                          <a:effectLst/>
                        </a:rPr>
                        <a:t>Tn7::</a:t>
                      </a:r>
                      <a:r>
                        <a:rPr lang="en-US" sz="2400" i="1" u="none" strike="noStrike" dirty="0">
                          <a:effectLst/>
                        </a:rPr>
                        <a:t>rpsU2</a:t>
                      </a:r>
                      <a:endParaRPr lang="en-US" sz="2400" b="1" i="1"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1</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highlight>
                            <a:srgbClr val="FFFF00"/>
                          </a:highlight>
                        </a:rPr>
                        <a:t>58.4</a:t>
                      </a:r>
                      <a:endParaRPr lang="en-US" sz="2400" b="0" i="0" u="none" strike="noStrike" dirty="0">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2400" u="none" strike="noStrike">
                          <a:effectLst/>
                        </a:rPr>
                        <a:t>49.8</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highlight>
                            <a:srgbClr val="FFFF00"/>
                          </a:highlight>
                        </a:rPr>
                        <a:t>0.0</a:t>
                      </a:r>
                      <a:endParaRPr lang="en-US" sz="2400" b="0" i="0" u="none" strike="noStrike" dirty="0">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2400" u="none" strike="noStrike">
                          <a:effectLst/>
                        </a:rPr>
                        <a:t>57.1</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rPr>
                        <a:t>33.6</a:t>
                      </a:r>
                      <a:endParaRPr lang="en-US" sz="24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230074531"/>
                  </a:ext>
                </a:extLst>
              </a:tr>
              <a:tr h="310145">
                <a:tc>
                  <a:txBody>
                    <a:bodyPr/>
                    <a:lstStyle/>
                    <a:p>
                      <a:pPr algn="l" fontAlgn="b"/>
                      <a:r>
                        <a:rPr lang="en-US" sz="2400" u="none" strike="noStrike">
                          <a:effectLst/>
                        </a:rPr>
                        <a:t> </a:t>
                      </a:r>
                      <a:endParaRPr lang="en-US" sz="24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2</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53.6</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46.1</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highlight>
                            <a:srgbClr val="FFFF00"/>
                          </a:highlight>
                        </a:rPr>
                        <a:t>0.0</a:t>
                      </a:r>
                      <a:endParaRPr lang="en-US" sz="2400" b="0" i="0" u="none" strike="noStrike" dirty="0">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2400" u="none" strike="noStrike">
                          <a:effectLst/>
                        </a:rPr>
                        <a:t>56.1</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rPr>
                        <a:t>32.5</a:t>
                      </a:r>
                      <a:endParaRPr lang="en-US" sz="24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37154872"/>
                  </a:ext>
                </a:extLst>
              </a:tr>
              <a:tr h="310145">
                <a:tc>
                  <a:txBody>
                    <a:bodyPr/>
                    <a:lstStyle/>
                    <a:p>
                      <a:pPr algn="l" fontAlgn="b"/>
                      <a:r>
                        <a:rPr lang="en-US" sz="2400" u="none" strike="noStrike" dirty="0">
                          <a:effectLst/>
                        </a:rPr>
                        <a:t>Tn7::</a:t>
                      </a:r>
                      <a:r>
                        <a:rPr lang="en-US" sz="2400" i="1" u="none" strike="noStrike" dirty="0">
                          <a:effectLst/>
                        </a:rPr>
                        <a:t>rpsU3</a:t>
                      </a:r>
                      <a:endParaRPr lang="en-US" sz="2400" b="1" i="1"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1</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highlight>
                            <a:srgbClr val="FFFF00"/>
                          </a:highlight>
                        </a:rPr>
                        <a:t>60.5</a:t>
                      </a:r>
                      <a:endParaRPr lang="en-US" sz="2400" b="0" i="0" u="none" strike="noStrike" dirty="0">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2400" u="none" strike="noStrike">
                          <a:effectLst/>
                        </a:rPr>
                        <a:t>48.0</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41.6</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56.5</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highlight>
                            <a:srgbClr val="FFFF00"/>
                          </a:highlight>
                        </a:rPr>
                        <a:t>40.2</a:t>
                      </a:r>
                      <a:endParaRPr lang="en-US" sz="2400" b="0" i="0" u="none" strike="noStrike" dirty="0">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658236895"/>
                  </a:ext>
                </a:extLst>
              </a:tr>
              <a:tr h="310145">
                <a:tc>
                  <a:txBody>
                    <a:bodyPr/>
                    <a:lstStyle/>
                    <a:p>
                      <a:pPr algn="l" fontAlgn="b"/>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2</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a:effectLst/>
                        </a:rPr>
                        <a:t>53.2</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highlight>
                            <a:srgbClr val="FFFF00"/>
                          </a:highlight>
                        </a:rPr>
                        <a:t>44.9</a:t>
                      </a:r>
                      <a:endParaRPr lang="en-US" sz="2400" b="0" i="0" u="none" strike="noStrike" dirty="0">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2400" u="none" strike="noStrike">
                          <a:effectLst/>
                        </a:rPr>
                        <a:t>42.5</a:t>
                      </a:r>
                      <a:endParaRPr lang="en-US" sz="2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rPr>
                        <a:t>58.0</a:t>
                      </a:r>
                      <a:endParaRPr lang="en-US" sz="2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2400" u="none" strike="noStrike" dirty="0">
                          <a:effectLst/>
                          <a:highlight>
                            <a:srgbClr val="FFFF00"/>
                          </a:highlight>
                        </a:rPr>
                        <a:t>39.8</a:t>
                      </a:r>
                      <a:endParaRPr lang="en-US" sz="2400" b="0" i="0" u="none" strike="noStrike" dirty="0">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1765228061"/>
                  </a:ext>
                </a:extLst>
              </a:tr>
            </a:tbl>
          </a:graphicData>
        </a:graphic>
      </p:graphicFrame>
      <p:sp>
        <p:nvSpPr>
          <p:cNvPr id="3" name="TextBox 2">
            <a:extLst>
              <a:ext uri="{FF2B5EF4-FFF2-40B4-BE49-F238E27FC236}">
                <a16:creationId xmlns:a16="http://schemas.microsoft.com/office/drawing/2014/main" id="{60533600-C4B1-8645-B0C5-7E9C387BC7AA}"/>
              </a:ext>
            </a:extLst>
          </p:cNvPr>
          <p:cNvSpPr txBox="1"/>
          <p:nvPr/>
        </p:nvSpPr>
        <p:spPr>
          <a:xfrm>
            <a:off x="838200" y="5443538"/>
            <a:ext cx="7229608" cy="430887"/>
          </a:xfrm>
          <a:prstGeom prst="rect">
            <a:avLst/>
          </a:prstGeom>
          <a:noFill/>
        </p:spPr>
        <p:txBody>
          <a:bodyPr wrap="none" rtlCol="0">
            <a:spAutoFit/>
          </a:bodyPr>
          <a:lstStyle/>
          <a:p>
            <a:r>
              <a:rPr lang="en-US" sz="2200" dirty="0"/>
              <a:t>Differences of 3mm or more from average WT are highlighted</a:t>
            </a:r>
          </a:p>
        </p:txBody>
      </p:sp>
    </p:spTree>
    <p:extLst>
      <p:ext uri="{BB962C8B-B14F-4D97-AF65-F5344CB8AC3E}">
        <p14:creationId xmlns:p14="http://schemas.microsoft.com/office/powerpoint/2010/main" val="24400973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15831-1EE1-D446-9354-91BC0B271DE2}"/>
              </a:ext>
            </a:extLst>
          </p:cNvPr>
          <p:cNvSpPr>
            <a:spLocks noGrp="1"/>
          </p:cNvSpPr>
          <p:nvPr>
            <p:ph type="title"/>
          </p:nvPr>
        </p:nvSpPr>
        <p:spPr/>
        <p:txBody>
          <a:bodyPr/>
          <a:lstStyle/>
          <a:p>
            <a:r>
              <a:rPr lang="en-US" dirty="0"/>
              <a:t>Future Aims</a:t>
            </a:r>
          </a:p>
        </p:txBody>
      </p:sp>
      <p:sp>
        <p:nvSpPr>
          <p:cNvPr id="3" name="Content Placeholder 2">
            <a:extLst>
              <a:ext uri="{FF2B5EF4-FFF2-40B4-BE49-F238E27FC236}">
                <a16:creationId xmlns:a16="http://schemas.microsoft.com/office/drawing/2014/main" id="{6CAA42A3-7404-984E-976A-56BFD9AAA115}"/>
              </a:ext>
            </a:extLst>
          </p:cNvPr>
          <p:cNvSpPr>
            <a:spLocks noGrp="1"/>
          </p:cNvSpPr>
          <p:nvPr>
            <p:ph idx="1"/>
          </p:nvPr>
        </p:nvSpPr>
        <p:spPr/>
        <p:txBody>
          <a:bodyPr/>
          <a:lstStyle/>
          <a:p>
            <a:r>
              <a:rPr lang="en-US" dirty="0"/>
              <a:t>Repeat Kanamycin and Tetracycline assays</a:t>
            </a:r>
          </a:p>
          <a:p>
            <a:r>
              <a:rPr lang="en-US" dirty="0"/>
              <a:t>Test more antibiotics that target the small subunit</a:t>
            </a:r>
          </a:p>
          <a:p>
            <a:r>
              <a:rPr lang="en-US" dirty="0"/>
              <a:t>Look at </a:t>
            </a:r>
            <a:r>
              <a:rPr lang="en-US" dirty="0" err="1"/>
              <a:t>kasugamycin</a:t>
            </a:r>
            <a:r>
              <a:rPr lang="en-US" dirty="0"/>
              <a:t> more closely</a:t>
            </a:r>
          </a:p>
          <a:p>
            <a:pPr lvl="1"/>
            <a:r>
              <a:rPr lang="en-US" dirty="0"/>
              <a:t>Tube assays</a:t>
            </a:r>
          </a:p>
          <a:p>
            <a:pPr lvl="1"/>
            <a:r>
              <a:rPr lang="en-US" dirty="0"/>
              <a:t>Pilot assay for evolving resistance to </a:t>
            </a:r>
            <a:r>
              <a:rPr lang="en-US" dirty="0" err="1"/>
              <a:t>kasugamycin</a:t>
            </a:r>
            <a:r>
              <a:rPr lang="en-US" dirty="0"/>
              <a:t>	</a:t>
            </a:r>
          </a:p>
          <a:p>
            <a:pPr lvl="2"/>
            <a:r>
              <a:rPr lang="en-US" dirty="0"/>
              <a:t>Look at what is causing differences between strains (amino acid, promoters?)</a:t>
            </a:r>
          </a:p>
          <a:p>
            <a:endParaRPr lang="en-US" dirty="0"/>
          </a:p>
        </p:txBody>
      </p:sp>
    </p:spTree>
    <p:extLst>
      <p:ext uri="{BB962C8B-B14F-4D97-AF65-F5344CB8AC3E}">
        <p14:creationId xmlns:p14="http://schemas.microsoft.com/office/powerpoint/2010/main" val="1858963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04C58-F9F8-4F6A-A1D7-20E01AE4DA03}"/>
              </a:ext>
            </a:extLst>
          </p:cNvPr>
          <p:cNvSpPr>
            <a:spLocks noGrp="1"/>
          </p:cNvSpPr>
          <p:nvPr>
            <p:ph type="title"/>
          </p:nvPr>
        </p:nvSpPr>
        <p:spPr/>
        <p:txBody>
          <a:bodyPr/>
          <a:lstStyle/>
          <a:p>
            <a:r>
              <a:rPr lang="en-US" dirty="0"/>
              <a:t>Acknowledgements</a:t>
            </a:r>
          </a:p>
        </p:txBody>
      </p:sp>
      <p:sp>
        <p:nvSpPr>
          <p:cNvPr id="3" name="Content Placeholder 2">
            <a:extLst>
              <a:ext uri="{FF2B5EF4-FFF2-40B4-BE49-F238E27FC236}">
                <a16:creationId xmlns:a16="http://schemas.microsoft.com/office/drawing/2014/main" id="{C7078461-E762-49EF-B84B-2A80EC8B078F}"/>
              </a:ext>
            </a:extLst>
          </p:cNvPr>
          <p:cNvSpPr>
            <a:spLocks noGrp="1"/>
          </p:cNvSpPr>
          <p:nvPr>
            <p:ph idx="1"/>
          </p:nvPr>
        </p:nvSpPr>
        <p:spPr>
          <a:xfrm>
            <a:off x="838200" y="1825625"/>
            <a:ext cx="10515600" cy="4667250"/>
          </a:xfrm>
        </p:spPr>
        <p:txBody>
          <a:bodyPr>
            <a:normAutofit/>
          </a:bodyPr>
          <a:lstStyle/>
          <a:p>
            <a:r>
              <a:rPr lang="en-US" dirty="0"/>
              <a:t>Dr. Kathryn Ramsey &amp; Lab</a:t>
            </a:r>
          </a:p>
          <a:p>
            <a:pPr lvl="1"/>
            <a:r>
              <a:rPr lang="en-US" dirty="0"/>
              <a:t>Hannah </a:t>
            </a:r>
            <a:r>
              <a:rPr lang="en-US" dirty="0" err="1"/>
              <a:t>Trautmann</a:t>
            </a:r>
            <a:endParaRPr lang="en-US" dirty="0"/>
          </a:p>
          <a:p>
            <a:pPr lvl="1"/>
            <a:r>
              <a:rPr lang="en-US" dirty="0"/>
              <a:t>Tala </a:t>
            </a:r>
            <a:r>
              <a:rPr lang="en-US" dirty="0" err="1"/>
              <a:t>Allababidi</a:t>
            </a:r>
            <a:endParaRPr lang="en-US" dirty="0"/>
          </a:p>
          <a:p>
            <a:r>
              <a:rPr lang="en-US" dirty="0"/>
              <a:t>Dr. Steven Gregory &amp; Lab</a:t>
            </a:r>
          </a:p>
          <a:p>
            <a:r>
              <a:rPr lang="en-US" dirty="0"/>
              <a:t>Dr. Jodi </a:t>
            </a:r>
            <a:r>
              <a:rPr lang="en-US" dirty="0" err="1"/>
              <a:t>Camberg</a:t>
            </a:r>
            <a:r>
              <a:rPr lang="en-US" dirty="0"/>
              <a:t> &amp; Lab</a:t>
            </a:r>
          </a:p>
          <a:p>
            <a:r>
              <a:rPr lang="en-US" dirty="0"/>
              <a:t>INBRE Core</a:t>
            </a:r>
          </a:p>
          <a:p>
            <a:r>
              <a:rPr lang="en-US" dirty="0"/>
              <a:t>Janet </a:t>
            </a:r>
            <a:r>
              <a:rPr lang="en-US" dirty="0" err="1"/>
              <a:t>Atoyan</a:t>
            </a:r>
            <a:r>
              <a:rPr lang="en-US" dirty="0"/>
              <a:t> &amp; GSC</a:t>
            </a:r>
          </a:p>
          <a:p>
            <a:endParaRPr lang="en-US" dirty="0"/>
          </a:p>
        </p:txBody>
      </p:sp>
      <p:pic>
        <p:nvPicPr>
          <p:cNvPr id="2050" name="Picture 2" descr="Rhode Island Foundation">
            <a:extLst>
              <a:ext uri="{FF2B5EF4-FFF2-40B4-BE49-F238E27FC236}">
                <a16:creationId xmlns:a16="http://schemas.microsoft.com/office/drawing/2014/main" id="{C73A11AB-C7C6-4C5A-85FD-EA8142AE39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1896" y="1825625"/>
            <a:ext cx="2910517" cy="94163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uri cels">
            <a:extLst>
              <a:ext uri="{FF2B5EF4-FFF2-40B4-BE49-F238E27FC236}">
                <a16:creationId xmlns:a16="http://schemas.microsoft.com/office/drawing/2014/main" id="{5C7A3980-2413-4943-A30A-9D320AD2CF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7132" y="3367247"/>
            <a:ext cx="2460047" cy="185959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uri pharmacy">
            <a:extLst>
              <a:ext uri="{FF2B5EF4-FFF2-40B4-BE49-F238E27FC236}">
                <a16:creationId xmlns:a16="http://schemas.microsoft.com/office/drawing/2014/main" id="{649DE0EC-EBA3-4C02-A7A1-B895B5601EC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25355"/>
          <a:stretch/>
        </p:blipFill>
        <p:spPr bwMode="auto">
          <a:xfrm>
            <a:off x="9222776" y="3347087"/>
            <a:ext cx="2600710" cy="194128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335B25CF-3270-7544-81DC-654819580B64}"/>
              </a:ext>
            </a:extLst>
          </p:cNvPr>
          <p:cNvPicPr>
            <a:picLocks noChangeAspect="1"/>
          </p:cNvPicPr>
          <p:nvPr/>
        </p:nvPicPr>
        <p:blipFill>
          <a:blip r:embed="rId6"/>
          <a:stretch>
            <a:fillRect/>
          </a:stretch>
        </p:blipFill>
        <p:spPr>
          <a:xfrm>
            <a:off x="9048643" y="1825625"/>
            <a:ext cx="2540000" cy="1117600"/>
          </a:xfrm>
          <a:prstGeom prst="rect">
            <a:avLst/>
          </a:prstGeom>
        </p:spPr>
      </p:pic>
    </p:spTree>
    <p:extLst>
      <p:ext uri="{BB962C8B-B14F-4D97-AF65-F5344CB8AC3E}">
        <p14:creationId xmlns:p14="http://schemas.microsoft.com/office/powerpoint/2010/main" val="18190582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5E437-637F-F44E-84D9-DD808E9922AE}"/>
              </a:ext>
            </a:extLst>
          </p:cNvPr>
          <p:cNvSpPr>
            <a:spLocks noGrp="1"/>
          </p:cNvSpPr>
          <p:nvPr>
            <p:ph type="title"/>
          </p:nvPr>
        </p:nvSpPr>
        <p:spPr/>
        <p:txBody>
          <a:bodyPr/>
          <a:lstStyle/>
          <a:p>
            <a:r>
              <a:rPr lang="en-US" dirty="0"/>
              <a:t>Questions?</a:t>
            </a:r>
          </a:p>
        </p:txBody>
      </p:sp>
      <p:sp>
        <p:nvSpPr>
          <p:cNvPr id="3" name="Content Placeholder 2">
            <a:extLst>
              <a:ext uri="{FF2B5EF4-FFF2-40B4-BE49-F238E27FC236}">
                <a16:creationId xmlns:a16="http://schemas.microsoft.com/office/drawing/2014/main" id="{9E830845-37AB-DD4B-9DF8-7A74958D6AC9}"/>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826793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E53BA-B60B-432B-A28F-475D4AD38747}"/>
              </a:ext>
            </a:extLst>
          </p:cNvPr>
          <p:cNvSpPr>
            <a:spLocks noGrp="1"/>
          </p:cNvSpPr>
          <p:nvPr>
            <p:ph type="title"/>
          </p:nvPr>
        </p:nvSpPr>
        <p:spPr>
          <a:xfrm>
            <a:off x="596894" y="363993"/>
            <a:ext cx="11579130" cy="1450757"/>
          </a:xfrm>
        </p:spPr>
        <p:txBody>
          <a:bodyPr/>
          <a:lstStyle/>
          <a:p>
            <a:r>
              <a:rPr lang="en-US" i="1" dirty="0">
                <a:solidFill>
                  <a:schemeClr val="tx1"/>
                </a:solidFill>
              </a:rPr>
              <a:t>F. tularensis </a:t>
            </a:r>
            <a:r>
              <a:rPr lang="en-US" dirty="0">
                <a:solidFill>
                  <a:schemeClr val="tx1"/>
                </a:solidFill>
              </a:rPr>
              <a:t>has heterogeneous populations of ribosomes</a:t>
            </a:r>
            <a:endParaRPr lang="en-US" i="1" dirty="0">
              <a:solidFill>
                <a:schemeClr val="tx1"/>
              </a:solidFill>
            </a:endParaRPr>
          </a:p>
        </p:txBody>
      </p:sp>
      <p:grpSp>
        <p:nvGrpSpPr>
          <p:cNvPr id="4" name="Group 3">
            <a:extLst>
              <a:ext uri="{FF2B5EF4-FFF2-40B4-BE49-F238E27FC236}">
                <a16:creationId xmlns:a16="http://schemas.microsoft.com/office/drawing/2014/main" id="{2A1F6859-2CA6-4D08-9BA8-65289EB3ECC2}"/>
              </a:ext>
            </a:extLst>
          </p:cNvPr>
          <p:cNvGrpSpPr/>
          <p:nvPr/>
        </p:nvGrpSpPr>
        <p:grpSpPr>
          <a:xfrm>
            <a:off x="596894" y="4937208"/>
            <a:ext cx="1758050" cy="754680"/>
            <a:chOff x="7425086" y="5372090"/>
            <a:chExt cx="1084733" cy="438774"/>
          </a:xfrm>
        </p:grpSpPr>
        <p:cxnSp>
          <p:nvCxnSpPr>
            <p:cNvPr id="5" name="Straight Connector 4">
              <a:extLst>
                <a:ext uri="{FF2B5EF4-FFF2-40B4-BE49-F238E27FC236}">
                  <a16:creationId xmlns:a16="http://schemas.microsoft.com/office/drawing/2014/main" id="{08CF31FC-A688-4259-9D46-AC4A242F097D}"/>
                </a:ext>
              </a:extLst>
            </p:cNvPr>
            <p:cNvCxnSpPr>
              <a:cxnSpLocks/>
            </p:cNvCxnSpPr>
            <p:nvPr/>
          </p:nvCxnSpPr>
          <p:spPr>
            <a:xfrm>
              <a:off x="7425086" y="5810863"/>
              <a:ext cx="1084733" cy="1"/>
            </a:xfrm>
            <a:prstGeom prst="line">
              <a:avLst/>
            </a:prstGeom>
            <a:ln w="571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6" name="Rectangle 5">
              <a:extLst>
                <a:ext uri="{FF2B5EF4-FFF2-40B4-BE49-F238E27FC236}">
                  <a16:creationId xmlns:a16="http://schemas.microsoft.com/office/drawing/2014/main" id="{7EA30759-068C-472C-A603-61E96E0C0612}"/>
                </a:ext>
              </a:extLst>
            </p:cNvPr>
            <p:cNvSpPr/>
            <p:nvPr/>
          </p:nvSpPr>
          <p:spPr>
            <a:xfrm>
              <a:off x="7622191" y="5604953"/>
              <a:ext cx="585017" cy="205909"/>
            </a:xfrm>
            <a:prstGeom prst="rect">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a:p>
          </p:txBody>
        </p:sp>
        <p:sp>
          <p:nvSpPr>
            <p:cNvPr id="7" name="TextBox 6">
              <a:extLst>
                <a:ext uri="{FF2B5EF4-FFF2-40B4-BE49-F238E27FC236}">
                  <a16:creationId xmlns:a16="http://schemas.microsoft.com/office/drawing/2014/main" id="{E1C12214-8D38-4EC7-80B6-EA689D27FD6A}"/>
                </a:ext>
              </a:extLst>
            </p:cNvPr>
            <p:cNvSpPr txBox="1"/>
            <p:nvPr/>
          </p:nvSpPr>
          <p:spPr>
            <a:xfrm>
              <a:off x="7627894" y="5372090"/>
              <a:ext cx="534640" cy="229208"/>
            </a:xfrm>
            <a:prstGeom prst="rect">
              <a:avLst/>
            </a:prstGeom>
            <a:noFill/>
          </p:spPr>
          <p:txBody>
            <a:bodyPr wrap="none" rtlCol="0">
              <a:spAutoFit/>
            </a:bodyPr>
            <a:lstStyle/>
            <a:p>
              <a:r>
                <a:rPr lang="en-US" sz="2200" b="1" i="1" dirty="0">
                  <a:latin typeface="Century Gothic" charset="0"/>
                  <a:ea typeface="Century Gothic" charset="0"/>
                  <a:cs typeface="Century Gothic" charset="0"/>
                </a:rPr>
                <a:t>rpsU3</a:t>
              </a:r>
            </a:p>
          </p:txBody>
        </p:sp>
      </p:grpSp>
      <p:grpSp>
        <p:nvGrpSpPr>
          <p:cNvPr id="20" name="Group 19">
            <a:extLst>
              <a:ext uri="{FF2B5EF4-FFF2-40B4-BE49-F238E27FC236}">
                <a16:creationId xmlns:a16="http://schemas.microsoft.com/office/drawing/2014/main" id="{2E048DBC-AACB-408C-8C50-DDE4C175BC67}"/>
              </a:ext>
            </a:extLst>
          </p:cNvPr>
          <p:cNvGrpSpPr/>
          <p:nvPr/>
        </p:nvGrpSpPr>
        <p:grpSpPr>
          <a:xfrm>
            <a:off x="735866" y="2018302"/>
            <a:ext cx="2936568" cy="719397"/>
            <a:chOff x="88488" y="5278912"/>
            <a:chExt cx="2433484" cy="531952"/>
          </a:xfrm>
        </p:grpSpPr>
        <p:sp>
          <p:nvSpPr>
            <p:cNvPr id="21" name="Rectangle 20">
              <a:extLst>
                <a:ext uri="{FF2B5EF4-FFF2-40B4-BE49-F238E27FC236}">
                  <a16:creationId xmlns:a16="http://schemas.microsoft.com/office/drawing/2014/main" id="{7B2E7CE3-F39D-4A4B-ACA3-EB10B9F81FF5}"/>
                </a:ext>
              </a:extLst>
            </p:cNvPr>
            <p:cNvSpPr/>
            <p:nvPr/>
          </p:nvSpPr>
          <p:spPr>
            <a:xfrm>
              <a:off x="339211" y="5574890"/>
              <a:ext cx="1209368" cy="23597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i="1"/>
            </a:p>
          </p:txBody>
        </p:sp>
        <p:cxnSp>
          <p:nvCxnSpPr>
            <p:cNvPr id="22" name="Straight Connector 21">
              <a:extLst>
                <a:ext uri="{FF2B5EF4-FFF2-40B4-BE49-F238E27FC236}">
                  <a16:creationId xmlns:a16="http://schemas.microsoft.com/office/drawing/2014/main" id="{77643CB9-90A7-4CC8-A41E-313561290D5F}"/>
                </a:ext>
              </a:extLst>
            </p:cNvPr>
            <p:cNvCxnSpPr/>
            <p:nvPr/>
          </p:nvCxnSpPr>
          <p:spPr>
            <a:xfrm>
              <a:off x="88488" y="5810864"/>
              <a:ext cx="2433484" cy="0"/>
            </a:xfrm>
            <a:prstGeom prst="line">
              <a:avLst/>
            </a:prstGeom>
            <a:ln w="571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3" name="Rectangle 22">
              <a:extLst>
                <a:ext uri="{FF2B5EF4-FFF2-40B4-BE49-F238E27FC236}">
                  <a16:creationId xmlns:a16="http://schemas.microsoft.com/office/drawing/2014/main" id="{7D856861-AF5D-4CD7-A60D-617A009C7AD6}"/>
                </a:ext>
              </a:extLst>
            </p:cNvPr>
            <p:cNvSpPr/>
            <p:nvPr/>
          </p:nvSpPr>
          <p:spPr>
            <a:xfrm>
              <a:off x="1597743" y="5574890"/>
              <a:ext cx="585017" cy="235974"/>
            </a:xfrm>
            <a:prstGeom prst="rect">
              <a:avLst/>
            </a:prstGeom>
            <a:solidFill>
              <a:srgbClr val="FF0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i="1"/>
            </a:p>
          </p:txBody>
        </p:sp>
        <p:sp>
          <p:nvSpPr>
            <p:cNvPr id="24" name="TextBox 23">
              <a:extLst>
                <a:ext uri="{FF2B5EF4-FFF2-40B4-BE49-F238E27FC236}">
                  <a16:creationId xmlns:a16="http://schemas.microsoft.com/office/drawing/2014/main" id="{E2F19A2F-905C-4516-8C8C-A111EFB6A789}"/>
                </a:ext>
              </a:extLst>
            </p:cNvPr>
            <p:cNvSpPr txBox="1"/>
            <p:nvPr/>
          </p:nvSpPr>
          <p:spPr>
            <a:xfrm>
              <a:off x="1548736" y="5278912"/>
              <a:ext cx="718056" cy="291512"/>
            </a:xfrm>
            <a:prstGeom prst="rect">
              <a:avLst/>
            </a:prstGeom>
            <a:noFill/>
          </p:spPr>
          <p:txBody>
            <a:bodyPr wrap="none" rtlCol="0">
              <a:spAutoFit/>
            </a:bodyPr>
            <a:lstStyle/>
            <a:p>
              <a:r>
                <a:rPr lang="en-US" sz="2200" b="1" i="1" dirty="0">
                  <a:latin typeface="Century Gothic" charset="0"/>
                  <a:ea typeface="Century Gothic" charset="0"/>
                  <a:cs typeface="Century Gothic" charset="0"/>
                </a:rPr>
                <a:t>rpsU1</a:t>
              </a:r>
            </a:p>
          </p:txBody>
        </p:sp>
        <p:sp>
          <p:nvSpPr>
            <p:cNvPr id="25" name="TextBox 24">
              <a:extLst>
                <a:ext uri="{FF2B5EF4-FFF2-40B4-BE49-F238E27FC236}">
                  <a16:creationId xmlns:a16="http://schemas.microsoft.com/office/drawing/2014/main" id="{064A10EE-B828-4FFB-A0D3-BCF1874F8F26}"/>
                </a:ext>
              </a:extLst>
            </p:cNvPr>
            <p:cNvSpPr txBox="1"/>
            <p:nvPr/>
          </p:nvSpPr>
          <p:spPr>
            <a:xfrm>
              <a:off x="552432" y="5508064"/>
              <a:ext cx="698117" cy="291512"/>
            </a:xfrm>
            <a:prstGeom prst="rect">
              <a:avLst/>
            </a:prstGeom>
            <a:noFill/>
          </p:spPr>
          <p:txBody>
            <a:bodyPr wrap="none" rtlCol="0">
              <a:spAutoFit/>
            </a:bodyPr>
            <a:lstStyle/>
            <a:p>
              <a:r>
                <a:rPr lang="en-US" sz="2200" i="1" dirty="0" err="1">
                  <a:latin typeface="Century Gothic" charset="0"/>
                  <a:ea typeface="Century Gothic" charset="0"/>
                  <a:cs typeface="Century Gothic" charset="0"/>
                </a:rPr>
                <a:t>cspC</a:t>
              </a:r>
              <a:endParaRPr lang="en-US" sz="2200" i="1" dirty="0">
                <a:latin typeface="Century Gothic" charset="0"/>
                <a:ea typeface="Century Gothic" charset="0"/>
                <a:cs typeface="Century Gothic" charset="0"/>
              </a:endParaRPr>
            </a:p>
          </p:txBody>
        </p:sp>
      </p:grpSp>
      <p:grpSp>
        <p:nvGrpSpPr>
          <p:cNvPr id="3" name="Group 2">
            <a:extLst>
              <a:ext uri="{FF2B5EF4-FFF2-40B4-BE49-F238E27FC236}">
                <a16:creationId xmlns:a16="http://schemas.microsoft.com/office/drawing/2014/main" id="{1B92F4DE-56FB-4C41-A4C7-C875F904ED82}"/>
              </a:ext>
            </a:extLst>
          </p:cNvPr>
          <p:cNvGrpSpPr/>
          <p:nvPr/>
        </p:nvGrpSpPr>
        <p:grpSpPr>
          <a:xfrm>
            <a:off x="596895" y="3374103"/>
            <a:ext cx="6271992" cy="737111"/>
            <a:chOff x="375074" y="3280766"/>
            <a:chExt cx="7597803" cy="943949"/>
          </a:xfrm>
        </p:grpSpPr>
        <p:grpSp>
          <p:nvGrpSpPr>
            <p:cNvPr id="10" name="Group 9">
              <a:extLst>
                <a:ext uri="{FF2B5EF4-FFF2-40B4-BE49-F238E27FC236}">
                  <a16:creationId xmlns:a16="http://schemas.microsoft.com/office/drawing/2014/main" id="{AECAF56C-1FF8-461B-A083-A9E4DBA1F9D0}"/>
                </a:ext>
              </a:extLst>
            </p:cNvPr>
            <p:cNvGrpSpPr/>
            <p:nvPr/>
          </p:nvGrpSpPr>
          <p:grpSpPr>
            <a:xfrm>
              <a:off x="745050" y="3280766"/>
              <a:ext cx="6800784" cy="910881"/>
              <a:chOff x="2909842" y="5611675"/>
              <a:chExt cx="3936521" cy="484537"/>
            </a:xfrm>
          </p:grpSpPr>
          <p:sp>
            <p:nvSpPr>
              <p:cNvPr id="11" name="TextBox 10">
                <a:extLst>
                  <a:ext uri="{FF2B5EF4-FFF2-40B4-BE49-F238E27FC236}">
                    <a16:creationId xmlns:a16="http://schemas.microsoft.com/office/drawing/2014/main" id="{AE96A1C4-9A3A-4524-9FFE-C7D1B7CA94B8}"/>
                  </a:ext>
                </a:extLst>
              </p:cNvPr>
              <p:cNvSpPr txBox="1"/>
              <p:nvPr/>
            </p:nvSpPr>
            <p:spPr>
              <a:xfrm>
                <a:off x="2915421" y="5611675"/>
                <a:ext cx="607584" cy="268555"/>
              </a:xfrm>
              <a:prstGeom prst="rect">
                <a:avLst/>
              </a:prstGeom>
              <a:noFill/>
            </p:spPr>
            <p:txBody>
              <a:bodyPr wrap="none" rtlCol="0">
                <a:spAutoFit/>
              </a:bodyPr>
              <a:lstStyle/>
              <a:p>
                <a:r>
                  <a:rPr lang="en-US" sz="2200" b="1" i="1" dirty="0">
                    <a:latin typeface="Century Gothic" charset="0"/>
                    <a:ea typeface="Century Gothic" charset="0"/>
                    <a:cs typeface="Century Gothic" charset="0"/>
                  </a:rPr>
                  <a:t>rpsU2</a:t>
                </a:r>
              </a:p>
            </p:txBody>
          </p:sp>
          <p:sp>
            <p:nvSpPr>
              <p:cNvPr id="12" name="Rectangle 11">
                <a:extLst>
                  <a:ext uri="{FF2B5EF4-FFF2-40B4-BE49-F238E27FC236}">
                    <a16:creationId xmlns:a16="http://schemas.microsoft.com/office/drawing/2014/main" id="{2C00F6EE-7F1E-4C55-9248-A39881C85FB4}"/>
                  </a:ext>
                </a:extLst>
              </p:cNvPr>
              <p:cNvSpPr/>
              <p:nvPr/>
            </p:nvSpPr>
            <p:spPr>
              <a:xfrm>
                <a:off x="4335968" y="5854290"/>
                <a:ext cx="1209368" cy="23597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i="1"/>
              </a:p>
            </p:txBody>
          </p:sp>
          <p:sp>
            <p:nvSpPr>
              <p:cNvPr id="14" name="Rectangle 13">
                <a:extLst>
                  <a:ext uri="{FF2B5EF4-FFF2-40B4-BE49-F238E27FC236}">
                    <a16:creationId xmlns:a16="http://schemas.microsoft.com/office/drawing/2014/main" id="{535FAEE5-7563-4F02-A146-3EBF747ABDC8}"/>
                  </a:ext>
                </a:extLst>
              </p:cNvPr>
              <p:cNvSpPr/>
              <p:nvPr/>
            </p:nvSpPr>
            <p:spPr>
              <a:xfrm>
                <a:off x="2909842" y="5854289"/>
                <a:ext cx="585017" cy="235974"/>
              </a:xfrm>
              <a:prstGeom prst="rect">
                <a:avLst/>
              </a:prstGeom>
              <a:solidFill>
                <a:srgbClr val="7030A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i="1"/>
              </a:p>
            </p:txBody>
          </p:sp>
          <p:sp>
            <p:nvSpPr>
              <p:cNvPr id="15" name="Rectangle 14">
                <a:extLst>
                  <a:ext uri="{FF2B5EF4-FFF2-40B4-BE49-F238E27FC236}">
                    <a16:creationId xmlns:a16="http://schemas.microsoft.com/office/drawing/2014/main" id="{188F732B-9348-4CEA-AC35-5AB68F45D103}"/>
                  </a:ext>
                </a:extLst>
              </p:cNvPr>
              <p:cNvSpPr/>
              <p:nvPr/>
            </p:nvSpPr>
            <p:spPr>
              <a:xfrm>
                <a:off x="5636995" y="5854290"/>
                <a:ext cx="1209368" cy="23597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i="1"/>
              </a:p>
            </p:txBody>
          </p:sp>
          <p:sp>
            <p:nvSpPr>
              <p:cNvPr id="16" name="TextBox 15">
                <a:extLst>
                  <a:ext uri="{FF2B5EF4-FFF2-40B4-BE49-F238E27FC236}">
                    <a16:creationId xmlns:a16="http://schemas.microsoft.com/office/drawing/2014/main" id="{A15446D8-3622-4E5E-932B-72EC3FC94227}"/>
                  </a:ext>
                </a:extLst>
              </p:cNvPr>
              <p:cNvSpPr txBox="1"/>
              <p:nvPr/>
            </p:nvSpPr>
            <p:spPr>
              <a:xfrm>
                <a:off x="4572301" y="5821692"/>
                <a:ext cx="649762" cy="268555"/>
              </a:xfrm>
              <a:prstGeom prst="rect">
                <a:avLst/>
              </a:prstGeom>
              <a:noFill/>
            </p:spPr>
            <p:txBody>
              <a:bodyPr wrap="none" rtlCol="0">
                <a:spAutoFit/>
              </a:bodyPr>
              <a:lstStyle/>
              <a:p>
                <a:r>
                  <a:rPr lang="en-US" sz="2200" i="1" dirty="0" err="1">
                    <a:latin typeface="Century Gothic" charset="0"/>
                    <a:ea typeface="Century Gothic" charset="0"/>
                    <a:cs typeface="Century Gothic" charset="0"/>
                  </a:rPr>
                  <a:t>dnaG</a:t>
                </a:r>
                <a:endParaRPr lang="en-US" sz="2200" i="1" dirty="0">
                  <a:latin typeface="Century Gothic" charset="0"/>
                  <a:ea typeface="Century Gothic" charset="0"/>
                  <a:cs typeface="Century Gothic" charset="0"/>
                </a:endParaRPr>
              </a:p>
            </p:txBody>
          </p:sp>
          <p:sp>
            <p:nvSpPr>
              <p:cNvPr id="17" name="TextBox 16">
                <a:extLst>
                  <a:ext uri="{FF2B5EF4-FFF2-40B4-BE49-F238E27FC236}">
                    <a16:creationId xmlns:a16="http://schemas.microsoft.com/office/drawing/2014/main" id="{E02D3E7D-9689-4562-8B40-67790DECDAED}"/>
                  </a:ext>
                </a:extLst>
              </p:cNvPr>
              <p:cNvSpPr txBox="1"/>
              <p:nvPr/>
            </p:nvSpPr>
            <p:spPr>
              <a:xfrm>
                <a:off x="5931980" y="5827655"/>
                <a:ext cx="563296" cy="268555"/>
              </a:xfrm>
              <a:prstGeom prst="rect">
                <a:avLst/>
              </a:prstGeom>
              <a:noFill/>
            </p:spPr>
            <p:txBody>
              <a:bodyPr wrap="none" rtlCol="0">
                <a:spAutoFit/>
              </a:bodyPr>
              <a:lstStyle/>
              <a:p>
                <a:r>
                  <a:rPr lang="en-US" sz="2200" i="1" dirty="0" err="1">
                    <a:latin typeface="Century Gothic" charset="0"/>
                    <a:ea typeface="Century Gothic" charset="0"/>
                    <a:cs typeface="Century Gothic" charset="0"/>
                  </a:rPr>
                  <a:t>rpoD</a:t>
                </a:r>
                <a:endParaRPr lang="en-US" sz="2200" i="1" dirty="0">
                  <a:latin typeface="Century Gothic" charset="0"/>
                  <a:ea typeface="Century Gothic" charset="0"/>
                  <a:cs typeface="Century Gothic" charset="0"/>
                </a:endParaRPr>
              </a:p>
            </p:txBody>
          </p:sp>
          <p:sp>
            <p:nvSpPr>
              <p:cNvPr id="18" name="Rectangle 17">
                <a:extLst>
                  <a:ext uri="{FF2B5EF4-FFF2-40B4-BE49-F238E27FC236}">
                    <a16:creationId xmlns:a16="http://schemas.microsoft.com/office/drawing/2014/main" id="{698352D2-02F1-4B41-AB6B-BF6EFBDA8EFF}"/>
                  </a:ext>
                </a:extLst>
              </p:cNvPr>
              <p:cNvSpPr/>
              <p:nvPr/>
            </p:nvSpPr>
            <p:spPr>
              <a:xfrm>
                <a:off x="3559285" y="5854289"/>
                <a:ext cx="702823" cy="23597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i="1"/>
              </a:p>
            </p:txBody>
          </p:sp>
          <p:sp>
            <p:nvSpPr>
              <p:cNvPr id="19" name="TextBox 18">
                <a:extLst>
                  <a:ext uri="{FF2B5EF4-FFF2-40B4-BE49-F238E27FC236}">
                    <a16:creationId xmlns:a16="http://schemas.microsoft.com/office/drawing/2014/main" id="{97D9AC1B-7415-4C16-9C71-54E2633027CD}"/>
                  </a:ext>
                </a:extLst>
              </p:cNvPr>
              <p:cNvSpPr txBox="1"/>
              <p:nvPr/>
            </p:nvSpPr>
            <p:spPr>
              <a:xfrm>
                <a:off x="3609726" y="5827657"/>
                <a:ext cx="577004" cy="268555"/>
              </a:xfrm>
              <a:prstGeom prst="rect">
                <a:avLst/>
              </a:prstGeom>
              <a:noFill/>
            </p:spPr>
            <p:txBody>
              <a:bodyPr wrap="none" rtlCol="0">
                <a:spAutoFit/>
              </a:bodyPr>
              <a:lstStyle/>
              <a:p>
                <a:r>
                  <a:rPr lang="en-US" sz="2200" i="1" dirty="0" err="1">
                    <a:latin typeface="Century Gothic" charset="0"/>
                    <a:ea typeface="Century Gothic" charset="0"/>
                    <a:cs typeface="Century Gothic" charset="0"/>
                  </a:rPr>
                  <a:t>yqeY</a:t>
                </a:r>
                <a:endParaRPr lang="en-US" sz="2200" i="1" dirty="0">
                  <a:latin typeface="Century Gothic" charset="0"/>
                  <a:ea typeface="Century Gothic" charset="0"/>
                  <a:cs typeface="Century Gothic" charset="0"/>
                </a:endParaRPr>
              </a:p>
            </p:txBody>
          </p:sp>
        </p:grpSp>
        <p:cxnSp>
          <p:nvCxnSpPr>
            <p:cNvPr id="28" name="Straight Connector 27">
              <a:extLst>
                <a:ext uri="{FF2B5EF4-FFF2-40B4-BE49-F238E27FC236}">
                  <a16:creationId xmlns:a16="http://schemas.microsoft.com/office/drawing/2014/main" id="{E1B42F70-5F01-4312-AF86-B4DBBB375442}"/>
                </a:ext>
              </a:extLst>
            </p:cNvPr>
            <p:cNvCxnSpPr>
              <a:cxnSpLocks/>
            </p:cNvCxnSpPr>
            <p:nvPr/>
          </p:nvCxnSpPr>
          <p:spPr>
            <a:xfrm flipV="1">
              <a:off x="375074" y="4180502"/>
              <a:ext cx="7597803" cy="44213"/>
            </a:xfrm>
            <a:prstGeom prst="line">
              <a:avLst/>
            </a:prstGeom>
            <a:ln w="57150">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32" name="Group 31">
            <a:extLst>
              <a:ext uri="{FF2B5EF4-FFF2-40B4-BE49-F238E27FC236}">
                <a16:creationId xmlns:a16="http://schemas.microsoft.com/office/drawing/2014/main" id="{58180D8F-D048-4BEF-8F80-A8B6EBA848AE}"/>
              </a:ext>
            </a:extLst>
          </p:cNvPr>
          <p:cNvGrpSpPr/>
          <p:nvPr/>
        </p:nvGrpSpPr>
        <p:grpSpPr>
          <a:xfrm>
            <a:off x="7160377" y="3501055"/>
            <a:ext cx="1181434" cy="836294"/>
            <a:chOff x="5051905" y="2510640"/>
            <a:chExt cx="855722" cy="607249"/>
          </a:xfrm>
        </p:grpSpPr>
        <p:sp>
          <p:nvSpPr>
            <p:cNvPr id="33" name="Oval 32">
              <a:extLst>
                <a:ext uri="{FF2B5EF4-FFF2-40B4-BE49-F238E27FC236}">
                  <a16:creationId xmlns:a16="http://schemas.microsoft.com/office/drawing/2014/main" id="{2FCB74FF-4AC5-482D-B1BE-DE910D7B3D67}"/>
                </a:ext>
              </a:extLst>
            </p:cNvPr>
            <p:cNvSpPr/>
            <p:nvPr/>
          </p:nvSpPr>
          <p:spPr>
            <a:xfrm>
              <a:off x="5051905" y="2510640"/>
              <a:ext cx="855722" cy="501930"/>
            </a:xfrm>
            <a:prstGeom prst="ellipse">
              <a:avLst/>
            </a:prstGeom>
            <a:solidFill>
              <a:schemeClr val="accent3">
                <a:lumMod val="20000"/>
                <a:lumOff val="80000"/>
              </a:schemeClr>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E40CCC8A-D852-4567-95B6-21CCF7F1324A}"/>
                </a:ext>
              </a:extLst>
            </p:cNvPr>
            <p:cNvSpPr/>
            <p:nvPr/>
          </p:nvSpPr>
          <p:spPr>
            <a:xfrm>
              <a:off x="5127684" y="2835110"/>
              <a:ext cx="703551" cy="282779"/>
            </a:xfrm>
            <a:prstGeom prst="ellipse">
              <a:avLst/>
            </a:prstGeom>
            <a:solidFill>
              <a:schemeClr val="accent3">
                <a:lumMod val="20000"/>
                <a:lumOff val="80000"/>
              </a:schemeClr>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D1A38816-C5AB-47A8-B64E-8C4BF67BE007}"/>
                </a:ext>
              </a:extLst>
            </p:cNvPr>
            <p:cNvSpPr/>
            <p:nvPr/>
          </p:nvSpPr>
          <p:spPr>
            <a:xfrm rot="21097913">
              <a:off x="5188155" y="2860054"/>
              <a:ext cx="311655" cy="128261"/>
            </a:xfrm>
            <a:prstGeom prst="ellipse">
              <a:avLst/>
            </a:prstGeom>
            <a:solidFill>
              <a:srgbClr val="7030A0"/>
            </a:solidFill>
            <a:ln>
              <a:solidFill>
                <a:srgbClr val="7030A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4" name="Group 43">
            <a:extLst>
              <a:ext uri="{FF2B5EF4-FFF2-40B4-BE49-F238E27FC236}">
                <a16:creationId xmlns:a16="http://schemas.microsoft.com/office/drawing/2014/main" id="{2065D731-F3C7-4488-B4CA-0EBA6920B25D}"/>
              </a:ext>
            </a:extLst>
          </p:cNvPr>
          <p:cNvGrpSpPr/>
          <p:nvPr/>
        </p:nvGrpSpPr>
        <p:grpSpPr>
          <a:xfrm>
            <a:off x="7159954" y="2145797"/>
            <a:ext cx="1181434" cy="836294"/>
            <a:chOff x="5051905" y="2510640"/>
            <a:chExt cx="855722" cy="607249"/>
          </a:xfrm>
        </p:grpSpPr>
        <p:sp>
          <p:nvSpPr>
            <p:cNvPr id="45" name="Oval 44">
              <a:extLst>
                <a:ext uri="{FF2B5EF4-FFF2-40B4-BE49-F238E27FC236}">
                  <a16:creationId xmlns:a16="http://schemas.microsoft.com/office/drawing/2014/main" id="{A8F6B43F-F6D5-4489-959C-693A50B231B2}"/>
                </a:ext>
              </a:extLst>
            </p:cNvPr>
            <p:cNvSpPr/>
            <p:nvPr/>
          </p:nvSpPr>
          <p:spPr>
            <a:xfrm>
              <a:off x="5051905" y="2510640"/>
              <a:ext cx="855722" cy="501930"/>
            </a:xfrm>
            <a:prstGeom prst="ellipse">
              <a:avLst/>
            </a:prstGeom>
            <a:solidFill>
              <a:schemeClr val="accent3">
                <a:lumMod val="20000"/>
                <a:lumOff val="80000"/>
              </a:schemeClr>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12BA5138-47CD-427E-8EF7-4C3191BA99E7}"/>
                </a:ext>
              </a:extLst>
            </p:cNvPr>
            <p:cNvSpPr/>
            <p:nvPr/>
          </p:nvSpPr>
          <p:spPr>
            <a:xfrm>
              <a:off x="5127684" y="2835110"/>
              <a:ext cx="703551" cy="282779"/>
            </a:xfrm>
            <a:prstGeom prst="ellipse">
              <a:avLst/>
            </a:prstGeom>
            <a:solidFill>
              <a:schemeClr val="accent3">
                <a:lumMod val="20000"/>
                <a:lumOff val="80000"/>
              </a:schemeClr>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965BAB81-49C1-45A2-9803-17F535754FA7}"/>
                </a:ext>
              </a:extLst>
            </p:cNvPr>
            <p:cNvSpPr/>
            <p:nvPr/>
          </p:nvSpPr>
          <p:spPr>
            <a:xfrm rot="21097913">
              <a:off x="5188155" y="2860054"/>
              <a:ext cx="311655" cy="128261"/>
            </a:xfrm>
            <a:prstGeom prst="ellipse">
              <a:avLst/>
            </a:prstGeom>
            <a:solidFill>
              <a:srgbClr val="FF0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56" name="Group 55">
            <a:extLst>
              <a:ext uri="{FF2B5EF4-FFF2-40B4-BE49-F238E27FC236}">
                <a16:creationId xmlns:a16="http://schemas.microsoft.com/office/drawing/2014/main" id="{285EC0D3-9406-45FE-BA5C-F53DE6D6426F}"/>
              </a:ext>
            </a:extLst>
          </p:cNvPr>
          <p:cNvGrpSpPr/>
          <p:nvPr/>
        </p:nvGrpSpPr>
        <p:grpSpPr>
          <a:xfrm>
            <a:off x="7264577" y="5180807"/>
            <a:ext cx="1181434" cy="836296"/>
            <a:chOff x="5051905" y="2510639"/>
            <a:chExt cx="855722" cy="607250"/>
          </a:xfrm>
        </p:grpSpPr>
        <p:sp>
          <p:nvSpPr>
            <p:cNvPr id="57" name="Oval 56">
              <a:extLst>
                <a:ext uri="{FF2B5EF4-FFF2-40B4-BE49-F238E27FC236}">
                  <a16:creationId xmlns:a16="http://schemas.microsoft.com/office/drawing/2014/main" id="{D3B01E4A-7702-4367-A7A7-2CF3795E54EB}"/>
                </a:ext>
              </a:extLst>
            </p:cNvPr>
            <p:cNvSpPr/>
            <p:nvPr/>
          </p:nvSpPr>
          <p:spPr>
            <a:xfrm>
              <a:off x="5051905" y="2510639"/>
              <a:ext cx="855722" cy="501930"/>
            </a:xfrm>
            <a:prstGeom prst="ellipse">
              <a:avLst/>
            </a:prstGeom>
            <a:solidFill>
              <a:schemeClr val="accent3">
                <a:lumMod val="20000"/>
                <a:lumOff val="80000"/>
              </a:schemeClr>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7AA5ECDE-16FB-4D21-9015-14DBC0D5EF6D}"/>
                </a:ext>
              </a:extLst>
            </p:cNvPr>
            <p:cNvSpPr/>
            <p:nvPr/>
          </p:nvSpPr>
          <p:spPr>
            <a:xfrm>
              <a:off x="5127684" y="2835110"/>
              <a:ext cx="703551" cy="282779"/>
            </a:xfrm>
            <a:prstGeom prst="ellipse">
              <a:avLst/>
            </a:prstGeom>
            <a:solidFill>
              <a:schemeClr val="accent3">
                <a:lumMod val="20000"/>
                <a:lumOff val="80000"/>
              </a:schemeClr>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5BCC0233-5057-4269-BBB8-887D41089817}"/>
                </a:ext>
              </a:extLst>
            </p:cNvPr>
            <p:cNvSpPr/>
            <p:nvPr/>
          </p:nvSpPr>
          <p:spPr>
            <a:xfrm rot="21097913">
              <a:off x="5188155" y="2860054"/>
              <a:ext cx="311655" cy="128261"/>
            </a:xfrm>
            <a:prstGeom prst="ellipse">
              <a:avLst/>
            </a:prstGeom>
            <a:solidFill>
              <a:schemeClr val="accent4"/>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C8D88673-005C-44E0-9941-34265127BF1D}"/>
              </a:ext>
            </a:extLst>
          </p:cNvPr>
          <p:cNvGrpSpPr/>
          <p:nvPr/>
        </p:nvGrpSpPr>
        <p:grpSpPr>
          <a:xfrm>
            <a:off x="805178" y="1989361"/>
            <a:ext cx="527368" cy="757425"/>
            <a:chOff x="5299447" y="2480912"/>
            <a:chExt cx="796553" cy="447345"/>
          </a:xfrm>
        </p:grpSpPr>
        <p:cxnSp>
          <p:nvCxnSpPr>
            <p:cNvPr id="9" name="Straight Connector 8">
              <a:extLst>
                <a:ext uri="{FF2B5EF4-FFF2-40B4-BE49-F238E27FC236}">
                  <a16:creationId xmlns:a16="http://schemas.microsoft.com/office/drawing/2014/main" id="{4C5D8E56-C5A1-4CB4-AEAB-F8543993DB27}"/>
                </a:ext>
              </a:extLst>
            </p:cNvPr>
            <p:cNvCxnSpPr>
              <a:cxnSpLocks/>
            </p:cNvCxnSpPr>
            <p:nvPr/>
          </p:nvCxnSpPr>
          <p:spPr>
            <a:xfrm>
              <a:off x="5299447" y="2480912"/>
              <a:ext cx="0" cy="447345"/>
            </a:xfrm>
            <a:prstGeom prst="line">
              <a:avLst/>
            </a:prstGeom>
            <a:ln w="12700"/>
          </p:spPr>
          <p:style>
            <a:lnRef idx="1">
              <a:schemeClr val="dk1"/>
            </a:lnRef>
            <a:fillRef idx="0">
              <a:schemeClr val="dk1"/>
            </a:fillRef>
            <a:effectRef idx="0">
              <a:schemeClr val="dk1"/>
            </a:effectRef>
            <a:fontRef idx="minor">
              <a:schemeClr val="tx1"/>
            </a:fontRef>
          </p:style>
        </p:cxnSp>
        <p:cxnSp>
          <p:nvCxnSpPr>
            <p:cNvPr id="27" name="Straight Arrow Connector 26">
              <a:extLst>
                <a:ext uri="{FF2B5EF4-FFF2-40B4-BE49-F238E27FC236}">
                  <a16:creationId xmlns:a16="http://schemas.microsoft.com/office/drawing/2014/main" id="{5D73B5C0-4F79-4A61-B18F-0E26945E3472}"/>
                </a:ext>
              </a:extLst>
            </p:cNvPr>
            <p:cNvCxnSpPr/>
            <p:nvPr/>
          </p:nvCxnSpPr>
          <p:spPr>
            <a:xfrm>
              <a:off x="5299447" y="2480912"/>
              <a:ext cx="79655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nvGrpSpPr>
          <p:cNvPr id="68" name="Group 67">
            <a:extLst>
              <a:ext uri="{FF2B5EF4-FFF2-40B4-BE49-F238E27FC236}">
                <a16:creationId xmlns:a16="http://schemas.microsoft.com/office/drawing/2014/main" id="{331EF46C-3D81-40FB-9150-38E3D410086B}"/>
              </a:ext>
            </a:extLst>
          </p:cNvPr>
          <p:cNvGrpSpPr/>
          <p:nvPr/>
        </p:nvGrpSpPr>
        <p:grpSpPr>
          <a:xfrm>
            <a:off x="655720" y="3388717"/>
            <a:ext cx="527368" cy="757425"/>
            <a:chOff x="5299447" y="2480912"/>
            <a:chExt cx="796553" cy="447345"/>
          </a:xfrm>
        </p:grpSpPr>
        <p:cxnSp>
          <p:nvCxnSpPr>
            <p:cNvPr id="69" name="Straight Connector 68">
              <a:extLst>
                <a:ext uri="{FF2B5EF4-FFF2-40B4-BE49-F238E27FC236}">
                  <a16:creationId xmlns:a16="http://schemas.microsoft.com/office/drawing/2014/main" id="{457B1360-BE97-46FE-B233-D0F8B12C155A}"/>
                </a:ext>
              </a:extLst>
            </p:cNvPr>
            <p:cNvCxnSpPr>
              <a:cxnSpLocks/>
            </p:cNvCxnSpPr>
            <p:nvPr/>
          </p:nvCxnSpPr>
          <p:spPr>
            <a:xfrm>
              <a:off x="5299447" y="2480912"/>
              <a:ext cx="0" cy="447345"/>
            </a:xfrm>
            <a:prstGeom prst="line">
              <a:avLst/>
            </a:prstGeom>
            <a:ln w="12700"/>
          </p:spPr>
          <p:style>
            <a:lnRef idx="1">
              <a:schemeClr val="dk1"/>
            </a:lnRef>
            <a:fillRef idx="0">
              <a:schemeClr val="dk1"/>
            </a:fillRef>
            <a:effectRef idx="0">
              <a:schemeClr val="dk1"/>
            </a:effectRef>
            <a:fontRef idx="minor">
              <a:schemeClr val="tx1"/>
            </a:fontRef>
          </p:style>
        </p:cxnSp>
        <p:cxnSp>
          <p:nvCxnSpPr>
            <p:cNvPr id="70" name="Straight Arrow Connector 69">
              <a:extLst>
                <a:ext uri="{FF2B5EF4-FFF2-40B4-BE49-F238E27FC236}">
                  <a16:creationId xmlns:a16="http://schemas.microsoft.com/office/drawing/2014/main" id="{7481F4CA-2549-4180-B27D-6A2C1CE0F32C}"/>
                </a:ext>
              </a:extLst>
            </p:cNvPr>
            <p:cNvCxnSpPr/>
            <p:nvPr/>
          </p:nvCxnSpPr>
          <p:spPr>
            <a:xfrm>
              <a:off x="5299447" y="2480912"/>
              <a:ext cx="79655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nvGrpSpPr>
          <p:cNvPr id="71" name="Group 70">
            <a:extLst>
              <a:ext uri="{FF2B5EF4-FFF2-40B4-BE49-F238E27FC236}">
                <a16:creationId xmlns:a16="http://schemas.microsoft.com/office/drawing/2014/main" id="{CF0DE6A2-D168-447C-AC32-4D5E1C47F0A1}"/>
              </a:ext>
            </a:extLst>
          </p:cNvPr>
          <p:cNvGrpSpPr/>
          <p:nvPr/>
        </p:nvGrpSpPr>
        <p:grpSpPr>
          <a:xfrm>
            <a:off x="655480" y="4954840"/>
            <a:ext cx="527368" cy="757425"/>
            <a:chOff x="5299447" y="2480912"/>
            <a:chExt cx="796553" cy="447345"/>
          </a:xfrm>
        </p:grpSpPr>
        <p:cxnSp>
          <p:nvCxnSpPr>
            <p:cNvPr id="72" name="Straight Connector 71">
              <a:extLst>
                <a:ext uri="{FF2B5EF4-FFF2-40B4-BE49-F238E27FC236}">
                  <a16:creationId xmlns:a16="http://schemas.microsoft.com/office/drawing/2014/main" id="{97B89B47-EC89-43C2-9CD7-D6E0F3389683}"/>
                </a:ext>
              </a:extLst>
            </p:cNvPr>
            <p:cNvCxnSpPr>
              <a:cxnSpLocks/>
            </p:cNvCxnSpPr>
            <p:nvPr/>
          </p:nvCxnSpPr>
          <p:spPr>
            <a:xfrm>
              <a:off x="5299447" y="2480912"/>
              <a:ext cx="0" cy="447345"/>
            </a:xfrm>
            <a:prstGeom prst="line">
              <a:avLst/>
            </a:prstGeom>
            <a:ln w="12700"/>
          </p:spPr>
          <p:style>
            <a:lnRef idx="1">
              <a:schemeClr val="dk1"/>
            </a:lnRef>
            <a:fillRef idx="0">
              <a:schemeClr val="dk1"/>
            </a:fillRef>
            <a:effectRef idx="0">
              <a:schemeClr val="dk1"/>
            </a:effectRef>
            <a:fontRef idx="minor">
              <a:schemeClr val="tx1"/>
            </a:fontRef>
          </p:style>
        </p:cxnSp>
        <p:cxnSp>
          <p:nvCxnSpPr>
            <p:cNvPr id="73" name="Straight Arrow Connector 72">
              <a:extLst>
                <a:ext uri="{FF2B5EF4-FFF2-40B4-BE49-F238E27FC236}">
                  <a16:creationId xmlns:a16="http://schemas.microsoft.com/office/drawing/2014/main" id="{78602E2B-D57E-4A82-BCAF-935AD7D71DB0}"/>
                </a:ext>
              </a:extLst>
            </p:cNvPr>
            <p:cNvCxnSpPr/>
            <p:nvPr/>
          </p:nvCxnSpPr>
          <p:spPr>
            <a:xfrm>
              <a:off x="5299447" y="2480912"/>
              <a:ext cx="79655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nvGrpSpPr>
          <p:cNvPr id="64" name="Group 63">
            <a:extLst>
              <a:ext uri="{FF2B5EF4-FFF2-40B4-BE49-F238E27FC236}">
                <a16:creationId xmlns:a16="http://schemas.microsoft.com/office/drawing/2014/main" id="{F0E88F6F-BC95-4F04-84DA-4D216C568668}"/>
              </a:ext>
            </a:extLst>
          </p:cNvPr>
          <p:cNvGrpSpPr/>
          <p:nvPr/>
        </p:nvGrpSpPr>
        <p:grpSpPr>
          <a:xfrm>
            <a:off x="8989089" y="2254437"/>
            <a:ext cx="1808102" cy="2082912"/>
            <a:chOff x="8187122" y="2929569"/>
            <a:chExt cx="1808102" cy="2082912"/>
          </a:xfrm>
        </p:grpSpPr>
        <p:pic>
          <p:nvPicPr>
            <p:cNvPr id="65" name="Picture 64">
              <a:extLst>
                <a:ext uri="{FF2B5EF4-FFF2-40B4-BE49-F238E27FC236}">
                  <a16:creationId xmlns:a16="http://schemas.microsoft.com/office/drawing/2014/main" id="{AEA7BBFB-ECF4-40FD-AECB-013DC7D33C8D}"/>
                </a:ext>
              </a:extLst>
            </p:cNvPr>
            <p:cNvPicPr>
              <a:picLocks noChangeAspect="1"/>
            </p:cNvPicPr>
            <p:nvPr/>
          </p:nvPicPr>
          <p:blipFill rotWithShape="1">
            <a:blip r:embed="rId3">
              <a:extLst>
                <a:ext uri="{28A0092B-C50C-407E-A947-70E740481C1C}">
                  <a14:useLocalDpi xmlns:a14="http://schemas.microsoft.com/office/drawing/2010/main" val="0"/>
                </a:ext>
              </a:extLst>
            </a:blip>
            <a:srcRect l="47354" t="55212" r="41651" b="32523"/>
            <a:stretch/>
          </p:blipFill>
          <p:spPr>
            <a:xfrm rot="5400000">
              <a:off x="8486841" y="3656651"/>
              <a:ext cx="1056111" cy="1655550"/>
            </a:xfrm>
            <a:prstGeom prst="rect">
              <a:avLst/>
            </a:prstGeom>
            <a:ln>
              <a:solidFill>
                <a:schemeClr val="tx1"/>
              </a:solidFill>
            </a:ln>
          </p:spPr>
        </p:pic>
        <p:sp>
          <p:nvSpPr>
            <p:cNvPr id="66" name="TextBox 65">
              <a:extLst>
                <a:ext uri="{FF2B5EF4-FFF2-40B4-BE49-F238E27FC236}">
                  <a16:creationId xmlns:a16="http://schemas.microsoft.com/office/drawing/2014/main" id="{62E968BF-D8D6-4D63-B2F5-E53BD250AED2}"/>
                </a:ext>
              </a:extLst>
            </p:cNvPr>
            <p:cNvSpPr txBox="1"/>
            <p:nvPr/>
          </p:nvSpPr>
          <p:spPr>
            <a:xfrm rot="18482485">
              <a:off x="8209154" y="3501133"/>
              <a:ext cx="643510" cy="373179"/>
            </a:xfrm>
            <a:prstGeom prst="rect">
              <a:avLst/>
            </a:prstGeom>
            <a:noFill/>
          </p:spPr>
          <p:txBody>
            <a:bodyPr wrap="square" rtlCol="0">
              <a:spAutoFit/>
            </a:bodyPr>
            <a:lstStyle/>
            <a:p>
              <a:r>
                <a:rPr lang="en-US" dirty="0"/>
                <a:t>WT</a:t>
              </a:r>
            </a:p>
          </p:txBody>
        </p:sp>
        <p:sp>
          <p:nvSpPr>
            <p:cNvPr id="67" name="TextBox 66">
              <a:extLst>
                <a:ext uri="{FF2B5EF4-FFF2-40B4-BE49-F238E27FC236}">
                  <a16:creationId xmlns:a16="http://schemas.microsoft.com/office/drawing/2014/main" id="{20C422D1-A3FB-406E-B971-8C507833BEE5}"/>
                </a:ext>
              </a:extLst>
            </p:cNvPr>
            <p:cNvSpPr txBox="1"/>
            <p:nvPr/>
          </p:nvSpPr>
          <p:spPr>
            <a:xfrm rot="18482485">
              <a:off x="8438862" y="3324468"/>
              <a:ext cx="1147517" cy="373179"/>
            </a:xfrm>
            <a:prstGeom prst="rect">
              <a:avLst/>
            </a:prstGeom>
            <a:noFill/>
          </p:spPr>
          <p:txBody>
            <a:bodyPr wrap="square" rtlCol="0">
              <a:spAutoFit/>
            </a:bodyPr>
            <a:lstStyle/>
            <a:p>
              <a:r>
                <a:rPr lang="en-US" dirty="0"/>
                <a:t>bS21-1-V</a:t>
              </a:r>
            </a:p>
          </p:txBody>
        </p:sp>
        <p:sp>
          <p:nvSpPr>
            <p:cNvPr id="74" name="TextBox 73">
              <a:extLst>
                <a:ext uri="{FF2B5EF4-FFF2-40B4-BE49-F238E27FC236}">
                  <a16:creationId xmlns:a16="http://schemas.microsoft.com/office/drawing/2014/main" id="{89477D98-FF5D-4CAA-9CB3-0D3F40081727}"/>
                </a:ext>
              </a:extLst>
            </p:cNvPr>
            <p:cNvSpPr txBox="1"/>
            <p:nvPr/>
          </p:nvSpPr>
          <p:spPr>
            <a:xfrm rot="18482485">
              <a:off x="8808645" y="3316738"/>
              <a:ext cx="1147517" cy="373179"/>
            </a:xfrm>
            <a:prstGeom prst="rect">
              <a:avLst/>
            </a:prstGeom>
            <a:noFill/>
          </p:spPr>
          <p:txBody>
            <a:bodyPr wrap="square" rtlCol="0">
              <a:spAutoFit/>
            </a:bodyPr>
            <a:lstStyle/>
            <a:p>
              <a:r>
                <a:rPr lang="en-US" dirty="0"/>
                <a:t>bS21-2-V</a:t>
              </a:r>
            </a:p>
          </p:txBody>
        </p:sp>
        <p:sp>
          <p:nvSpPr>
            <p:cNvPr id="75" name="TextBox 74">
              <a:extLst>
                <a:ext uri="{FF2B5EF4-FFF2-40B4-BE49-F238E27FC236}">
                  <a16:creationId xmlns:a16="http://schemas.microsoft.com/office/drawing/2014/main" id="{0165D849-CBD6-43AA-A06F-E681B4D09602}"/>
                </a:ext>
              </a:extLst>
            </p:cNvPr>
            <p:cNvSpPr txBox="1"/>
            <p:nvPr/>
          </p:nvSpPr>
          <p:spPr>
            <a:xfrm rot="18482485">
              <a:off x="9234876" y="3318046"/>
              <a:ext cx="1147517" cy="373179"/>
            </a:xfrm>
            <a:prstGeom prst="rect">
              <a:avLst/>
            </a:prstGeom>
            <a:noFill/>
          </p:spPr>
          <p:txBody>
            <a:bodyPr wrap="square" rtlCol="0">
              <a:spAutoFit/>
            </a:bodyPr>
            <a:lstStyle/>
            <a:p>
              <a:r>
                <a:rPr lang="en-US" dirty="0"/>
                <a:t>bS21-3-V</a:t>
              </a:r>
            </a:p>
          </p:txBody>
        </p:sp>
      </p:grpSp>
      <p:sp>
        <p:nvSpPr>
          <p:cNvPr id="76" name="TextBox 75">
            <a:extLst>
              <a:ext uri="{FF2B5EF4-FFF2-40B4-BE49-F238E27FC236}">
                <a16:creationId xmlns:a16="http://schemas.microsoft.com/office/drawing/2014/main" id="{FAF790A7-885A-41F0-9F6B-0DD6998C254B}"/>
              </a:ext>
            </a:extLst>
          </p:cNvPr>
          <p:cNvSpPr txBox="1"/>
          <p:nvPr/>
        </p:nvSpPr>
        <p:spPr>
          <a:xfrm>
            <a:off x="11047952" y="3670482"/>
            <a:ext cx="1605516" cy="369332"/>
          </a:xfrm>
          <a:prstGeom prst="rect">
            <a:avLst/>
          </a:prstGeom>
          <a:noFill/>
        </p:spPr>
        <p:txBody>
          <a:bodyPr wrap="square" rtlCol="0">
            <a:spAutoFit/>
          </a:bodyPr>
          <a:lstStyle/>
          <a:p>
            <a:r>
              <a:rPr lang="el-GR" dirty="0"/>
              <a:t>α</a:t>
            </a:r>
            <a:r>
              <a:rPr lang="en-US" dirty="0"/>
              <a:t>-VSVG</a:t>
            </a:r>
          </a:p>
        </p:txBody>
      </p:sp>
      <p:sp>
        <p:nvSpPr>
          <p:cNvPr id="26" name="Rectangle 25">
            <a:extLst>
              <a:ext uri="{FF2B5EF4-FFF2-40B4-BE49-F238E27FC236}">
                <a16:creationId xmlns:a16="http://schemas.microsoft.com/office/drawing/2014/main" id="{3C2DF1B6-7C9D-4639-815C-1AC956330623}"/>
              </a:ext>
            </a:extLst>
          </p:cNvPr>
          <p:cNvSpPr/>
          <p:nvPr/>
        </p:nvSpPr>
        <p:spPr>
          <a:xfrm>
            <a:off x="9446098" y="1987218"/>
            <a:ext cx="1940721" cy="12792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D4BA670-A96C-46F1-A71C-DE7A29D8CD0B}"/>
              </a:ext>
            </a:extLst>
          </p:cNvPr>
          <p:cNvSpPr txBox="1"/>
          <p:nvPr/>
        </p:nvSpPr>
        <p:spPr>
          <a:xfrm rot="18541377">
            <a:off x="9199571" y="2449179"/>
            <a:ext cx="1474868" cy="369332"/>
          </a:xfrm>
          <a:prstGeom prst="rect">
            <a:avLst/>
          </a:prstGeom>
          <a:noFill/>
        </p:spPr>
        <p:txBody>
          <a:bodyPr wrap="square" rtlCol="0">
            <a:spAutoFit/>
          </a:bodyPr>
          <a:lstStyle/>
          <a:p>
            <a:r>
              <a:rPr lang="en-US" dirty="0"/>
              <a:t>bS21-1 - V</a:t>
            </a:r>
          </a:p>
        </p:txBody>
      </p:sp>
      <p:sp>
        <p:nvSpPr>
          <p:cNvPr id="55" name="TextBox 54">
            <a:extLst>
              <a:ext uri="{FF2B5EF4-FFF2-40B4-BE49-F238E27FC236}">
                <a16:creationId xmlns:a16="http://schemas.microsoft.com/office/drawing/2014/main" id="{91CDECB8-54F0-49A7-98B1-B64D4F8EDE8C}"/>
              </a:ext>
            </a:extLst>
          </p:cNvPr>
          <p:cNvSpPr txBox="1"/>
          <p:nvPr/>
        </p:nvSpPr>
        <p:spPr>
          <a:xfrm rot="18541377">
            <a:off x="9638807" y="2476781"/>
            <a:ext cx="1335400" cy="369332"/>
          </a:xfrm>
          <a:prstGeom prst="rect">
            <a:avLst/>
          </a:prstGeom>
          <a:noFill/>
        </p:spPr>
        <p:txBody>
          <a:bodyPr wrap="square" rtlCol="0">
            <a:spAutoFit/>
          </a:bodyPr>
          <a:lstStyle/>
          <a:p>
            <a:r>
              <a:rPr lang="en-US" dirty="0"/>
              <a:t>bS21-2 - V</a:t>
            </a:r>
          </a:p>
        </p:txBody>
      </p:sp>
      <p:sp>
        <p:nvSpPr>
          <p:cNvPr id="58" name="TextBox 57">
            <a:extLst>
              <a:ext uri="{FF2B5EF4-FFF2-40B4-BE49-F238E27FC236}">
                <a16:creationId xmlns:a16="http://schemas.microsoft.com/office/drawing/2014/main" id="{B07BF0D5-5DAA-4008-A7FC-54E2B189ACE0}"/>
              </a:ext>
            </a:extLst>
          </p:cNvPr>
          <p:cNvSpPr txBox="1"/>
          <p:nvPr/>
        </p:nvSpPr>
        <p:spPr>
          <a:xfrm rot="18541377">
            <a:off x="10067253" y="2483085"/>
            <a:ext cx="1385883" cy="369332"/>
          </a:xfrm>
          <a:prstGeom prst="rect">
            <a:avLst/>
          </a:prstGeom>
          <a:noFill/>
        </p:spPr>
        <p:txBody>
          <a:bodyPr wrap="square" rtlCol="0">
            <a:spAutoFit/>
          </a:bodyPr>
          <a:lstStyle/>
          <a:p>
            <a:r>
              <a:rPr lang="en-US" dirty="0"/>
              <a:t>bS21-3 - V</a:t>
            </a:r>
          </a:p>
        </p:txBody>
      </p:sp>
      <p:sp>
        <p:nvSpPr>
          <p:cNvPr id="31" name="TextBox 30">
            <a:extLst>
              <a:ext uri="{FF2B5EF4-FFF2-40B4-BE49-F238E27FC236}">
                <a16:creationId xmlns:a16="http://schemas.microsoft.com/office/drawing/2014/main" id="{CF0E6108-2E1D-A34E-B7C2-1D9AF63EF30F}"/>
              </a:ext>
            </a:extLst>
          </p:cNvPr>
          <p:cNvSpPr txBox="1"/>
          <p:nvPr/>
        </p:nvSpPr>
        <p:spPr>
          <a:xfrm>
            <a:off x="488921" y="6034879"/>
            <a:ext cx="10851038" cy="830997"/>
          </a:xfrm>
          <a:prstGeom prst="rect">
            <a:avLst/>
          </a:prstGeom>
          <a:noFill/>
        </p:spPr>
        <p:txBody>
          <a:bodyPr wrap="square" rtlCol="0">
            <a:spAutoFit/>
          </a:bodyPr>
          <a:lstStyle/>
          <a:p>
            <a:pPr algn="ctr"/>
            <a:r>
              <a:rPr lang="en-US" sz="2400" b="1" dirty="0"/>
              <a:t>Why do the ribosomes have these different proteins? Do they have different sensitivities to certain antibiotics?</a:t>
            </a:r>
          </a:p>
        </p:txBody>
      </p:sp>
      <p:sp>
        <p:nvSpPr>
          <p:cNvPr id="34" name="TextBox 33">
            <a:extLst>
              <a:ext uri="{FF2B5EF4-FFF2-40B4-BE49-F238E27FC236}">
                <a16:creationId xmlns:a16="http://schemas.microsoft.com/office/drawing/2014/main" id="{D730CF52-1B1B-3540-9DC8-A8293FB02973}"/>
              </a:ext>
            </a:extLst>
          </p:cNvPr>
          <p:cNvSpPr txBox="1"/>
          <p:nvPr/>
        </p:nvSpPr>
        <p:spPr>
          <a:xfrm>
            <a:off x="69966" y="116495"/>
            <a:ext cx="3730124" cy="369332"/>
          </a:xfrm>
          <a:prstGeom prst="rect">
            <a:avLst/>
          </a:prstGeom>
          <a:noFill/>
        </p:spPr>
        <p:txBody>
          <a:bodyPr wrap="none" rtlCol="0">
            <a:spAutoFit/>
          </a:bodyPr>
          <a:lstStyle/>
          <a:p>
            <a:r>
              <a:rPr lang="en-US" dirty="0"/>
              <a:t>(Slide courtesy of Hannah </a:t>
            </a:r>
            <a:r>
              <a:rPr lang="en-US" dirty="0" err="1"/>
              <a:t>Trautmann</a:t>
            </a:r>
            <a:r>
              <a:rPr lang="en-US" dirty="0"/>
              <a:t>)</a:t>
            </a:r>
          </a:p>
        </p:txBody>
      </p:sp>
    </p:spTree>
    <p:extLst>
      <p:ext uri="{BB962C8B-B14F-4D97-AF65-F5344CB8AC3E}">
        <p14:creationId xmlns:p14="http://schemas.microsoft.com/office/powerpoint/2010/main" val="3373771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13" grpId="0"/>
      <p:bldP spid="55" grpId="0"/>
      <p:bldP spid="58"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8712B-7644-1740-8A88-838FD9B32209}"/>
              </a:ext>
            </a:extLst>
          </p:cNvPr>
          <p:cNvSpPr>
            <a:spLocks noGrp="1"/>
          </p:cNvSpPr>
          <p:nvPr>
            <p:ph type="title"/>
          </p:nvPr>
        </p:nvSpPr>
        <p:spPr/>
        <p:txBody>
          <a:bodyPr/>
          <a:lstStyle/>
          <a:p>
            <a:pPr algn="ctr"/>
            <a:r>
              <a:rPr lang="en-US" dirty="0"/>
              <a:t>MIC: Minimum Inhibitory Concentration</a:t>
            </a:r>
          </a:p>
        </p:txBody>
      </p:sp>
      <p:sp>
        <p:nvSpPr>
          <p:cNvPr id="4" name="Content Placeholder 3">
            <a:extLst>
              <a:ext uri="{FF2B5EF4-FFF2-40B4-BE49-F238E27FC236}">
                <a16:creationId xmlns:a16="http://schemas.microsoft.com/office/drawing/2014/main" id="{1C74CF41-E5B5-E441-A12F-2FF063203290}"/>
              </a:ext>
            </a:extLst>
          </p:cNvPr>
          <p:cNvSpPr>
            <a:spLocks noGrp="1"/>
          </p:cNvSpPr>
          <p:nvPr>
            <p:ph sz="half" idx="1"/>
          </p:nvPr>
        </p:nvSpPr>
        <p:spPr>
          <a:xfrm>
            <a:off x="838200" y="1825625"/>
            <a:ext cx="10515600" cy="4351338"/>
          </a:xfrm>
        </p:spPr>
        <p:txBody>
          <a:bodyPr/>
          <a:lstStyle/>
          <a:p>
            <a:r>
              <a:rPr lang="en-US" dirty="0"/>
              <a:t>An assay used for finding the lowest concentration of a chemical (antibiotic) that prevents growth of bacteria</a:t>
            </a:r>
          </a:p>
          <a:p>
            <a:r>
              <a:rPr lang="en-US" dirty="0"/>
              <a:t>Lab Application: Using antibiotics that target ribosomes in </a:t>
            </a:r>
            <a:r>
              <a:rPr lang="en-US" i="1" dirty="0" err="1"/>
              <a:t>Francisella</a:t>
            </a:r>
            <a:r>
              <a:rPr lang="en-US" dirty="0"/>
              <a:t>, potentially inhibiting translation</a:t>
            </a:r>
          </a:p>
          <a:p>
            <a:pPr lvl="1"/>
            <a:r>
              <a:rPr lang="en-US" dirty="0"/>
              <a:t>Differing MICs between strains help us to infer how the differences in ribosomes are affecting </a:t>
            </a:r>
            <a:r>
              <a:rPr lang="en-US" i="1" dirty="0" err="1"/>
              <a:t>Francisella</a:t>
            </a:r>
            <a:endParaRPr lang="en-US" dirty="0"/>
          </a:p>
          <a:p>
            <a:pPr lvl="1"/>
            <a:r>
              <a:rPr lang="en-US" dirty="0"/>
              <a:t>Also, are these ribosomes sensitive to antibiotics?</a:t>
            </a:r>
          </a:p>
        </p:txBody>
      </p:sp>
      <p:sp useBgFill="1">
        <p:nvSpPr>
          <p:cNvPr id="6" name="Rectangle 5">
            <a:extLst>
              <a:ext uri="{FF2B5EF4-FFF2-40B4-BE49-F238E27FC236}">
                <a16:creationId xmlns:a16="http://schemas.microsoft.com/office/drawing/2014/main" id="{9F11A818-918E-B848-ABC3-3DF0178B6478}"/>
              </a:ext>
            </a:extLst>
          </p:cNvPr>
          <p:cNvSpPr/>
          <p:nvPr/>
        </p:nvSpPr>
        <p:spPr>
          <a:xfrm>
            <a:off x="838200" y="2709333"/>
            <a:ext cx="10515600" cy="850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ectangle 6">
            <a:extLst>
              <a:ext uri="{FF2B5EF4-FFF2-40B4-BE49-F238E27FC236}">
                <a16:creationId xmlns:a16="http://schemas.microsoft.com/office/drawing/2014/main" id="{1E6C97F5-8668-2F42-90F9-D8E8DF8B253E}"/>
              </a:ext>
            </a:extLst>
          </p:cNvPr>
          <p:cNvSpPr/>
          <p:nvPr/>
        </p:nvSpPr>
        <p:spPr>
          <a:xfrm>
            <a:off x="1313500" y="3526398"/>
            <a:ext cx="10202333" cy="7469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ectangle 7">
            <a:extLst>
              <a:ext uri="{FF2B5EF4-FFF2-40B4-BE49-F238E27FC236}">
                <a16:creationId xmlns:a16="http://schemas.microsoft.com/office/drawing/2014/main" id="{5A2BC930-0B1A-9942-A826-B9AF82A659ED}"/>
              </a:ext>
            </a:extLst>
          </p:cNvPr>
          <p:cNvSpPr/>
          <p:nvPr/>
        </p:nvSpPr>
        <p:spPr>
          <a:xfrm>
            <a:off x="838200" y="1825625"/>
            <a:ext cx="10515600" cy="8837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10">
            <a:extLst>
              <a:ext uri="{FF2B5EF4-FFF2-40B4-BE49-F238E27FC236}">
                <a16:creationId xmlns:a16="http://schemas.microsoft.com/office/drawing/2014/main" id="{CE5450A0-1D75-0D4B-B585-3AE47B79F5FD}"/>
              </a:ext>
            </a:extLst>
          </p:cNvPr>
          <p:cNvSpPr>
            <a:spLocks noGrp="1"/>
          </p:cNvSpPr>
          <p:nvPr>
            <p:ph type="sldNum" sz="quarter" idx="12"/>
          </p:nvPr>
        </p:nvSpPr>
        <p:spPr/>
        <p:txBody>
          <a:bodyPr/>
          <a:lstStyle/>
          <a:p>
            <a:fld id="{2A53EEFA-9EFC-0E40-A989-36829A57CF16}" type="slidenum">
              <a:rPr lang="en-US" smtClean="0"/>
              <a:t>3</a:t>
            </a:fld>
            <a:endParaRPr lang="en-US"/>
          </a:p>
        </p:txBody>
      </p:sp>
      <p:sp useBgFill="1">
        <p:nvSpPr>
          <p:cNvPr id="12" name="Rectangle 11">
            <a:extLst>
              <a:ext uri="{FF2B5EF4-FFF2-40B4-BE49-F238E27FC236}">
                <a16:creationId xmlns:a16="http://schemas.microsoft.com/office/drawing/2014/main" id="{430CC9FA-4C45-1C49-92A9-6FC57FE31839}"/>
              </a:ext>
            </a:extLst>
          </p:cNvPr>
          <p:cNvSpPr/>
          <p:nvPr/>
        </p:nvSpPr>
        <p:spPr>
          <a:xfrm>
            <a:off x="916516" y="4292960"/>
            <a:ext cx="6872817" cy="552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5E6F789E-2B43-5448-9D69-1B15BF6DBE9B}"/>
              </a:ext>
            </a:extLst>
          </p:cNvPr>
          <p:cNvPicPr>
            <a:picLocks noChangeAspect="1"/>
          </p:cNvPicPr>
          <p:nvPr/>
        </p:nvPicPr>
        <p:blipFill>
          <a:blip r:embed="rId3"/>
          <a:stretch>
            <a:fillRect/>
          </a:stretch>
        </p:blipFill>
        <p:spPr>
          <a:xfrm>
            <a:off x="8065007" y="4273359"/>
            <a:ext cx="3612859" cy="2448116"/>
          </a:xfrm>
          <a:prstGeom prst="rect">
            <a:avLst/>
          </a:prstGeom>
        </p:spPr>
      </p:pic>
      <p:cxnSp>
        <p:nvCxnSpPr>
          <p:cNvPr id="14" name="Straight Connector 13">
            <a:extLst>
              <a:ext uri="{FF2B5EF4-FFF2-40B4-BE49-F238E27FC236}">
                <a16:creationId xmlns:a16="http://schemas.microsoft.com/office/drawing/2014/main" id="{6FF6D6A4-1344-8447-8652-EF78D099D233}"/>
              </a:ext>
            </a:extLst>
          </p:cNvPr>
          <p:cNvCxnSpPr>
            <a:cxnSpLocks/>
          </p:cNvCxnSpPr>
          <p:nvPr/>
        </p:nvCxnSpPr>
        <p:spPr>
          <a:xfrm flipH="1">
            <a:off x="12714476" y="6597779"/>
            <a:ext cx="15579" cy="2288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6251028-4CDC-1E4B-8525-ADB7DF958822}"/>
              </a:ext>
            </a:extLst>
          </p:cNvPr>
          <p:cNvSpPr txBox="1"/>
          <p:nvPr/>
        </p:nvSpPr>
        <p:spPr>
          <a:xfrm>
            <a:off x="8081371" y="6597779"/>
            <a:ext cx="2743200" cy="169277"/>
          </a:xfrm>
          <a:prstGeom prst="rect">
            <a:avLst/>
          </a:prstGeom>
          <a:noFill/>
        </p:spPr>
        <p:txBody>
          <a:bodyPr wrap="square" rtlCol="0">
            <a:spAutoFit/>
          </a:bodyPr>
          <a:lstStyle/>
          <a:p>
            <a:r>
              <a:rPr lang="en-US" sz="500" dirty="0"/>
              <a:t>https://</a:t>
            </a:r>
            <a:r>
              <a:rPr lang="en-US" sz="500" dirty="0" err="1"/>
              <a:t>en.m.wikipedia.org</a:t>
            </a:r>
            <a:r>
              <a:rPr lang="en-US" sz="500" dirty="0"/>
              <a:t>/wiki/File:96-Well_plate.svg</a:t>
            </a:r>
          </a:p>
        </p:txBody>
      </p:sp>
    </p:spTree>
    <p:extLst>
      <p:ext uri="{BB962C8B-B14F-4D97-AF65-F5344CB8AC3E}">
        <p14:creationId xmlns:p14="http://schemas.microsoft.com/office/powerpoint/2010/main" val="389455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p:bldP spid="12" grpId="0"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FC412-66C1-A24D-A98C-953A471B45C8}"/>
              </a:ext>
            </a:extLst>
          </p:cNvPr>
          <p:cNvSpPr>
            <a:spLocks noGrp="1"/>
          </p:cNvSpPr>
          <p:nvPr>
            <p:ph type="title"/>
          </p:nvPr>
        </p:nvSpPr>
        <p:spPr/>
        <p:txBody>
          <a:bodyPr/>
          <a:lstStyle/>
          <a:p>
            <a:r>
              <a:rPr lang="en-US" dirty="0"/>
              <a:t>Kirby-Bauer Disk Diffusion Susceptibility Assays </a:t>
            </a:r>
            <a:r>
              <a:rPr lang="en-US" sz="1000" dirty="0" err="1"/>
              <a:t>Hudzicki</a:t>
            </a:r>
            <a:r>
              <a:rPr lang="en-US" sz="1000" dirty="0"/>
              <a:t>, J. “Kirby-Bauer Disk Diffusion Susceptibility Test Protocol.” </a:t>
            </a:r>
            <a:r>
              <a:rPr lang="en-US" sz="1000" i="1" dirty="0"/>
              <a:t>American Society for Microbiology</a:t>
            </a:r>
            <a:r>
              <a:rPr lang="en-US" sz="1000" dirty="0"/>
              <a:t>. 08 December, 2009.</a:t>
            </a:r>
            <a:endParaRPr lang="en-US" dirty="0"/>
          </a:p>
        </p:txBody>
      </p:sp>
      <p:pic>
        <p:nvPicPr>
          <p:cNvPr id="6" name="Content Placeholder 5" descr="A picture containing indoor, sitting, table, dark&#10;&#10;Description automatically generated">
            <a:extLst>
              <a:ext uri="{FF2B5EF4-FFF2-40B4-BE49-F238E27FC236}">
                <a16:creationId xmlns:a16="http://schemas.microsoft.com/office/drawing/2014/main" id="{76FEEEF2-7838-7D42-8F91-A7F306D8A470}"/>
              </a:ext>
            </a:extLst>
          </p:cNvPr>
          <p:cNvPicPr>
            <a:picLocks noGrp="1" noChangeAspect="1"/>
          </p:cNvPicPr>
          <p:nvPr>
            <p:ph idx="1"/>
          </p:nvPr>
        </p:nvPicPr>
        <p:blipFill>
          <a:blip r:embed="rId3"/>
          <a:stretch>
            <a:fillRect/>
          </a:stretch>
        </p:blipFill>
        <p:spPr>
          <a:xfrm>
            <a:off x="6540500" y="2226469"/>
            <a:ext cx="4813300" cy="3594100"/>
          </a:xfrm>
        </p:spPr>
      </p:pic>
      <p:sp>
        <p:nvSpPr>
          <p:cNvPr id="4" name="Slide Number Placeholder 3">
            <a:extLst>
              <a:ext uri="{FF2B5EF4-FFF2-40B4-BE49-F238E27FC236}">
                <a16:creationId xmlns:a16="http://schemas.microsoft.com/office/drawing/2014/main" id="{08D9722B-39CE-1542-8447-4C352EFA19C9}"/>
              </a:ext>
            </a:extLst>
          </p:cNvPr>
          <p:cNvSpPr>
            <a:spLocks noGrp="1"/>
          </p:cNvSpPr>
          <p:nvPr>
            <p:ph type="sldNum" sz="quarter" idx="12"/>
          </p:nvPr>
        </p:nvSpPr>
        <p:spPr/>
        <p:txBody>
          <a:bodyPr/>
          <a:lstStyle/>
          <a:p>
            <a:fld id="{2A53EEFA-9EFC-0E40-A989-36829A57CF16}" type="slidenum">
              <a:rPr lang="en-US" smtClean="0"/>
              <a:t>4</a:t>
            </a:fld>
            <a:endParaRPr lang="en-US"/>
          </a:p>
        </p:txBody>
      </p:sp>
      <p:sp>
        <p:nvSpPr>
          <p:cNvPr id="7" name="TextBox 6">
            <a:extLst>
              <a:ext uri="{FF2B5EF4-FFF2-40B4-BE49-F238E27FC236}">
                <a16:creationId xmlns:a16="http://schemas.microsoft.com/office/drawing/2014/main" id="{710E4E4A-1B19-E54B-8722-D8A1B825ED51}"/>
              </a:ext>
            </a:extLst>
          </p:cNvPr>
          <p:cNvSpPr txBox="1"/>
          <p:nvPr/>
        </p:nvSpPr>
        <p:spPr>
          <a:xfrm>
            <a:off x="838200" y="2226469"/>
            <a:ext cx="5257800" cy="2862322"/>
          </a:xfrm>
          <a:prstGeom prst="rect">
            <a:avLst/>
          </a:prstGeom>
          <a:noFill/>
        </p:spPr>
        <p:txBody>
          <a:bodyPr wrap="square" rtlCol="0">
            <a:spAutoFit/>
          </a:bodyPr>
          <a:lstStyle/>
          <a:p>
            <a:pPr marL="285750" indent="-285750">
              <a:buFont typeface="Arial" panose="020B0604020202020204" pitchFamily="34" charset="0"/>
              <a:buChar char="•"/>
            </a:pPr>
            <a:r>
              <a:rPr lang="en-US" dirty="0"/>
              <a:t>Protocol:</a:t>
            </a:r>
          </a:p>
          <a:p>
            <a:pPr marL="800100" lvl="1" indent="-342900">
              <a:buFont typeface="+mj-lt"/>
              <a:buAutoNum type="arabicPeriod"/>
            </a:pPr>
            <a:r>
              <a:rPr lang="en-US" dirty="0"/>
              <a:t>Spread plate with bacteria</a:t>
            </a:r>
          </a:p>
          <a:p>
            <a:pPr marL="800100" lvl="1" indent="-342900">
              <a:buFont typeface="+mj-lt"/>
              <a:buAutoNum type="arabicPeriod"/>
            </a:pPr>
            <a:r>
              <a:rPr lang="en-US" dirty="0"/>
              <a:t>Add 20µl of antibiotic and 20µl water to filter paper disks in separate sterile petri dishes</a:t>
            </a:r>
          </a:p>
          <a:p>
            <a:pPr marL="800100" lvl="1" indent="-342900">
              <a:buFont typeface="+mj-lt"/>
              <a:buAutoNum type="arabicPeriod"/>
            </a:pPr>
            <a:r>
              <a:rPr lang="en-US" dirty="0"/>
              <a:t>Allow disks to dry</a:t>
            </a:r>
          </a:p>
          <a:p>
            <a:pPr marL="800100" lvl="1" indent="-342900">
              <a:buFont typeface="+mj-lt"/>
              <a:buAutoNum type="arabicPeriod"/>
            </a:pPr>
            <a:r>
              <a:rPr lang="en-US" dirty="0"/>
              <a:t>Add disks to plate spread with bacteria</a:t>
            </a:r>
          </a:p>
          <a:p>
            <a:pPr marL="800100" lvl="1" indent="-342900">
              <a:buFont typeface="+mj-lt"/>
              <a:buAutoNum type="arabicPeriod"/>
            </a:pPr>
            <a:r>
              <a:rPr lang="en-US" dirty="0"/>
              <a:t>Incubate for 2 days in standing incubator</a:t>
            </a:r>
          </a:p>
          <a:p>
            <a:pPr marL="800100" lvl="1" indent="-342900">
              <a:buFont typeface="+mj-lt"/>
              <a:buAutoNum type="arabicPeriod"/>
            </a:pPr>
            <a:r>
              <a:rPr lang="en-US" dirty="0"/>
              <a:t>Take picture with </a:t>
            </a:r>
            <a:r>
              <a:rPr lang="en-US" dirty="0" err="1"/>
              <a:t>BioRad</a:t>
            </a:r>
            <a:r>
              <a:rPr lang="en-US" dirty="0"/>
              <a:t> Imager</a:t>
            </a:r>
          </a:p>
          <a:p>
            <a:pPr marL="800100" lvl="1" indent="-342900">
              <a:buFont typeface="+mj-lt"/>
              <a:buAutoNum type="arabicPeriod"/>
            </a:pPr>
            <a:r>
              <a:rPr lang="en-US" dirty="0"/>
              <a:t>Measure zones of inhibition diameter and average for plates in triplicate</a:t>
            </a:r>
          </a:p>
        </p:txBody>
      </p:sp>
      <p:sp>
        <p:nvSpPr>
          <p:cNvPr id="8" name="TextBox 7">
            <a:extLst>
              <a:ext uri="{FF2B5EF4-FFF2-40B4-BE49-F238E27FC236}">
                <a16:creationId xmlns:a16="http://schemas.microsoft.com/office/drawing/2014/main" id="{7AFFC5B2-73FB-3F4F-8652-7F4D1EA39032}"/>
              </a:ext>
            </a:extLst>
          </p:cNvPr>
          <p:cNvSpPr txBox="1"/>
          <p:nvPr/>
        </p:nvSpPr>
        <p:spPr>
          <a:xfrm>
            <a:off x="7991856" y="4023519"/>
            <a:ext cx="760336" cy="369332"/>
          </a:xfrm>
          <a:prstGeom prst="rect">
            <a:avLst/>
          </a:prstGeom>
          <a:noFill/>
        </p:spPr>
        <p:txBody>
          <a:bodyPr wrap="none" rtlCol="0">
            <a:spAutoFit/>
          </a:bodyPr>
          <a:lstStyle/>
          <a:p>
            <a:r>
              <a:rPr lang="en-US" dirty="0"/>
              <a:t>Water</a:t>
            </a:r>
          </a:p>
        </p:txBody>
      </p:sp>
      <p:sp>
        <p:nvSpPr>
          <p:cNvPr id="9" name="TextBox 8">
            <a:extLst>
              <a:ext uri="{FF2B5EF4-FFF2-40B4-BE49-F238E27FC236}">
                <a16:creationId xmlns:a16="http://schemas.microsoft.com/office/drawing/2014/main" id="{F6FCA9C9-1EFA-9B40-9FA7-CC5D89456359}"/>
              </a:ext>
            </a:extLst>
          </p:cNvPr>
          <p:cNvSpPr txBox="1"/>
          <p:nvPr/>
        </p:nvSpPr>
        <p:spPr>
          <a:xfrm>
            <a:off x="9005656" y="4078542"/>
            <a:ext cx="1197892" cy="369332"/>
          </a:xfrm>
          <a:prstGeom prst="rect">
            <a:avLst/>
          </a:prstGeom>
          <a:noFill/>
        </p:spPr>
        <p:txBody>
          <a:bodyPr wrap="none" rtlCol="0">
            <a:spAutoFit/>
          </a:bodyPr>
          <a:lstStyle/>
          <a:p>
            <a:r>
              <a:rPr lang="en-US" dirty="0"/>
              <a:t>Kanamycin</a:t>
            </a:r>
          </a:p>
        </p:txBody>
      </p:sp>
    </p:spTree>
    <p:extLst>
      <p:ext uri="{BB962C8B-B14F-4D97-AF65-F5344CB8AC3E}">
        <p14:creationId xmlns:p14="http://schemas.microsoft.com/office/powerpoint/2010/main" val="1596784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611A2-B433-D345-8236-C567D49897AE}"/>
              </a:ext>
            </a:extLst>
          </p:cNvPr>
          <p:cNvSpPr>
            <a:spLocks noGrp="1"/>
          </p:cNvSpPr>
          <p:nvPr>
            <p:ph type="title"/>
          </p:nvPr>
        </p:nvSpPr>
        <p:spPr/>
        <p:txBody>
          <a:bodyPr/>
          <a:lstStyle/>
          <a:p>
            <a:r>
              <a:rPr lang="en-US" dirty="0"/>
              <a:t>Antibiotics for Assays</a:t>
            </a:r>
          </a:p>
        </p:txBody>
      </p:sp>
      <p:sp>
        <p:nvSpPr>
          <p:cNvPr id="3" name="Content Placeholder 2">
            <a:extLst>
              <a:ext uri="{FF2B5EF4-FFF2-40B4-BE49-F238E27FC236}">
                <a16:creationId xmlns:a16="http://schemas.microsoft.com/office/drawing/2014/main" id="{3E474A8E-A977-F948-B3B8-B43077444409}"/>
              </a:ext>
            </a:extLst>
          </p:cNvPr>
          <p:cNvSpPr>
            <a:spLocks noGrp="1"/>
          </p:cNvSpPr>
          <p:nvPr>
            <p:ph idx="1"/>
          </p:nvPr>
        </p:nvSpPr>
        <p:spPr>
          <a:xfrm>
            <a:off x="6096000" y="1884099"/>
            <a:ext cx="5257800" cy="4351338"/>
          </a:xfrm>
        </p:spPr>
        <p:txBody>
          <a:bodyPr/>
          <a:lstStyle/>
          <a:p>
            <a:r>
              <a:rPr lang="en-US" dirty="0"/>
              <a:t>Mainly target small subunit of </a:t>
            </a:r>
            <a:r>
              <a:rPr lang="en-US" i="1" dirty="0" err="1"/>
              <a:t>Francisella</a:t>
            </a:r>
            <a:r>
              <a:rPr lang="en-US" i="1" dirty="0"/>
              <a:t> </a:t>
            </a:r>
            <a:r>
              <a:rPr lang="en-US" dirty="0"/>
              <a:t>ribosome</a:t>
            </a:r>
          </a:p>
          <a:p>
            <a:endParaRPr lang="en-US" dirty="0"/>
          </a:p>
        </p:txBody>
      </p:sp>
      <p:sp>
        <p:nvSpPr>
          <p:cNvPr id="4" name="Content Placeholder 2">
            <a:extLst>
              <a:ext uri="{FF2B5EF4-FFF2-40B4-BE49-F238E27FC236}">
                <a16:creationId xmlns:a16="http://schemas.microsoft.com/office/drawing/2014/main" id="{D7BB9575-07F3-CB4B-889A-666A54B846E3}"/>
              </a:ext>
            </a:extLst>
          </p:cNvPr>
          <p:cNvSpPr txBox="1">
            <a:spLocks/>
          </p:cNvSpPr>
          <p:nvPr/>
        </p:nvSpPr>
        <p:spPr>
          <a:xfrm>
            <a:off x="838200" y="1884099"/>
            <a:ext cx="52578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Ciprofloxacin</a:t>
            </a:r>
          </a:p>
          <a:p>
            <a:r>
              <a:rPr lang="en-US" dirty="0"/>
              <a:t>Kanamycin</a:t>
            </a:r>
          </a:p>
          <a:p>
            <a:r>
              <a:rPr lang="en-US" dirty="0"/>
              <a:t>Tetracycline</a:t>
            </a:r>
          </a:p>
          <a:p>
            <a:r>
              <a:rPr lang="en-US" dirty="0"/>
              <a:t>Hygromycin</a:t>
            </a:r>
          </a:p>
          <a:p>
            <a:r>
              <a:rPr lang="en-US" dirty="0"/>
              <a:t>Streptomycin</a:t>
            </a:r>
          </a:p>
          <a:p>
            <a:r>
              <a:rPr lang="en-US" dirty="0" err="1"/>
              <a:t>Kasugamycin</a:t>
            </a:r>
            <a:endParaRPr lang="en-US" dirty="0"/>
          </a:p>
          <a:p>
            <a:endParaRPr lang="en-US" dirty="0"/>
          </a:p>
        </p:txBody>
      </p:sp>
      <p:pic>
        <p:nvPicPr>
          <p:cNvPr id="12" name="Picture 11">
            <a:extLst>
              <a:ext uri="{FF2B5EF4-FFF2-40B4-BE49-F238E27FC236}">
                <a16:creationId xmlns:a16="http://schemas.microsoft.com/office/drawing/2014/main" id="{C4BEAB3A-D4D9-D241-87FC-30EB7F23329A}"/>
              </a:ext>
            </a:extLst>
          </p:cNvPr>
          <p:cNvPicPr>
            <a:picLocks noChangeAspect="1"/>
          </p:cNvPicPr>
          <p:nvPr/>
        </p:nvPicPr>
        <p:blipFill>
          <a:blip r:embed="rId2"/>
          <a:stretch>
            <a:fillRect/>
          </a:stretch>
        </p:blipFill>
        <p:spPr>
          <a:xfrm>
            <a:off x="6934200" y="2927615"/>
            <a:ext cx="4660076" cy="3307822"/>
          </a:xfrm>
          <a:prstGeom prst="rect">
            <a:avLst/>
          </a:prstGeom>
        </p:spPr>
      </p:pic>
      <p:sp>
        <p:nvSpPr>
          <p:cNvPr id="13" name="TextBox 12">
            <a:extLst>
              <a:ext uri="{FF2B5EF4-FFF2-40B4-BE49-F238E27FC236}">
                <a16:creationId xmlns:a16="http://schemas.microsoft.com/office/drawing/2014/main" id="{401A407D-3246-8F4F-8AD3-E9D9583FA1FE}"/>
              </a:ext>
            </a:extLst>
          </p:cNvPr>
          <p:cNvSpPr txBox="1"/>
          <p:nvPr/>
        </p:nvSpPr>
        <p:spPr>
          <a:xfrm>
            <a:off x="9502540" y="6641942"/>
            <a:ext cx="2702984" cy="246221"/>
          </a:xfrm>
          <a:prstGeom prst="rect">
            <a:avLst/>
          </a:prstGeom>
          <a:noFill/>
        </p:spPr>
        <p:txBody>
          <a:bodyPr wrap="none" rtlCol="0">
            <a:spAutoFit/>
          </a:bodyPr>
          <a:lstStyle/>
          <a:p>
            <a:r>
              <a:rPr lang="en-US" sz="1000" dirty="0"/>
              <a:t>https://</a:t>
            </a:r>
            <a:r>
              <a:rPr lang="en-US" sz="1000" dirty="0" err="1"/>
              <a:t>cronodon.com</a:t>
            </a:r>
            <a:r>
              <a:rPr lang="en-US" sz="1000" dirty="0"/>
              <a:t>/</a:t>
            </a:r>
            <a:r>
              <a:rPr lang="en-US" sz="1000" dirty="0" err="1"/>
              <a:t>BioTech</a:t>
            </a:r>
            <a:r>
              <a:rPr lang="en-US" sz="1000" dirty="0"/>
              <a:t>/</a:t>
            </a:r>
            <a:r>
              <a:rPr lang="en-US" sz="1000" dirty="0" err="1"/>
              <a:t>Ribosomes.html</a:t>
            </a:r>
            <a:endParaRPr lang="en-US" sz="1000" dirty="0"/>
          </a:p>
        </p:txBody>
      </p:sp>
    </p:spTree>
    <p:extLst>
      <p:ext uri="{BB962C8B-B14F-4D97-AF65-F5344CB8AC3E}">
        <p14:creationId xmlns:p14="http://schemas.microsoft.com/office/powerpoint/2010/main" val="2568248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348A9-5A07-EF43-824E-3608CFEBA343}"/>
              </a:ext>
            </a:extLst>
          </p:cNvPr>
          <p:cNvSpPr>
            <a:spLocks noGrp="1"/>
          </p:cNvSpPr>
          <p:nvPr>
            <p:ph type="title"/>
          </p:nvPr>
        </p:nvSpPr>
        <p:spPr/>
        <p:txBody>
          <a:bodyPr/>
          <a:lstStyle/>
          <a:p>
            <a:r>
              <a:rPr lang="en-US" dirty="0"/>
              <a:t>Ciprofloxacin</a:t>
            </a:r>
          </a:p>
        </p:txBody>
      </p:sp>
      <p:sp>
        <p:nvSpPr>
          <p:cNvPr id="3" name="Content Placeholder 2">
            <a:extLst>
              <a:ext uri="{FF2B5EF4-FFF2-40B4-BE49-F238E27FC236}">
                <a16:creationId xmlns:a16="http://schemas.microsoft.com/office/drawing/2014/main" id="{FB811456-9D8F-DE44-85AE-0D991A68AA04}"/>
              </a:ext>
            </a:extLst>
          </p:cNvPr>
          <p:cNvSpPr>
            <a:spLocks noGrp="1"/>
          </p:cNvSpPr>
          <p:nvPr>
            <p:ph idx="1"/>
          </p:nvPr>
        </p:nvSpPr>
        <p:spPr>
          <a:xfrm>
            <a:off x="829770" y="1740960"/>
            <a:ext cx="3903134" cy="4351338"/>
          </a:xfrm>
        </p:spPr>
        <p:txBody>
          <a:bodyPr/>
          <a:lstStyle/>
          <a:p>
            <a:r>
              <a:rPr lang="en-US" dirty="0"/>
              <a:t>Fluoroquinolone</a:t>
            </a:r>
          </a:p>
          <a:p>
            <a:r>
              <a:rPr lang="en-US" dirty="0"/>
              <a:t>Inhibits bacterial DNA topoisomerase and DNA-gyrase</a:t>
            </a:r>
          </a:p>
          <a:p>
            <a:r>
              <a:rPr lang="en-US" dirty="0"/>
              <a:t>Acting as a control</a:t>
            </a:r>
          </a:p>
          <a:p>
            <a:pPr lvl="1"/>
            <a:r>
              <a:rPr lang="en-US" dirty="0"/>
              <a:t>Does not target ribosome</a:t>
            </a:r>
          </a:p>
        </p:txBody>
      </p:sp>
      <p:sp>
        <p:nvSpPr>
          <p:cNvPr id="4" name="TextBox 3">
            <a:extLst>
              <a:ext uri="{FF2B5EF4-FFF2-40B4-BE49-F238E27FC236}">
                <a16:creationId xmlns:a16="http://schemas.microsoft.com/office/drawing/2014/main" id="{E3E8E23B-3A97-1A4B-B5F5-44E1E3D66F4E}"/>
              </a:ext>
            </a:extLst>
          </p:cNvPr>
          <p:cNvSpPr txBox="1"/>
          <p:nvPr/>
        </p:nvSpPr>
        <p:spPr>
          <a:xfrm>
            <a:off x="9360776" y="6611779"/>
            <a:ext cx="2831224" cy="246221"/>
          </a:xfrm>
          <a:prstGeom prst="rect">
            <a:avLst/>
          </a:prstGeom>
          <a:noFill/>
        </p:spPr>
        <p:txBody>
          <a:bodyPr wrap="none" rtlCol="0">
            <a:spAutoFit/>
          </a:bodyPr>
          <a:lstStyle/>
          <a:p>
            <a:r>
              <a:rPr lang="en-US" sz="1000" dirty="0"/>
              <a:t>https://</a:t>
            </a:r>
            <a:r>
              <a:rPr lang="en-US" sz="1000" dirty="0" err="1"/>
              <a:t>www.ncbi.nlm.nih.gov</a:t>
            </a:r>
            <a:r>
              <a:rPr lang="en-US" sz="1000" dirty="0"/>
              <a:t>/books/NBK535454/</a:t>
            </a:r>
          </a:p>
        </p:txBody>
      </p:sp>
      <p:pic>
        <p:nvPicPr>
          <p:cNvPr id="6" name="Picture 5">
            <a:extLst>
              <a:ext uri="{FF2B5EF4-FFF2-40B4-BE49-F238E27FC236}">
                <a16:creationId xmlns:a16="http://schemas.microsoft.com/office/drawing/2014/main" id="{EF485647-D847-9F48-8E1C-03247C393AF6}"/>
              </a:ext>
            </a:extLst>
          </p:cNvPr>
          <p:cNvPicPr>
            <a:picLocks noChangeAspect="1"/>
          </p:cNvPicPr>
          <p:nvPr/>
        </p:nvPicPr>
        <p:blipFill>
          <a:blip r:embed="rId2"/>
          <a:stretch>
            <a:fillRect/>
          </a:stretch>
        </p:blipFill>
        <p:spPr>
          <a:xfrm>
            <a:off x="4732904" y="1991518"/>
            <a:ext cx="7459096" cy="2874963"/>
          </a:xfrm>
          <a:prstGeom prst="rect">
            <a:avLst/>
          </a:prstGeom>
        </p:spPr>
      </p:pic>
      <p:sp>
        <p:nvSpPr>
          <p:cNvPr id="7" name="TextBox 6">
            <a:extLst>
              <a:ext uri="{FF2B5EF4-FFF2-40B4-BE49-F238E27FC236}">
                <a16:creationId xmlns:a16="http://schemas.microsoft.com/office/drawing/2014/main" id="{B31F0987-12F7-B743-9615-80591B6BCAA2}"/>
              </a:ext>
            </a:extLst>
          </p:cNvPr>
          <p:cNvSpPr txBox="1"/>
          <p:nvPr/>
        </p:nvSpPr>
        <p:spPr>
          <a:xfrm>
            <a:off x="10955867" y="3916629"/>
            <a:ext cx="1049866" cy="274320"/>
          </a:xfrm>
          <a:prstGeom prst="rect">
            <a:avLst/>
          </a:prstGeom>
          <a:noFill/>
          <a:ln w="31750">
            <a:solidFill>
              <a:srgbClr val="C00000"/>
            </a:solidFill>
          </a:ln>
        </p:spPr>
        <p:txBody>
          <a:bodyPr wrap="square" rtlCol="0">
            <a:spAutoFit/>
          </a:bodyPr>
          <a:lstStyle/>
          <a:p>
            <a:endParaRPr lang="en-US" dirty="0">
              <a:ln w="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3494105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8B95D-FBF5-024A-9A34-A2A65322A8AC}"/>
              </a:ext>
            </a:extLst>
          </p:cNvPr>
          <p:cNvSpPr>
            <a:spLocks noGrp="1"/>
          </p:cNvSpPr>
          <p:nvPr>
            <p:ph type="title"/>
          </p:nvPr>
        </p:nvSpPr>
        <p:spPr/>
        <p:txBody>
          <a:bodyPr/>
          <a:lstStyle/>
          <a:p>
            <a:r>
              <a:rPr lang="en-US" dirty="0"/>
              <a:t>Kanamycin</a:t>
            </a:r>
          </a:p>
        </p:txBody>
      </p:sp>
      <p:sp>
        <p:nvSpPr>
          <p:cNvPr id="3" name="Content Placeholder 2">
            <a:extLst>
              <a:ext uri="{FF2B5EF4-FFF2-40B4-BE49-F238E27FC236}">
                <a16:creationId xmlns:a16="http://schemas.microsoft.com/office/drawing/2014/main" id="{5746045C-4493-B542-8AEE-14FBDF42E990}"/>
              </a:ext>
            </a:extLst>
          </p:cNvPr>
          <p:cNvSpPr>
            <a:spLocks noGrp="1"/>
          </p:cNvSpPr>
          <p:nvPr>
            <p:ph idx="1"/>
          </p:nvPr>
        </p:nvSpPr>
        <p:spPr>
          <a:xfrm>
            <a:off x="838200" y="1825625"/>
            <a:ext cx="5257800" cy="4351338"/>
          </a:xfrm>
        </p:spPr>
        <p:txBody>
          <a:bodyPr/>
          <a:lstStyle/>
          <a:p>
            <a:r>
              <a:rPr lang="en-US" dirty="0"/>
              <a:t>An aminoglycoside antibiotic</a:t>
            </a:r>
          </a:p>
          <a:p>
            <a:r>
              <a:rPr lang="en-US" dirty="0"/>
              <a:t>Binds in the decoding center</a:t>
            </a:r>
          </a:p>
          <a:p>
            <a:r>
              <a:rPr lang="en-US" dirty="0"/>
              <a:t>Inhibits tRNA translocation, preventing elongation of the polypeptide</a:t>
            </a:r>
          </a:p>
        </p:txBody>
      </p:sp>
      <p:pic>
        <p:nvPicPr>
          <p:cNvPr id="4" name="Picture 3">
            <a:extLst>
              <a:ext uri="{FF2B5EF4-FFF2-40B4-BE49-F238E27FC236}">
                <a16:creationId xmlns:a16="http://schemas.microsoft.com/office/drawing/2014/main" id="{339A790A-2F7F-D245-B73F-D29281D67947}"/>
              </a:ext>
            </a:extLst>
          </p:cNvPr>
          <p:cNvPicPr>
            <a:picLocks noChangeAspect="1"/>
          </p:cNvPicPr>
          <p:nvPr/>
        </p:nvPicPr>
        <p:blipFill>
          <a:blip r:embed="rId2"/>
          <a:stretch>
            <a:fillRect/>
          </a:stretch>
        </p:blipFill>
        <p:spPr>
          <a:xfrm>
            <a:off x="5439135" y="1023408"/>
            <a:ext cx="5914665" cy="4811183"/>
          </a:xfrm>
          <a:prstGeom prst="rect">
            <a:avLst/>
          </a:prstGeom>
        </p:spPr>
      </p:pic>
      <p:sp>
        <p:nvSpPr>
          <p:cNvPr id="5" name="TextBox 4">
            <a:extLst>
              <a:ext uri="{FF2B5EF4-FFF2-40B4-BE49-F238E27FC236}">
                <a16:creationId xmlns:a16="http://schemas.microsoft.com/office/drawing/2014/main" id="{CC44910D-D914-E146-82DB-45ABDD56A884}"/>
              </a:ext>
            </a:extLst>
          </p:cNvPr>
          <p:cNvSpPr txBox="1"/>
          <p:nvPr/>
        </p:nvSpPr>
        <p:spPr>
          <a:xfrm>
            <a:off x="11569714" y="6636121"/>
            <a:ext cx="622286" cy="246221"/>
          </a:xfrm>
          <a:prstGeom prst="rect">
            <a:avLst/>
          </a:prstGeom>
          <a:noFill/>
        </p:spPr>
        <p:txBody>
          <a:bodyPr wrap="none" rtlCol="0">
            <a:spAutoFit/>
          </a:bodyPr>
          <a:lstStyle/>
          <a:p>
            <a:r>
              <a:rPr lang="en-US" sz="1000" dirty="0"/>
              <a:t>Lin et al.</a:t>
            </a:r>
          </a:p>
        </p:txBody>
      </p:sp>
    </p:spTree>
    <p:extLst>
      <p:ext uri="{BB962C8B-B14F-4D97-AF65-F5344CB8AC3E}">
        <p14:creationId xmlns:p14="http://schemas.microsoft.com/office/powerpoint/2010/main" val="9707988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D907F-C981-AF4B-9084-4CD385D9A938}"/>
              </a:ext>
            </a:extLst>
          </p:cNvPr>
          <p:cNvSpPr>
            <a:spLocks noGrp="1"/>
          </p:cNvSpPr>
          <p:nvPr>
            <p:ph type="title"/>
          </p:nvPr>
        </p:nvSpPr>
        <p:spPr/>
        <p:txBody>
          <a:bodyPr/>
          <a:lstStyle/>
          <a:p>
            <a:r>
              <a:rPr lang="en-US" dirty="0"/>
              <a:t>Tetracycline</a:t>
            </a:r>
          </a:p>
        </p:txBody>
      </p:sp>
      <p:sp>
        <p:nvSpPr>
          <p:cNvPr id="3" name="Content Placeholder 2">
            <a:extLst>
              <a:ext uri="{FF2B5EF4-FFF2-40B4-BE49-F238E27FC236}">
                <a16:creationId xmlns:a16="http://schemas.microsoft.com/office/drawing/2014/main" id="{60D596FA-B40A-2F41-8A8E-51532352D1DF}"/>
              </a:ext>
            </a:extLst>
          </p:cNvPr>
          <p:cNvSpPr>
            <a:spLocks noGrp="1"/>
          </p:cNvSpPr>
          <p:nvPr>
            <p:ph idx="1"/>
          </p:nvPr>
        </p:nvSpPr>
        <p:spPr>
          <a:xfrm>
            <a:off x="838199" y="1825625"/>
            <a:ext cx="6307667" cy="4355042"/>
          </a:xfrm>
        </p:spPr>
        <p:txBody>
          <a:bodyPr/>
          <a:lstStyle/>
          <a:p>
            <a:r>
              <a:rPr lang="en-US" dirty="0"/>
              <a:t>Targets small subunit of the ribosome</a:t>
            </a:r>
          </a:p>
          <a:p>
            <a:r>
              <a:rPr lang="en-US" dirty="0"/>
              <a:t>Prevents AA-tRNA from binding to A site by directly inhibiting it</a:t>
            </a:r>
          </a:p>
          <a:p>
            <a:endParaRPr lang="en-US" dirty="0"/>
          </a:p>
        </p:txBody>
      </p:sp>
      <p:pic>
        <p:nvPicPr>
          <p:cNvPr id="4" name="Picture 3">
            <a:extLst>
              <a:ext uri="{FF2B5EF4-FFF2-40B4-BE49-F238E27FC236}">
                <a16:creationId xmlns:a16="http://schemas.microsoft.com/office/drawing/2014/main" id="{79E595CE-D1A0-0D46-A168-C4AA1E78FC75}"/>
              </a:ext>
            </a:extLst>
          </p:cNvPr>
          <p:cNvPicPr>
            <a:picLocks noChangeAspect="1"/>
          </p:cNvPicPr>
          <p:nvPr/>
        </p:nvPicPr>
        <p:blipFill rotWithShape="1">
          <a:blip r:embed="rId2"/>
          <a:srcRect l="2818" t="1674" r="3822" b="38636"/>
          <a:stretch/>
        </p:blipFill>
        <p:spPr>
          <a:xfrm>
            <a:off x="7264400" y="1690688"/>
            <a:ext cx="3928533" cy="3200401"/>
          </a:xfrm>
          <a:prstGeom prst="rect">
            <a:avLst/>
          </a:prstGeom>
        </p:spPr>
      </p:pic>
      <p:sp>
        <p:nvSpPr>
          <p:cNvPr id="5" name="TextBox 4">
            <a:extLst>
              <a:ext uri="{FF2B5EF4-FFF2-40B4-BE49-F238E27FC236}">
                <a16:creationId xmlns:a16="http://schemas.microsoft.com/office/drawing/2014/main" id="{95A60EA5-815A-5441-A641-CF794A20D8FE}"/>
              </a:ext>
            </a:extLst>
          </p:cNvPr>
          <p:cNvSpPr txBox="1"/>
          <p:nvPr/>
        </p:nvSpPr>
        <p:spPr>
          <a:xfrm>
            <a:off x="11569714" y="6636121"/>
            <a:ext cx="622286" cy="246221"/>
          </a:xfrm>
          <a:prstGeom prst="rect">
            <a:avLst/>
          </a:prstGeom>
          <a:noFill/>
        </p:spPr>
        <p:txBody>
          <a:bodyPr wrap="none" rtlCol="0">
            <a:spAutoFit/>
          </a:bodyPr>
          <a:lstStyle/>
          <a:p>
            <a:r>
              <a:rPr lang="en-US" sz="1000" dirty="0"/>
              <a:t>Lin et al.</a:t>
            </a:r>
          </a:p>
        </p:txBody>
      </p:sp>
      <p:pic>
        <p:nvPicPr>
          <p:cNvPr id="6" name="Picture 5">
            <a:extLst>
              <a:ext uri="{FF2B5EF4-FFF2-40B4-BE49-F238E27FC236}">
                <a16:creationId xmlns:a16="http://schemas.microsoft.com/office/drawing/2014/main" id="{E346CFAE-E98F-CE42-99F7-0329521AA410}"/>
              </a:ext>
            </a:extLst>
          </p:cNvPr>
          <p:cNvPicPr>
            <a:picLocks noChangeAspect="1"/>
          </p:cNvPicPr>
          <p:nvPr/>
        </p:nvPicPr>
        <p:blipFill>
          <a:blip r:embed="rId3"/>
          <a:stretch>
            <a:fillRect/>
          </a:stretch>
        </p:blipFill>
        <p:spPr>
          <a:xfrm>
            <a:off x="1783021" y="3429000"/>
            <a:ext cx="3663162" cy="1855787"/>
          </a:xfrm>
          <a:prstGeom prst="rect">
            <a:avLst/>
          </a:prstGeom>
        </p:spPr>
      </p:pic>
    </p:spTree>
    <p:extLst>
      <p:ext uri="{BB962C8B-B14F-4D97-AF65-F5344CB8AC3E}">
        <p14:creationId xmlns:p14="http://schemas.microsoft.com/office/powerpoint/2010/main" val="69281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97E8B-5197-0F48-8262-30DEAFBAB77F}"/>
              </a:ext>
            </a:extLst>
          </p:cNvPr>
          <p:cNvSpPr>
            <a:spLocks noGrp="1"/>
          </p:cNvSpPr>
          <p:nvPr>
            <p:ph type="title"/>
          </p:nvPr>
        </p:nvSpPr>
        <p:spPr/>
        <p:txBody>
          <a:bodyPr/>
          <a:lstStyle/>
          <a:p>
            <a:r>
              <a:rPr lang="en-US" dirty="0"/>
              <a:t>Hygromycin B</a:t>
            </a:r>
          </a:p>
        </p:txBody>
      </p:sp>
      <p:sp>
        <p:nvSpPr>
          <p:cNvPr id="3" name="Content Placeholder 2">
            <a:extLst>
              <a:ext uri="{FF2B5EF4-FFF2-40B4-BE49-F238E27FC236}">
                <a16:creationId xmlns:a16="http://schemas.microsoft.com/office/drawing/2014/main" id="{E5293885-6506-0C40-AA3A-A4C4CEAF876D}"/>
              </a:ext>
            </a:extLst>
          </p:cNvPr>
          <p:cNvSpPr>
            <a:spLocks noGrp="1"/>
          </p:cNvSpPr>
          <p:nvPr>
            <p:ph idx="1"/>
          </p:nvPr>
        </p:nvSpPr>
        <p:spPr>
          <a:xfrm>
            <a:off x="838199" y="1825625"/>
            <a:ext cx="5528733" cy="4351338"/>
          </a:xfrm>
        </p:spPr>
        <p:txBody>
          <a:bodyPr/>
          <a:lstStyle/>
          <a:p>
            <a:r>
              <a:rPr lang="en-US" dirty="0"/>
              <a:t>Another aminoglycoside antibiotic</a:t>
            </a:r>
          </a:p>
          <a:p>
            <a:r>
              <a:rPr lang="en-US" dirty="0"/>
              <a:t>Increases affinity of tRNA for the A site</a:t>
            </a:r>
          </a:p>
          <a:p>
            <a:pPr lvl="1"/>
            <a:r>
              <a:rPr lang="en-US" dirty="0"/>
              <a:t>Inhibits tRNA translocation</a:t>
            </a:r>
          </a:p>
        </p:txBody>
      </p:sp>
      <p:pic>
        <p:nvPicPr>
          <p:cNvPr id="5" name="Picture 4">
            <a:extLst>
              <a:ext uri="{FF2B5EF4-FFF2-40B4-BE49-F238E27FC236}">
                <a16:creationId xmlns:a16="http://schemas.microsoft.com/office/drawing/2014/main" id="{97D514D3-D796-204C-BF1A-7D37873272D5}"/>
              </a:ext>
            </a:extLst>
          </p:cNvPr>
          <p:cNvPicPr>
            <a:picLocks noChangeAspect="1"/>
          </p:cNvPicPr>
          <p:nvPr/>
        </p:nvPicPr>
        <p:blipFill rotWithShape="1">
          <a:blip r:embed="rId2"/>
          <a:srcRect t="1943" b="36094"/>
          <a:stretch/>
        </p:blipFill>
        <p:spPr>
          <a:xfrm>
            <a:off x="6733117" y="1554747"/>
            <a:ext cx="4620683" cy="3748506"/>
          </a:xfrm>
          <a:prstGeom prst="rect">
            <a:avLst/>
          </a:prstGeom>
        </p:spPr>
      </p:pic>
      <p:pic>
        <p:nvPicPr>
          <p:cNvPr id="7" name="Picture 6">
            <a:extLst>
              <a:ext uri="{FF2B5EF4-FFF2-40B4-BE49-F238E27FC236}">
                <a16:creationId xmlns:a16="http://schemas.microsoft.com/office/drawing/2014/main" id="{E5FBFB0F-7DDF-C742-ACF5-33B8B50A3FE9}"/>
              </a:ext>
            </a:extLst>
          </p:cNvPr>
          <p:cNvPicPr>
            <a:picLocks noChangeAspect="1"/>
          </p:cNvPicPr>
          <p:nvPr/>
        </p:nvPicPr>
        <p:blipFill>
          <a:blip r:embed="rId3"/>
          <a:stretch>
            <a:fillRect/>
          </a:stretch>
        </p:blipFill>
        <p:spPr>
          <a:xfrm>
            <a:off x="1788584" y="4212166"/>
            <a:ext cx="3174294" cy="1731433"/>
          </a:xfrm>
          <a:prstGeom prst="rect">
            <a:avLst/>
          </a:prstGeom>
        </p:spPr>
      </p:pic>
      <p:sp>
        <p:nvSpPr>
          <p:cNvPr id="8" name="TextBox 7">
            <a:extLst>
              <a:ext uri="{FF2B5EF4-FFF2-40B4-BE49-F238E27FC236}">
                <a16:creationId xmlns:a16="http://schemas.microsoft.com/office/drawing/2014/main" id="{A36E355A-8195-0246-A07E-E5767F22EB61}"/>
              </a:ext>
            </a:extLst>
          </p:cNvPr>
          <p:cNvSpPr txBox="1"/>
          <p:nvPr/>
        </p:nvSpPr>
        <p:spPr>
          <a:xfrm>
            <a:off x="11569714" y="6636121"/>
            <a:ext cx="622286" cy="246221"/>
          </a:xfrm>
          <a:prstGeom prst="rect">
            <a:avLst/>
          </a:prstGeom>
          <a:noFill/>
        </p:spPr>
        <p:txBody>
          <a:bodyPr wrap="none" rtlCol="0">
            <a:spAutoFit/>
          </a:bodyPr>
          <a:lstStyle/>
          <a:p>
            <a:r>
              <a:rPr lang="en-US" sz="1000" dirty="0"/>
              <a:t>Lin et al.</a:t>
            </a:r>
          </a:p>
        </p:txBody>
      </p:sp>
    </p:spTree>
    <p:extLst>
      <p:ext uri="{BB962C8B-B14F-4D97-AF65-F5344CB8AC3E}">
        <p14:creationId xmlns:p14="http://schemas.microsoft.com/office/powerpoint/2010/main" val="4236858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5777</TotalTime>
  <Words>893</Words>
  <Application>Microsoft Macintosh PowerPoint</Application>
  <PresentationFormat>Widescreen</PresentationFormat>
  <Paragraphs>239</Paragraphs>
  <Slides>16</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Century Gothic</vt:lpstr>
      <vt:lpstr>Office Theme</vt:lpstr>
      <vt:lpstr>Lab Meeting Presentation April 6, 2021</vt:lpstr>
      <vt:lpstr>F. tularensis has heterogeneous populations of ribosomes</vt:lpstr>
      <vt:lpstr>MIC: Minimum Inhibitory Concentration</vt:lpstr>
      <vt:lpstr>Kirby-Bauer Disk Diffusion Susceptibility Assays Hudzicki, J. “Kirby-Bauer Disk Diffusion Susceptibility Test Protocol.” American Society for Microbiology. 08 December, 2009.</vt:lpstr>
      <vt:lpstr>Antibiotics for Assays</vt:lpstr>
      <vt:lpstr>Ciprofloxacin</vt:lpstr>
      <vt:lpstr>Kanamycin</vt:lpstr>
      <vt:lpstr>Tetracycline</vt:lpstr>
      <vt:lpstr>Hygromycin B</vt:lpstr>
      <vt:lpstr>Streptomycin</vt:lpstr>
      <vt:lpstr>Kasugamycin</vt:lpstr>
      <vt:lpstr>Results</vt:lpstr>
      <vt:lpstr>Results</vt:lpstr>
      <vt:lpstr>Future Aims</vt:lpstr>
      <vt:lpstr>Acknowledgements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Meeting Presentation April 5, 2021</dc:title>
  <dc:creator>John Church</dc:creator>
  <cp:lastModifiedBy>John Church</cp:lastModifiedBy>
  <cp:revision>40</cp:revision>
  <dcterms:created xsi:type="dcterms:W3CDTF">2021-03-29T17:01:01Z</dcterms:created>
  <dcterms:modified xsi:type="dcterms:W3CDTF">2021-04-06T15:21:01Z</dcterms:modified>
</cp:coreProperties>
</file>