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2"/>
  </p:notesMasterIdLst>
  <p:sldIdLst>
    <p:sldId id="256" r:id="rId2"/>
    <p:sldId id="474" r:id="rId3"/>
    <p:sldId id="498" r:id="rId4"/>
    <p:sldId id="499" r:id="rId5"/>
    <p:sldId id="500" r:id="rId6"/>
    <p:sldId id="502" r:id="rId7"/>
    <p:sldId id="503" r:id="rId8"/>
    <p:sldId id="501" r:id="rId9"/>
    <p:sldId id="490" r:id="rId10"/>
    <p:sldId id="50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86438"/>
  </p:normalViewPr>
  <p:slideViewPr>
    <p:cSldViewPr snapToGrid="0" snapToObjects="1">
      <p:cViewPr varScale="1">
        <p:scale>
          <a:sx n="76" d="100"/>
          <a:sy n="76" d="100"/>
        </p:scale>
        <p:origin x="216"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Volumes/GoogleDrive/Shared%20drives/KRamsey%20Lab/John%20Church/MIC%20Results/rpsu1%20-%20Kanamycin/201007_JTC_MIC.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Volumes/GoogleDrive/Shared%20drives/KRamsey%20Lab/John%20Church/MIC%20Results/rpsu2%20-%20Kanamycin/201008_JTC_MIC.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Volumes/GoogleDrive/Shared%20drives/KRamsey%20Lab/John%20Church/MIC%20Results/rpsu2%20-%20Kanamycin/201014_JTC_MIC.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MIC of Kanamycin in LVS Strain and Tn7::rpsu 1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50550381033023"/>
          <c:y val="9.6575623359580046E-2"/>
          <c:w val="0.64038389993799461"/>
          <c:h val="0.7878122949475066"/>
        </c:manualLayout>
      </c:layout>
      <c:scatterChart>
        <c:scatterStyle val="lineMarker"/>
        <c:varyColors val="0"/>
        <c:ser>
          <c:idx val="0"/>
          <c:order val="0"/>
          <c:tx>
            <c:v>Average of Replicates A-C for LVS </c:v>
          </c:tx>
          <c:spPr>
            <a:ln w="28575" cap="rnd">
              <a:solidFill>
                <a:schemeClr val="accent1"/>
              </a:solidFill>
              <a:round/>
            </a:ln>
            <a:effectLst/>
          </c:spPr>
          <c:marker>
            <c:symbol val="circle"/>
            <c:size val="5"/>
            <c:spPr>
              <a:solidFill>
                <a:schemeClr val="accent1"/>
              </a:solidFill>
              <a:ln w="9525">
                <a:solidFill>
                  <a:schemeClr val="accent1"/>
                </a:solidFill>
              </a:ln>
              <a:effectLst/>
            </c:spPr>
          </c:marker>
          <c:errBars>
            <c:errDir val="y"/>
            <c:errBarType val="plus"/>
            <c:errValType val="cust"/>
            <c:noEndCap val="0"/>
            <c:plus>
              <c:numRef>
                <c:f>Kanamycin!$F$3:$F$14</c:f>
                <c:numCache>
                  <c:formatCode>General</c:formatCode>
                  <c:ptCount val="12"/>
                  <c:pt idx="0">
                    <c:v>6.6583281184794108E-4</c:v>
                  </c:pt>
                  <c:pt idx="1">
                    <c:v>3.0550504633038752E-4</c:v>
                  </c:pt>
                  <c:pt idx="2">
                    <c:v>3.2145502536643064E-4</c:v>
                  </c:pt>
                  <c:pt idx="3">
                    <c:v>2.0816659994661146E-4</c:v>
                  </c:pt>
                  <c:pt idx="4">
                    <c:v>1.2096831541082722E-3</c:v>
                  </c:pt>
                  <c:pt idx="5">
                    <c:v>8.504900548115382E-4</c:v>
                  </c:pt>
                  <c:pt idx="6">
                    <c:v>6.0252247537609226E-3</c:v>
                  </c:pt>
                  <c:pt idx="7">
                    <c:v>7.3057055328923058E-3</c:v>
                  </c:pt>
                  <c:pt idx="8">
                    <c:v>4.2618462352991297E-3</c:v>
                  </c:pt>
                  <c:pt idx="9">
                    <c:v>7.9680612447445426E-3</c:v>
                  </c:pt>
                  <c:pt idx="10">
                    <c:v>3.2868424564212631E-3</c:v>
                  </c:pt>
                  <c:pt idx="11">
                    <c:v>3.8083242158898929E-3</c:v>
                  </c:pt>
                </c:numCache>
              </c:numRef>
            </c:plus>
            <c:minus>
              <c:numLit>
                <c:formatCode>General</c:formatCode>
                <c:ptCount val="1"/>
                <c:pt idx="0">
                  <c:v>0</c:v>
                </c:pt>
              </c:numLit>
            </c:minus>
            <c:spPr>
              <a:noFill/>
              <a:ln w="9525" cap="flat" cmpd="sng" algn="ctr">
                <a:solidFill>
                  <a:schemeClr val="tx1">
                    <a:lumMod val="65000"/>
                    <a:lumOff val="35000"/>
                  </a:schemeClr>
                </a:solidFill>
                <a:round/>
              </a:ln>
              <a:effectLst/>
            </c:spPr>
          </c:errBars>
          <c:xVal>
            <c:numRef>
              <c:f>Kanamycin!$A$3:$A$14</c:f>
              <c:numCache>
                <c:formatCode>0.0</c:formatCode>
                <c:ptCount val="12"/>
                <c:pt idx="0" formatCode="0">
                  <c:v>200</c:v>
                </c:pt>
                <c:pt idx="1">
                  <c:v>100</c:v>
                </c:pt>
                <c:pt idx="2">
                  <c:v>50</c:v>
                </c:pt>
                <c:pt idx="3">
                  <c:v>25</c:v>
                </c:pt>
                <c:pt idx="4">
                  <c:v>12.5</c:v>
                </c:pt>
                <c:pt idx="5" formatCode="0.00">
                  <c:v>6.25</c:v>
                </c:pt>
                <c:pt idx="6" formatCode="0.00">
                  <c:v>3.125</c:v>
                </c:pt>
                <c:pt idx="7" formatCode="0.00">
                  <c:v>1.5625</c:v>
                </c:pt>
                <c:pt idx="8" formatCode="0.0E+00">
                  <c:v>0.78125</c:v>
                </c:pt>
                <c:pt idx="9" formatCode="0.0E+00">
                  <c:v>0.390625</c:v>
                </c:pt>
                <c:pt idx="10" formatCode="0.0E+00">
                  <c:v>0.1953125</c:v>
                </c:pt>
                <c:pt idx="11" formatCode="0.0E+00">
                  <c:v>0</c:v>
                </c:pt>
              </c:numCache>
            </c:numRef>
          </c:xVal>
          <c:yVal>
            <c:numRef>
              <c:f>Kanamycin!$E$3:$E$14</c:f>
              <c:numCache>
                <c:formatCode>0.000</c:formatCode>
                <c:ptCount val="12"/>
                <c:pt idx="0">
                  <c:v>5.8033333333333326E-2</c:v>
                </c:pt>
                <c:pt idx="1">
                  <c:v>5.7966666666666666E-2</c:v>
                </c:pt>
                <c:pt idx="2">
                  <c:v>5.8233333333333338E-2</c:v>
                </c:pt>
                <c:pt idx="3">
                  <c:v>5.9433333333333338E-2</c:v>
                </c:pt>
                <c:pt idx="4">
                  <c:v>5.8766666666666668E-2</c:v>
                </c:pt>
                <c:pt idx="5">
                  <c:v>6.026666666666667E-2</c:v>
                </c:pt>
                <c:pt idx="6">
                  <c:v>7.8066666666666673E-2</c:v>
                </c:pt>
                <c:pt idx="7">
                  <c:v>0.12093333333333334</c:v>
                </c:pt>
                <c:pt idx="8">
                  <c:v>0.13853333333333334</c:v>
                </c:pt>
                <c:pt idx="9">
                  <c:v>0.14359999999999998</c:v>
                </c:pt>
                <c:pt idx="10">
                  <c:v>0.13943333333333333</c:v>
                </c:pt>
                <c:pt idx="11">
                  <c:v>0.13846666666666665</c:v>
                </c:pt>
              </c:numCache>
            </c:numRef>
          </c:yVal>
          <c:smooth val="0"/>
          <c:extLst>
            <c:ext xmlns:c16="http://schemas.microsoft.com/office/drawing/2014/chart" uri="{C3380CC4-5D6E-409C-BE32-E72D297353CC}">
              <c16:uniqueId val="{00000000-6CE2-0445-982D-050024863227}"/>
            </c:ext>
          </c:extLst>
        </c:ser>
        <c:ser>
          <c:idx val="1"/>
          <c:order val="1"/>
          <c:tx>
            <c:v>Average of Replicates A-C for Tn7::rpsu1 </c:v>
          </c:tx>
          <c:spPr>
            <a:ln w="28575" cap="rnd">
              <a:solidFill>
                <a:schemeClr val="accent2"/>
              </a:solid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Kanamycin!$F$19:$F$30</c:f>
                <c:numCache>
                  <c:formatCode>General</c:formatCode>
                  <c:ptCount val="12"/>
                  <c:pt idx="0">
                    <c:v>6.6583281184794108E-4</c:v>
                  </c:pt>
                  <c:pt idx="1">
                    <c:v>3.0550504633038752E-4</c:v>
                  </c:pt>
                  <c:pt idx="2">
                    <c:v>3.2145502536643064E-4</c:v>
                  </c:pt>
                  <c:pt idx="3">
                    <c:v>2.0816659994661146E-4</c:v>
                  </c:pt>
                  <c:pt idx="4">
                    <c:v>1.2096831541082722E-3</c:v>
                  </c:pt>
                  <c:pt idx="5">
                    <c:v>8.504900548115382E-4</c:v>
                  </c:pt>
                  <c:pt idx="6">
                    <c:v>6.0252247537609226E-3</c:v>
                  </c:pt>
                  <c:pt idx="7">
                    <c:v>7.3057055328923058E-3</c:v>
                  </c:pt>
                  <c:pt idx="8">
                    <c:v>4.2618462352991297E-3</c:v>
                  </c:pt>
                  <c:pt idx="9">
                    <c:v>7.9680612447445426E-3</c:v>
                  </c:pt>
                  <c:pt idx="10">
                    <c:v>3.2868424564212631E-3</c:v>
                  </c:pt>
                  <c:pt idx="11">
                    <c:v>3.8083242158898929E-3</c:v>
                  </c:pt>
                </c:numCache>
              </c:numRef>
            </c:plus>
            <c:minus>
              <c:numRef>
                <c:f>Kanamycin!$F$19:$F$30</c:f>
                <c:numCache>
                  <c:formatCode>General</c:formatCode>
                  <c:ptCount val="12"/>
                  <c:pt idx="0">
                    <c:v>6.6583281184794108E-4</c:v>
                  </c:pt>
                  <c:pt idx="1">
                    <c:v>3.0550504633038752E-4</c:v>
                  </c:pt>
                  <c:pt idx="2">
                    <c:v>3.2145502536643064E-4</c:v>
                  </c:pt>
                  <c:pt idx="3">
                    <c:v>2.0816659994661146E-4</c:v>
                  </c:pt>
                  <c:pt idx="4">
                    <c:v>1.2096831541082722E-3</c:v>
                  </c:pt>
                  <c:pt idx="5">
                    <c:v>8.504900548115382E-4</c:v>
                  </c:pt>
                  <c:pt idx="6">
                    <c:v>6.0252247537609226E-3</c:v>
                  </c:pt>
                  <c:pt idx="7">
                    <c:v>7.3057055328923058E-3</c:v>
                  </c:pt>
                  <c:pt idx="8">
                    <c:v>4.2618462352991297E-3</c:v>
                  </c:pt>
                  <c:pt idx="9">
                    <c:v>7.9680612447445426E-3</c:v>
                  </c:pt>
                  <c:pt idx="10">
                    <c:v>3.2868424564212631E-3</c:v>
                  </c:pt>
                  <c:pt idx="11">
                    <c:v>3.8083242158898929E-3</c:v>
                  </c:pt>
                </c:numCache>
              </c:numRef>
            </c:minus>
            <c:spPr>
              <a:noFill/>
              <a:ln w="9525" cap="flat" cmpd="sng" algn="ctr">
                <a:solidFill>
                  <a:schemeClr val="tx1">
                    <a:lumMod val="65000"/>
                    <a:lumOff val="35000"/>
                  </a:schemeClr>
                </a:solidFill>
                <a:round/>
              </a:ln>
              <a:effectLst/>
            </c:spPr>
          </c:errBars>
          <c:xVal>
            <c:numRef>
              <c:f>Kanamycin!$A$19:$A$30</c:f>
              <c:numCache>
                <c:formatCode>0.0</c:formatCode>
                <c:ptCount val="12"/>
                <c:pt idx="0" formatCode="0">
                  <c:v>200</c:v>
                </c:pt>
                <c:pt idx="1">
                  <c:v>100</c:v>
                </c:pt>
                <c:pt idx="2">
                  <c:v>50</c:v>
                </c:pt>
                <c:pt idx="3">
                  <c:v>25</c:v>
                </c:pt>
                <c:pt idx="4">
                  <c:v>12.5</c:v>
                </c:pt>
                <c:pt idx="5" formatCode="0.00">
                  <c:v>6.25</c:v>
                </c:pt>
                <c:pt idx="6" formatCode="0.00">
                  <c:v>3.125</c:v>
                </c:pt>
                <c:pt idx="7" formatCode="0.00">
                  <c:v>1.5625</c:v>
                </c:pt>
                <c:pt idx="8" formatCode="0.0E+00">
                  <c:v>0.78125</c:v>
                </c:pt>
                <c:pt idx="9" formatCode="0.0E+00">
                  <c:v>0.390625</c:v>
                </c:pt>
                <c:pt idx="10" formatCode="0.0E+00">
                  <c:v>0.1953125</c:v>
                </c:pt>
                <c:pt idx="11" formatCode="0.0E+00">
                  <c:v>0</c:v>
                </c:pt>
              </c:numCache>
            </c:numRef>
          </c:xVal>
          <c:yVal>
            <c:numRef>
              <c:f>Kanamycin!$E$19:$E$30</c:f>
              <c:numCache>
                <c:formatCode>0.000</c:formatCode>
                <c:ptCount val="12"/>
                <c:pt idx="0">
                  <c:v>6.1666666666666668E-2</c:v>
                </c:pt>
                <c:pt idx="1">
                  <c:v>5.7633333333333335E-2</c:v>
                </c:pt>
                <c:pt idx="2">
                  <c:v>5.7466666666666666E-2</c:v>
                </c:pt>
                <c:pt idx="3">
                  <c:v>5.7599999999999991E-2</c:v>
                </c:pt>
                <c:pt idx="4">
                  <c:v>5.8000000000000003E-2</c:v>
                </c:pt>
                <c:pt idx="5">
                  <c:v>6.1099999999999995E-2</c:v>
                </c:pt>
                <c:pt idx="6">
                  <c:v>8.8600000000000012E-2</c:v>
                </c:pt>
                <c:pt idx="7">
                  <c:v>0.12209999999999999</c:v>
                </c:pt>
                <c:pt idx="8">
                  <c:v>0.13370000000000001</c:v>
                </c:pt>
                <c:pt idx="9">
                  <c:v>0.13516666666666666</c:v>
                </c:pt>
                <c:pt idx="10">
                  <c:v>0.13800000000000001</c:v>
                </c:pt>
                <c:pt idx="11">
                  <c:v>0.14273333333333335</c:v>
                </c:pt>
              </c:numCache>
            </c:numRef>
          </c:yVal>
          <c:smooth val="0"/>
          <c:extLst>
            <c:ext xmlns:c16="http://schemas.microsoft.com/office/drawing/2014/chart" uri="{C3380CC4-5D6E-409C-BE32-E72D297353CC}">
              <c16:uniqueId val="{00000001-6CE2-0445-982D-050024863227}"/>
            </c:ext>
          </c:extLst>
        </c:ser>
        <c:dLbls>
          <c:showLegendKey val="0"/>
          <c:showVal val="0"/>
          <c:showCatName val="0"/>
          <c:showSerName val="0"/>
          <c:showPercent val="0"/>
          <c:showBubbleSize val="0"/>
        </c:dLbls>
        <c:axId val="1777048383"/>
        <c:axId val="1740256127"/>
      </c:scatterChart>
      <c:valAx>
        <c:axId val="1777048383"/>
        <c:scaling>
          <c:logBase val="10"/>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Kanamycin</a:t>
                </a:r>
                <a:r>
                  <a:rPr lang="en-US" baseline="0"/>
                  <a:t> Concentration (µg/mL) </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0256127"/>
        <c:crossesAt val="0"/>
        <c:crossBetween val="midCat"/>
      </c:valAx>
      <c:valAx>
        <c:axId val="1740256127"/>
        <c:scaling>
          <c:logBase val="10"/>
          <c:orientation val="minMax"/>
          <c:max val="0.15000000000000002"/>
          <c:min val="4.0000000000000008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OD600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7048383"/>
        <c:crossesAt val="0.1"/>
        <c:crossBetween val="midCat"/>
      </c:valAx>
      <c:spPr>
        <a:noFill/>
        <a:ln>
          <a:noFill/>
        </a:ln>
        <a:effectLst/>
      </c:spPr>
    </c:plotArea>
    <c:legend>
      <c:legendPos val="r"/>
      <c:layout>
        <c:manualLayout>
          <c:xMode val="edge"/>
          <c:yMode val="edge"/>
          <c:x val="0.66158627081013688"/>
          <c:y val="0.18534448818897639"/>
          <c:w val="0.31743613546886185"/>
          <c:h val="9.221376016522525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MIC of Kanamycin in LVS Strain and Tn7::rpsu 2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50550381033023"/>
          <c:y val="9.6575623359580046E-2"/>
          <c:w val="0.64038389993799461"/>
          <c:h val="0.7878122949475066"/>
        </c:manualLayout>
      </c:layout>
      <c:scatterChart>
        <c:scatterStyle val="lineMarker"/>
        <c:varyColors val="0"/>
        <c:ser>
          <c:idx val="0"/>
          <c:order val="0"/>
          <c:tx>
            <c:v>Average of Replicates A-C for LVS </c:v>
          </c:tx>
          <c:spPr>
            <a:ln w="28575" cap="rnd">
              <a:solidFill>
                <a:schemeClr val="accent1"/>
              </a:solidFill>
              <a:round/>
            </a:ln>
            <a:effectLst/>
          </c:spPr>
          <c:marker>
            <c:symbol val="circle"/>
            <c:size val="5"/>
            <c:spPr>
              <a:solidFill>
                <a:schemeClr val="accent1"/>
              </a:solidFill>
              <a:ln w="9525">
                <a:solidFill>
                  <a:schemeClr val="accent1"/>
                </a:solidFill>
              </a:ln>
              <a:effectLst/>
            </c:spPr>
          </c:marker>
          <c:errBars>
            <c:errDir val="y"/>
            <c:errBarType val="plus"/>
            <c:errValType val="cust"/>
            <c:noEndCap val="0"/>
            <c:plus>
              <c:numRef>
                <c:f>Kanamycin!$F$3:$F$14</c:f>
                <c:numCache>
                  <c:formatCode>General</c:formatCode>
                  <c:ptCount val="12"/>
                  <c:pt idx="0">
                    <c:v>4.5825756949558275E-4</c:v>
                  </c:pt>
                  <c:pt idx="1">
                    <c:v>4.5825756949558275E-4</c:v>
                  </c:pt>
                  <c:pt idx="2">
                    <c:v>2.0816659994661146E-4</c:v>
                  </c:pt>
                  <c:pt idx="3">
                    <c:v>6.2449979983983937E-4</c:v>
                  </c:pt>
                  <c:pt idx="4">
                    <c:v>3.2145502536643313E-4</c:v>
                  </c:pt>
                  <c:pt idx="5">
                    <c:v>1.0535653752852729E-3</c:v>
                  </c:pt>
                  <c:pt idx="6">
                    <c:v>1.4571661996262951E-3</c:v>
                  </c:pt>
                  <c:pt idx="7">
                    <c:v>1.3051181300301287E-3</c:v>
                  </c:pt>
                  <c:pt idx="8">
                    <c:v>8.9790496898799563E-3</c:v>
                  </c:pt>
                  <c:pt idx="9">
                    <c:v>2.3797758998135273E-3</c:v>
                  </c:pt>
                  <c:pt idx="10">
                    <c:v>8.2397410962561993E-3</c:v>
                  </c:pt>
                  <c:pt idx="11">
                    <c:v>6.5683584961033709E-3</c:v>
                  </c:pt>
                </c:numCache>
              </c:numRef>
            </c:plus>
            <c:minus>
              <c:numLit>
                <c:formatCode>General</c:formatCode>
                <c:ptCount val="1"/>
                <c:pt idx="0">
                  <c:v>0</c:v>
                </c:pt>
              </c:numLit>
            </c:minus>
            <c:spPr>
              <a:noFill/>
              <a:ln w="9525" cap="flat" cmpd="sng" algn="ctr">
                <a:solidFill>
                  <a:schemeClr val="tx1">
                    <a:lumMod val="65000"/>
                    <a:lumOff val="35000"/>
                  </a:schemeClr>
                </a:solidFill>
                <a:round/>
              </a:ln>
              <a:effectLst/>
            </c:spPr>
          </c:errBars>
          <c:xVal>
            <c:numRef>
              <c:f>Kanamycin!$A$3:$A$14</c:f>
              <c:numCache>
                <c:formatCode>0.0</c:formatCode>
                <c:ptCount val="12"/>
                <c:pt idx="0" formatCode="0">
                  <c:v>200</c:v>
                </c:pt>
                <c:pt idx="1">
                  <c:v>100</c:v>
                </c:pt>
                <c:pt idx="2">
                  <c:v>50</c:v>
                </c:pt>
                <c:pt idx="3">
                  <c:v>25</c:v>
                </c:pt>
                <c:pt idx="4">
                  <c:v>12.5</c:v>
                </c:pt>
                <c:pt idx="5" formatCode="0.00">
                  <c:v>6.25</c:v>
                </c:pt>
                <c:pt idx="6" formatCode="0.00">
                  <c:v>3.125</c:v>
                </c:pt>
                <c:pt idx="7" formatCode="0.00">
                  <c:v>1.5625</c:v>
                </c:pt>
                <c:pt idx="8" formatCode="0.0E+00">
                  <c:v>0.78125</c:v>
                </c:pt>
                <c:pt idx="9" formatCode="0.0E+00">
                  <c:v>0.390625</c:v>
                </c:pt>
                <c:pt idx="10" formatCode="0.0E+00">
                  <c:v>0.1953125</c:v>
                </c:pt>
                <c:pt idx="11" formatCode="0.0E+00">
                  <c:v>0</c:v>
                </c:pt>
              </c:numCache>
            </c:numRef>
          </c:xVal>
          <c:yVal>
            <c:numRef>
              <c:f>Kanamycin!$E$3:$E$14</c:f>
              <c:numCache>
                <c:formatCode>0.000</c:formatCode>
                <c:ptCount val="12"/>
                <c:pt idx="0">
                  <c:v>5.6899999999999999E-2</c:v>
                </c:pt>
                <c:pt idx="1">
                  <c:v>5.6900000000000006E-2</c:v>
                </c:pt>
                <c:pt idx="2">
                  <c:v>5.7233333333333331E-2</c:v>
                </c:pt>
                <c:pt idx="3">
                  <c:v>5.7200000000000001E-2</c:v>
                </c:pt>
                <c:pt idx="4">
                  <c:v>5.6966666666666665E-2</c:v>
                </c:pt>
                <c:pt idx="5">
                  <c:v>5.8500000000000003E-2</c:v>
                </c:pt>
                <c:pt idx="6">
                  <c:v>6.2966666666666671E-2</c:v>
                </c:pt>
                <c:pt idx="7">
                  <c:v>0.11616666666666668</c:v>
                </c:pt>
                <c:pt idx="8">
                  <c:v>0.14826666666666666</c:v>
                </c:pt>
                <c:pt idx="9">
                  <c:v>0.14093333333333333</c:v>
                </c:pt>
                <c:pt idx="10">
                  <c:v>0.15043333333333331</c:v>
                </c:pt>
                <c:pt idx="11">
                  <c:v>0.15576666666666666</c:v>
                </c:pt>
              </c:numCache>
            </c:numRef>
          </c:yVal>
          <c:smooth val="0"/>
          <c:extLst>
            <c:ext xmlns:c16="http://schemas.microsoft.com/office/drawing/2014/chart" uri="{C3380CC4-5D6E-409C-BE32-E72D297353CC}">
              <c16:uniqueId val="{00000000-4E43-5C46-A5F4-E3AF11D5E912}"/>
            </c:ext>
          </c:extLst>
        </c:ser>
        <c:ser>
          <c:idx val="1"/>
          <c:order val="1"/>
          <c:tx>
            <c:v>Average of Replicates A-C for Tn7::rpsu2 </c:v>
          </c:tx>
          <c:spPr>
            <a:ln w="28575" cap="rnd">
              <a:solidFill>
                <a:schemeClr val="accent2"/>
              </a:solid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Kanamycin!$F$19:$F$30</c:f>
                <c:numCache>
                  <c:formatCode>General</c:formatCode>
                  <c:ptCount val="12"/>
                  <c:pt idx="0">
                    <c:v>4.5825756949558275E-4</c:v>
                  </c:pt>
                  <c:pt idx="1">
                    <c:v>4.5825756949558275E-4</c:v>
                  </c:pt>
                  <c:pt idx="2">
                    <c:v>2.0816659994661146E-4</c:v>
                  </c:pt>
                  <c:pt idx="3">
                    <c:v>6.2449979983983937E-4</c:v>
                  </c:pt>
                  <c:pt idx="4">
                    <c:v>3.2145502536643313E-4</c:v>
                  </c:pt>
                  <c:pt idx="5">
                    <c:v>1.0535653752852729E-3</c:v>
                  </c:pt>
                  <c:pt idx="6">
                    <c:v>1.4571661996262951E-3</c:v>
                  </c:pt>
                  <c:pt idx="7">
                    <c:v>1.3051181300301287E-3</c:v>
                  </c:pt>
                  <c:pt idx="8">
                    <c:v>8.9790496898799563E-3</c:v>
                  </c:pt>
                  <c:pt idx="9">
                    <c:v>2.3797758998135273E-3</c:v>
                  </c:pt>
                  <c:pt idx="10">
                    <c:v>8.2397410962561993E-3</c:v>
                  </c:pt>
                  <c:pt idx="11">
                    <c:v>6.5683584961033709E-3</c:v>
                  </c:pt>
                </c:numCache>
              </c:numRef>
            </c:plus>
            <c:minus>
              <c:numRef>
                <c:f>Kanamycin!$F$19:$F$30</c:f>
                <c:numCache>
                  <c:formatCode>General</c:formatCode>
                  <c:ptCount val="12"/>
                  <c:pt idx="0">
                    <c:v>4.5825756949558275E-4</c:v>
                  </c:pt>
                  <c:pt idx="1">
                    <c:v>4.5825756949558275E-4</c:v>
                  </c:pt>
                  <c:pt idx="2">
                    <c:v>2.0816659994661146E-4</c:v>
                  </c:pt>
                  <c:pt idx="3">
                    <c:v>6.2449979983983937E-4</c:v>
                  </c:pt>
                  <c:pt idx="4">
                    <c:v>3.2145502536643313E-4</c:v>
                  </c:pt>
                  <c:pt idx="5">
                    <c:v>1.0535653752852729E-3</c:v>
                  </c:pt>
                  <c:pt idx="6">
                    <c:v>1.4571661996262951E-3</c:v>
                  </c:pt>
                  <c:pt idx="7">
                    <c:v>1.3051181300301287E-3</c:v>
                  </c:pt>
                  <c:pt idx="8">
                    <c:v>8.9790496898799563E-3</c:v>
                  </c:pt>
                  <c:pt idx="9">
                    <c:v>2.3797758998135273E-3</c:v>
                  </c:pt>
                  <c:pt idx="10">
                    <c:v>8.2397410962561993E-3</c:v>
                  </c:pt>
                  <c:pt idx="11">
                    <c:v>6.5683584961033709E-3</c:v>
                  </c:pt>
                </c:numCache>
              </c:numRef>
            </c:minus>
            <c:spPr>
              <a:noFill/>
              <a:ln w="9525" cap="flat" cmpd="sng" algn="ctr">
                <a:solidFill>
                  <a:schemeClr val="tx1">
                    <a:lumMod val="65000"/>
                    <a:lumOff val="35000"/>
                  </a:schemeClr>
                </a:solidFill>
                <a:round/>
              </a:ln>
              <a:effectLst/>
            </c:spPr>
          </c:errBars>
          <c:xVal>
            <c:numRef>
              <c:f>Kanamycin!$A$19:$A$30</c:f>
              <c:numCache>
                <c:formatCode>0.0</c:formatCode>
                <c:ptCount val="12"/>
                <c:pt idx="0" formatCode="0">
                  <c:v>200</c:v>
                </c:pt>
                <c:pt idx="1">
                  <c:v>100</c:v>
                </c:pt>
                <c:pt idx="2">
                  <c:v>50</c:v>
                </c:pt>
                <c:pt idx="3">
                  <c:v>25</c:v>
                </c:pt>
                <c:pt idx="4">
                  <c:v>12.5</c:v>
                </c:pt>
                <c:pt idx="5" formatCode="0.00">
                  <c:v>6.25</c:v>
                </c:pt>
                <c:pt idx="6" formatCode="0.00">
                  <c:v>3.125</c:v>
                </c:pt>
                <c:pt idx="7" formatCode="0.00">
                  <c:v>1.5625</c:v>
                </c:pt>
                <c:pt idx="8" formatCode="0.0E+00">
                  <c:v>0.78125</c:v>
                </c:pt>
                <c:pt idx="9" formatCode="0.0E+00">
                  <c:v>0.390625</c:v>
                </c:pt>
                <c:pt idx="10" formatCode="0.0E+00">
                  <c:v>0.1953125</c:v>
                </c:pt>
                <c:pt idx="11" formatCode="0.0E+00">
                  <c:v>0</c:v>
                </c:pt>
              </c:numCache>
            </c:numRef>
          </c:xVal>
          <c:yVal>
            <c:numRef>
              <c:f>Kanamycin!$E$19:$E$30</c:f>
              <c:numCache>
                <c:formatCode>0.000</c:formatCode>
                <c:ptCount val="12"/>
                <c:pt idx="0">
                  <c:v>5.9433333333333338E-2</c:v>
                </c:pt>
                <c:pt idx="1">
                  <c:v>5.9133333333333336E-2</c:v>
                </c:pt>
                <c:pt idx="2">
                  <c:v>5.9699999999999996E-2</c:v>
                </c:pt>
                <c:pt idx="3">
                  <c:v>5.9866666666666658E-2</c:v>
                </c:pt>
                <c:pt idx="4">
                  <c:v>5.9866666666666672E-2</c:v>
                </c:pt>
                <c:pt idx="5">
                  <c:v>6.1066666666666665E-2</c:v>
                </c:pt>
                <c:pt idx="6">
                  <c:v>6.9033333333333335E-2</c:v>
                </c:pt>
                <c:pt idx="7">
                  <c:v>0.13046666666666665</c:v>
                </c:pt>
                <c:pt idx="8">
                  <c:v>0.1593</c:v>
                </c:pt>
                <c:pt idx="9">
                  <c:v>0.16569999999999999</c:v>
                </c:pt>
                <c:pt idx="10">
                  <c:v>0.16893333333333335</c:v>
                </c:pt>
                <c:pt idx="11">
                  <c:v>0.15083333333333335</c:v>
                </c:pt>
              </c:numCache>
            </c:numRef>
          </c:yVal>
          <c:smooth val="0"/>
          <c:extLst>
            <c:ext xmlns:c16="http://schemas.microsoft.com/office/drawing/2014/chart" uri="{C3380CC4-5D6E-409C-BE32-E72D297353CC}">
              <c16:uniqueId val="{00000001-4E43-5C46-A5F4-E3AF11D5E912}"/>
            </c:ext>
          </c:extLst>
        </c:ser>
        <c:dLbls>
          <c:showLegendKey val="0"/>
          <c:showVal val="0"/>
          <c:showCatName val="0"/>
          <c:showSerName val="0"/>
          <c:showPercent val="0"/>
          <c:showBubbleSize val="0"/>
        </c:dLbls>
        <c:axId val="1777048383"/>
        <c:axId val="1740256127"/>
      </c:scatterChart>
      <c:valAx>
        <c:axId val="1777048383"/>
        <c:scaling>
          <c:logBase val="10"/>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Kanamycin</a:t>
                </a:r>
                <a:r>
                  <a:rPr lang="en-US" baseline="0"/>
                  <a:t> Concentration (µg/mL) </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0256127"/>
        <c:crossesAt val="0"/>
        <c:crossBetween val="midCat"/>
      </c:valAx>
      <c:valAx>
        <c:axId val="1740256127"/>
        <c:scaling>
          <c:logBase val="10"/>
          <c:orientation val="minMax"/>
          <c:max val="0.18000000000000002"/>
          <c:min val="4.0000000000000008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OD600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7048383"/>
        <c:crossesAt val="0.1"/>
        <c:crossBetween val="midCat"/>
      </c:valAx>
      <c:spPr>
        <a:noFill/>
        <a:ln>
          <a:noFill/>
        </a:ln>
        <a:effectLst/>
      </c:spPr>
    </c:plotArea>
    <c:legend>
      <c:legendPos val="r"/>
      <c:layout>
        <c:manualLayout>
          <c:xMode val="edge"/>
          <c:yMode val="edge"/>
          <c:x val="0.66158627081013688"/>
          <c:y val="0.18534448818897639"/>
          <c:w val="0.31743613546886185"/>
          <c:h val="9.221376016522525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MIC of Kanamycin in LVS Strain and Tn7::rpsu 2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50550381033023"/>
          <c:y val="9.6575623359580046E-2"/>
          <c:w val="0.64038389993799461"/>
          <c:h val="0.7878122949475066"/>
        </c:manualLayout>
      </c:layout>
      <c:scatterChart>
        <c:scatterStyle val="lineMarker"/>
        <c:varyColors val="0"/>
        <c:ser>
          <c:idx val="0"/>
          <c:order val="0"/>
          <c:tx>
            <c:v>Average of Replicates A-C for LVS </c:v>
          </c:tx>
          <c:spPr>
            <a:ln w="28575" cap="rnd">
              <a:solidFill>
                <a:schemeClr val="accent1"/>
              </a:solidFill>
              <a:round/>
            </a:ln>
            <a:effectLst/>
          </c:spPr>
          <c:marker>
            <c:symbol val="circle"/>
            <c:size val="5"/>
            <c:spPr>
              <a:solidFill>
                <a:schemeClr val="accent1"/>
              </a:solidFill>
              <a:ln w="9525">
                <a:solidFill>
                  <a:schemeClr val="accent1"/>
                </a:solidFill>
              </a:ln>
              <a:effectLst/>
            </c:spPr>
          </c:marker>
          <c:errBars>
            <c:errDir val="y"/>
            <c:errBarType val="plus"/>
            <c:errValType val="cust"/>
            <c:noEndCap val="0"/>
            <c:plus>
              <c:numRef>
                <c:f>Kanamycin!$F$3:$F$14</c:f>
                <c:numCache>
                  <c:formatCode>General</c:formatCode>
                  <c:ptCount val="12"/>
                  <c:pt idx="0">
                    <c:v>4.16333199893224E-4</c:v>
                  </c:pt>
                  <c:pt idx="1">
                    <c:v>1.5275252316519525E-4</c:v>
                  </c:pt>
                  <c:pt idx="2">
                    <c:v>1.732050807568887E-4</c:v>
                  </c:pt>
                  <c:pt idx="3">
                    <c:v>2.5166114784235818E-4</c:v>
                  </c:pt>
                  <c:pt idx="4">
                    <c:v>1.331665623695877E-3</c:v>
                  </c:pt>
                  <c:pt idx="5">
                    <c:v>5.5244909267732536E-3</c:v>
                  </c:pt>
                  <c:pt idx="6">
                    <c:v>9.7315637660826751E-3</c:v>
                  </c:pt>
                  <c:pt idx="7">
                    <c:v>6.3237647015049452E-3</c:v>
                  </c:pt>
                  <c:pt idx="8">
                    <c:v>1.3642702567062485E-2</c:v>
                  </c:pt>
                  <c:pt idx="9">
                    <c:v>9.0721184589561757E-3</c:v>
                  </c:pt>
                  <c:pt idx="10">
                    <c:v>7.7903786814249249E-3</c:v>
                  </c:pt>
                  <c:pt idx="11">
                    <c:v>3.8552993831002646E-3</c:v>
                  </c:pt>
                </c:numCache>
              </c:numRef>
            </c:plus>
            <c:minus>
              <c:numLit>
                <c:formatCode>General</c:formatCode>
                <c:ptCount val="1"/>
                <c:pt idx="0">
                  <c:v>0</c:v>
                </c:pt>
              </c:numLit>
            </c:minus>
            <c:spPr>
              <a:noFill/>
              <a:ln w="9525" cap="flat" cmpd="sng" algn="ctr">
                <a:solidFill>
                  <a:schemeClr val="tx1">
                    <a:lumMod val="65000"/>
                    <a:lumOff val="35000"/>
                  </a:schemeClr>
                </a:solidFill>
                <a:round/>
              </a:ln>
              <a:effectLst/>
            </c:spPr>
          </c:errBars>
          <c:xVal>
            <c:numRef>
              <c:f>Kanamycin!$A$3:$A$14</c:f>
              <c:numCache>
                <c:formatCode>0.0</c:formatCode>
                <c:ptCount val="12"/>
                <c:pt idx="0" formatCode="0">
                  <c:v>200</c:v>
                </c:pt>
                <c:pt idx="1">
                  <c:v>100</c:v>
                </c:pt>
                <c:pt idx="2">
                  <c:v>50</c:v>
                </c:pt>
                <c:pt idx="3">
                  <c:v>25</c:v>
                </c:pt>
                <c:pt idx="4">
                  <c:v>12.5</c:v>
                </c:pt>
                <c:pt idx="5" formatCode="0.00">
                  <c:v>6.25</c:v>
                </c:pt>
                <c:pt idx="6" formatCode="0.00">
                  <c:v>3.125</c:v>
                </c:pt>
                <c:pt idx="7" formatCode="0.00">
                  <c:v>1.5625</c:v>
                </c:pt>
                <c:pt idx="8" formatCode="0.0E+00">
                  <c:v>0.78125</c:v>
                </c:pt>
                <c:pt idx="9" formatCode="0.0E+00">
                  <c:v>0.390625</c:v>
                </c:pt>
                <c:pt idx="10" formatCode="0.0E+00">
                  <c:v>0.1953125</c:v>
                </c:pt>
                <c:pt idx="11" formatCode="0.0E+00">
                  <c:v>0</c:v>
                </c:pt>
              </c:numCache>
            </c:numRef>
          </c:xVal>
          <c:yVal>
            <c:numRef>
              <c:f>Kanamycin!$E$3:$E$14</c:f>
              <c:numCache>
                <c:formatCode>0.000</c:formatCode>
                <c:ptCount val="12"/>
                <c:pt idx="0">
                  <c:v>6.1866666666666674E-2</c:v>
                </c:pt>
                <c:pt idx="1">
                  <c:v>6.2133333333333339E-2</c:v>
                </c:pt>
                <c:pt idx="2">
                  <c:v>6.2400000000000004E-2</c:v>
                </c:pt>
                <c:pt idx="3">
                  <c:v>6.3133333333333333E-2</c:v>
                </c:pt>
                <c:pt idx="4">
                  <c:v>6.6133333333333336E-2</c:v>
                </c:pt>
                <c:pt idx="5">
                  <c:v>8.3500000000000005E-2</c:v>
                </c:pt>
                <c:pt idx="6">
                  <c:v>0.10343333333333334</c:v>
                </c:pt>
                <c:pt idx="7">
                  <c:v>0.1196</c:v>
                </c:pt>
                <c:pt idx="8">
                  <c:v>0.12376666666666668</c:v>
                </c:pt>
                <c:pt idx="9">
                  <c:v>0.12673333333333334</c:v>
                </c:pt>
                <c:pt idx="10">
                  <c:v>0.1246</c:v>
                </c:pt>
                <c:pt idx="11">
                  <c:v>0.12516666666666665</c:v>
                </c:pt>
              </c:numCache>
            </c:numRef>
          </c:yVal>
          <c:smooth val="0"/>
          <c:extLst>
            <c:ext xmlns:c16="http://schemas.microsoft.com/office/drawing/2014/chart" uri="{C3380CC4-5D6E-409C-BE32-E72D297353CC}">
              <c16:uniqueId val="{00000000-A423-BA49-92D7-93773CE3EFB4}"/>
            </c:ext>
          </c:extLst>
        </c:ser>
        <c:ser>
          <c:idx val="1"/>
          <c:order val="1"/>
          <c:tx>
            <c:v>Average of Replicates A-C for Tn7::rpsu2 </c:v>
          </c:tx>
          <c:spPr>
            <a:ln w="28575" cap="rnd">
              <a:solidFill>
                <a:schemeClr val="accent2"/>
              </a:solidFill>
              <a:round/>
            </a:ln>
            <a:effectLst/>
          </c:spPr>
          <c:marker>
            <c:symbol val="circle"/>
            <c:size val="5"/>
            <c:spPr>
              <a:solidFill>
                <a:schemeClr val="accent2"/>
              </a:solidFill>
              <a:ln w="9525">
                <a:solidFill>
                  <a:schemeClr val="accent2"/>
                </a:solidFill>
              </a:ln>
              <a:effectLst/>
            </c:spPr>
          </c:marker>
          <c:errBars>
            <c:errDir val="y"/>
            <c:errBarType val="both"/>
            <c:errValType val="cust"/>
            <c:noEndCap val="0"/>
            <c:plus>
              <c:numRef>
                <c:f>Kanamycin!$F$19:$F$30</c:f>
                <c:numCache>
                  <c:formatCode>General</c:formatCode>
                  <c:ptCount val="12"/>
                  <c:pt idx="0">
                    <c:v>4.16333199893224E-4</c:v>
                  </c:pt>
                  <c:pt idx="1">
                    <c:v>1.5275252316519525E-4</c:v>
                  </c:pt>
                  <c:pt idx="2">
                    <c:v>1.732050807568887E-4</c:v>
                  </c:pt>
                  <c:pt idx="3">
                    <c:v>2.5166114784235818E-4</c:v>
                  </c:pt>
                  <c:pt idx="4">
                    <c:v>1.331665623695877E-3</c:v>
                  </c:pt>
                  <c:pt idx="5">
                    <c:v>5.5244909267732536E-3</c:v>
                  </c:pt>
                  <c:pt idx="6">
                    <c:v>9.7315637660826751E-3</c:v>
                  </c:pt>
                  <c:pt idx="7">
                    <c:v>6.3237647015049452E-3</c:v>
                  </c:pt>
                  <c:pt idx="8">
                    <c:v>1.3642702567062485E-2</c:v>
                  </c:pt>
                  <c:pt idx="9">
                    <c:v>9.0721184589561757E-3</c:v>
                  </c:pt>
                  <c:pt idx="10">
                    <c:v>7.7903786814249249E-3</c:v>
                  </c:pt>
                  <c:pt idx="11">
                    <c:v>3.8552993831002646E-3</c:v>
                  </c:pt>
                </c:numCache>
              </c:numRef>
            </c:plus>
            <c:minus>
              <c:numRef>
                <c:f>Kanamycin!$F$19:$F$30</c:f>
                <c:numCache>
                  <c:formatCode>General</c:formatCode>
                  <c:ptCount val="12"/>
                  <c:pt idx="0">
                    <c:v>4.16333199893224E-4</c:v>
                  </c:pt>
                  <c:pt idx="1">
                    <c:v>1.5275252316519525E-4</c:v>
                  </c:pt>
                  <c:pt idx="2">
                    <c:v>1.732050807568887E-4</c:v>
                  </c:pt>
                  <c:pt idx="3">
                    <c:v>2.5166114784235818E-4</c:v>
                  </c:pt>
                  <c:pt idx="4">
                    <c:v>1.331665623695877E-3</c:v>
                  </c:pt>
                  <c:pt idx="5">
                    <c:v>5.5244909267732536E-3</c:v>
                  </c:pt>
                  <c:pt idx="6">
                    <c:v>9.7315637660826751E-3</c:v>
                  </c:pt>
                  <c:pt idx="7">
                    <c:v>6.3237647015049452E-3</c:v>
                  </c:pt>
                  <c:pt idx="8">
                    <c:v>1.3642702567062485E-2</c:v>
                  </c:pt>
                  <c:pt idx="9">
                    <c:v>9.0721184589561757E-3</c:v>
                  </c:pt>
                  <c:pt idx="10">
                    <c:v>7.7903786814249249E-3</c:v>
                  </c:pt>
                  <c:pt idx="11">
                    <c:v>3.8552993831002646E-3</c:v>
                  </c:pt>
                </c:numCache>
              </c:numRef>
            </c:minus>
            <c:spPr>
              <a:noFill/>
              <a:ln w="9525" cap="flat" cmpd="sng" algn="ctr">
                <a:solidFill>
                  <a:schemeClr val="tx1">
                    <a:lumMod val="65000"/>
                    <a:lumOff val="35000"/>
                  </a:schemeClr>
                </a:solidFill>
                <a:round/>
              </a:ln>
              <a:effectLst/>
            </c:spPr>
          </c:errBars>
          <c:xVal>
            <c:numRef>
              <c:f>Kanamycin!$A$19:$A$30</c:f>
              <c:numCache>
                <c:formatCode>0.0</c:formatCode>
                <c:ptCount val="12"/>
                <c:pt idx="0" formatCode="0">
                  <c:v>200</c:v>
                </c:pt>
                <c:pt idx="1">
                  <c:v>100</c:v>
                </c:pt>
                <c:pt idx="2">
                  <c:v>50</c:v>
                </c:pt>
                <c:pt idx="3">
                  <c:v>25</c:v>
                </c:pt>
                <c:pt idx="4">
                  <c:v>12.5</c:v>
                </c:pt>
                <c:pt idx="5" formatCode="0.00">
                  <c:v>6.25</c:v>
                </c:pt>
                <c:pt idx="6" formatCode="0.00">
                  <c:v>3.125</c:v>
                </c:pt>
                <c:pt idx="7" formatCode="0.00">
                  <c:v>1.5625</c:v>
                </c:pt>
                <c:pt idx="8" formatCode="0.0E+00">
                  <c:v>0.78125</c:v>
                </c:pt>
                <c:pt idx="9" formatCode="0.0E+00">
                  <c:v>0.390625</c:v>
                </c:pt>
                <c:pt idx="10" formatCode="0.0E+00">
                  <c:v>0.1953125</c:v>
                </c:pt>
                <c:pt idx="11" formatCode="0.0E+00">
                  <c:v>0</c:v>
                </c:pt>
              </c:numCache>
            </c:numRef>
          </c:xVal>
          <c:yVal>
            <c:numRef>
              <c:f>Kanamycin!$E$19:$E$30</c:f>
              <c:numCache>
                <c:formatCode>0.000</c:formatCode>
                <c:ptCount val="12"/>
                <c:pt idx="0">
                  <c:v>6.1466666666666669E-2</c:v>
                </c:pt>
                <c:pt idx="1">
                  <c:v>6.3466666666666671E-2</c:v>
                </c:pt>
                <c:pt idx="2">
                  <c:v>6.2066666666666666E-2</c:v>
                </c:pt>
                <c:pt idx="3">
                  <c:v>6.3100000000000003E-2</c:v>
                </c:pt>
                <c:pt idx="4">
                  <c:v>6.6266666666666654E-2</c:v>
                </c:pt>
                <c:pt idx="5">
                  <c:v>7.7933333333333327E-2</c:v>
                </c:pt>
                <c:pt idx="6">
                  <c:v>0.10546666666666667</c:v>
                </c:pt>
                <c:pt idx="7">
                  <c:v>0.11996666666666667</c:v>
                </c:pt>
                <c:pt idx="8">
                  <c:v>0.12766666666666668</c:v>
                </c:pt>
                <c:pt idx="9">
                  <c:v>0.13076666666666667</c:v>
                </c:pt>
                <c:pt idx="10">
                  <c:v>0.13223333333333334</c:v>
                </c:pt>
                <c:pt idx="11">
                  <c:v>0.13523333333333332</c:v>
                </c:pt>
              </c:numCache>
            </c:numRef>
          </c:yVal>
          <c:smooth val="0"/>
          <c:extLst>
            <c:ext xmlns:c16="http://schemas.microsoft.com/office/drawing/2014/chart" uri="{C3380CC4-5D6E-409C-BE32-E72D297353CC}">
              <c16:uniqueId val="{00000001-A423-BA49-92D7-93773CE3EFB4}"/>
            </c:ext>
          </c:extLst>
        </c:ser>
        <c:dLbls>
          <c:showLegendKey val="0"/>
          <c:showVal val="0"/>
          <c:showCatName val="0"/>
          <c:showSerName val="0"/>
          <c:showPercent val="0"/>
          <c:showBubbleSize val="0"/>
        </c:dLbls>
        <c:axId val="1777048383"/>
        <c:axId val="1740256127"/>
      </c:scatterChart>
      <c:valAx>
        <c:axId val="1777048383"/>
        <c:scaling>
          <c:logBase val="10"/>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Kanamycin</a:t>
                </a:r>
                <a:r>
                  <a:rPr lang="en-US" baseline="0"/>
                  <a:t> Concentration (µg/mL) </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0256127"/>
        <c:crossesAt val="0"/>
        <c:crossBetween val="midCat"/>
      </c:valAx>
      <c:valAx>
        <c:axId val="1740256127"/>
        <c:scaling>
          <c:logBase val="10"/>
          <c:orientation val="minMax"/>
          <c:max val="0.18000000000000002"/>
          <c:min val="4.0000000000000008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OD600</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7048383"/>
        <c:crossesAt val="0.1"/>
        <c:crossBetween val="midCat"/>
      </c:valAx>
      <c:spPr>
        <a:noFill/>
        <a:ln>
          <a:noFill/>
        </a:ln>
        <a:effectLst/>
      </c:spPr>
    </c:plotArea>
    <c:legend>
      <c:legendPos val="r"/>
      <c:layout>
        <c:manualLayout>
          <c:xMode val="edge"/>
          <c:yMode val="edge"/>
          <c:x val="0.66158627081013688"/>
          <c:y val="0.18534448818897639"/>
          <c:w val="0.31743613546886185"/>
          <c:h val="9.221376016522525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42DB5-6241-9F49-9D85-FB5D95A52B4B}" type="datetimeFigureOut">
              <a:rPr lang="en-US" smtClean="0"/>
              <a:t>10/17/20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2B6F9-2CF8-764A-8697-2DCFD07324F8}" type="slidenum">
              <a:rPr lang="en-US" smtClean="0"/>
              <a:t>‹#›</a:t>
            </a:fld>
            <a:endParaRPr lang="en-US"/>
          </a:p>
        </p:txBody>
      </p:sp>
    </p:spTree>
    <p:extLst>
      <p:ext uri="{BB962C8B-B14F-4D97-AF65-F5344CB8AC3E}">
        <p14:creationId xmlns:p14="http://schemas.microsoft.com/office/powerpoint/2010/main" val="794919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Even though francisella has a very small genome, it </a:t>
            </a:r>
            <a:r>
              <a:rPr lang="en-US" sz="1200" b="1" kern="1200" dirty="0">
                <a:solidFill>
                  <a:schemeClr val="tx1"/>
                </a:solidFill>
                <a:effectLst/>
                <a:latin typeface="+mn-lt"/>
                <a:ea typeface="+mn-ea"/>
                <a:cs typeface="+mn-cs"/>
              </a:rPr>
              <a:t>encodes </a:t>
            </a:r>
            <a:r>
              <a:rPr lang="en-US" sz="1200" kern="1200" dirty="0">
                <a:solidFill>
                  <a:schemeClr val="tx1"/>
                </a:solidFill>
                <a:effectLst/>
                <a:latin typeface="+mn-lt"/>
                <a:ea typeface="+mn-ea"/>
                <a:cs typeface="+mn-cs"/>
              </a:rPr>
              <a:t>three copies of the </a:t>
            </a:r>
            <a:r>
              <a:rPr lang="en-US" sz="1200" kern="1200" dirty="0" err="1">
                <a:solidFill>
                  <a:schemeClr val="tx1"/>
                </a:solidFill>
                <a:effectLst/>
                <a:latin typeface="+mn-lt"/>
                <a:ea typeface="+mn-ea"/>
                <a:cs typeface="+mn-cs"/>
              </a:rPr>
              <a:t>rpsU</a:t>
            </a:r>
            <a:r>
              <a:rPr lang="en-US" sz="1200" kern="1200" dirty="0">
                <a:solidFill>
                  <a:schemeClr val="tx1"/>
                </a:solidFill>
                <a:effectLst/>
                <a:latin typeface="+mn-lt"/>
                <a:ea typeface="+mn-ea"/>
                <a:cs typeface="+mn-cs"/>
              </a:rPr>
              <a:t> genes, which encode bS21. This is especially noteworthy because most bacteria have 0 or 1 of this gene. </a:t>
            </a:r>
          </a:p>
          <a:p>
            <a:r>
              <a:rPr lang="en-US" sz="1200" kern="1200" dirty="0">
                <a:solidFill>
                  <a:schemeClr val="tx1"/>
                </a:solidFill>
                <a:effectLst/>
                <a:latin typeface="+mn-lt"/>
                <a:ea typeface="+mn-ea"/>
                <a:cs typeface="+mn-cs"/>
              </a:rPr>
              <a:t>We originally hypothesized, and have since shown, that these three proteins are produced and incorporated into ribosomes. I purified ribosomes from wild-type cells as well as cells ectopically expressing each of the bS21 proteins with a VSVG tag. We then ran these on a gel and immunoblotted. This, along with some mass spec data we have of purified ribosomes, indicates that F. tularensis can incorporate each paralog into ribosomes, so Francisella is producing heterogeneous ribosomes.</a:t>
            </a:r>
          </a:p>
          <a:p>
            <a:r>
              <a:rPr lang="en-US" dirty="0"/>
              <a:t>Now that we have seen that structurally heterogeneous ribosomes exist, the question is why Francisella may have these and if they affect translation? We have developed a model for our hypothesis about this, which I will show you now.</a:t>
            </a:r>
          </a:p>
        </p:txBody>
      </p:sp>
      <p:sp>
        <p:nvSpPr>
          <p:cNvPr id="4" name="Slide Number Placeholder 3"/>
          <p:cNvSpPr>
            <a:spLocks noGrp="1"/>
          </p:cNvSpPr>
          <p:nvPr>
            <p:ph type="sldNum" sz="quarter" idx="5"/>
          </p:nvPr>
        </p:nvSpPr>
        <p:spPr/>
        <p:txBody>
          <a:bodyPr/>
          <a:lstStyle/>
          <a:p>
            <a:fld id="{5DC35E36-44CF-41A2-B0A4-F6B5CD6E87AA}" type="slidenum">
              <a:rPr lang="en-US" smtClean="0"/>
              <a:t>1</a:t>
            </a:fld>
            <a:endParaRPr lang="en-US"/>
          </a:p>
        </p:txBody>
      </p:sp>
    </p:spTree>
    <p:extLst>
      <p:ext uri="{BB962C8B-B14F-4D97-AF65-F5344CB8AC3E}">
        <p14:creationId xmlns:p14="http://schemas.microsoft.com/office/powerpoint/2010/main" val="1995396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these ribosomes have different structures? Are they sensitive to antibiotics?</a:t>
            </a:r>
          </a:p>
          <a:p>
            <a:endParaRPr lang="en-US" dirty="0"/>
          </a:p>
        </p:txBody>
      </p:sp>
      <p:sp>
        <p:nvSpPr>
          <p:cNvPr id="4" name="Slide Number Placeholder 3"/>
          <p:cNvSpPr>
            <a:spLocks noGrp="1"/>
          </p:cNvSpPr>
          <p:nvPr>
            <p:ph type="sldNum" sz="quarter" idx="5"/>
          </p:nvPr>
        </p:nvSpPr>
        <p:spPr/>
        <p:txBody>
          <a:bodyPr/>
          <a:lstStyle/>
          <a:p>
            <a:fld id="{77C2B6F9-2CF8-764A-8697-2DCFD07324F8}" type="slidenum">
              <a:rPr lang="en-US" smtClean="0"/>
              <a:t>2</a:t>
            </a:fld>
            <a:endParaRPr lang="en-US"/>
          </a:p>
        </p:txBody>
      </p:sp>
    </p:spTree>
    <p:extLst>
      <p:ext uri="{BB962C8B-B14F-4D97-AF65-F5344CB8AC3E}">
        <p14:creationId xmlns:p14="http://schemas.microsoft.com/office/powerpoint/2010/main" val="4107717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C2B6F9-2CF8-764A-8697-2DCFD07324F8}" type="slidenum">
              <a:rPr lang="en-US" smtClean="0"/>
              <a:t>3</a:t>
            </a:fld>
            <a:endParaRPr lang="en-US"/>
          </a:p>
        </p:txBody>
      </p:sp>
    </p:spTree>
    <p:extLst>
      <p:ext uri="{BB962C8B-B14F-4D97-AF65-F5344CB8AC3E}">
        <p14:creationId xmlns:p14="http://schemas.microsoft.com/office/powerpoint/2010/main" val="2946485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B86A-017D-024F-A1F4-4EBE1E836B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7D1518-D700-6D45-BE5F-BA900B86AB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74DA37-BE73-E749-A0B2-16954ABBF853}"/>
              </a:ext>
            </a:extLst>
          </p:cNvPr>
          <p:cNvSpPr>
            <a:spLocks noGrp="1"/>
          </p:cNvSpPr>
          <p:nvPr>
            <p:ph type="dt" sz="half" idx="10"/>
          </p:nvPr>
        </p:nvSpPr>
        <p:spPr/>
        <p:txBody>
          <a:bodyPr/>
          <a:lstStyle/>
          <a:p>
            <a:fld id="{F64472E0-0B94-A744-9D9E-5B057EC7D128}" type="datetime1">
              <a:rPr lang="en-US" smtClean="0"/>
              <a:t>10/19/20</a:t>
            </a:fld>
            <a:endParaRPr lang="en-US"/>
          </a:p>
        </p:txBody>
      </p:sp>
      <p:sp>
        <p:nvSpPr>
          <p:cNvPr id="5" name="Footer Placeholder 4">
            <a:extLst>
              <a:ext uri="{FF2B5EF4-FFF2-40B4-BE49-F238E27FC236}">
                <a16:creationId xmlns:a16="http://schemas.microsoft.com/office/drawing/2014/main" id="{B3A759EF-595D-CD4B-85F4-AC1FE2A8B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5DEF8E-CEFC-234C-8239-E0BEAA9D559C}"/>
              </a:ext>
            </a:extLst>
          </p:cNvPr>
          <p:cNvSpPr>
            <a:spLocks noGrp="1"/>
          </p:cNvSpPr>
          <p:nvPr>
            <p:ph type="sldNum" sz="quarter" idx="12"/>
          </p:nvPr>
        </p:nvSpPr>
        <p:spPr/>
        <p:txBody>
          <a:bodyPr/>
          <a:lstStyle/>
          <a:p>
            <a:fld id="{2A53EEFA-9EFC-0E40-A989-36829A57CF16}" type="slidenum">
              <a:rPr lang="en-US" smtClean="0"/>
              <a:t>‹#›</a:t>
            </a:fld>
            <a:endParaRPr lang="en-US"/>
          </a:p>
        </p:txBody>
      </p:sp>
    </p:spTree>
    <p:extLst>
      <p:ext uri="{BB962C8B-B14F-4D97-AF65-F5344CB8AC3E}">
        <p14:creationId xmlns:p14="http://schemas.microsoft.com/office/powerpoint/2010/main" val="238157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A5D8E-8D38-EE4C-AAA4-FBE27F22B5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83240E-608A-BA48-8828-F1D51AE153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0287B-876E-094E-9775-DDA00017DAA5}"/>
              </a:ext>
            </a:extLst>
          </p:cNvPr>
          <p:cNvSpPr>
            <a:spLocks noGrp="1"/>
          </p:cNvSpPr>
          <p:nvPr>
            <p:ph type="dt" sz="half" idx="10"/>
          </p:nvPr>
        </p:nvSpPr>
        <p:spPr/>
        <p:txBody>
          <a:bodyPr/>
          <a:lstStyle/>
          <a:p>
            <a:fld id="{12AE537A-6B09-9E41-AF0B-471796E4EBDC}" type="datetime1">
              <a:rPr lang="en-US" smtClean="0"/>
              <a:t>10/19/20</a:t>
            </a:fld>
            <a:endParaRPr lang="en-US"/>
          </a:p>
        </p:txBody>
      </p:sp>
      <p:sp>
        <p:nvSpPr>
          <p:cNvPr id="5" name="Footer Placeholder 4">
            <a:extLst>
              <a:ext uri="{FF2B5EF4-FFF2-40B4-BE49-F238E27FC236}">
                <a16:creationId xmlns:a16="http://schemas.microsoft.com/office/drawing/2014/main" id="{7DDBED6D-2DAF-7346-A7D8-9724150F5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9C879B-1F54-7845-980D-8369927928BD}"/>
              </a:ext>
            </a:extLst>
          </p:cNvPr>
          <p:cNvSpPr>
            <a:spLocks noGrp="1"/>
          </p:cNvSpPr>
          <p:nvPr>
            <p:ph type="sldNum" sz="quarter" idx="12"/>
          </p:nvPr>
        </p:nvSpPr>
        <p:spPr/>
        <p:txBody>
          <a:bodyPr/>
          <a:lstStyle/>
          <a:p>
            <a:fld id="{2A53EEFA-9EFC-0E40-A989-36829A57CF16}" type="slidenum">
              <a:rPr lang="en-US" smtClean="0"/>
              <a:t>‹#›</a:t>
            </a:fld>
            <a:endParaRPr lang="en-US"/>
          </a:p>
        </p:txBody>
      </p:sp>
    </p:spTree>
    <p:extLst>
      <p:ext uri="{BB962C8B-B14F-4D97-AF65-F5344CB8AC3E}">
        <p14:creationId xmlns:p14="http://schemas.microsoft.com/office/powerpoint/2010/main" val="1150600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195D21-C5C3-CF45-8939-A5E17AE77B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1EF754-B6CA-2B42-ACB5-7C9AE5DEA1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C312E-E2A1-7E47-B935-2866822FC199}"/>
              </a:ext>
            </a:extLst>
          </p:cNvPr>
          <p:cNvSpPr>
            <a:spLocks noGrp="1"/>
          </p:cNvSpPr>
          <p:nvPr>
            <p:ph type="dt" sz="half" idx="10"/>
          </p:nvPr>
        </p:nvSpPr>
        <p:spPr/>
        <p:txBody>
          <a:bodyPr/>
          <a:lstStyle/>
          <a:p>
            <a:fld id="{BAFD84CA-7F62-4D41-91D2-838005399FF1}" type="datetime1">
              <a:rPr lang="en-US" smtClean="0"/>
              <a:t>10/19/20</a:t>
            </a:fld>
            <a:endParaRPr lang="en-US"/>
          </a:p>
        </p:txBody>
      </p:sp>
      <p:sp>
        <p:nvSpPr>
          <p:cNvPr id="5" name="Footer Placeholder 4">
            <a:extLst>
              <a:ext uri="{FF2B5EF4-FFF2-40B4-BE49-F238E27FC236}">
                <a16:creationId xmlns:a16="http://schemas.microsoft.com/office/drawing/2014/main" id="{A3D953EB-58B1-814A-A6BD-1C26AA1F9B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401E2-B96E-4049-AA95-7FED5F42A60A}"/>
              </a:ext>
            </a:extLst>
          </p:cNvPr>
          <p:cNvSpPr>
            <a:spLocks noGrp="1"/>
          </p:cNvSpPr>
          <p:nvPr>
            <p:ph type="sldNum" sz="quarter" idx="12"/>
          </p:nvPr>
        </p:nvSpPr>
        <p:spPr/>
        <p:txBody>
          <a:bodyPr/>
          <a:lstStyle/>
          <a:p>
            <a:fld id="{2A53EEFA-9EFC-0E40-A989-36829A57CF16}" type="slidenum">
              <a:rPr lang="en-US" smtClean="0"/>
              <a:t>‹#›</a:t>
            </a:fld>
            <a:endParaRPr lang="en-US"/>
          </a:p>
        </p:txBody>
      </p:sp>
    </p:spTree>
    <p:extLst>
      <p:ext uri="{BB962C8B-B14F-4D97-AF65-F5344CB8AC3E}">
        <p14:creationId xmlns:p14="http://schemas.microsoft.com/office/powerpoint/2010/main" val="231548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68C97-5C40-644A-8936-EBB4743D49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CE1981-A581-1A40-980D-69DD214568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C78E41-F99D-4F47-8810-F0920B708F12}"/>
              </a:ext>
            </a:extLst>
          </p:cNvPr>
          <p:cNvSpPr>
            <a:spLocks noGrp="1"/>
          </p:cNvSpPr>
          <p:nvPr>
            <p:ph type="dt" sz="half" idx="10"/>
          </p:nvPr>
        </p:nvSpPr>
        <p:spPr/>
        <p:txBody>
          <a:bodyPr/>
          <a:lstStyle/>
          <a:p>
            <a:fld id="{F942B8A0-4C2F-B84E-8F3A-7598B9724B32}" type="datetime1">
              <a:rPr lang="en-US" smtClean="0"/>
              <a:t>10/19/20</a:t>
            </a:fld>
            <a:endParaRPr lang="en-US"/>
          </a:p>
        </p:txBody>
      </p:sp>
      <p:sp>
        <p:nvSpPr>
          <p:cNvPr id="5" name="Footer Placeholder 4">
            <a:extLst>
              <a:ext uri="{FF2B5EF4-FFF2-40B4-BE49-F238E27FC236}">
                <a16:creationId xmlns:a16="http://schemas.microsoft.com/office/drawing/2014/main" id="{1D184C2E-1FF4-1E48-ACDD-335E700292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14B72-E698-B542-8213-08C8CF77FADF}"/>
              </a:ext>
            </a:extLst>
          </p:cNvPr>
          <p:cNvSpPr>
            <a:spLocks noGrp="1"/>
          </p:cNvSpPr>
          <p:nvPr>
            <p:ph type="sldNum" sz="quarter" idx="12"/>
          </p:nvPr>
        </p:nvSpPr>
        <p:spPr/>
        <p:txBody>
          <a:bodyPr/>
          <a:lstStyle/>
          <a:p>
            <a:fld id="{2A53EEFA-9EFC-0E40-A989-36829A57CF16}" type="slidenum">
              <a:rPr lang="en-US" smtClean="0"/>
              <a:t>‹#›</a:t>
            </a:fld>
            <a:endParaRPr lang="en-US"/>
          </a:p>
        </p:txBody>
      </p:sp>
    </p:spTree>
    <p:extLst>
      <p:ext uri="{BB962C8B-B14F-4D97-AF65-F5344CB8AC3E}">
        <p14:creationId xmlns:p14="http://schemas.microsoft.com/office/powerpoint/2010/main" val="548868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F1C2-4003-C84E-816F-6D3D394C49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82E78D-20F3-894F-A9B0-B97FF22DF3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6D9B36-7344-8642-8DB1-9AB2A4EAC4E9}"/>
              </a:ext>
            </a:extLst>
          </p:cNvPr>
          <p:cNvSpPr>
            <a:spLocks noGrp="1"/>
          </p:cNvSpPr>
          <p:nvPr>
            <p:ph type="dt" sz="half" idx="10"/>
          </p:nvPr>
        </p:nvSpPr>
        <p:spPr/>
        <p:txBody>
          <a:bodyPr/>
          <a:lstStyle/>
          <a:p>
            <a:fld id="{E2D0EF15-AE1E-9F49-962C-83BFB2EFA5F8}" type="datetime1">
              <a:rPr lang="en-US" smtClean="0"/>
              <a:t>10/19/20</a:t>
            </a:fld>
            <a:endParaRPr lang="en-US"/>
          </a:p>
        </p:txBody>
      </p:sp>
      <p:sp>
        <p:nvSpPr>
          <p:cNvPr id="5" name="Footer Placeholder 4">
            <a:extLst>
              <a:ext uri="{FF2B5EF4-FFF2-40B4-BE49-F238E27FC236}">
                <a16:creationId xmlns:a16="http://schemas.microsoft.com/office/drawing/2014/main" id="{882CF885-4F83-274C-A396-A68E9C0EB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08349E-4834-2749-B370-88447597CDDD}"/>
              </a:ext>
            </a:extLst>
          </p:cNvPr>
          <p:cNvSpPr>
            <a:spLocks noGrp="1"/>
          </p:cNvSpPr>
          <p:nvPr>
            <p:ph type="sldNum" sz="quarter" idx="12"/>
          </p:nvPr>
        </p:nvSpPr>
        <p:spPr/>
        <p:txBody>
          <a:bodyPr/>
          <a:lstStyle/>
          <a:p>
            <a:fld id="{2A53EEFA-9EFC-0E40-A989-36829A57CF16}" type="slidenum">
              <a:rPr lang="en-US" smtClean="0"/>
              <a:t>‹#›</a:t>
            </a:fld>
            <a:endParaRPr lang="en-US"/>
          </a:p>
        </p:txBody>
      </p:sp>
    </p:spTree>
    <p:extLst>
      <p:ext uri="{BB962C8B-B14F-4D97-AF65-F5344CB8AC3E}">
        <p14:creationId xmlns:p14="http://schemas.microsoft.com/office/powerpoint/2010/main" val="524685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25F47-4DA9-FC43-9EE7-54C31432E0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DF749E-5BF2-C845-BE40-B497E8E669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F26F2F-C709-7F4E-8587-4C05E2032E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7A77A3-6F1C-9241-A955-0902969224EB}"/>
              </a:ext>
            </a:extLst>
          </p:cNvPr>
          <p:cNvSpPr>
            <a:spLocks noGrp="1"/>
          </p:cNvSpPr>
          <p:nvPr>
            <p:ph type="dt" sz="half" idx="10"/>
          </p:nvPr>
        </p:nvSpPr>
        <p:spPr/>
        <p:txBody>
          <a:bodyPr/>
          <a:lstStyle/>
          <a:p>
            <a:fld id="{D7AC16D3-9F17-5349-89DF-2CD5803D7BDD}" type="datetime1">
              <a:rPr lang="en-US" smtClean="0"/>
              <a:t>10/19/20</a:t>
            </a:fld>
            <a:endParaRPr lang="en-US"/>
          </a:p>
        </p:txBody>
      </p:sp>
      <p:sp>
        <p:nvSpPr>
          <p:cNvPr id="6" name="Footer Placeholder 5">
            <a:extLst>
              <a:ext uri="{FF2B5EF4-FFF2-40B4-BE49-F238E27FC236}">
                <a16:creationId xmlns:a16="http://schemas.microsoft.com/office/drawing/2014/main" id="{3004FB45-4130-ED4F-9916-2BF0477BDE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B51657-7114-B842-9BBD-B360BDC51BE4}"/>
              </a:ext>
            </a:extLst>
          </p:cNvPr>
          <p:cNvSpPr>
            <a:spLocks noGrp="1"/>
          </p:cNvSpPr>
          <p:nvPr>
            <p:ph type="sldNum" sz="quarter" idx="12"/>
          </p:nvPr>
        </p:nvSpPr>
        <p:spPr/>
        <p:txBody>
          <a:bodyPr/>
          <a:lstStyle/>
          <a:p>
            <a:fld id="{2A53EEFA-9EFC-0E40-A989-36829A57CF16}" type="slidenum">
              <a:rPr lang="en-US" smtClean="0"/>
              <a:t>‹#›</a:t>
            </a:fld>
            <a:endParaRPr lang="en-US"/>
          </a:p>
        </p:txBody>
      </p:sp>
    </p:spTree>
    <p:extLst>
      <p:ext uri="{BB962C8B-B14F-4D97-AF65-F5344CB8AC3E}">
        <p14:creationId xmlns:p14="http://schemas.microsoft.com/office/powerpoint/2010/main" val="180177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403C6-29FD-A649-B431-38E9B72DC4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D5007A-6CAC-954D-9E80-E4D4E1F993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1DB768-B02A-6349-8A89-67DE9BEF7A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44054E-0189-674D-89DB-E9DC3B6ED0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3E81E4-F21A-A545-9195-695B2A0B66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470F4B-93E7-B048-9C98-A0066C2F2F1C}"/>
              </a:ext>
            </a:extLst>
          </p:cNvPr>
          <p:cNvSpPr>
            <a:spLocks noGrp="1"/>
          </p:cNvSpPr>
          <p:nvPr>
            <p:ph type="dt" sz="half" idx="10"/>
          </p:nvPr>
        </p:nvSpPr>
        <p:spPr/>
        <p:txBody>
          <a:bodyPr/>
          <a:lstStyle/>
          <a:p>
            <a:fld id="{1EAC5DB5-A848-E04B-B8F7-80A1A2685833}" type="datetime1">
              <a:rPr lang="en-US" smtClean="0"/>
              <a:t>10/19/20</a:t>
            </a:fld>
            <a:endParaRPr lang="en-US"/>
          </a:p>
        </p:txBody>
      </p:sp>
      <p:sp>
        <p:nvSpPr>
          <p:cNvPr id="8" name="Footer Placeholder 7">
            <a:extLst>
              <a:ext uri="{FF2B5EF4-FFF2-40B4-BE49-F238E27FC236}">
                <a16:creationId xmlns:a16="http://schemas.microsoft.com/office/drawing/2014/main" id="{5D5D32A6-75EC-1D49-BE0D-EC4C3D2EBF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22E2F4-69BF-E84E-A61B-C0B7D2D76651}"/>
              </a:ext>
            </a:extLst>
          </p:cNvPr>
          <p:cNvSpPr>
            <a:spLocks noGrp="1"/>
          </p:cNvSpPr>
          <p:nvPr>
            <p:ph type="sldNum" sz="quarter" idx="12"/>
          </p:nvPr>
        </p:nvSpPr>
        <p:spPr/>
        <p:txBody>
          <a:bodyPr/>
          <a:lstStyle/>
          <a:p>
            <a:fld id="{2A53EEFA-9EFC-0E40-A989-36829A57CF16}" type="slidenum">
              <a:rPr lang="en-US" smtClean="0"/>
              <a:t>‹#›</a:t>
            </a:fld>
            <a:endParaRPr lang="en-US"/>
          </a:p>
        </p:txBody>
      </p:sp>
    </p:spTree>
    <p:extLst>
      <p:ext uri="{BB962C8B-B14F-4D97-AF65-F5344CB8AC3E}">
        <p14:creationId xmlns:p14="http://schemas.microsoft.com/office/powerpoint/2010/main" val="1414385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ED57E-E23B-1642-BDF9-0E0141ACAA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C51529-9036-DD46-8BB4-91A5DD9154D5}"/>
              </a:ext>
            </a:extLst>
          </p:cNvPr>
          <p:cNvSpPr>
            <a:spLocks noGrp="1"/>
          </p:cNvSpPr>
          <p:nvPr>
            <p:ph type="dt" sz="half" idx="10"/>
          </p:nvPr>
        </p:nvSpPr>
        <p:spPr/>
        <p:txBody>
          <a:bodyPr/>
          <a:lstStyle/>
          <a:p>
            <a:fld id="{615B6F8C-7E91-E141-844D-66F12DCB1DB2}" type="datetime1">
              <a:rPr lang="en-US" smtClean="0"/>
              <a:t>10/19/20</a:t>
            </a:fld>
            <a:endParaRPr lang="en-US"/>
          </a:p>
        </p:txBody>
      </p:sp>
      <p:sp>
        <p:nvSpPr>
          <p:cNvPr id="4" name="Footer Placeholder 3">
            <a:extLst>
              <a:ext uri="{FF2B5EF4-FFF2-40B4-BE49-F238E27FC236}">
                <a16:creationId xmlns:a16="http://schemas.microsoft.com/office/drawing/2014/main" id="{5D087E11-FCF9-3444-AD96-A512921CC4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94A778-ABA5-AE48-B172-64AF215FE560}"/>
              </a:ext>
            </a:extLst>
          </p:cNvPr>
          <p:cNvSpPr>
            <a:spLocks noGrp="1"/>
          </p:cNvSpPr>
          <p:nvPr>
            <p:ph type="sldNum" sz="quarter" idx="12"/>
          </p:nvPr>
        </p:nvSpPr>
        <p:spPr/>
        <p:txBody>
          <a:bodyPr/>
          <a:lstStyle/>
          <a:p>
            <a:fld id="{2A53EEFA-9EFC-0E40-A989-36829A57CF16}" type="slidenum">
              <a:rPr lang="en-US" smtClean="0"/>
              <a:t>‹#›</a:t>
            </a:fld>
            <a:endParaRPr lang="en-US"/>
          </a:p>
        </p:txBody>
      </p:sp>
    </p:spTree>
    <p:extLst>
      <p:ext uri="{BB962C8B-B14F-4D97-AF65-F5344CB8AC3E}">
        <p14:creationId xmlns:p14="http://schemas.microsoft.com/office/powerpoint/2010/main" val="2102372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B89911-1CFF-0F4C-BE13-36B071328EBE}"/>
              </a:ext>
            </a:extLst>
          </p:cNvPr>
          <p:cNvSpPr>
            <a:spLocks noGrp="1"/>
          </p:cNvSpPr>
          <p:nvPr>
            <p:ph type="dt" sz="half" idx="10"/>
          </p:nvPr>
        </p:nvSpPr>
        <p:spPr/>
        <p:txBody>
          <a:bodyPr/>
          <a:lstStyle/>
          <a:p>
            <a:fld id="{83798C86-2B4A-4442-9571-5CA8E99EB33B}" type="datetime1">
              <a:rPr lang="en-US" smtClean="0"/>
              <a:t>10/19/20</a:t>
            </a:fld>
            <a:endParaRPr lang="en-US"/>
          </a:p>
        </p:txBody>
      </p:sp>
      <p:sp>
        <p:nvSpPr>
          <p:cNvPr id="3" name="Footer Placeholder 2">
            <a:extLst>
              <a:ext uri="{FF2B5EF4-FFF2-40B4-BE49-F238E27FC236}">
                <a16:creationId xmlns:a16="http://schemas.microsoft.com/office/drawing/2014/main" id="{E651B923-D93C-F04E-A689-FCE4C3BB78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418CA2-22E6-3C49-B702-9431E8D9E383}"/>
              </a:ext>
            </a:extLst>
          </p:cNvPr>
          <p:cNvSpPr>
            <a:spLocks noGrp="1"/>
          </p:cNvSpPr>
          <p:nvPr>
            <p:ph type="sldNum" sz="quarter" idx="12"/>
          </p:nvPr>
        </p:nvSpPr>
        <p:spPr/>
        <p:txBody>
          <a:bodyPr/>
          <a:lstStyle/>
          <a:p>
            <a:fld id="{2A53EEFA-9EFC-0E40-A989-36829A57CF16}" type="slidenum">
              <a:rPr lang="en-US" smtClean="0"/>
              <a:t>‹#›</a:t>
            </a:fld>
            <a:endParaRPr lang="en-US"/>
          </a:p>
        </p:txBody>
      </p:sp>
    </p:spTree>
    <p:extLst>
      <p:ext uri="{BB962C8B-B14F-4D97-AF65-F5344CB8AC3E}">
        <p14:creationId xmlns:p14="http://schemas.microsoft.com/office/powerpoint/2010/main" val="3314743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231D-F144-0848-ACC0-90E7A8E58E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B4E2CE-4E37-BE42-A469-F8A18FD0D3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1C010F-118D-6848-B177-9059D6557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FC35D7-19B6-A341-B9D0-EF331DCAE506}"/>
              </a:ext>
            </a:extLst>
          </p:cNvPr>
          <p:cNvSpPr>
            <a:spLocks noGrp="1"/>
          </p:cNvSpPr>
          <p:nvPr>
            <p:ph type="dt" sz="half" idx="10"/>
          </p:nvPr>
        </p:nvSpPr>
        <p:spPr/>
        <p:txBody>
          <a:bodyPr/>
          <a:lstStyle/>
          <a:p>
            <a:fld id="{33EBF1C4-776D-324F-B623-20C58E298AF5}" type="datetime1">
              <a:rPr lang="en-US" smtClean="0"/>
              <a:t>10/19/20</a:t>
            </a:fld>
            <a:endParaRPr lang="en-US"/>
          </a:p>
        </p:txBody>
      </p:sp>
      <p:sp>
        <p:nvSpPr>
          <p:cNvPr id="6" name="Footer Placeholder 5">
            <a:extLst>
              <a:ext uri="{FF2B5EF4-FFF2-40B4-BE49-F238E27FC236}">
                <a16:creationId xmlns:a16="http://schemas.microsoft.com/office/drawing/2014/main" id="{F48DCFBB-4A17-2247-9B0F-9EDAAEA86A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B4968B-6334-2646-9452-64846A9714BF}"/>
              </a:ext>
            </a:extLst>
          </p:cNvPr>
          <p:cNvSpPr>
            <a:spLocks noGrp="1"/>
          </p:cNvSpPr>
          <p:nvPr>
            <p:ph type="sldNum" sz="quarter" idx="12"/>
          </p:nvPr>
        </p:nvSpPr>
        <p:spPr/>
        <p:txBody>
          <a:bodyPr/>
          <a:lstStyle/>
          <a:p>
            <a:fld id="{2A53EEFA-9EFC-0E40-A989-36829A57CF16}" type="slidenum">
              <a:rPr lang="en-US" smtClean="0"/>
              <a:t>‹#›</a:t>
            </a:fld>
            <a:endParaRPr lang="en-US"/>
          </a:p>
        </p:txBody>
      </p:sp>
    </p:spTree>
    <p:extLst>
      <p:ext uri="{BB962C8B-B14F-4D97-AF65-F5344CB8AC3E}">
        <p14:creationId xmlns:p14="http://schemas.microsoft.com/office/powerpoint/2010/main" val="371037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B68E2-13AA-6149-A84A-FEC0AC1F4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BFF740-43CC-2E48-95C1-8505BDE265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1AD796-D70A-4842-8DCA-9D1D51F18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2DA7FA-7E22-EA49-8981-55150328BB76}"/>
              </a:ext>
            </a:extLst>
          </p:cNvPr>
          <p:cNvSpPr>
            <a:spLocks noGrp="1"/>
          </p:cNvSpPr>
          <p:nvPr>
            <p:ph type="dt" sz="half" idx="10"/>
          </p:nvPr>
        </p:nvSpPr>
        <p:spPr/>
        <p:txBody>
          <a:bodyPr/>
          <a:lstStyle/>
          <a:p>
            <a:fld id="{9BC6EE8F-5618-A049-838B-32DFDE9D880E}" type="datetime1">
              <a:rPr lang="en-US" smtClean="0"/>
              <a:t>10/19/20</a:t>
            </a:fld>
            <a:endParaRPr lang="en-US"/>
          </a:p>
        </p:txBody>
      </p:sp>
      <p:sp>
        <p:nvSpPr>
          <p:cNvPr id="6" name="Footer Placeholder 5">
            <a:extLst>
              <a:ext uri="{FF2B5EF4-FFF2-40B4-BE49-F238E27FC236}">
                <a16:creationId xmlns:a16="http://schemas.microsoft.com/office/drawing/2014/main" id="{957B62BD-9DC5-3441-94C6-4B7125F7F0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A3375D-111B-244E-9BE1-E020BB2B0AA2}"/>
              </a:ext>
            </a:extLst>
          </p:cNvPr>
          <p:cNvSpPr>
            <a:spLocks noGrp="1"/>
          </p:cNvSpPr>
          <p:nvPr>
            <p:ph type="sldNum" sz="quarter" idx="12"/>
          </p:nvPr>
        </p:nvSpPr>
        <p:spPr/>
        <p:txBody>
          <a:bodyPr/>
          <a:lstStyle/>
          <a:p>
            <a:fld id="{2A53EEFA-9EFC-0E40-A989-36829A57CF16}" type="slidenum">
              <a:rPr lang="en-US" smtClean="0"/>
              <a:t>‹#›</a:t>
            </a:fld>
            <a:endParaRPr lang="en-US"/>
          </a:p>
        </p:txBody>
      </p:sp>
    </p:spTree>
    <p:extLst>
      <p:ext uri="{BB962C8B-B14F-4D97-AF65-F5344CB8AC3E}">
        <p14:creationId xmlns:p14="http://schemas.microsoft.com/office/powerpoint/2010/main" val="2686992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C6DB47-573A-D44A-916D-B561BEAB73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4A0160-749D-FA42-B5FE-7A36F63799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223FD-93BF-1941-9301-74D1C32700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8D406-5B9B-274B-AE12-2C287CDE00D3}" type="datetime1">
              <a:rPr lang="en-US" smtClean="0"/>
              <a:t>10/19/20</a:t>
            </a:fld>
            <a:endParaRPr lang="en-US"/>
          </a:p>
        </p:txBody>
      </p:sp>
      <p:sp>
        <p:nvSpPr>
          <p:cNvPr id="5" name="Footer Placeholder 4">
            <a:extLst>
              <a:ext uri="{FF2B5EF4-FFF2-40B4-BE49-F238E27FC236}">
                <a16:creationId xmlns:a16="http://schemas.microsoft.com/office/drawing/2014/main" id="{97256ABC-C5E6-9E49-97C1-13174C8F78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5C3213-92BB-3C4E-9B7D-EE662B9817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3EEFA-9EFC-0E40-A989-36829A57CF16}" type="slidenum">
              <a:rPr lang="en-US" smtClean="0"/>
              <a:t>‹#›</a:t>
            </a:fld>
            <a:endParaRPr lang="en-US"/>
          </a:p>
        </p:txBody>
      </p:sp>
    </p:spTree>
    <p:extLst>
      <p:ext uri="{BB962C8B-B14F-4D97-AF65-F5344CB8AC3E}">
        <p14:creationId xmlns:p14="http://schemas.microsoft.com/office/powerpoint/2010/main" val="822838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DF940-4DE7-A24F-8401-B328F6D3F0F9}"/>
              </a:ext>
            </a:extLst>
          </p:cNvPr>
          <p:cNvSpPr>
            <a:spLocks noGrp="1"/>
          </p:cNvSpPr>
          <p:nvPr>
            <p:ph type="ctrTitle"/>
          </p:nvPr>
        </p:nvSpPr>
        <p:spPr/>
        <p:txBody>
          <a:bodyPr/>
          <a:lstStyle/>
          <a:p>
            <a:r>
              <a:rPr lang="en-US" dirty="0"/>
              <a:t>Lab Meeting Presentation</a:t>
            </a:r>
            <a:br>
              <a:rPr lang="en-US" dirty="0"/>
            </a:br>
            <a:r>
              <a:rPr lang="en-US" dirty="0"/>
              <a:t>October 20, 2020</a:t>
            </a:r>
          </a:p>
        </p:txBody>
      </p:sp>
      <p:sp>
        <p:nvSpPr>
          <p:cNvPr id="3" name="Subtitle 2">
            <a:extLst>
              <a:ext uri="{FF2B5EF4-FFF2-40B4-BE49-F238E27FC236}">
                <a16:creationId xmlns:a16="http://schemas.microsoft.com/office/drawing/2014/main" id="{0AB2DA94-3E3F-3444-A2FE-7B7879A668E1}"/>
              </a:ext>
            </a:extLst>
          </p:cNvPr>
          <p:cNvSpPr>
            <a:spLocks noGrp="1"/>
          </p:cNvSpPr>
          <p:nvPr>
            <p:ph type="subTitle" idx="1"/>
          </p:nvPr>
        </p:nvSpPr>
        <p:spPr/>
        <p:txBody>
          <a:bodyPr/>
          <a:lstStyle/>
          <a:p>
            <a:r>
              <a:rPr lang="en-US" dirty="0"/>
              <a:t>John Church</a:t>
            </a:r>
          </a:p>
          <a:p>
            <a:endParaRPr lang="en-US" dirty="0"/>
          </a:p>
        </p:txBody>
      </p:sp>
    </p:spTree>
    <p:extLst>
      <p:ext uri="{BB962C8B-B14F-4D97-AF65-F5344CB8AC3E}">
        <p14:creationId xmlns:p14="http://schemas.microsoft.com/office/powerpoint/2010/main" val="4163750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0AFE-B728-F947-ACAA-21B93CADCE5F}"/>
              </a:ext>
            </a:extLst>
          </p:cNvPr>
          <p:cNvSpPr>
            <a:spLocks noGrp="1"/>
          </p:cNvSpPr>
          <p:nvPr>
            <p:ph type="title"/>
          </p:nvPr>
        </p:nvSpPr>
        <p:spPr/>
        <p:txBody>
          <a:bodyPr/>
          <a:lstStyle/>
          <a:p>
            <a:pPr algn="ctr"/>
            <a:r>
              <a:rPr lang="en-US" dirty="0"/>
              <a:t>Questions?</a:t>
            </a:r>
          </a:p>
        </p:txBody>
      </p:sp>
      <p:sp>
        <p:nvSpPr>
          <p:cNvPr id="4" name="Slide Number Placeholder 3">
            <a:extLst>
              <a:ext uri="{FF2B5EF4-FFF2-40B4-BE49-F238E27FC236}">
                <a16:creationId xmlns:a16="http://schemas.microsoft.com/office/drawing/2014/main" id="{1A927CC4-A607-A643-814A-0024828A6237}"/>
              </a:ext>
            </a:extLst>
          </p:cNvPr>
          <p:cNvSpPr>
            <a:spLocks noGrp="1"/>
          </p:cNvSpPr>
          <p:nvPr>
            <p:ph type="sldNum" sz="quarter" idx="12"/>
          </p:nvPr>
        </p:nvSpPr>
        <p:spPr/>
        <p:txBody>
          <a:bodyPr/>
          <a:lstStyle/>
          <a:p>
            <a:fld id="{2A53EEFA-9EFC-0E40-A989-36829A57CF16}" type="slidenum">
              <a:rPr lang="en-US" smtClean="0"/>
              <a:t>9</a:t>
            </a:fld>
            <a:endParaRPr lang="en-US"/>
          </a:p>
        </p:txBody>
      </p:sp>
      <p:pic>
        <p:nvPicPr>
          <p:cNvPr id="8" name="Picture 7" descr="A large brown dog lying on the floor&#10;&#10;Description automatically generated">
            <a:extLst>
              <a:ext uri="{FF2B5EF4-FFF2-40B4-BE49-F238E27FC236}">
                <a16:creationId xmlns:a16="http://schemas.microsoft.com/office/drawing/2014/main" id="{B87DF07D-8479-A241-BA2D-7715B1D25F98}"/>
              </a:ext>
            </a:extLst>
          </p:cNvPr>
          <p:cNvPicPr>
            <a:picLocks noChangeAspect="1"/>
          </p:cNvPicPr>
          <p:nvPr/>
        </p:nvPicPr>
        <p:blipFill>
          <a:blip r:embed="rId2"/>
          <a:stretch>
            <a:fillRect/>
          </a:stretch>
        </p:blipFill>
        <p:spPr>
          <a:xfrm>
            <a:off x="1790701" y="1386816"/>
            <a:ext cx="3557292" cy="4743056"/>
          </a:xfrm>
          <a:prstGeom prst="rect">
            <a:avLst/>
          </a:prstGeom>
        </p:spPr>
      </p:pic>
      <p:pic>
        <p:nvPicPr>
          <p:cNvPr id="12" name="Picture 11" descr="A picture containing indoor, dog, sitting, small&#10;&#10;Description automatically generated">
            <a:extLst>
              <a:ext uri="{FF2B5EF4-FFF2-40B4-BE49-F238E27FC236}">
                <a16:creationId xmlns:a16="http://schemas.microsoft.com/office/drawing/2014/main" id="{BB7FD91B-04AB-9741-AF30-0881B90893C6}"/>
              </a:ext>
            </a:extLst>
          </p:cNvPr>
          <p:cNvPicPr>
            <a:picLocks noChangeAspect="1"/>
          </p:cNvPicPr>
          <p:nvPr/>
        </p:nvPicPr>
        <p:blipFill>
          <a:blip r:embed="rId3"/>
          <a:stretch>
            <a:fillRect/>
          </a:stretch>
        </p:blipFill>
        <p:spPr>
          <a:xfrm rot="5400000">
            <a:off x="6251127" y="1979698"/>
            <a:ext cx="4743055" cy="3557292"/>
          </a:xfrm>
          <a:prstGeom prst="rect">
            <a:avLst/>
          </a:prstGeom>
        </p:spPr>
      </p:pic>
    </p:spTree>
    <p:extLst>
      <p:ext uri="{BB962C8B-B14F-4D97-AF65-F5344CB8AC3E}">
        <p14:creationId xmlns:p14="http://schemas.microsoft.com/office/powerpoint/2010/main" val="143102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53BA-B60B-432B-A28F-475D4AD38747}"/>
              </a:ext>
            </a:extLst>
          </p:cNvPr>
          <p:cNvSpPr>
            <a:spLocks noGrp="1"/>
          </p:cNvSpPr>
          <p:nvPr>
            <p:ph type="title"/>
          </p:nvPr>
        </p:nvSpPr>
        <p:spPr>
          <a:xfrm>
            <a:off x="596894" y="363993"/>
            <a:ext cx="11579130" cy="1450757"/>
          </a:xfrm>
        </p:spPr>
        <p:txBody>
          <a:bodyPr/>
          <a:lstStyle/>
          <a:p>
            <a:r>
              <a:rPr lang="en-US" i="1" dirty="0">
                <a:solidFill>
                  <a:schemeClr val="tx1"/>
                </a:solidFill>
              </a:rPr>
              <a:t>F. tularensis </a:t>
            </a:r>
            <a:r>
              <a:rPr lang="en-US" dirty="0">
                <a:solidFill>
                  <a:schemeClr val="tx1"/>
                </a:solidFill>
              </a:rPr>
              <a:t>has heterogeneous populations of ribosomes</a:t>
            </a:r>
            <a:endParaRPr lang="en-US" i="1" dirty="0">
              <a:solidFill>
                <a:schemeClr val="tx1"/>
              </a:solidFill>
            </a:endParaRPr>
          </a:p>
        </p:txBody>
      </p:sp>
      <p:grpSp>
        <p:nvGrpSpPr>
          <p:cNvPr id="4" name="Group 3">
            <a:extLst>
              <a:ext uri="{FF2B5EF4-FFF2-40B4-BE49-F238E27FC236}">
                <a16:creationId xmlns:a16="http://schemas.microsoft.com/office/drawing/2014/main" id="{2A1F6859-2CA6-4D08-9BA8-65289EB3ECC2}"/>
              </a:ext>
            </a:extLst>
          </p:cNvPr>
          <p:cNvGrpSpPr/>
          <p:nvPr/>
        </p:nvGrpSpPr>
        <p:grpSpPr>
          <a:xfrm>
            <a:off x="596894" y="4937208"/>
            <a:ext cx="1758050" cy="754680"/>
            <a:chOff x="7425086" y="5372090"/>
            <a:chExt cx="1084733" cy="438774"/>
          </a:xfrm>
        </p:grpSpPr>
        <p:cxnSp>
          <p:nvCxnSpPr>
            <p:cNvPr id="5" name="Straight Connector 4">
              <a:extLst>
                <a:ext uri="{FF2B5EF4-FFF2-40B4-BE49-F238E27FC236}">
                  <a16:creationId xmlns:a16="http://schemas.microsoft.com/office/drawing/2014/main" id="{08CF31FC-A688-4259-9D46-AC4A242F097D}"/>
                </a:ext>
              </a:extLst>
            </p:cNvPr>
            <p:cNvCxnSpPr>
              <a:cxnSpLocks/>
            </p:cNvCxnSpPr>
            <p:nvPr/>
          </p:nvCxnSpPr>
          <p:spPr>
            <a:xfrm>
              <a:off x="7425086" y="5810863"/>
              <a:ext cx="1084733" cy="1"/>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7EA30759-068C-472C-A603-61E96E0C0612}"/>
                </a:ext>
              </a:extLst>
            </p:cNvPr>
            <p:cNvSpPr/>
            <p:nvPr/>
          </p:nvSpPr>
          <p:spPr>
            <a:xfrm>
              <a:off x="7622191" y="5604953"/>
              <a:ext cx="585017" cy="205909"/>
            </a:xfrm>
            <a:prstGeom prst="rect">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p>
          </p:txBody>
        </p:sp>
        <p:sp>
          <p:nvSpPr>
            <p:cNvPr id="7" name="TextBox 6">
              <a:extLst>
                <a:ext uri="{FF2B5EF4-FFF2-40B4-BE49-F238E27FC236}">
                  <a16:creationId xmlns:a16="http://schemas.microsoft.com/office/drawing/2014/main" id="{E1C12214-8D38-4EC7-80B6-EA689D27FD6A}"/>
                </a:ext>
              </a:extLst>
            </p:cNvPr>
            <p:cNvSpPr txBox="1"/>
            <p:nvPr/>
          </p:nvSpPr>
          <p:spPr>
            <a:xfrm>
              <a:off x="7627894" y="5372090"/>
              <a:ext cx="534640" cy="229208"/>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rpsU3</a:t>
              </a:r>
            </a:p>
          </p:txBody>
        </p:sp>
      </p:grpSp>
      <p:grpSp>
        <p:nvGrpSpPr>
          <p:cNvPr id="20" name="Group 19">
            <a:extLst>
              <a:ext uri="{FF2B5EF4-FFF2-40B4-BE49-F238E27FC236}">
                <a16:creationId xmlns:a16="http://schemas.microsoft.com/office/drawing/2014/main" id="{2E048DBC-AACB-408C-8C50-DDE4C175BC67}"/>
              </a:ext>
            </a:extLst>
          </p:cNvPr>
          <p:cNvGrpSpPr/>
          <p:nvPr/>
        </p:nvGrpSpPr>
        <p:grpSpPr>
          <a:xfrm>
            <a:off x="735866" y="2018302"/>
            <a:ext cx="2936568" cy="719397"/>
            <a:chOff x="88488" y="5278912"/>
            <a:chExt cx="2433484" cy="531952"/>
          </a:xfrm>
        </p:grpSpPr>
        <p:sp>
          <p:nvSpPr>
            <p:cNvPr id="21" name="Rectangle 20">
              <a:extLst>
                <a:ext uri="{FF2B5EF4-FFF2-40B4-BE49-F238E27FC236}">
                  <a16:creationId xmlns:a16="http://schemas.microsoft.com/office/drawing/2014/main" id="{7B2E7CE3-F39D-4A4B-ACA3-EB10B9F81FF5}"/>
                </a:ext>
              </a:extLst>
            </p:cNvPr>
            <p:cNvSpPr/>
            <p:nvPr/>
          </p:nvSpPr>
          <p:spPr>
            <a:xfrm>
              <a:off x="339211" y="55748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cxnSp>
          <p:nvCxnSpPr>
            <p:cNvPr id="22" name="Straight Connector 21">
              <a:extLst>
                <a:ext uri="{FF2B5EF4-FFF2-40B4-BE49-F238E27FC236}">
                  <a16:creationId xmlns:a16="http://schemas.microsoft.com/office/drawing/2014/main" id="{77643CB9-90A7-4CC8-A41E-313561290D5F}"/>
                </a:ext>
              </a:extLst>
            </p:cNvPr>
            <p:cNvCxnSpPr/>
            <p:nvPr/>
          </p:nvCxnSpPr>
          <p:spPr>
            <a:xfrm>
              <a:off x="88488" y="5810864"/>
              <a:ext cx="2433484"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7D856861-AF5D-4CD7-A60D-617A009C7AD6}"/>
                </a:ext>
              </a:extLst>
            </p:cNvPr>
            <p:cNvSpPr/>
            <p:nvPr/>
          </p:nvSpPr>
          <p:spPr>
            <a:xfrm>
              <a:off x="1597743" y="5574890"/>
              <a:ext cx="585017" cy="235974"/>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24" name="TextBox 23">
              <a:extLst>
                <a:ext uri="{FF2B5EF4-FFF2-40B4-BE49-F238E27FC236}">
                  <a16:creationId xmlns:a16="http://schemas.microsoft.com/office/drawing/2014/main" id="{E2F19A2F-905C-4516-8C8C-A111EFB6A789}"/>
                </a:ext>
              </a:extLst>
            </p:cNvPr>
            <p:cNvSpPr txBox="1"/>
            <p:nvPr/>
          </p:nvSpPr>
          <p:spPr>
            <a:xfrm>
              <a:off x="1548736" y="5278912"/>
              <a:ext cx="718056" cy="291512"/>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rpsU1</a:t>
              </a:r>
            </a:p>
          </p:txBody>
        </p:sp>
        <p:sp>
          <p:nvSpPr>
            <p:cNvPr id="25" name="TextBox 24">
              <a:extLst>
                <a:ext uri="{FF2B5EF4-FFF2-40B4-BE49-F238E27FC236}">
                  <a16:creationId xmlns:a16="http://schemas.microsoft.com/office/drawing/2014/main" id="{064A10EE-B828-4FFB-A0D3-BCF1874F8F26}"/>
                </a:ext>
              </a:extLst>
            </p:cNvPr>
            <p:cNvSpPr txBox="1"/>
            <p:nvPr/>
          </p:nvSpPr>
          <p:spPr>
            <a:xfrm>
              <a:off x="552432" y="5508064"/>
              <a:ext cx="698117" cy="291512"/>
            </a:xfrm>
            <a:prstGeom prst="rect">
              <a:avLst/>
            </a:prstGeom>
            <a:noFill/>
          </p:spPr>
          <p:txBody>
            <a:bodyPr wrap="none" rtlCol="0">
              <a:spAutoFit/>
            </a:bodyPr>
            <a:lstStyle/>
            <a:p>
              <a:r>
                <a:rPr lang="en-US" sz="2200" i="1" dirty="0" err="1">
                  <a:latin typeface="Century Gothic" charset="0"/>
                  <a:ea typeface="Century Gothic" charset="0"/>
                  <a:cs typeface="Century Gothic" charset="0"/>
                </a:rPr>
                <a:t>cspC</a:t>
              </a:r>
              <a:endParaRPr lang="en-US" sz="2200" i="1" dirty="0">
                <a:latin typeface="Century Gothic" charset="0"/>
                <a:ea typeface="Century Gothic" charset="0"/>
                <a:cs typeface="Century Gothic" charset="0"/>
              </a:endParaRPr>
            </a:p>
          </p:txBody>
        </p:sp>
      </p:grpSp>
      <p:grpSp>
        <p:nvGrpSpPr>
          <p:cNvPr id="3" name="Group 2">
            <a:extLst>
              <a:ext uri="{FF2B5EF4-FFF2-40B4-BE49-F238E27FC236}">
                <a16:creationId xmlns:a16="http://schemas.microsoft.com/office/drawing/2014/main" id="{1B92F4DE-56FB-4C41-A4C7-C875F904ED82}"/>
              </a:ext>
            </a:extLst>
          </p:cNvPr>
          <p:cNvGrpSpPr/>
          <p:nvPr/>
        </p:nvGrpSpPr>
        <p:grpSpPr>
          <a:xfrm>
            <a:off x="596895" y="3374103"/>
            <a:ext cx="6271992" cy="737111"/>
            <a:chOff x="375074" y="3280766"/>
            <a:chExt cx="7597803" cy="943949"/>
          </a:xfrm>
        </p:grpSpPr>
        <p:grpSp>
          <p:nvGrpSpPr>
            <p:cNvPr id="10" name="Group 9">
              <a:extLst>
                <a:ext uri="{FF2B5EF4-FFF2-40B4-BE49-F238E27FC236}">
                  <a16:creationId xmlns:a16="http://schemas.microsoft.com/office/drawing/2014/main" id="{AECAF56C-1FF8-461B-A083-A9E4DBA1F9D0}"/>
                </a:ext>
              </a:extLst>
            </p:cNvPr>
            <p:cNvGrpSpPr/>
            <p:nvPr/>
          </p:nvGrpSpPr>
          <p:grpSpPr>
            <a:xfrm>
              <a:off x="745050" y="3280766"/>
              <a:ext cx="6800784" cy="910881"/>
              <a:chOff x="2909842" y="5611675"/>
              <a:chExt cx="3936521" cy="484537"/>
            </a:xfrm>
          </p:grpSpPr>
          <p:sp>
            <p:nvSpPr>
              <p:cNvPr id="11" name="TextBox 10">
                <a:extLst>
                  <a:ext uri="{FF2B5EF4-FFF2-40B4-BE49-F238E27FC236}">
                    <a16:creationId xmlns:a16="http://schemas.microsoft.com/office/drawing/2014/main" id="{AE96A1C4-9A3A-4524-9FFE-C7D1B7CA94B8}"/>
                  </a:ext>
                </a:extLst>
              </p:cNvPr>
              <p:cNvSpPr txBox="1"/>
              <p:nvPr/>
            </p:nvSpPr>
            <p:spPr>
              <a:xfrm>
                <a:off x="2915421" y="5611675"/>
                <a:ext cx="607584" cy="268555"/>
              </a:xfrm>
              <a:prstGeom prst="rect">
                <a:avLst/>
              </a:prstGeom>
              <a:noFill/>
            </p:spPr>
            <p:txBody>
              <a:bodyPr wrap="none" rtlCol="0">
                <a:spAutoFit/>
              </a:bodyPr>
              <a:lstStyle/>
              <a:p>
                <a:r>
                  <a:rPr lang="en-US" sz="2200" b="1" i="1" dirty="0">
                    <a:latin typeface="Century Gothic" charset="0"/>
                    <a:ea typeface="Century Gothic" charset="0"/>
                    <a:cs typeface="Century Gothic" charset="0"/>
                  </a:rPr>
                  <a:t>rpsU2</a:t>
                </a:r>
              </a:p>
            </p:txBody>
          </p:sp>
          <p:sp>
            <p:nvSpPr>
              <p:cNvPr id="12" name="Rectangle 11">
                <a:extLst>
                  <a:ext uri="{FF2B5EF4-FFF2-40B4-BE49-F238E27FC236}">
                    <a16:creationId xmlns:a16="http://schemas.microsoft.com/office/drawing/2014/main" id="{2C00F6EE-7F1E-4C55-9248-A39881C85FB4}"/>
                  </a:ext>
                </a:extLst>
              </p:cNvPr>
              <p:cNvSpPr/>
              <p:nvPr/>
            </p:nvSpPr>
            <p:spPr>
              <a:xfrm>
                <a:off x="4335968"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4" name="Rectangle 13">
                <a:extLst>
                  <a:ext uri="{FF2B5EF4-FFF2-40B4-BE49-F238E27FC236}">
                    <a16:creationId xmlns:a16="http://schemas.microsoft.com/office/drawing/2014/main" id="{535FAEE5-7563-4F02-A146-3EBF747ABDC8}"/>
                  </a:ext>
                </a:extLst>
              </p:cNvPr>
              <p:cNvSpPr/>
              <p:nvPr/>
            </p:nvSpPr>
            <p:spPr>
              <a:xfrm>
                <a:off x="2909842" y="5854289"/>
                <a:ext cx="585017" cy="235974"/>
              </a:xfrm>
              <a:prstGeom prst="rect">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5" name="Rectangle 14">
                <a:extLst>
                  <a:ext uri="{FF2B5EF4-FFF2-40B4-BE49-F238E27FC236}">
                    <a16:creationId xmlns:a16="http://schemas.microsoft.com/office/drawing/2014/main" id="{188F732B-9348-4CEA-AC35-5AB68F45D103}"/>
                  </a:ext>
                </a:extLst>
              </p:cNvPr>
              <p:cNvSpPr/>
              <p:nvPr/>
            </p:nvSpPr>
            <p:spPr>
              <a:xfrm>
                <a:off x="5636995" y="5854290"/>
                <a:ext cx="1209368"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6" name="TextBox 15">
                <a:extLst>
                  <a:ext uri="{FF2B5EF4-FFF2-40B4-BE49-F238E27FC236}">
                    <a16:creationId xmlns:a16="http://schemas.microsoft.com/office/drawing/2014/main" id="{A15446D8-3622-4E5E-932B-72EC3FC94227}"/>
                  </a:ext>
                </a:extLst>
              </p:cNvPr>
              <p:cNvSpPr txBox="1"/>
              <p:nvPr/>
            </p:nvSpPr>
            <p:spPr>
              <a:xfrm>
                <a:off x="4572301" y="5821692"/>
                <a:ext cx="649762"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dnaG</a:t>
                </a:r>
                <a:endParaRPr lang="en-US" sz="2200" i="1" dirty="0">
                  <a:latin typeface="Century Gothic" charset="0"/>
                  <a:ea typeface="Century Gothic" charset="0"/>
                  <a:cs typeface="Century Gothic" charset="0"/>
                </a:endParaRPr>
              </a:p>
            </p:txBody>
          </p:sp>
          <p:sp>
            <p:nvSpPr>
              <p:cNvPr id="17" name="TextBox 16">
                <a:extLst>
                  <a:ext uri="{FF2B5EF4-FFF2-40B4-BE49-F238E27FC236}">
                    <a16:creationId xmlns:a16="http://schemas.microsoft.com/office/drawing/2014/main" id="{E02D3E7D-9689-4562-8B40-67790DECDAED}"/>
                  </a:ext>
                </a:extLst>
              </p:cNvPr>
              <p:cNvSpPr txBox="1"/>
              <p:nvPr/>
            </p:nvSpPr>
            <p:spPr>
              <a:xfrm>
                <a:off x="5931980" y="5827655"/>
                <a:ext cx="563296"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rpoD</a:t>
                </a:r>
                <a:endParaRPr lang="en-US" sz="2200" i="1" dirty="0">
                  <a:latin typeface="Century Gothic" charset="0"/>
                  <a:ea typeface="Century Gothic" charset="0"/>
                  <a:cs typeface="Century Gothic" charset="0"/>
                </a:endParaRPr>
              </a:p>
            </p:txBody>
          </p:sp>
          <p:sp>
            <p:nvSpPr>
              <p:cNvPr id="18" name="Rectangle 17">
                <a:extLst>
                  <a:ext uri="{FF2B5EF4-FFF2-40B4-BE49-F238E27FC236}">
                    <a16:creationId xmlns:a16="http://schemas.microsoft.com/office/drawing/2014/main" id="{698352D2-02F1-4B41-AB6B-BF6EFBDA8EFF}"/>
                  </a:ext>
                </a:extLst>
              </p:cNvPr>
              <p:cNvSpPr/>
              <p:nvPr/>
            </p:nvSpPr>
            <p:spPr>
              <a:xfrm>
                <a:off x="3559285" y="5854289"/>
                <a:ext cx="702823" cy="235974"/>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i="1"/>
              </a:p>
            </p:txBody>
          </p:sp>
          <p:sp>
            <p:nvSpPr>
              <p:cNvPr id="19" name="TextBox 18">
                <a:extLst>
                  <a:ext uri="{FF2B5EF4-FFF2-40B4-BE49-F238E27FC236}">
                    <a16:creationId xmlns:a16="http://schemas.microsoft.com/office/drawing/2014/main" id="{97D9AC1B-7415-4C16-9C71-54E2633027CD}"/>
                  </a:ext>
                </a:extLst>
              </p:cNvPr>
              <p:cNvSpPr txBox="1"/>
              <p:nvPr/>
            </p:nvSpPr>
            <p:spPr>
              <a:xfrm>
                <a:off x="3609726" y="5827657"/>
                <a:ext cx="577004" cy="268555"/>
              </a:xfrm>
              <a:prstGeom prst="rect">
                <a:avLst/>
              </a:prstGeom>
              <a:noFill/>
            </p:spPr>
            <p:txBody>
              <a:bodyPr wrap="none" rtlCol="0">
                <a:spAutoFit/>
              </a:bodyPr>
              <a:lstStyle/>
              <a:p>
                <a:r>
                  <a:rPr lang="en-US" sz="2200" i="1" dirty="0" err="1">
                    <a:latin typeface="Century Gothic" charset="0"/>
                    <a:ea typeface="Century Gothic" charset="0"/>
                    <a:cs typeface="Century Gothic" charset="0"/>
                  </a:rPr>
                  <a:t>yqeY</a:t>
                </a:r>
                <a:endParaRPr lang="en-US" sz="2200" i="1" dirty="0">
                  <a:latin typeface="Century Gothic" charset="0"/>
                  <a:ea typeface="Century Gothic" charset="0"/>
                  <a:cs typeface="Century Gothic" charset="0"/>
                </a:endParaRPr>
              </a:p>
            </p:txBody>
          </p:sp>
        </p:grpSp>
        <p:cxnSp>
          <p:nvCxnSpPr>
            <p:cNvPr id="28" name="Straight Connector 27">
              <a:extLst>
                <a:ext uri="{FF2B5EF4-FFF2-40B4-BE49-F238E27FC236}">
                  <a16:creationId xmlns:a16="http://schemas.microsoft.com/office/drawing/2014/main" id="{E1B42F70-5F01-4312-AF86-B4DBBB375442}"/>
                </a:ext>
              </a:extLst>
            </p:cNvPr>
            <p:cNvCxnSpPr>
              <a:cxnSpLocks/>
            </p:cNvCxnSpPr>
            <p:nvPr/>
          </p:nvCxnSpPr>
          <p:spPr>
            <a:xfrm flipV="1">
              <a:off x="375074" y="4180502"/>
              <a:ext cx="7597803" cy="44213"/>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58180D8F-D048-4BEF-8F80-A8B6EBA848AE}"/>
              </a:ext>
            </a:extLst>
          </p:cNvPr>
          <p:cNvGrpSpPr/>
          <p:nvPr/>
        </p:nvGrpSpPr>
        <p:grpSpPr>
          <a:xfrm>
            <a:off x="7160377" y="3501055"/>
            <a:ext cx="1181434" cy="836294"/>
            <a:chOff x="5051905" y="2510640"/>
            <a:chExt cx="855722" cy="607249"/>
          </a:xfrm>
        </p:grpSpPr>
        <p:sp>
          <p:nvSpPr>
            <p:cNvPr id="33" name="Oval 32">
              <a:extLst>
                <a:ext uri="{FF2B5EF4-FFF2-40B4-BE49-F238E27FC236}">
                  <a16:creationId xmlns:a16="http://schemas.microsoft.com/office/drawing/2014/main" id="{2FCB74FF-4AC5-482D-B1BE-DE910D7B3D67}"/>
                </a:ext>
              </a:extLst>
            </p:cNvPr>
            <p:cNvSpPr/>
            <p:nvPr/>
          </p:nvSpPr>
          <p:spPr>
            <a:xfrm>
              <a:off x="5051905" y="2510640"/>
              <a:ext cx="855722" cy="50193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40CCC8A-D852-4567-95B6-21CCF7F1324A}"/>
                </a:ext>
              </a:extLst>
            </p:cNvPr>
            <p:cNvSpPr/>
            <p:nvPr/>
          </p:nvSpPr>
          <p:spPr>
            <a:xfrm>
              <a:off x="5127684" y="2835110"/>
              <a:ext cx="703551" cy="28277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1A38816-C5AB-47A8-B64E-8C4BF67BE007}"/>
                </a:ext>
              </a:extLst>
            </p:cNvPr>
            <p:cNvSpPr/>
            <p:nvPr/>
          </p:nvSpPr>
          <p:spPr>
            <a:xfrm rot="21097913">
              <a:off x="5188155" y="2860054"/>
              <a:ext cx="311655" cy="128261"/>
            </a:xfrm>
            <a:prstGeom prst="ellipse">
              <a:avLst/>
            </a:prstGeom>
            <a:solidFill>
              <a:srgbClr val="7030A0"/>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2065D731-F3C7-4488-B4CA-0EBA6920B25D}"/>
              </a:ext>
            </a:extLst>
          </p:cNvPr>
          <p:cNvGrpSpPr/>
          <p:nvPr/>
        </p:nvGrpSpPr>
        <p:grpSpPr>
          <a:xfrm>
            <a:off x="7159954" y="2145797"/>
            <a:ext cx="1181434" cy="836294"/>
            <a:chOff x="5051905" y="2510640"/>
            <a:chExt cx="855722" cy="607249"/>
          </a:xfrm>
        </p:grpSpPr>
        <p:sp>
          <p:nvSpPr>
            <p:cNvPr id="45" name="Oval 44">
              <a:extLst>
                <a:ext uri="{FF2B5EF4-FFF2-40B4-BE49-F238E27FC236}">
                  <a16:creationId xmlns:a16="http://schemas.microsoft.com/office/drawing/2014/main" id="{A8F6B43F-F6D5-4489-959C-693A50B231B2}"/>
                </a:ext>
              </a:extLst>
            </p:cNvPr>
            <p:cNvSpPr/>
            <p:nvPr/>
          </p:nvSpPr>
          <p:spPr>
            <a:xfrm>
              <a:off x="5051905" y="2510640"/>
              <a:ext cx="855722" cy="50193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2BA5138-47CD-427E-8EF7-4C3191BA99E7}"/>
                </a:ext>
              </a:extLst>
            </p:cNvPr>
            <p:cNvSpPr/>
            <p:nvPr/>
          </p:nvSpPr>
          <p:spPr>
            <a:xfrm>
              <a:off x="5127684" y="2835110"/>
              <a:ext cx="703551" cy="28277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65BAB81-49C1-45A2-9803-17F535754FA7}"/>
                </a:ext>
              </a:extLst>
            </p:cNvPr>
            <p:cNvSpPr/>
            <p:nvPr/>
          </p:nvSpPr>
          <p:spPr>
            <a:xfrm rot="21097913">
              <a:off x="5188155" y="2860054"/>
              <a:ext cx="311655" cy="128261"/>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285EC0D3-9406-45FE-BA5C-F53DE6D6426F}"/>
              </a:ext>
            </a:extLst>
          </p:cNvPr>
          <p:cNvGrpSpPr/>
          <p:nvPr/>
        </p:nvGrpSpPr>
        <p:grpSpPr>
          <a:xfrm>
            <a:off x="7264577" y="5180807"/>
            <a:ext cx="1181434" cy="836296"/>
            <a:chOff x="5051905" y="2510639"/>
            <a:chExt cx="855722" cy="607250"/>
          </a:xfrm>
        </p:grpSpPr>
        <p:sp>
          <p:nvSpPr>
            <p:cNvPr id="57" name="Oval 56">
              <a:extLst>
                <a:ext uri="{FF2B5EF4-FFF2-40B4-BE49-F238E27FC236}">
                  <a16:creationId xmlns:a16="http://schemas.microsoft.com/office/drawing/2014/main" id="{D3B01E4A-7702-4367-A7A7-2CF3795E54EB}"/>
                </a:ext>
              </a:extLst>
            </p:cNvPr>
            <p:cNvSpPr/>
            <p:nvPr/>
          </p:nvSpPr>
          <p:spPr>
            <a:xfrm>
              <a:off x="5051905" y="2510639"/>
              <a:ext cx="855722" cy="501930"/>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AA5ECDE-16FB-4D21-9015-14DBC0D5EF6D}"/>
                </a:ext>
              </a:extLst>
            </p:cNvPr>
            <p:cNvSpPr/>
            <p:nvPr/>
          </p:nvSpPr>
          <p:spPr>
            <a:xfrm>
              <a:off x="5127684" y="2835110"/>
              <a:ext cx="703551" cy="282779"/>
            </a:xfrm>
            <a:prstGeom prst="ellipse">
              <a:avLst/>
            </a:prstGeom>
            <a:solidFill>
              <a:schemeClr val="accent3">
                <a:lumMod val="20000"/>
                <a:lumOff val="80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5BCC0233-5057-4269-BBB8-887D41089817}"/>
                </a:ext>
              </a:extLst>
            </p:cNvPr>
            <p:cNvSpPr/>
            <p:nvPr/>
          </p:nvSpPr>
          <p:spPr>
            <a:xfrm rot="21097913">
              <a:off x="5188155" y="2860054"/>
              <a:ext cx="311655" cy="128261"/>
            </a:xfrm>
            <a:prstGeom prst="ellipse">
              <a:avLst/>
            </a:prstGeom>
            <a:solidFill>
              <a:schemeClr val="accent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C8D88673-005C-44E0-9941-34265127BF1D}"/>
              </a:ext>
            </a:extLst>
          </p:cNvPr>
          <p:cNvGrpSpPr/>
          <p:nvPr/>
        </p:nvGrpSpPr>
        <p:grpSpPr>
          <a:xfrm>
            <a:off x="805178" y="1989361"/>
            <a:ext cx="527368" cy="757425"/>
            <a:chOff x="5299447" y="2480912"/>
            <a:chExt cx="796553" cy="447345"/>
          </a:xfrm>
        </p:grpSpPr>
        <p:cxnSp>
          <p:nvCxnSpPr>
            <p:cNvPr id="9" name="Straight Connector 8">
              <a:extLst>
                <a:ext uri="{FF2B5EF4-FFF2-40B4-BE49-F238E27FC236}">
                  <a16:creationId xmlns:a16="http://schemas.microsoft.com/office/drawing/2014/main" id="{4C5D8E56-C5A1-4CB4-AEAB-F8543993DB27}"/>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5D73B5C0-4F79-4A61-B18F-0E26945E3472}"/>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68" name="Group 67">
            <a:extLst>
              <a:ext uri="{FF2B5EF4-FFF2-40B4-BE49-F238E27FC236}">
                <a16:creationId xmlns:a16="http://schemas.microsoft.com/office/drawing/2014/main" id="{331EF46C-3D81-40FB-9150-38E3D410086B}"/>
              </a:ext>
            </a:extLst>
          </p:cNvPr>
          <p:cNvGrpSpPr/>
          <p:nvPr/>
        </p:nvGrpSpPr>
        <p:grpSpPr>
          <a:xfrm>
            <a:off x="655720" y="3388717"/>
            <a:ext cx="527368" cy="757425"/>
            <a:chOff x="5299447" y="2480912"/>
            <a:chExt cx="796553" cy="447345"/>
          </a:xfrm>
        </p:grpSpPr>
        <p:cxnSp>
          <p:nvCxnSpPr>
            <p:cNvPr id="69" name="Straight Connector 68">
              <a:extLst>
                <a:ext uri="{FF2B5EF4-FFF2-40B4-BE49-F238E27FC236}">
                  <a16:creationId xmlns:a16="http://schemas.microsoft.com/office/drawing/2014/main" id="{457B1360-BE97-46FE-B233-D0F8B12C155A}"/>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7481F4CA-2549-4180-B27D-6A2C1CE0F32C}"/>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71" name="Group 70">
            <a:extLst>
              <a:ext uri="{FF2B5EF4-FFF2-40B4-BE49-F238E27FC236}">
                <a16:creationId xmlns:a16="http://schemas.microsoft.com/office/drawing/2014/main" id="{CF0DE6A2-D168-447C-AC32-4D5E1C47F0A1}"/>
              </a:ext>
            </a:extLst>
          </p:cNvPr>
          <p:cNvGrpSpPr/>
          <p:nvPr/>
        </p:nvGrpSpPr>
        <p:grpSpPr>
          <a:xfrm>
            <a:off x="655480" y="4954840"/>
            <a:ext cx="527368" cy="757425"/>
            <a:chOff x="5299447" y="2480912"/>
            <a:chExt cx="796553" cy="447345"/>
          </a:xfrm>
        </p:grpSpPr>
        <p:cxnSp>
          <p:nvCxnSpPr>
            <p:cNvPr id="72" name="Straight Connector 71">
              <a:extLst>
                <a:ext uri="{FF2B5EF4-FFF2-40B4-BE49-F238E27FC236}">
                  <a16:creationId xmlns:a16="http://schemas.microsoft.com/office/drawing/2014/main" id="{97B89B47-EC89-43C2-9CD7-D6E0F3389683}"/>
                </a:ext>
              </a:extLst>
            </p:cNvPr>
            <p:cNvCxnSpPr>
              <a:cxnSpLocks/>
            </p:cNvCxnSpPr>
            <p:nvPr/>
          </p:nvCxnSpPr>
          <p:spPr>
            <a:xfrm>
              <a:off x="5299447" y="2480912"/>
              <a:ext cx="0" cy="447345"/>
            </a:xfrm>
            <a:prstGeom prst="line">
              <a:avLst/>
            </a:prstGeom>
            <a:ln w="12700"/>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78602E2B-D57E-4A82-BCAF-935AD7D71DB0}"/>
                </a:ext>
              </a:extLst>
            </p:cNvPr>
            <p:cNvCxnSpPr/>
            <p:nvPr/>
          </p:nvCxnSpPr>
          <p:spPr>
            <a:xfrm>
              <a:off x="5299447" y="2480912"/>
              <a:ext cx="79655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64" name="Group 63">
            <a:extLst>
              <a:ext uri="{FF2B5EF4-FFF2-40B4-BE49-F238E27FC236}">
                <a16:creationId xmlns:a16="http://schemas.microsoft.com/office/drawing/2014/main" id="{F0E88F6F-BC95-4F04-84DA-4D216C568668}"/>
              </a:ext>
            </a:extLst>
          </p:cNvPr>
          <p:cNvGrpSpPr/>
          <p:nvPr/>
        </p:nvGrpSpPr>
        <p:grpSpPr>
          <a:xfrm>
            <a:off x="8989089" y="2254437"/>
            <a:ext cx="1808102" cy="2082912"/>
            <a:chOff x="8187122" y="2929569"/>
            <a:chExt cx="1808102" cy="2082912"/>
          </a:xfrm>
        </p:grpSpPr>
        <p:pic>
          <p:nvPicPr>
            <p:cNvPr id="65" name="Picture 64">
              <a:extLst>
                <a:ext uri="{FF2B5EF4-FFF2-40B4-BE49-F238E27FC236}">
                  <a16:creationId xmlns:a16="http://schemas.microsoft.com/office/drawing/2014/main" id="{AEA7BBFB-ECF4-40FD-AECB-013DC7D33C8D}"/>
                </a:ext>
              </a:extLst>
            </p:cNvPr>
            <p:cNvPicPr>
              <a:picLocks noChangeAspect="1"/>
            </p:cNvPicPr>
            <p:nvPr/>
          </p:nvPicPr>
          <p:blipFill rotWithShape="1">
            <a:blip r:embed="rId3">
              <a:extLst>
                <a:ext uri="{28A0092B-C50C-407E-A947-70E740481C1C}">
                  <a14:useLocalDpi xmlns:a14="http://schemas.microsoft.com/office/drawing/2010/main" val="0"/>
                </a:ext>
              </a:extLst>
            </a:blip>
            <a:srcRect l="47354" t="55212" r="41651" b="32523"/>
            <a:stretch/>
          </p:blipFill>
          <p:spPr>
            <a:xfrm rot="5400000">
              <a:off x="8486841" y="3656651"/>
              <a:ext cx="1056111" cy="1655550"/>
            </a:xfrm>
            <a:prstGeom prst="rect">
              <a:avLst/>
            </a:prstGeom>
            <a:ln>
              <a:solidFill>
                <a:schemeClr val="tx1"/>
              </a:solidFill>
            </a:ln>
          </p:spPr>
        </p:pic>
        <p:sp>
          <p:nvSpPr>
            <p:cNvPr id="66" name="TextBox 65">
              <a:extLst>
                <a:ext uri="{FF2B5EF4-FFF2-40B4-BE49-F238E27FC236}">
                  <a16:creationId xmlns:a16="http://schemas.microsoft.com/office/drawing/2014/main" id="{62E968BF-D8D6-4D63-B2F5-E53BD250AED2}"/>
                </a:ext>
              </a:extLst>
            </p:cNvPr>
            <p:cNvSpPr txBox="1"/>
            <p:nvPr/>
          </p:nvSpPr>
          <p:spPr>
            <a:xfrm rot="18482485">
              <a:off x="8209154" y="3501133"/>
              <a:ext cx="643510" cy="373179"/>
            </a:xfrm>
            <a:prstGeom prst="rect">
              <a:avLst/>
            </a:prstGeom>
            <a:noFill/>
          </p:spPr>
          <p:txBody>
            <a:bodyPr wrap="square" rtlCol="0">
              <a:spAutoFit/>
            </a:bodyPr>
            <a:lstStyle/>
            <a:p>
              <a:r>
                <a:rPr lang="en-US" dirty="0"/>
                <a:t>WT</a:t>
              </a:r>
            </a:p>
          </p:txBody>
        </p:sp>
        <p:sp>
          <p:nvSpPr>
            <p:cNvPr id="67" name="TextBox 66">
              <a:extLst>
                <a:ext uri="{FF2B5EF4-FFF2-40B4-BE49-F238E27FC236}">
                  <a16:creationId xmlns:a16="http://schemas.microsoft.com/office/drawing/2014/main" id="{20C422D1-A3FB-406E-B971-8C507833BEE5}"/>
                </a:ext>
              </a:extLst>
            </p:cNvPr>
            <p:cNvSpPr txBox="1"/>
            <p:nvPr/>
          </p:nvSpPr>
          <p:spPr>
            <a:xfrm rot="18482485">
              <a:off x="8438862" y="3324468"/>
              <a:ext cx="1147517" cy="373179"/>
            </a:xfrm>
            <a:prstGeom prst="rect">
              <a:avLst/>
            </a:prstGeom>
            <a:noFill/>
          </p:spPr>
          <p:txBody>
            <a:bodyPr wrap="square" rtlCol="0">
              <a:spAutoFit/>
            </a:bodyPr>
            <a:lstStyle/>
            <a:p>
              <a:r>
                <a:rPr lang="en-US" dirty="0"/>
                <a:t>bS21-1-V</a:t>
              </a:r>
            </a:p>
          </p:txBody>
        </p:sp>
        <p:sp>
          <p:nvSpPr>
            <p:cNvPr id="74" name="TextBox 73">
              <a:extLst>
                <a:ext uri="{FF2B5EF4-FFF2-40B4-BE49-F238E27FC236}">
                  <a16:creationId xmlns:a16="http://schemas.microsoft.com/office/drawing/2014/main" id="{89477D98-FF5D-4CAA-9CB3-0D3F40081727}"/>
                </a:ext>
              </a:extLst>
            </p:cNvPr>
            <p:cNvSpPr txBox="1"/>
            <p:nvPr/>
          </p:nvSpPr>
          <p:spPr>
            <a:xfrm rot="18482485">
              <a:off x="8808645" y="3316738"/>
              <a:ext cx="1147517" cy="373179"/>
            </a:xfrm>
            <a:prstGeom prst="rect">
              <a:avLst/>
            </a:prstGeom>
            <a:noFill/>
          </p:spPr>
          <p:txBody>
            <a:bodyPr wrap="square" rtlCol="0">
              <a:spAutoFit/>
            </a:bodyPr>
            <a:lstStyle/>
            <a:p>
              <a:r>
                <a:rPr lang="en-US" dirty="0"/>
                <a:t>bS21-2-V</a:t>
              </a:r>
            </a:p>
          </p:txBody>
        </p:sp>
        <p:sp>
          <p:nvSpPr>
            <p:cNvPr id="75" name="TextBox 74">
              <a:extLst>
                <a:ext uri="{FF2B5EF4-FFF2-40B4-BE49-F238E27FC236}">
                  <a16:creationId xmlns:a16="http://schemas.microsoft.com/office/drawing/2014/main" id="{0165D849-CBD6-43AA-A06F-E681B4D09602}"/>
                </a:ext>
              </a:extLst>
            </p:cNvPr>
            <p:cNvSpPr txBox="1"/>
            <p:nvPr/>
          </p:nvSpPr>
          <p:spPr>
            <a:xfrm rot="18482485">
              <a:off x="9234876" y="3318046"/>
              <a:ext cx="1147517" cy="373179"/>
            </a:xfrm>
            <a:prstGeom prst="rect">
              <a:avLst/>
            </a:prstGeom>
            <a:noFill/>
          </p:spPr>
          <p:txBody>
            <a:bodyPr wrap="square" rtlCol="0">
              <a:spAutoFit/>
            </a:bodyPr>
            <a:lstStyle/>
            <a:p>
              <a:r>
                <a:rPr lang="en-US" dirty="0"/>
                <a:t>bS21-3-V</a:t>
              </a:r>
            </a:p>
          </p:txBody>
        </p:sp>
      </p:grpSp>
      <p:sp>
        <p:nvSpPr>
          <p:cNvPr id="76" name="TextBox 75">
            <a:extLst>
              <a:ext uri="{FF2B5EF4-FFF2-40B4-BE49-F238E27FC236}">
                <a16:creationId xmlns:a16="http://schemas.microsoft.com/office/drawing/2014/main" id="{FAF790A7-885A-41F0-9F6B-0DD6998C254B}"/>
              </a:ext>
            </a:extLst>
          </p:cNvPr>
          <p:cNvSpPr txBox="1"/>
          <p:nvPr/>
        </p:nvSpPr>
        <p:spPr>
          <a:xfrm>
            <a:off x="11047952" y="3670482"/>
            <a:ext cx="1605516" cy="369332"/>
          </a:xfrm>
          <a:prstGeom prst="rect">
            <a:avLst/>
          </a:prstGeom>
          <a:noFill/>
        </p:spPr>
        <p:txBody>
          <a:bodyPr wrap="square" rtlCol="0">
            <a:spAutoFit/>
          </a:bodyPr>
          <a:lstStyle/>
          <a:p>
            <a:r>
              <a:rPr lang="el-GR" dirty="0"/>
              <a:t>α</a:t>
            </a:r>
            <a:r>
              <a:rPr lang="en-US" dirty="0"/>
              <a:t>-VSVG</a:t>
            </a:r>
          </a:p>
        </p:txBody>
      </p:sp>
      <p:sp>
        <p:nvSpPr>
          <p:cNvPr id="26" name="Rectangle 25">
            <a:extLst>
              <a:ext uri="{FF2B5EF4-FFF2-40B4-BE49-F238E27FC236}">
                <a16:creationId xmlns:a16="http://schemas.microsoft.com/office/drawing/2014/main" id="{3C2DF1B6-7C9D-4639-815C-1AC956330623}"/>
              </a:ext>
            </a:extLst>
          </p:cNvPr>
          <p:cNvSpPr/>
          <p:nvPr/>
        </p:nvSpPr>
        <p:spPr>
          <a:xfrm>
            <a:off x="9446098" y="1987218"/>
            <a:ext cx="1940721" cy="1279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D4BA670-A96C-46F1-A71C-DE7A29D8CD0B}"/>
              </a:ext>
            </a:extLst>
          </p:cNvPr>
          <p:cNvSpPr txBox="1"/>
          <p:nvPr/>
        </p:nvSpPr>
        <p:spPr>
          <a:xfrm rot="18541377">
            <a:off x="9199571" y="2449179"/>
            <a:ext cx="1474868" cy="369332"/>
          </a:xfrm>
          <a:prstGeom prst="rect">
            <a:avLst/>
          </a:prstGeom>
          <a:noFill/>
        </p:spPr>
        <p:txBody>
          <a:bodyPr wrap="square" rtlCol="0">
            <a:spAutoFit/>
          </a:bodyPr>
          <a:lstStyle/>
          <a:p>
            <a:r>
              <a:rPr lang="en-US" dirty="0"/>
              <a:t>bS21-1 - V</a:t>
            </a:r>
          </a:p>
        </p:txBody>
      </p:sp>
      <p:sp>
        <p:nvSpPr>
          <p:cNvPr id="55" name="TextBox 54">
            <a:extLst>
              <a:ext uri="{FF2B5EF4-FFF2-40B4-BE49-F238E27FC236}">
                <a16:creationId xmlns:a16="http://schemas.microsoft.com/office/drawing/2014/main" id="{91CDECB8-54F0-49A7-98B1-B64D4F8EDE8C}"/>
              </a:ext>
            </a:extLst>
          </p:cNvPr>
          <p:cNvSpPr txBox="1"/>
          <p:nvPr/>
        </p:nvSpPr>
        <p:spPr>
          <a:xfrm rot="18541377">
            <a:off x="9638807" y="2476781"/>
            <a:ext cx="1335400" cy="369332"/>
          </a:xfrm>
          <a:prstGeom prst="rect">
            <a:avLst/>
          </a:prstGeom>
          <a:noFill/>
        </p:spPr>
        <p:txBody>
          <a:bodyPr wrap="square" rtlCol="0">
            <a:spAutoFit/>
          </a:bodyPr>
          <a:lstStyle/>
          <a:p>
            <a:r>
              <a:rPr lang="en-US" dirty="0"/>
              <a:t>bS21-2 - V</a:t>
            </a:r>
          </a:p>
        </p:txBody>
      </p:sp>
      <p:sp>
        <p:nvSpPr>
          <p:cNvPr id="58" name="TextBox 57">
            <a:extLst>
              <a:ext uri="{FF2B5EF4-FFF2-40B4-BE49-F238E27FC236}">
                <a16:creationId xmlns:a16="http://schemas.microsoft.com/office/drawing/2014/main" id="{B07BF0D5-5DAA-4008-A7FC-54E2B189ACE0}"/>
              </a:ext>
            </a:extLst>
          </p:cNvPr>
          <p:cNvSpPr txBox="1"/>
          <p:nvPr/>
        </p:nvSpPr>
        <p:spPr>
          <a:xfrm rot="18541377">
            <a:off x="10067253" y="2483085"/>
            <a:ext cx="1385883" cy="369332"/>
          </a:xfrm>
          <a:prstGeom prst="rect">
            <a:avLst/>
          </a:prstGeom>
          <a:noFill/>
        </p:spPr>
        <p:txBody>
          <a:bodyPr wrap="square" rtlCol="0">
            <a:spAutoFit/>
          </a:bodyPr>
          <a:lstStyle/>
          <a:p>
            <a:r>
              <a:rPr lang="en-US" dirty="0"/>
              <a:t>bS21-3 - V</a:t>
            </a:r>
          </a:p>
        </p:txBody>
      </p:sp>
      <p:sp>
        <p:nvSpPr>
          <p:cNvPr id="8" name="Slide Number Placeholder 7">
            <a:extLst>
              <a:ext uri="{FF2B5EF4-FFF2-40B4-BE49-F238E27FC236}">
                <a16:creationId xmlns:a16="http://schemas.microsoft.com/office/drawing/2014/main" id="{8A98BAD6-BE47-FB43-8413-DF971670D055}"/>
              </a:ext>
            </a:extLst>
          </p:cNvPr>
          <p:cNvSpPr>
            <a:spLocks noGrp="1"/>
          </p:cNvSpPr>
          <p:nvPr>
            <p:ph type="sldNum" sz="quarter" idx="12"/>
          </p:nvPr>
        </p:nvSpPr>
        <p:spPr/>
        <p:txBody>
          <a:bodyPr/>
          <a:lstStyle/>
          <a:p>
            <a:fld id="{2A53EEFA-9EFC-0E40-A989-36829A57CF16}" type="slidenum">
              <a:rPr lang="en-US" smtClean="0"/>
              <a:t>1</a:t>
            </a:fld>
            <a:endParaRPr lang="en-US"/>
          </a:p>
        </p:txBody>
      </p:sp>
      <p:sp>
        <p:nvSpPr>
          <p:cNvPr id="31" name="TextBox 30">
            <a:extLst>
              <a:ext uri="{FF2B5EF4-FFF2-40B4-BE49-F238E27FC236}">
                <a16:creationId xmlns:a16="http://schemas.microsoft.com/office/drawing/2014/main" id="{CF0E6108-2E1D-A34E-B7C2-1D9AF63EF30F}"/>
              </a:ext>
            </a:extLst>
          </p:cNvPr>
          <p:cNvSpPr txBox="1"/>
          <p:nvPr/>
        </p:nvSpPr>
        <p:spPr>
          <a:xfrm>
            <a:off x="488920" y="6034879"/>
            <a:ext cx="11214160" cy="461665"/>
          </a:xfrm>
          <a:prstGeom prst="rect">
            <a:avLst/>
          </a:prstGeom>
          <a:noFill/>
        </p:spPr>
        <p:txBody>
          <a:bodyPr wrap="none" rtlCol="0">
            <a:spAutoFit/>
          </a:bodyPr>
          <a:lstStyle/>
          <a:p>
            <a:r>
              <a:rPr lang="en-US" sz="2400" b="1" dirty="0"/>
              <a:t>Why do the ribosomes have these different proteins? Are they sensitive to antibiotics?</a:t>
            </a:r>
          </a:p>
        </p:txBody>
      </p:sp>
      <p:sp>
        <p:nvSpPr>
          <p:cNvPr id="34" name="TextBox 33">
            <a:extLst>
              <a:ext uri="{FF2B5EF4-FFF2-40B4-BE49-F238E27FC236}">
                <a16:creationId xmlns:a16="http://schemas.microsoft.com/office/drawing/2014/main" id="{D730CF52-1B1B-3540-9DC8-A8293FB02973}"/>
              </a:ext>
            </a:extLst>
          </p:cNvPr>
          <p:cNvSpPr txBox="1"/>
          <p:nvPr/>
        </p:nvSpPr>
        <p:spPr>
          <a:xfrm>
            <a:off x="69966" y="116495"/>
            <a:ext cx="3730124" cy="369332"/>
          </a:xfrm>
          <a:prstGeom prst="rect">
            <a:avLst/>
          </a:prstGeom>
          <a:noFill/>
        </p:spPr>
        <p:txBody>
          <a:bodyPr wrap="none" rtlCol="0">
            <a:spAutoFit/>
          </a:bodyPr>
          <a:lstStyle/>
          <a:p>
            <a:r>
              <a:rPr lang="en-US" dirty="0"/>
              <a:t>(Slide courtesy of Hannah </a:t>
            </a:r>
            <a:r>
              <a:rPr lang="en-US" dirty="0" err="1"/>
              <a:t>Trautmann</a:t>
            </a:r>
            <a:r>
              <a:rPr lang="en-US" dirty="0"/>
              <a:t>)</a:t>
            </a:r>
          </a:p>
        </p:txBody>
      </p:sp>
    </p:spTree>
    <p:extLst>
      <p:ext uri="{BB962C8B-B14F-4D97-AF65-F5344CB8AC3E}">
        <p14:creationId xmlns:p14="http://schemas.microsoft.com/office/powerpoint/2010/main" val="324071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3" grpId="0"/>
      <p:bldP spid="55" grpId="0"/>
      <p:bldP spid="58"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712B-7644-1740-8A88-838FD9B32209}"/>
              </a:ext>
            </a:extLst>
          </p:cNvPr>
          <p:cNvSpPr>
            <a:spLocks noGrp="1"/>
          </p:cNvSpPr>
          <p:nvPr>
            <p:ph type="title"/>
          </p:nvPr>
        </p:nvSpPr>
        <p:spPr/>
        <p:txBody>
          <a:bodyPr/>
          <a:lstStyle/>
          <a:p>
            <a:pPr algn="ctr"/>
            <a:r>
              <a:rPr lang="en-US" dirty="0"/>
              <a:t>MIC: Minimum Inhibitory Concentration</a:t>
            </a:r>
          </a:p>
        </p:txBody>
      </p:sp>
      <p:sp>
        <p:nvSpPr>
          <p:cNvPr id="4" name="Content Placeholder 3">
            <a:extLst>
              <a:ext uri="{FF2B5EF4-FFF2-40B4-BE49-F238E27FC236}">
                <a16:creationId xmlns:a16="http://schemas.microsoft.com/office/drawing/2014/main" id="{1C74CF41-E5B5-E441-A12F-2FF063203290}"/>
              </a:ext>
            </a:extLst>
          </p:cNvPr>
          <p:cNvSpPr>
            <a:spLocks noGrp="1"/>
          </p:cNvSpPr>
          <p:nvPr>
            <p:ph sz="half" idx="1"/>
          </p:nvPr>
        </p:nvSpPr>
        <p:spPr>
          <a:xfrm>
            <a:off x="838200" y="1825625"/>
            <a:ext cx="10515600" cy="4351338"/>
          </a:xfrm>
        </p:spPr>
        <p:txBody>
          <a:bodyPr/>
          <a:lstStyle/>
          <a:p>
            <a:r>
              <a:rPr lang="en-US" dirty="0"/>
              <a:t>An assay used for finding the lowest concentration of a chemical (antibiotic) that prevents growth of bacteria</a:t>
            </a:r>
          </a:p>
          <a:p>
            <a:r>
              <a:rPr lang="en-US" dirty="0"/>
              <a:t>Lab Application: Using antibiotics that target ribosomes in </a:t>
            </a:r>
            <a:r>
              <a:rPr lang="en-US" i="1" dirty="0" err="1"/>
              <a:t>Francisella</a:t>
            </a:r>
            <a:r>
              <a:rPr lang="en-US" dirty="0"/>
              <a:t>, potentially inhibiting translation</a:t>
            </a:r>
          </a:p>
          <a:p>
            <a:pPr lvl="1"/>
            <a:r>
              <a:rPr lang="en-US" dirty="0"/>
              <a:t>Differing MICs between strains help us to infer how the differences in ribosomes are affecting </a:t>
            </a:r>
            <a:r>
              <a:rPr lang="en-US" i="1" dirty="0" err="1"/>
              <a:t>Francisella</a:t>
            </a:r>
            <a:endParaRPr lang="en-US" dirty="0"/>
          </a:p>
          <a:p>
            <a:pPr lvl="1"/>
            <a:r>
              <a:rPr lang="en-US" dirty="0"/>
              <a:t>Also, are these ribosomes sensitive to antibiotics?</a:t>
            </a:r>
          </a:p>
        </p:txBody>
      </p:sp>
      <p:sp useBgFill="1">
        <p:nvSpPr>
          <p:cNvPr id="6" name="Rectangle 5">
            <a:extLst>
              <a:ext uri="{FF2B5EF4-FFF2-40B4-BE49-F238E27FC236}">
                <a16:creationId xmlns:a16="http://schemas.microsoft.com/office/drawing/2014/main" id="{9F11A818-918E-B848-ABC3-3DF0178B6478}"/>
              </a:ext>
            </a:extLst>
          </p:cNvPr>
          <p:cNvSpPr/>
          <p:nvPr/>
        </p:nvSpPr>
        <p:spPr>
          <a:xfrm>
            <a:off x="838200" y="2709333"/>
            <a:ext cx="10515600" cy="8503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1E6C97F5-8668-2F42-90F9-D8E8DF8B253E}"/>
              </a:ext>
            </a:extLst>
          </p:cNvPr>
          <p:cNvSpPr/>
          <p:nvPr/>
        </p:nvSpPr>
        <p:spPr>
          <a:xfrm>
            <a:off x="1313500" y="3526398"/>
            <a:ext cx="10202333" cy="7469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5A2BC930-0B1A-9942-A826-B9AF82A659ED}"/>
              </a:ext>
            </a:extLst>
          </p:cNvPr>
          <p:cNvSpPr/>
          <p:nvPr/>
        </p:nvSpPr>
        <p:spPr>
          <a:xfrm>
            <a:off x="838200" y="1825625"/>
            <a:ext cx="10515600" cy="8837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a:extLst>
              <a:ext uri="{FF2B5EF4-FFF2-40B4-BE49-F238E27FC236}">
                <a16:creationId xmlns:a16="http://schemas.microsoft.com/office/drawing/2014/main" id="{CE5450A0-1D75-0D4B-B585-3AE47B79F5FD}"/>
              </a:ext>
            </a:extLst>
          </p:cNvPr>
          <p:cNvSpPr>
            <a:spLocks noGrp="1"/>
          </p:cNvSpPr>
          <p:nvPr>
            <p:ph type="sldNum" sz="quarter" idx="12"/>
          </p:nvPr>
        </p:nvSpPr>
        <p:spPr/>
        <p:txBody>
          <a:bodyPr/>
          <a:lstStyle/>
          <a:p>
            <a:fld id="{2A53EEFA-9EFC-0E40-A989-36829A57CF16}" type="slidenum">
              <a:rPr lang="en-US" smtClean="0"/>
              <a:t>2</a:t>
            </a:fld>
            <a:endParaRPr lang="en-US"/>
          </a:p>
        </p:txBody>
      </p:sp>
      <p:sp useBgFill="1">
        <p:nvSpPr>
          <p:cNvPr id="12" name="Rectangle 11">
            <a:extLst>
              <a:ext uri="{FF2B5EF4-FFF2-40B4-BE49-F238E27FC236}">
                <a16:creationId xmlns:a16="http://schemas.microsoft.com/office/drawing/2014/main" id="{430CC9FA-4C45-1C49-92A9-6FC57FE31839}"/>
              </a:ext>
            </a:extLst>
          </p:cNvPr>
          <p:cNvSpPr/>
          <p:nvPr/>
        </p:nvSpPr>
        <p:spPr>
          <a:xfrm>
            <a:off x="916516" y="4292960"/>
            <a:ext cx="6872817" cy="5528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E6F789E-2B43-5448-9D69-1B15BF6DBE9B}"/>
              </a:ext>
            </a:extLst>
          </p:cNvPr>
          <p:cNvPicPr>
            <a:picLocks noChangeAspect="1"/>
          </p:cNvPicPr>
          <p:nvPr/>
        </p:nvPicPr>
        <p:blipFill>
          <a:blip r:embed="rId3"/>
          <a:stretch>
            <a:fillRect/>
          </a:stretch>
        </p:blipFill>
        <p:spPr>
          <a:xfrm>
            <a:off x="8065007" y="4273359"/>
            <a:ext cx="3612859" cy="2448116"/>
          </a:xfrm>
          <a:prstGeom prst="rect">
            <a:avLst/>
          </a:prstGeom>
        </p:spPr>
      </p:pic>
      <p:cxnSp>
        <p:nvCxnSpPr>
          <p:cNvPr id="14" name="Straight Connector 13">
            <a:extLst>
              <a:ext uri="{FF2B5EF4-FFF2-40B4-BE49-F238E27FC236}">
                <a16:creationId xmlns:a16="http://schemas.microsoft.com/office/drawing/2014/main" id="{6FF6D6A4-1344-8447-8652-EF78D099D233}"/>
              </a:ext>
            </a:extLst>
          </p:cNvPr>
          <p:cNvCxnSpPr>
            <a:cxnSpLocks/>
          </p:cNvCxnSpPr>
          <p:nvPr/>
        </p:nvCxnSpPr>
        <p:spPr>
          <a:xfrm flipH="1">
            <a:off x="12714476" y="6597779"/>
            <a:ext cx="15579" cy="2288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6251028-4CDC-1E4B-8525-ADB7DF958822}"/>
              </a:ext>
            </a:extLst>
          </p:cNvPr>
          <p:cNvSpPr txBox="1"/>
          <p:nvPr/>
        </p:nvSpPr>
        <p:spPr>
          <a:xfrm>
            <a:off x="8081371" y="6597779"/>
            <a:ext cx="2743200" cy="169277"/>
          </a:xfrm>
          <a:prstGeom prst="rect">
            <a:avLst/>
          </a:prstGeom>
          <a:noFill/>
        </p:spPr>
        <p:txBody>
          <a:bodyPr wrap="square" rtlCol="0">
            <a:spAutoFit/>
          </a:bodyPr>
          <a:lstStyle/>
          <a:p>
            <a:r>
              <a:rPr lang="en-US" sz="500" dirty="0"/>
              <a:t>https://</a:t>
            </a:r>
            <a:r>
              <a:rPr lang="en-US" sz="500" dirty="0" err="1"/>
              <a:t>en.m.wikipedia.org</a:t>
            </a:r>
            <a:r>
              <a:rPr lang="en-US" sz="500" dirty="0"/>
              <a:t>/wiki/File:96-Well_plate.svg</a:t>
            </a:r>
          </a:p>
        </p:txBody>
      </p:sp>
    </p:spTree>
    <p:extLst>
      <p:ext uri="{BB962C8B-B14F-4D97-AF65-F5344CB8AC3E}">
        <p14:creationId xmlns:p14="http://schemas.microsoft.com/office/powerpoint/2010/main" val="190058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p:bldP spid="12"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694E-F79B-E045-BB98-B8E34B832554}"/>
              </a:ext>
            </a:extLst>
          </p:cNvPr>
          <p:cNvSpPr>
            <a:spLocks noGrp="1"/>
          </p:cNvSpPr>
          <p:nvPr>
            <p:ph type="title"/>
          </p:nvPr>
        </p:nvSpPr>
        <p:spPr/>
        <p:txBody>
          <a:bodyPr/>
          <a:lstStyle/>
          <a:p>
            <a:r>
              <a:rPr lang="en-US" dirty="0"/>
              <a:t>MIC: Minimum Inhibitory Concentration</a:t>
            </a:r>
          </a:p>
        </p:txBody>
      </p:sp>
      <p:pic>
        <p:nvPicPr>
          <p:cNvPr id="4" name="Picture 3">
            <a:extLst>
              <a:ext uri="{FF2B5EF4-FFF2-40B4-BE49-F238E27FC236}">
                <a16:creationId xmlns:a16="http://schemas.microsoft.com/office/drawing/2014/main" id="{A271B3CE-A4ED-2845-92DD-A47DC344EEF1}"/>
              </a:ext>
            </a:extLst>
          </p:cNvPr>
          <p:cNvPicPr>
            <a:picLocks noChangeAspect="1"/>
          </p:cNvPicPr>
          <p:nvPr/>
        </p:nvPicPr>
        <p:blipFill>
          <a:blip r:embed="rId3"/>
          <a:stretch>
            <a:fillRect/>
          </a:stretch>
        </p:blipFill>
        <p:spPr>
          <a:xfrm>
            <a:off x="3950564" y="1508628"/>
            <a:ext cx="4290870" cy="2907544"/>
          </a:xfrm>
          <a:prstGeom prst="rect">
            <a:avLst/>
          </a:prstGeom>
        </p:spPr>
      </p:pic>
      <p:pic>
        <p:nvPicPr>
          <p:cNvPr id="5" name="Picture 4">
            <a:extLst>
              <a:ext uri="{FF2B5EF4-FFF2-40B4-BE49-F238E27FC236}">
                <a16:creationId xmlns:a16="http://schemas.microsoft.com/office/drawing/2014/main" id="{82415200-4F8D-2B44-933F-052CE19F50B4}"/>
              </a:ext>
            </a:extLst>
          </p:cNvPr>
          <p:cNvPicPr>
            <a:picLocks noChangeAspect="1"/>
          </p:cNvPicPr>
          <p:nvPr/>
        </p:nvPicPr>
        <p:blipFill>
          <a:blip r:embed="rId4"/>
          <a:stretch>
            <a:fillRect/>
          </a:stretch>
        </p:blipFill>
        <p:spPr>
          <a:xfrm>
            <a:off x="2913954" y="4521323"/>
            <a:ext cx="6364089" cy="2076703"/>
          </a:xfrm>
          <a:prstGeom prst="rect">
            <a:avLst/>
          </a:prstGeom>
        </p:spPr>
      </p:pic>
      <p:sp>
        <p:nvSpPr>
          <p:cNvPr id="8" name="TextBox 7">
            <a:extLst>
              <a:ext uri="{FF2B5EF4-FFF2-40B4-BE49-F238E27FC236}">
                <a16:creationId xmlns:a16="http://schemas.microsoft.com/office/drawing/2014/main" id="{D824ABEF-7B65-7B43-8CBA-476D8A856C48}"/>
              </a:ext>
            </a:extLst>
          </p:cNvPr>
          <p:cNvSpPr txBox="1"/>
          <p:nvPr/>
        </p:nvSpPr>
        <p:spPr>
          <a:xfrm>
            <a:off x="838200" y="4521323"/>
            <a:ext cx="501804" cy="369332"/>
          </a:xfrm>
          <a:prstGeom prst="rect">
            <a:avLst/>
          </a:prstGeom>
          <a:noFill/>
        </p:spPr>
        <p:txBody>
          <a:bodyPr wrap="none" rtlCol="0">
            <a:spAutoFit/>
          </a:bodyPr>
          <a:lstStyle/>
          <a:p>
            <a:r>
              <a:rPr lang="en-US" dirty="0"/>
              <a:t>LVS</a:t>
            </a:r>
          </a:p>
        </p:txBody>
      </p:sp>
      <p:sp>
        <p:nvSpPr>
          <p:cNvPr id="9" name="TextBox 8">
            <a:extLst>
              <a:ext uri="{FF2B5EF4-FFF2-40B4-BE49-F238E27FC236}">
                <a16:creationId xmlns:a16="http://schemas.microsoft.com/office/drawing/2014/main" id="{DA951127-12D2-5446-AC49-B988CBCE48B8}"/>
              </a:ext>
            </a:extLst>
          </p:cNvPr>
          <p:cNvSpPr txBox="1"/>
          <p:nvPr/>
        </p:nvSpPr>
        <p:spPr>
          <a:xfrm>
            <a:off x="396989" y="5926666"/>
            <a:ext cx="1886029" cy="369332"/>
          </a:xfrm>
          <a:prstGeom prst="rect">
            <a:avLst/>
          </a:prstGeom>
          <a:noFill/>
        </p:spPr>
        <p:txBody>
          <a:bodyPr wrap="none" rtlCol="0">
            <a:spAutoFit/>
          </a:bodyPr>
          <a:lstStyle/>
          <a:p>
            <a:r>
              <a:rPr lang="en-US" dirty="0"/>
              <a:t>Tn7::rpsu1, 2, or 3</a:t>
            </a:r>
          </a:p>
        </p:txBody>
      </p:sp>
      <p:sp>
        <p:nvSpPr>
          <p:cNvPr id="11" name="TextBox 10">
            <a:extLst>
              <a:ext uri="{FF2B5EF4-FFF2-40B4-BE49-F238E27FC236}">
                <a16:creationId xmlns:a16="http://schemas.microsoft.com/office/drawing/2014/main" id="{A4DD8D1C-B75C-9048-9C7C-A81894D26C92}"/>
              </a:ext>
            </a:extLst>
          </p:cNvPr>
          <p:cNvSpPr txBox="1"/>
          <p:nvPr/>
        </p:nvSpPr>
        <p:spPr>
          <a:xfrm>
            <a:off x="9990667" y="5559674"/>
            <a:ext cx="1879041" cy="369332"/>
          </a:xfrm>
          <a:prstGeom prst="rect">
            <a:avLst/>
          </a:prstGeom>
          <a:noFill/>
        </p:spPr>
        <p:txBody>
          <a:bodyPr wrap="none" rtlCol="0">
            <a:spAutoFit/>
          </a:bodyPr>
          <a:lstStyle/>
          <a:p>
            <a:r>
              <a:rPr lang="en-US" dirty="0"/>
              <a:t>MHB with no cells</a:t>
            </a:r>
          </a:p>
        </p:txBody>
      </p:sp>
      <p:cxnSp>
        <p:nvCxnSpPr>
          <p:cNvPr id="13" name="Straight Connector 12">
            <a:extLst>
              <a:ext uri="{FF2B5EF4-FFF2-40B4-BE49-F238E27FC236}">
                <a16:creationId xmlns:a16="http://schemas.microsoft.com/office/drawing/2014/main" id="{514E60A1-F767-7B4E-9287-DCE55887EDD0}"/>
              </a:ext>
            </a:extLst>
          </p:cNvPr>
          <p:cNvCxnSpPr>
            <a:stCxn id="8" idx="3"/>
          </p:cNvCxnSpPr>
          <p:nvPr/>
        </p:nvCxnSpPr>
        <p:spPr>
          <a:xfrm>
            <a:off x="1340004" y="4705989"/>
            <a:ext cx="1573950" cy="3909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1B9EF6F-5866-7D40-A5F6-1CD9CFB13A33}"/>
              </a:ext>
            </a:extLst>
          </p:cNvPr>
          <p:cNvCxnSpPr>
            <a:cxnSpLocks/>
            <a:stCxn id="9" idx="3"/>
          </p:cNvCxnSpPr>
          <p:nvPr/>
        </p:nvCxnSpPr>
        <p:spPr>
          <a:xfrm>
            <a:off x="2283018" y="6111332"/>
            <a:ext cx="63093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273B1B-77C1-A545-ACF7-BABDE1281FC5}"/>
              </a:ext>
            </a:extLst>
          </p:cNvPr>
          <p:cNvCxnSpPr>
            <a:cxnSpLocks/>
            <a:stCxn id="5" idx="3"/>
          </p:cNvCxnSpPr>
          <p:nvPr/>
        </p:nvCxnSpPr>
        <p:spPr>
          <a:xfrm>
            <a:off x="9278043" y="5559675"/>
            <a:ext cx="630936" cy="1846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E5945B-657C-D443-A1CB-B8CB419B966D}"/>
              </a:ext>
            </a:extLst>
          </p:cNvPr>
          <p:cNvCxnSpPr>
            <a:cxnSpLocks/>
          </p:cNvCxnSpPr>
          <p:nvPr/>
        </p:nvCxnSpPr>
        <p:spPr>
          <a:xfrm flipV="1">
            <a:off x="9278043" y="5849491"/>
            <a:ext cx="712624" cy="643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CE36225-9DB1-204C-99CF-34E9667CF6F7}"/>
              </a:ext>
            </a:extLst>
          </p:cNvPr>
          <p:cNvSpPr txBox="1"/>
          <p:nvPr/>
        </p:nvSpPr>
        <p:spPr>
          <a:xfrm>
            <a:off x="9376639" y="4046840"/>
            <a:ext cx="2540888" cy="369332"/>
          </a:xfrm>
          <a:prstGeom prst="rect">
            <a:avLst/>
          </a:prstGeom>
          <a:noFill/>
        </p:spPr>
        <p:txBody>
          <a:bodyPr wrap="none" rtlCol="0">
            <a:spAutoFit/>
          </a:bodyPr>
          <a:lstStyle/>
          <a:p>
            <a:r>
              <a:rPr lang="en-US" dirty="0"/>
              <a:t>Antibiotic concentrations</a:t>
            </a:r>
          </a:p>
        </p:txBody>
      </p:sp>
      <p:cxnSp>
        <p:nvCxnSpPr>
          <p:cNvPr id="27" name="Straight Connector 26">
            <a:extLst>
              <a:ext uri="{FF2B5EF4-FFF2-40B4-BE49-F238E27FC236}">
                <a16:creationId xmlns:a16="http://schemas.microsoft.com/office/drawing/2014/main" id="{9D3CA621-4E29-FF48-89E0-1FFB8C40998C}"/>
              </a:ext>
            </a:extLst>
          </p:cNvPr>
          <p:cNvCxnSpPr>
            <a:cxnSpLocks/>
            <a:stCxn id="25" idx="1"/>
          </p:cNvCxnSpPr>
          <p:nvPr/>
        </p:nvCxnSpPr>
        <p:spPr>
          <a:xfrm flipH="1">
            <a:off x="9278043" y="4231506"/>
            <a:ext cx="98596" cy="289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EE3C277-CFCF-184F-8523-8F2CA4EBA762}"/>
              </a:ext>
            </a:extLst>
          </p:cNvPr>
          <p:cNvSpPr txBox="1"/>
          <p:nvPr/>
        </p:nvSpPr>
        <p:spPr>
          <a:xfrm>
            <a:off x="3950564" y="4280289"/>
            <a:ext cx="1611339" cy="169277"/>
          </a:xfrm>
          <a:prstGeom prst="rect">
            <a:avLst/>
          </a:prstGeom>
          <a:noFill/>
        </p:spPr>
        <p:txBody>
          <a:bodyPr wrap="none" rtlCol="0">
            <a:spAutoFit/>
          </a:bodyPr>
          <a:lstStyle/>
          <a:p>
            <a:r>
              <a:rPr lang="en-US" sz="500" dirty="0"/>
              <a:t>https://</a:t>
            </a:r>
            <a:r>
              <a:rPr lang="en-US" sz="500" dirty="0" err="1"/>
              <a:t>en.m.wikipedia.org</a:t>
            </a:r>
            <a:r>
              <a:rPr lang="en-US" sz="500" dirty="0"/>
              <a:t>/wiki/File:96-Well_plate.svg</a:t>
            </a:r>
          </a:p>
        </p:txBody>
      </p:sp>
      <p:sp>
        <p:nvSpPr>
          <p:cNvPr id="32" name="Slide Number Placeholder 31">
            <a:extLst>
              <a:ext uri="{FF2B5EF4-FFF2-40B4-BE49-F238E27FC236}">
                <a16:creationId xmlns:a16="http://schemas.microsoft.com/office/drawing/2014/main" id="{7758C0D0-F385-5348-8852-B8FF789F4D64}"/>
              </a:ext>
            </a:extLst>
          </p:cNvPr>
          <p:cNvSpPr>
            <a:spLocks noGrp="1"/>
          </p:cNvSpPr>
          <p:nvPr>
            <p:ph type="sldNum" sz="quarter" idx="12"/>
          </p:nvPr>
        </p:nvSpPr>
        <p:spPr/>
        <p:txBody>
          <a:bodyPr/>
          <a:lstStyle/>
          <a:p>
            <a:fld id="{2A53EEFA-9EFC-0E40-A989-36829A57CF16}" type="slidenum">
              <a:rPr lang="en-US" smtClean="0"/>
              <a:t>3</a:t>
            </a:fld>
            <a:endParaRPr lang="en-US"/>
          </a:p>
        </p:txBody>
      </p:sp>
      <p:cxnSp>
        <p:nvCxnSpPr>
          <p:cNvPr id="34" name="Straight Arrow Connector 33">
            <a:extLst>
              <a:ext uri="{FF2B5EF4-FFF2-40B4-BE49-F238E27FC236}">
                <a16:creationId xmlns:a16="http://schemas.microsoft.com/office/drawing/2014/main" id="{3C083DDA-6A2B-1A46-8B2C-2DC1FB46C31A}"/>
              </a:ext>
            </a:extLst>
          </p:cNvPr>
          <p:cNvCxnSpPr>
            <a:cxnSpLocks/>
          </p:cNvCxnSpPr>
          <p:nvPr/>
        </p:nvCxnSpPr>
        <p:spPr>
          <a:xfrm>
            <a:off x="3383636" y="1910144"/>
            <a:ext cx="566928" cy="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3A73F0F7-F90B-6D4B-B8A6-09F868FBD935}"/>
              </a:ext>
            </a:extLst>
          </p:cNvPr>
          <p:cNvCxnSpPr>
            <a:cxnSpLocks/>
          </p:cNvCxnSpPr>
          <p:nvPr/>
        </p:nvCxnSpPr>
        <p:spPr>
          <a:xfrm>
            <a:off x="3383636" y="2227136"/>
            <a:ext cx="566928" cy="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5E95AB52-E26A-7B44-8820-9DA3DCF8A183}"/>
              </a:ext>
            </a:extLst>
          </p:cNvPr>
          <p:cNvCxnSpPr>
            <a:cxnSpLocks/>
          </p:cNvCxnSpPr>
          <p:nvPr/>
        </p:nvCxnSpPr>
        <p:spPr>
          <a:xfrm>
            <a:off x="3383636" y="2525840"/>
            <a:ext cx="566928" cy="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20503442-E26E-FE4E-A2B1-6946B5F1FCDA}"/>
              </a:ext>
            </a:extLst>
          </p:cNvPr>
          <p:cNvCxnSpPr>
            <a:cxnSpLocks/>
          </p:cNvCxnSpPr>
          <p:nvPr/>
        </p:nvCxnSpPr>
        <p:spPr>
          <a:xfrm>
            <a:off x="3371444" y="3178112"/>
            <a:ext cx="566928" cy="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BEE60A7F-0586-1249-9E88-6DD9AA2F42E9}"/>
              </a:ext>
            </a:extLst>
          </p:cNvPr>
          <p:cNvCxnSpPr>
            <a:cxnSpLocks/>
          </p:cNvCxnSpPr>
          <p:nvPr/>
        </p:nvCxnSpPr>
        <p:spPr>
          <a:xfrm>
            <a:off x="3353156" y="3495104"/>
            <a:ext cx="566928" cy="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0CA98F8D-4A8D-AC43-A311-BE0D445DE036}"/>
              </a:ext>
            </a:extLst>
          </p:cNvPr>
          <p:cNvCxnSpPr>
            <a:cxnSpLocks/>
          </p:cNvCxnSpPr>
          <p:nvPr/>
        </p:nvCxnSpPr>
        <p:spPr>
          <a:xfrm>
            <a:off x="3353156" y="3793808"/>
            <a:ext cx="566928" cy="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E6E41297-370E-C64D-8C5C-ED72824F88A2}"/>
              </a:ext>
            </a:extLst>
          </p:cNvPr>
          <p:cNvCxnSpPr>
            <a:cxnSpLocks/>
          </p:cNvCxnSpPr>
          <p:nvPr/>
        </p:nvCxnSpPr>
        <p:spPr>
          <a:xfrm>
            <a:off x="3371444" y="2891834"/>
            <a:ext cx="566928" cy="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F7E966BF-ABEE-C74F-8520-79B00270DBFE}"/>
              </a:ext>
            </a:extLst>
          </p:cNvPr>
          <p:cNvCxnSpPr>
            <a:cxnSpLocks/>
          </p:cNvCxnSpPr>
          <p:nvPr/>
        </p:nvCxnSpPr>
        <p:spPr>
          <a:xfrm>
            <a:off x="3350108" y="4176642"/>
            <a:ext cx="566928" cy="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3634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9"/>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4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41"/>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4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1F492-242F-5C47-B625-91381F893E4A}"/>
              </a:ext>
            </a:extLst>
          </p:cNvPr>
          <p:cNvSpPr>
            <a:spLocks noGrp="1"/>
          </p:cNvSpPr>
          <p:nvPr>
            <p:ph type="title"/>
          </p:nvPr>
        </p:nvSpPr>
        <p:spPr/>
        <p:txBody>
          <a:bodyPr/>
          <a:lstStyle/>
          <a:p>
            <a:pPr algn="ctr"/>
            <a:r>
              <a:rPr lang="en-US" dirty="0"/>
              <a:t>MIC Results: rpsu1 and kanamycin</a:t>
            </a:r>
          </a:p>
        </p:txBody>
      </p:sp>
      <p:graphicFrame>
        <p:nvGraphicFramePr>
          <p:cNvPr id="4" name="Chart 3">
            <a:extLst>
              <a:ext uri="{FF2B5EF4-FFF2-40B4-BE49-F238E27FC236}">
                <a16:creationId xmlns:a16="http://schemas.microsoft.com/office/drawing/2014/main" id="{D4D07270-B6E4-804E-AE7E-917E7B56379E}"/>
              </a:ext>
            </a:extLst>
          </p:cNvPr>
          <p:cNvGraphicFramePr>
            <a:graphicFrameLocks/>
          </p:cNvGraphicFramePr>
          <p:nvPr>
            <p:extLst>
              <p:ext uri="{D42A27DB-BD31-4B8C-83A1-F6EECF244321}">
                <p14:modId xmlns:p14="http://schemas.microsoft.com/office/powerpoint/2010/main" val="3567736906"/>
              </p:ext>
            </p:extLst>
          </p:nvPr>
        </p:nvGraphicFramePr>
        <p:xfrm>
          <a:off x="1511880" y="1690688"/>
          <a:ext cx="9168235" cy="395393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BB5CE8F-CC94-784D-A2E7-F10EFB99D663}"/>
              </a:ext>
            </a:extLst>
          </p:cNvPr>
          <p:cNvSpPr txBox="1"/>
          <p:nvPr/>
        </p:nvSpPr>
        <p:spPr>
          <a:xfrm>
            <a:off x="3723009" y="5908100"/>
            <a:ext cx="4745979" cy="584775"/>
          </a:xfrm>
          <a:prstGeom prst="rect">
            <a:avLst/>
          </a:prstGeom>
          <a:noFill/>
        </p:spPr>
        <p:txBody>
          <a:bodyPr wrap="none" rtlCol="0">
            <a:spAutoFit/>
          </a:bodyPr>
          <a:lstStyle/>
          <a:p>
            <a:r>
              <a:rPr lang="en-US" sz="3200" dirty="0"/>
              <a:t>MIC is estimated to be 6.25</a:t>
            </a:r>
          </a:p>
        </p:txBody>
      </p:sp>
      <p:cxnSp>
        <p:nvCxnSpPr>
          <p:cNvPr id="7" name="Straight Connector 6">
            <a:extLst>
              <a:ext uri="{FF2B5EF4-FFF2-40B4-BE49-F238E27FC236}">
                <a16:creationId xmlns:a16="http://schemas.microsoft.com/office/drawing/2014/main" id="{91504FA3-7555-444A-9969-F344710B0C59}"/>
              </a:ext>
            </a:extLst>
          </p:cNvPr>
          <p:cNvCxnSpPr/>
          <p:nvPr/>
        </p:nvCxnSpPr>
        <p:spPr>
          <a:xfrm>
            <a:off x="5096933" y="4318000"/>
            <a:ext cx="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91787E3-EA7E-E541-B324-D16F4AA5B746}"/>
              </a:ext>
            </a:extLst>
          </p:cNvPr>
          <p:cNvSpPr txBox="1"/>
          <p:nvPr/>
        </p:nvSpPr>
        <p:spPr>
          <a:xfrm>
            <a:off x="4889985" y="5252303"/>
            <a:ext cx="413896" cy="246221"/>
          </a:xfrm>
          <a:prstGeom prst="rect">
            <a:avLst/>
          </a:prstGeom>
          <a:noFill/>
        </p:spPr>
        <p:txBody>
          <a:bodyPr wrap="none" rtlCol="0">
            <a:spAutoFit/>
          </a:bodyPr>
          <a:lstStyle/>
          <a:p>
            <a:r>
              <a:rPr lang="en-US" sz="1000" dirty="0"/>
              <a:t>6.25</a:t>
            </a:r>
          </a:p>
        </p:txBody>
      </p:sp>
      <p:sp>
        <p:nvSpPr>
          <p:cNvPr id="9" name="Slide Number Placeholder 8">
            <a:extLst>
              <a:ext uri="{FF2B5EF4-FFF2-40B4-BE49-F238E27FC236}">
                <a16:creationId xmlns:a16="http://schemas.microsoft.com/office/drawing/2014/main" id="{FB4B3DAE-04AE-364B-BE68-F34605BB6C3C}"/>
              </a:ext>
            </a:extLst>
          </p:cNvPr>
          <p:cNvSpPr>
            <a:spLocks noGrp="1"/>
          </p:cNvSpPr>
          <p:nvPr>
            <p:ph type="sldNum" sz="quarter" idx="12"/>
          </p:nvPr>
        </p:nvSpPr>
        <p:spPr/>
        <p:txBody>
          <a:bodyPr/>
          <a:lstStyle/>
          <a:p>
            <a:fld id="{2A53EEFA-9EFC-0E40-A989-36829A57CF16}" type="slidenum">
              <a:rPr lang="en-US" smtClean="0"/>
              <a:t>4</a:t>
            </a:fld>
            <a:endParaRPr lang="en-US"/>
          </a:p>
        </p:txBody>
      </p:sp>
    </p:spTree>
    <p:extLst>
      <p:ext uri="{BB962C8B-B14F-4D97-AF65-F5344CB8AC3E}">
        <p14:creationId xmlns:p14="http://schemas.microsoft.com/office/powerpoint/2010/main" val="24382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1F492-242F-5C47-B625-91381F893E4A}"/>
              </a:ext>
            </a:extLst>
          </p:cNvPr>
          <p:cNvSpPr>
            <a:spLocks noGrp="1"/>
          </p:cNvSpPr>
          <p:nvPr>
            <p:ph type="title"/>
          </p:nvPr>
        </p:nvSpPr>
        <p:spPr/>
        <p:txBody>
          <a:bodyPr/>
          <a:lstStyle/>
          <a:p>
            <a:pPr algn="ctr"/>
            <a:r>
              <a:rPr lang="en-US" dirty="0"/>
              <a:t>MIC Results: rpsu2 and kanamycin</a:t>
            </a:r>
          </a:p>
        </p:txBody>
      </p:sp>
      <p:sp>
        <p:nvSpPr>
          <p:cNvPr id="5" name="TextBox 4">
            <a:extLst>
              <a:ext uri="{FF2B5EF4-FFF2-40B4-BE49-F238E27FC236}">
                <a16:creationId xmlns:a16="http://schemas.microsoft.com/office/drawing/2014/main" id="{7BB5CE8F-CC94-784D-A2E7-F10EFB99D663}"/>
              </a:ext>
            </a:extLst>
          </p:cNvPr>
          <p:cNvSpPr txBox="1"/>
          <p:nvPr/>
        </p:nvSpPr>
        <p:spPr>
          <a:xfrm>
            <a:off x="3723009" y="5908100"/>
            <a:ext cx="4745979" cy="584775"/>
          </a:xfrm>
          <a:prstGeom prst="rect">
            <a:avLst/>
          </a:prstGeom>
          <a:noFill/>
        </p:spPr>
        <p:txBody>
          <a:bodyPr wrap="none" rtlCol="0">
            <a:spAutoFit/>
          </a:bodyPr>
          <a:lstStyle/>
          <a:p>
            <a:r>
              <a:rPr lang="en-US" sz="3200" dirty="0"/>
              <a:t>MIC is estimated to be 6.25</a:t>
            </a:r>
          </a:p>
        </p:txBody>
      </p:sp>
      <p:sp>
        <p:nvSpPr>
          <p:cNvPr id="9" name="Slide Number Placeholder 8">
            <a:extLst>
              <a:ext uri="{FF2B5EF4-FFF2-40B4-BE49-F238E27FC236}">
                <a16:creationId xmlns:a16="http://schemas.microsoft.com/office/drawing/2014/main" id="{FB4B3DAE-04AE-364B-BE68-F34605BB6C3C}"/>
              </a:ext>
            </a:extLst>
          </p:cNvPr>
          <p:cNvSpPr>
            <a:spLocks noGrp="1"/>
          </p:cNvSpPr>
          <p:nvPr>
            <p:ph type="sldNum" sz="quarter" idx="12"/>
          </p:nvPr>
        </p:nvSpPr>
        <p:spPr/>
        <p:txBody>
          <a:bodyPr/>
          <a:lstStyle/>
          <a:p>
            <a:fld id="{2A53EEFA-9EFC-0E40-A989-36829A57CF16}" type="slidenum">
              <a:rPr lang="en-US" smtClean="0"/>
              <a:t>5</a:t>
            </a:fld>
            <a:endParaRPr lang="en-US"/>
          </a:p>
        </p:txBody>
      </p:sp>
      <p:graphicFrame>
        <p:nvGraphicFramePr>
          <p:cNvPr id="12" name="Chart 11">
            <a:extLst>
              <a:ext uri="{FF2B5EF4-FFF2-40B4-BE49-F238E27FC236}">
                <a16:creationId xmlns:a16="http://schemas.microsoft.com/office/drawing/2014/main" id="{D4D07270-B6E4-804E-AE7E-917E7B56379E}"/>
              </a:ext>
            </a:extLst>
          </p:cNvPr>
          <p:cNvGraphicFramePr>
            <a:graphicFrameLocks/>
          </p:cNvGraphicFramePr>
          <p:nvPr>
            <p:extLst>
              <p:ext uri="{D42A27DB-BD31-4B8C-83A1-F6EECF244321}">
                <p14:modId xmlns:p14="http://schemas.microsoft.com/office/powerpoint/2010/main" val="1959146852"/>
              </p:ext>
            </p:extLst>
          </p:nvPr>
        </p:nvGraphicFramePr>
        <p:xfrm>
          <a:off x="1293873" y="1690688"/>
          <a:ext cx="9604250" cy="4217412"/>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2BA5B695-E294-BF44-9FCD-C5E464B94A4A}"/>
              </a:ext>
            </a:extLst>
          </p:cNvPr>
          <p:cNvCxnSpPr/>
          <p:nvPr/>
        </p:nvCxnSpPr>
        <p:spPr>
          <a:xfrm>
            <a:off x="5047488" y="4618602"/>
            <a:ext cx="0" cy="841248"/>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67A0FF8-26D6-A842-93B6-CCAC20E17E9A}"/>
              </a:ext>
            </a:extLst>
          </p:cNvPr>
          <p:cNvSpPr txBox="1"/>
          <p:nvPr/>
        </p:nvSpPr>
        <p:spPr>
          <a:xfrm>
            <a:off x="4840540" y="5459850"/>
            <a:ext cx="413896" cy="246221"/>
          </a:xfrm>
          <a:prstGeom prst="rect">
            <a:avLst/>
          </a:prstGeom>
          <a:noFill/>
        </p:spPr>
        <p:txBody>
          <a:bodyPr wrap="none" rtlCol="0">
            <a:spAutoFit/>
          </a:bodyPr>
          <a:lstStyle/>
          <a:p>
            <a:r>
              <a:rPr lang="en-US" sz="1000" dirty="0"/>
              <a:t>6.25</a:t>
            </a:r>
          </a:p>
        </p:txBody>
      </p:sp>
    </p:spTree>
    <p:extLst>
      <p:ext uri="{BB962C8B-B14F-4D97-AF65-F5344CB8AC3E}">
        <p14:creationId xmlns:p14="http://schemas.microsoft.com/office/powerpoint/2010/main" val="232292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1F492-242F-5C47-B625-91381F893E4A}"/>
              </a:ext>
            </a:extLst>
          </p:cNvPr>
          <p:cNvSpPr>
            <a:spLocks noGrp="1"/>
          </p:cNvSpPr>
          <p:nvPr>
            <p:ph type="title"/>
          </p:nvPr>
        </p:nvSpPr>
        <p:spPr/>
        <p:txBody>
          <a:bodyPr/>
          <a:lstStyle/>
          <a:p>
            <a:pPr algn="ctr"/>
            <a:r>
              <a:rPr lang="en-US" dirty="0"/>
              <a:t>MIC Results: rpsu2 and kanamycin</a:t>
            </a:r>
          </a:p>
        </p:txBody>
      </p:sp>
      <p:sp>
        <p:nvSpPr>
          <p:cNvPr id="5" name="TextBox 4">
            <a:extLst>
              <a:ext uri="{FF2B5EF4-FFF2-40B4-BE49-F238E27FC236}">
                <a16:creationId xmlns:a16="http://schemas.microsoft.com/office/drawing/2014/main" id="{7BB5CE8F-CC94-784D-A2E7-F10EFB99D663}"/>
              </a:ext>
            </a:extLst>
          </p:cNvPr>
          <p:cNvSpPr txBox="1"/>
          <p:nvPr/>
        </p:nvSpPr>
        <p:spPr>
          <a:xfrm>
            <a:off x="3723009" y="5908100"/>
            <a:ext cx="4745979" cy="584775"/>
          </a:xfrm>
          <a:prstGeom prst="rect">
            <a:avLst/>
          </a:prstGeom>
          <a:noFill/>
        </p:spPr>
        <p:txBody>
          <a:bodyPr wrap="none" rtlCol="0">
            <a:spAutoFit/>
          </a:bodyPr>
          <a:lstStyle/>
          <a:p>
            <a:r>
              <a:rPr lang="en-US" sz="3200" dirty="0"/>
              <a:t>MIC is estimated to be 12.5</a:t>
            </a:r>
          </a:p>
        </p:txBody>
      </p:sp>
      <p:sp>
        <p:nvSpPr>
          <p:cNvPr id="9" name="Slide Number Placeholder 8">
            <a:extLst>
              <a:ext uri="{FF2B5EF4-FFF2-40B4-BE49-F238E27FC236}">
                <a16:creationId xmlns:a16="http://schemas.microsoft.com/office/drawing/2014/main" id="{FB4B3DAE-04AE-364B-BE68-F34605BB6C3C}"/>
              </a:ext>
            </a:extLst>
          </p:cNvPr>
          <p:cNvSpPr>
            <a:spLocks noGrp="1"/>
          </p:cNvSpPr>
          <p:nvPr>
            <p:ph type="sldNum" sz="quarter" idx="12"/>
          </p:nvPr>
        </p:nvSpPr>
        <p:spPr/>
        <p:txBody>
          <a:bodyPr/>
          <a:lstStyle/>
          <a:p>
            <a:fld id="{2A53EEFA-9EFC-0E40-A989-36829A57CF16}" type="slidenum">
              <a:rPr lang="en-US" smtClean="0"/>
              <a:t>6</a:t>
            </a:fld>
            <a:endParaRPr lang="en-US" dirty="0"/>
          </a:p>
        </p:txBody>
      </p:sp>
      <p:cxnSp>
        <p:nvCxnSpPr>
          <p:cNvPr id="6" name="Straight Connector 5">
            <a:extLst>
              <a:ext uri="{FF2B5EF4-FFF2-40B4-BE49-F238E27FC236}">
                <a16:creationId xmlns:a16="http://schemas.microsoft.com/office/drawing/2014/main" id="{2BA5B695-E294-BF44-9FCD-C5E464B94A4A}"/>
              </a:ext>
            </a:extLst>
          </p:cNvPr>
          <p:cNvCxnSpPr>
            <a:cxnSpLocks/>
          </p:cNvCxnSpPr>
          <p:nvPr/>
        </p:nvCxnSpPr>
        <p:spPr>
          <a:xfrm>
            <a:off x="5506043" y="4013833"/>
            <a:ext cx="0" cy="1055584"/>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67A0FF8-26D6-A842-93B6-CCAC20E17E9A}"/>
              </a:ext>
            </a:extLst>
          </p:cNvPr>
          <p:cNvSpPr txBox="1"/>
          <p:nvPr/>
        </p:nvSpPr>
        <p:spPr>
          <a:xfrm>
            <a:off x="5299095" y="5065266"/>
            <a:ext cx="413896" cy="246221"/>
          </a:xfrm>
          <a:prstGeom prst="rect">
            <a:avLst/>
          </a:prstGeom>
          <a:noFill/>
        </p:spPr>
        <p:txBody>
          <a:bodyPr wrap="none" rtlCol="0">
            <a:spAutoFit/>
          </a:bodyPr>
          <a:lstStyle/>
          <a:p>
            <a:r>
              <a:rPr lang="en-US" sz="1000" dirty="0"/>
              <a:t>12.5</a:t>
            </a:r>
          </a:p>
        </p:txBody>
      </p:sp>
      <p:graphicFrame>
        <p:nvGraphicFramePr>
          <p:cNvPr id="15" name="Chart 14">
            <a:extLst>
              <a:ext uri="{FF2B5EF4-FFF2-40B4-BE49-F238E27FC236}">
                <a16:creationId xmlns:a16="http://schemas.microsoft.com/office/drawing/2014/main" id="{D4D07270-B6E4-804E-AE7E-917E7B56379E}"/>
              </a:ext>
            </a:extLst>
          </p:cNvPr>
          <p:cNvGraphicFramePr>
            <a:graphicFrameLocks/>
          </p:cNvGraphicFramePr>
          <p:nvPr>
            <p:extLst>
              <p:ext uri="{D42A27DB-BD31-4B8C-83A1-F6EECF244321}">
                <p14:modId xmlns:p14="http://schemas.microsoft.com/office/powerpoint/2010/main" val="3731433374"/>
              </p:ext>
            </p:extLst>
          </p:nvPr>
        </p:nvGraphicFramePr>
        <p:xfrm>
          <a:off x="1421392" y="1397562"/>
          <a:ext cx="9349211" cy="406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4558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EE6A3-B1D5-3C4A-8499-BFF9AA9EFB0C}"/>
              </a:ext>
            </a:extLst>
          </p:cNvPr>
          <p:cNvSpPr>
            <a:spLocks noGrp="1"/>
          </p:cNvSpPr>
          <p:nvPr>
            <p:ph type="title"/>
          </p:nvPr>
        </p:nvSpPr>
        <p:spPr/>
        <p:txBody>
          <a:bodyPr/>
          <a:lstStyle/>
          <a:p>
            <a:pPr algn="ctr"/>
            <a:r>
              <a:rPr lang="en-US" dirty="0"/>
              <a:t>Problems and future aims</a:t>
            </a:r>
          </a:p>
        </p:txBody>
      </p:sp>
      <p:sp>
        <p:nvSpPr>
          <p:cNvPr id="3" name="Content Placeholder 2">
            <a:extLst>
              <a:ext uri="{FF2B5EF4-FFF2-40B4-BE49-F238E27FC236}">
                <a16:creationId xmlns:a16="http://schemas.microsoft.com/office/drawing/2014/main" id="{5263FD66-19B1-6B42-B2A9-6151B29D45E7}"/>
              </a:ext>
            </a:extLst>
          </p:cNvPr>
          <p:cNvSpPr>
            <a:spLocks noGrp="1"/>
          </p:cNvSpPr>
          <p:nvPr>
            <p:ph idx="1"/>
          </p:nvPr>
        </p:nvSpPr>
        <p:spPr/>
        <p:txBody>
          <a:bodyPr/>
          <a:lstStyle/>
          <a:p>
            <a:r>
              <a:rPr lang="en-US" dirty="0"/>
              <a:t>Replicability – differing MICs</a:t>
            </a:r>
          </a:p>
          <a:p>
            <a:pPr lvl="1"/>
            <a:r>
              <a:rPr lang="en-US" dirty="0"/>
              <a:t>Trouble getting replicable results after 24 vs 48 hours</a:t>
            </a:r>
          </a:p>
          <a:p>
            <a:pPr lvl="1"/>
            <a:r>
              <a:rPr lang="en-US" dirty="0"/>
              <a:t>Not switching tips when serially diluting</a:t>
            </a:r>
          </a:p>
          <a:p>
            <a:pPr lvl="1"/>
            <a:r>
              <a:rPr lang="en-US" dirty="0"/>
              <a:t>Low ODs</a:t>
            </a:r>
          </a:p>
          <a:p>
            <a:pPr lvl="2"/>
            <a:r>
              <a:rPr lang="en-US" dirty="0"/>
              <a:t>Try using shaking incubator</a:t>
            </a:r>
          </a:p>
        </p:txBody>
      </p:sp>
      <p:sp>
        <p:nvSpPr>
          <p:cNvPr id="4" name="Slide Number Placeholder 3">
            <a:extLst>
              <a:ext uri="{FF2B5EF4-FFF2-40B4-BE49-F238E27FC236}">
                <a16:creationId xmlns:a16="http://schemas.microsoft.com/office/drawing/2014/main" id="{5C75C0F4-AED2-9C43-8A28-C0B7DE810437}"/>
              </a:ext>
            </a:extLst>
          </p:cNvPr>
          <p:cNvSpPr>
            <a:spLocks noGrp="1"/>
          </p:cNvSpPr>
          <p:nvPr>
            <p:ph type="sldNum" sz="quarter" idx="12"/>
          </p:nvPr>
        </p:nvSpPr>
        <p:spPr/>
        <p:txBody>
          <a:bodyPr/>
          <a:lstStyle/>
          <a:p>
            <a:fld id="{2A53EEFA-9EFC-0E40-A989-36829A57CF16}" type="slidenum">
              <a:rPr lang="en-US" smtClean="0"/>
              <a:t>7</a:t>
            </a:fld>
            <a:endParaRPr lang="en-US"/>
          </a:p>
        </p:txBody>
      </p:sp>
      <p:pic>
        <p:nvPicPr>
          <p:cNvPr id="5" name="Picture 4">
            <a:extLst>
              <a:ext uri="{FF2B5EF4-FFF2-40B4-BE49-F238E27FC236}">
                <a16:creationId xmlns:a16="http://schemas.microsoft.com/office/drawing/2014/main" id="{E2712038-369E-F34F-9399-E0BAAAE9FCA5}"/>
              </a:ext>
            </a:extLst>
          </p:cNvPr>
          <p:cNvPicPr>
            <a:picLocks noChangeAspect="1"/>
          </p:cNvPicPr>
          <p:nvPr/>
        </p:nvPicPr>
        <p:blipFill>
          <a:blip r:embed="rId2"/>
          <a:stretch>
            <a:fillRect/>
          </a:stretch>
        </p:blipFill>
        <p:spPr>
          <a:xfrm>
            <a:off x="2583951" y="3875138"/>
            <a:ext cx="2371726" cy="2386056"/>
          </a:xfrm>
          <a:prstGeom prst="rect">
            <a:avLst/>
          </a:prstGeom>
        </p:spPr>
      </p:pic>
      <p:sp>
        <p:nvSpPr>
          <p:cNvPr id="6" name="TextBox 5">
            <a:extLst>
              <a:ext uri="{FF2B5EF4-FFF2-40B4-BE49-F238E27FC236}">
                <a16:creationId xmlns:a16="http://schemas.microsoft.com/office/drawing/2014/main" id="{F837D853-807A-A74C-9985-B39D41A57EE2}"/>
              </a:ext>
            </a:extLst>
          </p:cNvPr>
          <p:cNvSpPr txBox="1"/>
          <p:nvPr/>
        </p:nvSpPr>
        <p:spPr>
          <a:xfrm>
            <a:off x="2529863" y="6065679"/>
            <a:ext cx="2111059" cy="246221"/>
          </a:xfrm>
          <a:prstGeom prst="rect">
            <a:avLst/>
          </a:prstGeom>
          <a:noFill/>
        </p:spPr>
        <p:txBody>
          <a:bodyPr wrap="square" rtlCol="0">
            <a:spAutoFit/>
          </a:bodyPr>
          <a:lstStyle/>
          <a:p>
            <a:r>
              <a:rPr lang="en-US" sz="500" dirty="0"/>
              <a:t>https://</a:t>
            </a:r>
            <a:r>
              <a:rPr lang="en-US" sz="500" dirty="0" err="1"/>
              <a:t>www.usascientific.com</a:t>
            </a:r>
            <a:r>
              <a:rPr lang="en-US" sz="500" dirty="0"/>
              <a:t>/plateone-96-deep-well-2ml/p/PlateOne-96-Deep-Well-2mL</a:t>
            </a:r>
          </a:p>
        </p:txBody>
      </p:sp>
      <p:pic>
        <p:nvPicPr>
          <p:cNvPr id="8" name="Picture 7">
            <a:extLst>
              <a:ext uri="{FF2B5EF4-FFF2-40B4-BE49-F238E27FC236}">
                <a16:creationId xmlns:a16="http://schemas.microsoft.com/office/drawing/2014/main" id="{AA27B25E-9B69-794C-B025-E556D3F44D64}"/>
              </a:ext>
            </a:extLst>
          </p:cNvPr>
          <p:cNvPicPr>
            <a:picLocks noChangeAspect="1"/>
          </p:cNvPicPr>
          <p:nvPr/>
        </p:nvPicPr>
        <p:blipFill>
          <a:blip r:embed="rId3"/>
          <a:stretch>
            <a:fillRect/>
          </a:stretch>
        </p:blipFill>
        <p:spPr>
          <a:xfrm>
            <a:off x="6479861" y="3578704"/>
            <a:ext cx="3365500" cy="3162300"/>
          </a:xfrm>
          <a:prstGeom prst="rect">
            <a:avLst/>
          </a:prstGeom>
        </p:spPr>
      </p:pic>
      <p:cxnSp>
        <p:nvCxnSpPr>
          <p:cNvPr id="10" name="Straight Arrow Connector 9">
            <a:extLst>
              <a:ext uri="{FF2B5EF4-FFF2-40B4-BE49-F238E27FC236}">
                <a16:creationId xmlns:a16="http://schemas.microsoft.com/office/drawing/2014/main" id="{E60FED9B-5184-E84F-A99C-655ADD2EBF7E}"/>
              </a:ext>
            </a:extLst>
          </p:cNvPr>
          <p:cNvCxnSpPr/>
          <p:nvPr/>
        </p:nvCxnSpPr>
        <p:spPr>
          <a:xfrm>
            <a:off x="5147733" y="4927600"/>
            <a:ext cx="1332128" cy="0"/>
          </a:xfrm>
          <a:prstGeom prst="straightConnector1">
            <a:avLst/>
          </a:prstGeom>
          <a:ln w="79375">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FEA8543A-70FE-AA45-8E62-8626762298DA}"/>
              </a:ext>
            </a:extLst>
          </p:cNvPr>
          <p:cNvSpPr txBox="1"/>
          <p:nvPr/>
        </p:nvSpPr>
        <p:spPr>
          <a:xfrm>
            <a:off x="7355423" y="6336821"/>
            <a:ext cx="2162772" cy="169277"/>
          </a:xfrm>
          <a:prstGeom prst="rect">
            <a:avLst/>
          </a:prstGeom>
          <a:noFill/>
        </p:spPr>
        <p:txBody>
          <a:bodyPr wrap="none" rtlCol="0">
            <a:spAutoFit/>
          </a:bodyPr>
          <a:lstStyle/>
          <a:p>
            <a:r>
              <a:rPr lang="en-US" sz="500" dirty="0"/>
              <a:t>https://</a:t>
            </a:r>
            <a:r>
              <a:rPr lang="en-US" sz="500" dirty="0" err="1"/>
              <a:t>lab.equipment</a:t>
            </a:r>
            <a:r>
              <a:rPr lang="en-US" sz="500" dirty="0"/>
              <a:t>/new-brunswick-i24r-shaker-19-mm--from-</a:t>
            </a:r>
            <a:r>
              <a:rPr lang="en-US" sz="500" dirty="0" err="1"/>
              <a:t>eppendorf</a:t>
            </a:r>
            <a:endParaRPr lang="en-US" sz="500" dirty="0"/>
          </a:p>
        </p:txBody>
      </p:sp>
    </p:spTree>
    <p:extLst>
      <p:ext uri="{BB962C8B-B14F-4D97-AF65-F5344CB8AC3E}">
        <p14:creationId xmlns:p14="http://schemas.microsoft.com/office/powerpoint/2010/main" val="315135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04C58-F9F8-4F6A-A1D7-20E01AE4DA03}"/>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C7078461-E762-49EF-B84B-2A80EC8B078F}"/>
              </a:ext>
            </a:extLst>
          </p:cNvPr>
          <p:cNvSpPr>
            <a:spLocks noGrp="1"/>
          </p:cNvSpPr>
          <p:nvPr>
            <p:ph idx="1"/>
          </p:nvPr>
        </p:nvSpPr>
        <p:spPr>
          <a:xfrm>
            <a:off x="838200" y="1825625"/>
            <a:ext cx="10515600" cy="4667250"/>
          </a:xfrm>
        </p:spPr>
        <p:txBody>
          <a:bodyPr>
            <a:normAutofit/>
          </a:bodyPr>
          <a:lstStyle/>
          <a:p>
            <a:r>
              <a:rPr lang="en-US" dirty="0"/>
              <a:t>Dr. Kathryn Ramsey &amp; Lab</a:t>
            </a:r>
          </a:p>
          <a:p>
            <a:pPr lvl="1"/>
            <a:r>
              <a:rPr lang="en-US" dirty="0"/>
              <a:t>Hannah </a:t>
            </a:r>
            <a:r>
              <a:rPr lang="en-US" dirty="0" err="1"/>
              <a:t>Trautmann</a:t>
            </a:r>
            <a:endParaRPr lang="en-US" dirty="0"/>
          </a:p>
          <a:p>
            <a:pPr lvl="1"/>
            <a:r>
              <a:rPr lang="en-US" dirty="0"/>
              <a:t>Tala </a:t>
            </a:r>
            <a:r>
              <a:rPr lang="en-US" dirty="0" err="1"/>
              <a:t>Allababidi</a:t>
            </a:r>
            <a:endParaRPr lang="en-US" dirty="0"/>
          </a:p>
          <a:p>
            <a:r>
              <a:rPr lang="en-US" dirty="0"/>
              <a:t>Dr. Steven Gregory &amp; Lab</a:t>
            </a:r>
          </a:p>
          <a:p>
            <a:r>
              <a:rPr lang="en-US" dirty="0"/>
              <a:t>Dr. Jodi </a:t>
            </a:r>
            <a:r>
              <a:rPr lang="en-US" dirty="0" err="1"/>
              <a:t>Camberg</a:t>
            </a:r>
            <a:r>
              <a:rPr lang="en-US" dirty="0"/>
              <a:t> &amp; Lab</a:t>
            </a:r>
          </a:p>
          <a:p>
            <a:r>
              <a:rPr lang="en-US" dirty="0"/>
              <a:t>INBRE Core</a:t>
            </a:r>
          </a:p>
          <a:p>
            <a:r>
              <a:rPr lang="en-US" dirty="0"/>
              <a:t>Janet </a:t>
            </a:r>
            <a:r>
              <a:rPr lang="en-US" dirty="0" err="1"/>
              <a:t>Atoyan</a:t>
            </a:r>
            <a:r>
              <a:rPr lang="en-US" dirty="0"/>
              <a:t> &amp; GSC</a:t>
            </a:r>
          </a:p>
          <a:p>
            <a:endParaRPr lang="en-US" dirty="0"/>
          </a:p>
        </p:txBody>
      </p:sp>
      <p:pic>
        <p:nvPicPr>
          <p:cNvPr id="2050" name="Picture 2" descr="Rhode Island Foundation">
            <a:extLst>
              <a:ext uri="{FF2B5EF4-FFF2-40B4-BE49-F238E27FC236}">
                <a16:creationId xmlns:a16="http://schemas.microsoft.com/office/drawing/2014/main" id="{C73A11AB-C7C6-4C5A-85FD-EA8142AE3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9264" y="1619317"/>
            <a:ext cx="2910517" cy="9416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uri cels">
            <a:extLst>
              <a:ext uri="{FF2B5EF4-FFF2-40B4-BE49-F238E27FC236}">
                <a16:creationId xmlns:a16="http://schemas.microsoft.com/office/drawing/2014/main" id="{5C7A3980-2413-4943-A30A-9D320AD2C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132" y="3367247"/>
            <a:ext cx="2460047" cy="18595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uri pharmacy">
            <a:extLst>
              <a:ext uri="{FF2B5EF4-FFF2-40B4-BE49-F238E27FC236}">
                <a16:creationId xmlns:a16="http://schemas.microsoft.com/office/drawing/2014/main" id="{649DE0EC-EBA3-4C02-A7A1-B895B5601E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5355"/>
          <a:stretch/>
        </p:blipFill>
        <p:spPr bwMode="auto">
          <a:xfrm>
            <a:off x="9222776" y="3347087"/>
            <a:ext cx="2600710" cy="1941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848374"/>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4102</TotalTime>
  <Words>550</Words>
  <Application>Microsoft Macintosh PowerPoint</Application>
  <PresentationFormat>Widescreen</PresentationFormat>
  <Paragraphs>82</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Century Gothic</vt:lpstr>
      <vt:lpstr>Office Theme</vt:lpstr>
      <vt:lpstr>Lab Meeting Presentation October 20, 2020</vt:lpstr>
      <vt:lpstr>F. tularensis has heterogeneous populations of ribosomes</vt:lpstr>
      <vt:lpstr>MIC: Minimum Inhibitory Concentration</vt:lpstr>
      <vt:lpstr>MIC: Minimum Inhibitory Concentration</vt:lpstr>
      <vt:lpstr>MIC Results: rpsu1 and kanamycin</vt:lpstr>
      <vt:lpstr>MIC Results: rpsu2 and kanamycin</vt:lpstr>
      <vt:lpstr>MIC Results: rpsu2 and kanamycin</vt:lpstr>
      <vt:lpstr>Problems and future aims</vt:lpstr>
      <vt:lpstr>Acknowledgements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Meeting Presentation October 20, 2020</dc:title>
  <dc:creator>John Church</dc:creator>
  <cp:lastModifiedBy>John Church</cp:lastModifiedBy>
  <cp:revision>48</cp:revision>
  <dcterms:created xsi:type="dcterms:W3CDTF">2020-10-17T19:42:34Z</dcterms:created>
  <dcterms:modified xsi:type="dcterms:W3CDTF">2020-10-20T16:04:44Z</dcterms:modified>
</cp:coreProperties>
</file>