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04" r:id="rId1"/>
  </p:sldMasterIdLst>
  <p:notesMasterIdLst>
    <p:notesMasterId r:id="rId11"/>
  </p:notesMasterIdLst>
  <p:sldIdLst>
    <p:sldId id="256" r:id="rId2"/>
    <p:sldId id="498" r:id="rId3"/>
    <p:sldId id="321" r:id="rId4"/>
    <p:sldId id="257" r:id="rId5"/>
    <p:sldId id="497" r:id="rId6"/>
    <p:sldId id="505" r:id="rId7"/>
    <p:sldId id="506" r:id="rId8"/>
    <p:sldId id="507" r:id="rId9"/>
    <p:sldId id="50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 varScale="1">
        <p:scale>
          <a:sx n="133" d="100"/>
          <a:sy n="133" d="100"/>
        </p:scale>
        <p:origin x="5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G:\Shared%20drives\KRamsey%20Lab\Jamie%20Wandzilak\Mac%20assays\08_07_2019MacAssa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G:\Shared%20drives\KRamsey%20Lab\Jamie%20Wandzilak\09_26_2019MacAss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2281567213699"/>
          <c:y val="4.4444444444444398E-2"/>
          <c:w val="0.696153353571767"/>
          <c:h val="0.70773057437587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'T=24'!$P$2</c:f>
              <c:strCache>
                <c:ptCount val="1"/>
                <c:pt idx="0">
                  <c:v>Average CFU per well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'T=24'!$Q$3:$Q$6</c:f>
                <c:numCache>
                  <c:formatCode>General</c:formatCode>
                  <c:ptCount val="4"/>
                  <c:pt idx="0">
                    <c:v>3800</c:v>
                  </c:pt>
                  <c:pt idx="1">
                    <c:v>6127.8707558172273</c:v>
                  </c:pt>
                  <c:pt idx="2">
                    <c:v>185.20259177452135</c:v>
                  </c:pt>
                  <c:pt idx="3">
                    <c:v>0</c:v>
                  </c:pt>
                </c:numCache>
              </c:numRef>
            </c:plus>
            <c:minus>
              <c:numRef>
                <c:f>'T=24'!$Q$3:$Q$6</c:f>
                <c:numCache>
                  <c:formatCode>General</c:formatCode>
                  <c:ptCount val="4"/>
                  <c:pt idx="0">
                    <c:v>3800</c:v>
                  </c:pt>
                  <c:pt idx="1">
                    <c:v>6127.8707558172273</c:v>
                  </c:pt>
                  <c:pt idx="2">
                    <c:v>185.20259177452135</c:v>
                  </c:pt>
                  <c:pt idx="3">
                    <c:v>0</c:v>
                  </c:pt>
                </c:numCache>
              </c:numRef>
            </c:minus>
          </c:errBars>
          <c:cat>
            <c:strRef>
              <c:f>'T=24'!$O$3:$O$6</c:f>
              <c:strCache>
                <c:ptCount val="4"/>
                <c:pt idx="0">
                  <c:v>LVS</c:v>
                </c:pt>
                <c:pt idx="1">
                  <c:v>∆pmrA(old)</c:v>
                </c:pt>
                <c:pt idx="2">
                  <c:v>∆pmrA(new)</c:v>
                </c:pt>
                <c:pt idx="3">
                  <c:v>∆pigR</c:v>
                </c:pt>
              </c:strCache>
            </c:strRef>
          </c:cat>
          <c:val>
            <c:numRef>
              <c:f>'T=24'!$P$3:$P$6</c:f>
              <c:numCache>
                <c:formatCode>0.00E+00</c:formatCode>
                <c:ptCount val="4"/>
                <c:pt idx="0">
                  <c:v>14800</c:v>
                </c:pt>
                <c:pt idx="1">
                  <c:v>8760</c:v>
                </c:pt>
                <c:pt idx="2">
                  <c:v>600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C-4E5D-998E-FD30DECDE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4037064"/>
        <c:axId val="1793997192"/>
      </c:barChart>
      <c:catAx>
        <c:axId val="1794037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93997192"/>
        <c:crosses val="autoZero"/>
        <c:auto val="1"/>
        <c:lblAlgn val="ctr"/>
        <c:lblOffset val="100"/>
        <c:noMultiLvlLbl val="0"/>
      </c:catAx>
      <c:valAx>
        <c:axId val="179399719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CFU per well</a:t>
                </a:r>
              </a:p>
            </c:rich>
          </c:tx>
          <c:layout>
            <c:manualLayout>
              <c:xMode val="edge"/>
              <c:yMode val="edge"/>
              <c:x val="6.390889184289518E-2"/>
              <c:y val="0.24020791374448897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94037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2281567213699"/>
          <c:y val="4.4444444444444398E-2"/>
          <c:w val="0.696153353571767"/>
          <c:h val="0.70773057437587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'T=24'!$P$2</c:f>
              <c:strCache>
                <c:ptCount val="1"/>
                <c:pt idx="0">
                  <c:v>Average CFU per well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'T=24'!$Q$3:$Q$6</c:f>
                <c:numCache>
                  <c:formatCode>General</c:formatCode>
                  <c:ptCount val="4"/>
                  <c:pt idx="0">
                    <c:v>11346.511945674465</c:v>
                  </c:pt>
                  <c:pt idx="1">
                    <c:v>8607.1675557835715</c:v>
                  </c:pt>
                  <c:pt idx="2">
                    <c:v>187.70544300401451</c:v>
                  </c:pt>
                  <c:pt idx="3">
                    <c:v>356.9108198602745</c:v>
                  </c:pt>
                </c:numCache>
              </c:numRef>
            </c:plus>
            <c:minus>
              <c:numRef>
                <c:f>'T=24'!$Q$3:$Q$6</c:f>
                <c:numCache>
                  <c:formatCode>General</c:formatCode>
                  <c:ptCount val="4"/>
                  <c:pt idx="0">
                    <c:v>11346.511945674465</c:v>
                  </c:pt>
                  <c:pt idx="1">
                    <c:v>8607.1675557835715</c:v>
                  </c:pt>
                  <c:pt idx="2">
                    <c:v>187.70544300401451</c:v>
                  </c:pt>
                  <c:pt idx="3">
                    <c:v>356.9108198602745</c:v>
                  </c:pt>
                </c:numCache>
              </c:numRef>
            </c:minus>
          </c:errBars>
          <c:cat>
            <c:strRef>
              <c:f>'T=24'!$O$3:$O$6</c:f>
              <c:strCache>
                <c:ptCount val="4"/>
                <c:pt idx="0">
                  <c:v>LVS</c:v>
                </c:pt>
                <c:pt idx="1">
                  <c:v>LVS_no_C1</c:v>
                </c:pt>
                <c:pt idx="2">
                  <c:v>∆pmrA_no_C1</c:v>
                </c:pt>
                <c:pt idx="3">
                  <c:v>∆pmrA</c:v>
                </c:pt>
              </c:strCache>
            </c:strRef>
          </c:cat>
          <c:val>
            <c:numRef>
              <c:f>'T=24'!$P$3:$P$6</c:f>
              <c:numCache>
                <c:formatCode>0.00E+00</c:formatCode>
                <c:ptCount val="4"/>
                <c:pt idx="0">
                  <c:v>13233.333333333334</c:v>
                </c:pt>
                <c:pt idx="1">
                  <c:v>13333.333333333334</c:v>
                </c:pt>
                <c:pt idx="2">
                  <c:v>173.33333333333334</c:v>
                </c:pt>
                <c:pt idx="3">
                  <c:v>430.66666666666669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E-DA4B-BE5F-7F15AEA93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4037064"/>
        <c:axId val="1793997192"/>
      </c:barChart>
      <c:catAx>
        <c:axId val="1794037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93997192"/>
        <c:crosses val="autoZero"/>
        <c:auto val="1"/>
        <c:lblAlgn val="ctr"/>
        <c:lblOffset val="100"/>
        <c:noMultiLvlLbl val="0"/>
      </c:catAx>
      <c:valAx>
        <c:axId val="179399719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CFU per well</a:t>
                </a:r>
              </a:p>
            </c:rich>
          </c:tx>
          <c:layout>
            <c:manualLayout>
              <c:xMode val="edge"/>
              <c:yMode val="edge"/>
              <c:x val="4.4653139858326328E-2"/>
              <c:y val="0.24817478324047132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94037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6"/>
            <a:endParaRPr lang="en-US" dirty="0"/>
          </a:p>
          <a:p>
            <a:pPr lvl="6"/>
            <a:endParaRPr lang="en-US" dirty="0"/>
          </a:p>
          <a:p>
            <a:pPr lvl="6"/>
            <a:endParaRPr lang="en-US" dirty="0"/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0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67CF0-DC1A-4364-9E4D-01515B8BFD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5bbefbb8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5bbefbb8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DsbA</a:t>
            </a:r>
            <a:r>
              <a:rPr lang="en-US" dirty="0"/>
              <a:t> catalyzes Disulfide bond 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67CF0-DC1A-4364-9E4D-01515B8BF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5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Copper assay results are not relevant because of </a:t>
            </a:r>
            <a:r>
              <a:rPr lang="en-US" dirty="0" err="1"/>
              <a:t>dPmrA</a:t>
            </a:r>
            <a:r>
              <a:rPr lang="en-US" dirty="0"/>
              <a:t> suppressor mutant.</a:t>
            </a:r>
          </a:p>
        </p:txBody>
      </p:sp>
    </p:spTree>
    <p:extLst>
      <p:ext uri="{BB962C8B-B14F-4D97-AF65-F5344CB8AC3E}">
        <p14:creationId xmlns:p14="http://schemas.microsoft.com/office/powerpoint/2010/main" val="150971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dPmrA</a:t>
            </a:r>
            <a:r>
              <a:rPr lang="en-US" dirty="0"/>
              <a:t> mutation much more promising than </a:t>
            </a:r>
            <a:r>
              <a:rPr lang="en-US" dirty="0" err="1"/>
              <a:t>FipB</a:t>
            </a:r>
            <a:r>
              <a:rPr lang="en-US" dirty="0"/>
              <a:t> mutant.</a:t>
            </a:r>
          </a:p>
        </p:txBody>
      </p:sp>
    </p:spTree>
    <p:extLst>
      <p:ext uri="{BB962C8B-B14F-4D97-AF65-F5344CB8AC3E}">
        <p14:creationId xmlns:p14="http://schemas.microsoft.com/office/powerpoint/2010/main" val="308898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Disulfide bonds are not important</a:t>
            </a:r>
          </a:p>
          <a:p>
            <a:r>
              <a:rPr lang="en-US" dirty="0"/>
              <a:t>Cysteine to Alanine</a:t>
            </a:r>
          </a:p>
        </p:txBody>
      </p:sp>
    </p:spTree>
    <p:extLst>
      <p:ext uri="{BB962C8B-B14F-4D97-AF65-F5344CB8AC3E}">
        <p14:creationId xmlns:p14="http://schemas.microsoft.com/office/powerpoint/2010/main" val="67467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9252-7A35-4D4E-8458-FC4C00640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86691-D6FC-AA46-807C-990F5912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28CEF-A468-334D-A2AC-3A6EF412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7D8E-D723-1043-984C-46844917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75577-0284-F94B-B864-3A72ABBD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27834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F520-8240-5745-99FE-39156F69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A9EEC-9812-3048-B903-5094102B2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F2CAF-2955-9143-9BE8-7FD8F283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08A8C-17A4-D64B-AB81-7C14AD32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8ACD-C19B-9F40-B6A1-4172C506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37421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3BD6D-A8C0-2243-92F4-9926BA49C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29472-B501-DA42-9A4F-A6B031380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71D06-6ADB-1945-B506-94014B29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CF0F7-340E-8C47-A1E8-401BA664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DD2D6-115B-654D-9264-B040F3DB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46954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26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1C30-1F51-E946-94C8-A6BBE655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C961E-60D4-9649-A360-72261B058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6663E-482F-8643-B95A-77192B7F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70A80-A3B2-8843-A1F8-8B43452A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AE070-E042-2B43-BCFB-8681F882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35015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724A-BDD2-5B4C-A54C-DD67E81D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E20A-E348-9342-A5AA-DD6A829C3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86FB7-1498-184E-A6F7-6C471104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B2624-9CC8-CB4F-BF0E-A3D22BEF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B993-D92A-EE44-8E86-20B13FB1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86700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3829-32C2-D648-86AC-833A7EC3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55B14-3A15-964D-8D7E-8A9657239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C8253-5BAE-294A-A7DC-7DC27C3A8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5F3CD-757F-3143-B8C1-C81BAC75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E2BB-E865-F54C-93C3-279A9FD9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5B17C-5482-7F4C-BD63-EC0ADA05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43793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316F-8883-E44C-94AE-2E866DC4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4A785-F3DA-6147-B2AB-8A1705ABF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7AE93-6862-4944-8391-BB7713A00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E95F0-A4A0-DE40-AA4C-EE76FB658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2CDF0-B433-9748-8C97-B8578E9D1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E1E87-4E9D-6643-96E5-EBDFBD85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8B7C2-34C9-294F-91E1-2CC13A65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38D13-FDFD-FA49-B253-A6B74340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95376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10FD-E4A7-AA4F-A1CF-085B7726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9E5DE-AF00-C442-86A7-6749EDDC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225D0-387D-F549-AD68-4A3C3532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709C1-DF68-974A-BEA6-E0FA958C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23417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209EB-8756-A440-9312-9915C888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E8F69-77FE-C847-94E6-A19AE1B5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D7420-2A3B-184D-B59E-E0D7B80E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00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C4E1-AD46-D646-8BF7-C29BEBB7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FEE91-9446-B645-A894-96CB625D8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3AD37-1482-A345-9BD9-8583578DE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11E23-110C-594E-9A96-D22DA232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0CF1F-A160-A34D-A99D-08334F7C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E53E2-B76D-F34D-A3BD-196605C2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36942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1A1D-2734-6048-AA92-1CE267DE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97711-D22E-4643-84AF-755DD9C7F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D1E2B-68A3-BA44-93E5-4CFD6FDA5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66014-6C77-F04B-A684-9DC86EA0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D1785-096C-CA45-BD78-B4855DA0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66E03-D220-0643-9C77-6203CD4B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0520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A4F9-1B4B-BF4B-8B09-61B5532C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45BB1-8ECE-2C48-B298-095BD2DA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DD159-8591-2C47-AF5A-70C612262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967E-434B-8148-9A5A-E63ABCF25491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48F12-3901-9347-BDA5-8CEA42C16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B2637-E011-404C-9AC5-E00BE5BB6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29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KMR Lab </a:t>
            </a:r>
            <a:r>
              <a:rPr lang="en" dirty="0" err="1"/>
              <a:t>PriM</a:t>
            </a:r>
            <a:r>
              <a:rPr lang="en" dirty="0"/>
              <a:t> Project</a:t>
            </a:r>
            <a:endParaRPr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John Church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62E1-E17E-5244-9261-677C1172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PmrA</a:t>
            </a:r>
            <a:r>
              <a:rPr lang="en-US" dirty="0"/>
              <a:t> &amp; </a:t>
            </a:r>
            <a:r>
              <a:rPr lang="en-US" dirty="0" err="1"/>
              <a:t>PriM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4EE02-1A0B-2046-A19D-402622F5A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943350" cy="3263504"/>
          </a:xfrm>
        </p:spPr>
        <p:txBody>
          <a:bodyPr/>
          <a:lstStyle/>
          <a:p>
            <a:r>
              <a:rPr lang="en-US" dirty="0" err="1"/>
              <a:t>PmrA</a:t>
            </a:r>
            <a:r>
              <a:rPr lang="en-US" dirty="0"/>
              <a:t> represses </a:t>
            </a:r>
            <a:r>
              <a:rPr lang="en-US" dirty="0" err="1"/>
              <a:t>PriM</a:t>
            </a:r>
            <a:r>
              <a:rPr lang="en-US" dirty="0"/>
              <a:t> in </a:t>
            </a:r>
            <a:r>
              <a:rPr lang="en-US" i="1" dirty="0" err="1"/>
              <a:t>Francisella</a:t>
            </a:r>
            <a:r>
              <a:rPr lang="en-US" dirty="0"/>
              <a:t> and allows the bacteria to grow in macrophage</a:t>
            </a:r>
          </a:p>
          <a:p>
            <a:r>
              <a:rPr lang="en-US" dirty="0"/>
              <a:t>Without </a:t>
            </a:r>
            <a:r>
              <a:rPr lang="en-US" dirty="0" err="1"/>
              <a:t>PmrA</a:t>
            </a:r>
            <a:r>
              <a:rPr lang="en-US" dirty="0"/>
              <a:t>, </a:t>
            </a:r>
            <a:r>
              <a:rPr lang="en-US" dirty="0" err="1"/>
              <a:t>PriM</a:t>
            </a:r>
            <a:r>
              <a:rPr lang="en-US" dirty="0"/>
              <a:t> is expressed and </a:t>
            </a:r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dirty="0"/>
              <a:t>is attenuated for virulence</a:t>
            </a:r>
          </a:p>
        </p:txBody>
      </p:sp>
    </p:spTree>
    <p:extLst>
      <p:ext uri="{BB962C8B-B14F-4D97-AF65-F5344CB8AC3E}">
        <p14:creationId xmlns:p14="http://schemas.microsoft.com/office/powerpoint/2010/main" val="333098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all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7" t="2610" r="35788"/>
          <a:stretch/>
        </p:blipFill>
        <p:spPr>
          <a:xfrm>
            <a:off x="3958269" y="1347163"/>
            <a:ext cx="1395536" cy="331276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771778" y="1325471"/>
            <a:ext cx="617084" cy="2364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857502" y="1480845"/>
            <a:ext cx="411657" cy="1621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19763" y="1480846"/>
            <a:ext cx="8242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Century Gothic" panose="020B0502020202020204" pitchFamily="34" charset="0"/>
                <a:cs typeface="Arial"/>
              </a:rPr>
              <a:t>Flexible</a:t>
            </a:r>
          </a:p>
          <a:p>
            <a:r>
              <a:rPr lang="en-US" sz="1350" b="1" dirty="0">
                <a:latin typeface="Century Gothic" panose="020B0502020202020204" pitchFamily="34" charset="0"/>
                <a:cs typeface="Arial"/>
              </a:rPr>
              <a:t>“head</a:t>
            </a:r>
            <a:r>
              <a:rPr lang="en-US" sz="1350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66348" y="3713558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  <a:cs typeface="Arial"/>
              </a:rPr>
              <a:t>Acetate </a:t>
            </a:r>
          </a:p>
          <a:p>
            <a:r>
              <a:rPr lang="en-US" sz="1200" b="1" dirty="0">
                <a:latin typeface="Century Gothic" panose="020B0502020202020204" pitchFamily="34" charset="0"/>
                <a:cs typeface="Arial"/>
              </a:rPr>
              <a:t>binding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172058" y="3301822"/>
            <a:ext cx="246453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ELECTR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967" r="30403" b="6381"/>
          <a:stretch/>
        </p:blipFill>
        <p:spPr>
          <a:xfrm>
            <a:off x="1292043" y="1665728"/>
            <a:ext cx="1924049" cy="289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0336" y="1127914"/>
            <a:ext cx="20986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Century Gothic" panose="020B0502020202020204" pitchFamily="34" charset="0"/>
                <a:cs typeface="Arial"/>
              </a:rPr>
              <a:t>Electropositive, flexible</a:t>
            </a:r>
          </a:p>
          <a:p>
            <a:r>
              <a:rPr lang="en-US" sz="1350" b="1" dirty="0">
                <a:latin typeface="Century Gothic" panose="020B0502020202020204" pitchFamily="34" charset="0"/>
                <a:cs typeface="Arial"/>
              </a:rPr>
              <a:t>tip or head</a:t>
            </a:r>
          </a:p>
        </p:txBody>
      </p:sp>
      <p:pic>
        <p:nvPicPr>
          <p:cNvPr id="14" name="Picture 13" descr="prim-pymol.png">
            <a:extLst>
              <a:ext uri="{FF2B5EF4-FFF2-40B4-BE49-F238E27FC236}">
                <a16:creationId xmlns:a16="http://schemas.microsoft.com/office/drawing/2014/main" id="{639746C2-0C8F-DE49-A7BA-1494D8138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79" y="2664181"/>
            <a:ext cx="2326822" cy="17420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DCD27E-263E-8146-A54E-5854D0506100}"/>
              </a:ext>
            </a:extLst>
          </p:cNvPr>
          <p:cNvSpPr txBox="1"/>
          <p:nvPr/>
        </p:nvSpPr>
        <p:spPr>
          <a:xfrm>
            <a:off x="6095983" y="2171411"/>
            <a:ext cx="13756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Century Gothic" panose="020B0502020202020204" pitchFamily="34" charset="0"/>
                <a:cs typeface="Arial"/>
              </a:rPr>
              <a:t>Disulfide bond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EB889-F8CF-9B4F-B493-298201DD9630}"/>
              </a:ext>
            </a:extLst>
          </p:cNvPr>
          <p:cNvSpPr txBox="1"/>
          <p:nvPr/>
        </p:nvSpPr>
        <p:spPr>
          <a:xfrm>
            <a:off x="5971395" y="4665889"/>
            <a:ext cx="20633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Century Gothic" panose="020B0502020202020204" pitchFamily="34" charset="0"/>
              </a:rPr>
              <a:t>Dr. Maria Schumacher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3C0B124-3512-A048-9806-F62CD591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925"/>
            <a:ext cx="6858000" cy="857250"/>
          </a:xfrm>
        </p:spPr>
        <p:txBody>
          <a:bodyPr>
            <a:normAutofit/>
          </a:bodyPr>
          <a:lstStyle/>
          <a:p>
            <a:r>
              <a:rPr lang="en-US" dirty="0" err="1"/>
              <a:t>PriM</a:t>
            </a:r>
            <a:r>
              <a:rPr lang="en-US" dirty="0"/>
              <a:t> Structure</a:t>
            </a:r>
            <a:endParaRPr lang="en-US" sz="2025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7BA095-F31A-4015-95C3-C4B4C5520383}"/>
              </a:ext>
            </a:extLst>
          </p:cNvPr>
          <p:cNvCxnSpPr/>
          <p:nvPr/>
        </p:nvCxnSpPr>
        <p:spPr>
          <a:xfrm flipV="1">
            <a:off x="5293129" y="3229495"/>
            <a:ext cx="1016231" cy="692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Spring 2019: </a:t>
            </a:r>
            <a:r>
              <a:rPr lang="en" dirty="0" err="1"/>
              <a:t>FipB</a:t>
            </a:r>
            <a:r>
              <a:rPr lang="en" dirty="0"/>
              <a:t> Mutant pKR31</a:t>
            </a:r>
            <a:endParaRPr dirty="0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776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 err="1"/>
              <a:t>FipB</a:t>
            </a:r>
            <a:r>
              <a:rPr lang="en" sz="1800" dirty="0"/>
              <a:t> is a virulence factor responsible for making disulfide bonds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 err="1"/>
              <a:t>FipB</a:t>
            </a:r>
            <a:r>
              <a:rPr lang="en" sz="1800" dirty="0"/>
              <a:t> mutation should result in significantly increased copper sensitivity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Copper changes the redox potential of cysteines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7EBB4-B02F-7F42-AC45-A1843496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369" y="1027887"/>
            <a:ext cx="2879909" cy="3018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DBA32-2B2D-564E-9239-79094784E148}"/>
              </a:ext>
            </a:extLst>
          </p:cNvPr>
          <p:cNvSpPr txBox="1"/>
          <p:nvPr/>
        </p:nvSpPr>
        <p:spPr>
          <a:xfrm>
            <a:off x="5856248" y="4046660"/>
            <a:ext cx="248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Qin, A., et al. “</a:t>
            </a:r>
            <a:r>
              <a:rPr lang="en-US" sz="800" dirty="0" err="1"/>
              <a:t>FipB</a:t>
            </a:r>
            <a:r>
              <a:rPr lang="en-US" sz="800" dirty="0"/>
              <a:t>, an Essential Virulence Factor of </a:t>
            </a:r>
            <a:r>
              <a:rPr lang="en-US" sz="800" dirty="0" err="1"/>
              <a:t>Francisella</a:t>
            </a:r>
            <a:r>
              <a:rPr lang="en-US" sz="800" dirty="0"/>
              <a:t> </a:t>
            </a:r>
            <a:r>
              <a:rPr lang="en-US" sz="800" dirty="0" err="1"/>
              <a:t>Tularensis</a:t>
            </a:r>
            <a:r>
              <a:rPr lang="en-US" sz="800" dirty="0"/>
              <a:t> Subsp. </a:t>
            </a:r>
            <a:r>
              <a:rPr lang="en-US" sz="800" dirty="0" err="1"/>
              <a:t>Tularensis</a:t>
            </a:r>
            <a:r>
              <a:rPr lang="en-US" sz="800" dirty="0"/>
              <a:t>, Has Dual Roles in Disulfide Bond Formation.” </a:t>
            </a:r>
            <a:r>
              <a:rPr lang="en-US" sz="800" i="1" dirty="0"/>
              <a:t>Journal of Bacteriology</a:t>
            </a:r>
            <a:r>
              <a:rPr lang="en-US" sz="800" dirty="0"/>
              <a:t>, vol. 196, no. 20, Apr. 2014, pp. 3571–3581., doi:10.1128/jb.01359-13.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CFCD253-4D82-47C5-B57A-0C67DA3CA8FE}"/>
              </a:ext>
            </a:extLst>
          </p:cNvPr>
          <p:cNvGrpSpPr/>
          <p:nvPr/>
        </p:nvGrpSpPr>
        <p:grpSpPr>
          <a:xfrm rot="5400000">
            <a:off x="565290" y="1788294"/>
            <a:ext cx="839489" cy="878865"/>
            <a:chOff x="1175701" y="4785763"/>
            <a:chExt cx="1492425" cy="156242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27579D-CEDC-46F6-BD9D-3E44B04B17F6}"/>
                </a:ext>
              </a:extLst>
            </p:cNvPr>
            <p:cNvSpPr/>
            <p:nvPr/>
          </p:nvSpPr>
          <p:spPr>
            <a:xfrm>
              <a:off x="1420587" y="5384800"/>
              <a:ext cx="963386" cy="9633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13" dirty="0" err="1">
                  <a:solidFill>
                    <a:schemeClr val="bg1"/>
                  </a:solidFill>
                </a:rPr>
                <a:t>DsbA</a:t>
              </a:r>
              <a:endParaRPr lang="en-US" sz="1013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48D43F-90E2-46E7-A847-5AD4D23AEEA3}"/>
                </a:ext>
              </a:extLst>
            </p:cNvPr>
            <p:cNvCxnSpPr>
              <a:cxnSpLocks/>
            </p:cNvCxnSpPr>
            <p:nvPr/>
          </p:nvCxnSpPr>
          <p:spPr>
            <a:xfrm>
              <a:off x="1420585" y="5176157"/>
              <a:ext cx="244929" cy="37555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14EF5E-F294-4A59-A238-492525D784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6385" y="5174344"/>
              <a:ext cx="244929" cy="37555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3DBDB9-EBFA-4646-9106-F21AE539B7D2}"/>
                </a:ext>
              </a:extLst>
            </p:cNvPr>
            <p:cNvSpPr txBox="1"/>
            <p:nvPr/>
          </p:nvSpPr>
          <p:spPr>
            <a:xfrm rot="16200000">
              <a:off x="1155240" y="4806225"/>
              <a:ext cx="482183" cy="441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E8765-59B0-4EB9-885D-8468CBE73299}"/>
                </a:ext>
              </a:extLst>
            </p:cNvPr>
            <p:cNvSpPr txBox="1"/>
            <p:nvPr/>
          </p:nvSpPr>
          <p:spPr>
            <a:xfrm rot="16200000">
              <a:off x="2206404" y="4806224"/>
              <a:ext cx="482183" cy="441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3AB15E-5A1B-44FC-BF06-254FCF288CB0}"/>
              </a:ext>
            </a:extLst>
          </p:cNvPr>
          <p:cNvCxnSpPr>
            <a:cxnSpLocks/>
          </p:cNvCxnSpPr>
          <p:nvPr/>
        </p:nvCxnSpPr>
        <p:spPr>
          <a:xfrm rot="5400000" flipV="1">
            <a:off x="1064982" y="2221707"/>
            <a:ext cx="379715" cy="222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DCD93E-8184-43CF-845D-337F64A11924}"/>
              </a:ext>
            </a:extLst>
          </p:cNvPr>
          <p:cNvGrpSpPr/>
          <p:nvPr/>
        </p:nvGrpSpPr>
        <p:grpSpPr>
          <a:xfrm>
            <a:off x="1444394" y="1007383"/>
            <a:ext cx="603906" cy="626741"/>
            <a:chOff x="2452867" y="2033375"/>
            <a:chExt cx="805208" cy="83565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92F9A49-48DF-47FA-A9E4-A754CF6157BF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701686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C69E0-07BD-49C3-98B5-67E05193BAB9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45" y="2140043"/>
              <a:ext cx="0" cy="58962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401E73C-A541-4290-B67B-D8B74A0CBC74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167720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B70A05-3207-4CBB-AE25-E02D5F3CF517}"/>
                </a:ext>
              </a:extLst>
            </p:cNvPr>
            <p:cNvSpPr/>
            <p:nvPr/>
          </p:nvSpPr>
          <p:spPr>
            <a:xfrm>
              <a:off x="2452868" y="2033375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140E0E-26F7-410E-A37A-F51564B07CDE}"/>
                </a:ext>
              </a:extLst>
            </p:cNvPr>
            <p:cNvSpPr/>
            <p:nvPr/>
          </p:nvSpPr>
          <p:spPr>
            <a:xfrm>
              <a:off x="2452867" y="2561254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1E761F-5257-48A5-84FF-18549214BC5D}"/>
              </a:ext>
            </a:extLst>
          </p:cNvPr>
          <p:cNvGrpSpPr/>
          <p:nvPr/>
        </p:nvGrpSpPr>
        <p:grpSpPr>
          <a:xfrm>
            <a:off x="2400368" y="1315177"/>
            <a:ext cx="603906" cy="626741"/>
            <a:chOff x="2452867" y="2033375"/>
            <a:chExt cx="805208" cy="835655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5302E4-197C-48A5-A3DF-F1A575FA2F83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701686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CA816CE-E7E0-4C62-8068-4D74104D74AE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45" y="2140043"/>
              <a:ext cx="0" cy="58962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C43349-DE7E-4D36-AE79-5713337DEA13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167720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54A541-DCCC-4446-BBF3-3C502326AA9C}"/>
                </a:ext>
              </a:extLst>
            </p:cNvPr>
            <p:cNvSpPr/>
            <p:nvPr/>
          </p:nvSpPr>
          <p:spPr>
            <a:xfrm>
              <a:off x="2452868" y="2033375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41A57A-DB41-4FB8-BB05-2E62C20DC47F}"/>
                </a:ext>
              </a:extLst>
            </p:cNvPr>
            <p:cNvSpPr/>
            <p:nvPr/>
          </p:nvSpPr>
          <p:spPr>
            <a:xfrm>
              <a:off x="2452867" y="2561254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BD2206-2862-4FCF-A679-2E39B0471B4C}"/>
              </a:ext>
            </a:extLst>
          </p:cNvPr>
          <p:cNvGrpSpPr/>
          <p:nvPr/>
        </p:nvGrpSpPr>
        <p:grpSpPr>
          <a:xfrm>
            <a:off x="1827107" y="2182016"/>
            <a:ext cx="603906" cy="626741"/>
            <a:chOff x="2452867" y="2033375"/>
            <a:chExt cx="805208" cy="83565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4DACFD-09C4-41D3-85D6-B8919168053C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701686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9D4807D-4DDC-4163-B55B-F9DE13C5310A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45" y="2140043"/>
              <a:ext cx="0" cy="58962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61204CF-8F66-4799-B464-C9CDCB9C0FF4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167720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7261F9-DD67-493C-8608-F6C4A177B721}"/>
                </a:ext>
              </a:extLst>
            </p:cNvPr>
            <p:cNvSpPr/>
            <p:nvPr/>
          </p:nvSpPr>
          <p:spPr>
            <a:xfrm>
              <a:off x="2452868" y="2033375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A516D92-043C-42DF-9A53-CBC0BFD524C6}"/>
                </a:ext>
              </a:extLst>
            </p:cNvPr>
            <p:cNvSpPr/>
            <p:nvPr/>
          </p:nvSpPr>
          <p:spPr>
            <a:xfrm>
              <a:off x="2452867" y="2561254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</p:grpSp>
      <p:sp>
        <p:nvSpPr>
          <p:cNvPr id="50" name="Arrow: Down 49">
            <a:extLst>
              <a:ext uri="{FF2B5EF4-FFF2-40B4-BE49-F238E27FC236}">
                <a16:creationId xmlns:a16="http://schemas.microsoft.com/office/drawing/2014/main" id="{B2343A6C-7276-4231-B3A2-17D7B720D780}"/>
              </a:ext>
            </a:extLst>
          </p:cNvPr>
          <p:cNvSpPr/>
          <p:nvPr/>
        </p:nvSpPr>
        <p:spPr>
          <a:xfrm>
            <a:off x="1933775" y="3031731"/>
            <a:ext cx="390571" cy="571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7690D0-9392-45EA-9186-6AFB12894D48}"/>
              </a:ext>
            </a:extLst>
          </p:cNvPr>
          <p:cNvSpPr/>
          <p:nvPr/>
        </p:nvSpPr>
        <p:spPr>
          <a:xfrm>
            <a:off x="2032952" y="4024689"/>
            <a:ext cx="575721" cy="4190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4B0CBA-A88C-4376-ACC3-8C9050627188}"/>
              </a:ext>
            </a:extLst>
          </p:cNvPr>
          <p:cNvSpPr/>
          <p:nvPr/>
        </p:nvSpPr>
        <p:spPr>
          <a:xfrm>
            <a:off x="2637411" y="4533848"/>
            <a:ext cx="575721" cy="4190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51B59B-B365-4D46-8EE2-887A8C109EF0}"/>
              </a:ext>
            </a:extLst>
          </p:cNvPr>
          <p:cNvSpPr/>
          <p:nvPr/>
        </p:nvSpPr>
        <p:spPr>
          <a:xfrm>
            <a:off x="1351853" y="4554570"/>
            <a:ext cx="575721" cy="4190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9F51AA-9E6F-4DFA-A8FD-A05A2EEDE99A}"/>
              </a:ext>
            </a:extLst>
          </p:cNvPr>
          <p:cNvSpPr txBox="1"/>
          <p:nvPr/>
        </p:nvSpPr>
        <p:spPr>
          <a:xfrm>
            <a:off x="353223" y="3379936"/>
            <a:ext cx="13283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Functional virulence factors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47696E5-7593-4B72-AFCE-F16C62D3BFCE}"/>
              </a:ext>
            </a:extLst>
          </p:cNvPr>
          <p:cNvCxnSpPr>
            <a:cxnSpLocks/>
          </p:cNvCxnSpPr>
          <p:nvPr/>
        </p:nvCxnSpPr>
        <p:spPr>
          <a:xfrm>
            <a:off x="948344" y="3845816"/>
            <a:ext cx="807018" cy="37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BED4597-BAE5-4FA2-A62E-14D66F7E0BE3}"/>
              </a:ext>
            </a:extLst>
          </p:cNvPr>
          <p:cNvGrpSpPr/>
          <p:nvPr/>
        </p:nvGrpSpPr>
        <p:grpSpPr>
          <a:xfrm rot="5400000">
            <a:off x="4959167" y="1563232"/>
            <a:ext cx="839489" cy="878865"/>
            <a:chOff x="1175701" y="4785763"/>
            <a:chExt cx="1492425" cy="156242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D366C7D-ED25-4763-B58C-EB2BE1A92618}"/>
                </a:ext>
              </a:extLst>
            </p:cNvPr>
            <p:cNvSpPr/>
            <p:nvPr/>
          </p:nvSpPr>
          <p:spPr>
            <a:xfrm>
              <a:off x="1420585" y="5384801"/>
              <a:ext cx="963386" cy="9633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13" dirty="0" err="1">
                  <a:solidFill>
                    <a:schemeClr val="bg1"/>
                  </a:solidFill>
                </a:rPr>
                <a:t>DsbA</a:t>
              </a:r>
              <a:endParaRPr lang="en-US" sz="1013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04E8DCF-273F-4402-94C1-9C1C1C9E8A90}"/>
                </a:ext>
              </a:extLst>
            </p:cNvPr>
            <p:cNvCxnSpPr>
              <a:cxnSpLocks/>
            </p:cNvCxnSpPr>
            <p:nvPr/>
          </p:nvCxnSpPr>
          <p:spPr>
            <a:xfrm>
              <a:off x="1420585" y="5176157"/>
              <a:ext cx="244929" cy="37555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F7C121D-C377-4B15-A049-F758EE76F9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6385" y="5174344"/>
              <a:ext cx="244929" cy="37555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C3AA0B7-B855-483F-B5E8-1ECF922D6B21}"/>
                </a:ext>
              </a:extLst>
            </p:cNvPr>
            <p:cNvSpPr txBox="1"/>
            <p:nvPr/>
          </p:nvSpPr>
          <p:spPr>
            <a:xfrm rot="16200000">
              <a:off x="1155240" y="4806225"/>
              <a:ext cx="482183" cy="441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023E43-66C6-479F-813B-4176CA16FCC2}"/>
                </a:ext>
              </a:extLst>
            </p:cNvPr>
            <p:cNvSpPr txBox="1"/>
            <p:nvPr/>
          </p:nvSpPr>
          <p:spPr>
            <a:xfrm rot="16200000">
              <a:off x="2206404" y="4806224"/>
              <a:ext cx="482183" cy="441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D1C6E3C-9AC9-4B2E-A8FF-1956CD1D9C2E}"/>
              </a:ext>
            </a:extLst>
          </p:cNvPr>
          <p:cNvCxnSpPr>
            <a:cxnSpLocks/>
          </p:cNvCxnSpPr>
          <p:nvPr/>
        </p:nvCxnSpPr>
        <p:spPr>
          <a:xfrm rot="5400000" flipV="1">
            <a:off x="5458859" y="1996646"/>
            <a:ext cx="379715" cy="222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7144632-EA6E-4693-AA88-0627A73DC755}"/>
              </a:ext>
            </a:extLst>
          </p:cNvPr>
          <p:cNvGrpSpPr/>
          <p:nvPr/>
        </p:nvGrpSpPr>
        <p:grpSpPr>
          <a:xfrm>
            <a:off x="6935354" y="971260"/>
            <a:ext cx="603906" cy="626741"/>
            <a:chOff x="2452867" y="2033375"/>
            <a:chExt cx="805208" cy="835655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1ED92AB-A71E-4B7B-B339-B4CFE505A6CB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701686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15F149B-DFC6-405F-9D3B-B1DC9941D633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45" y="2140043"/>
              <a:ext cx="0" cy="58962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4059D10-666C-4962-8D29-7C624B8AE2F6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167720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91893E5-EAB8-40CB-9BAB-2A097BD50D02}"/>
                </a:ext>
              </a:extLst>
            </p:cNvPr>
            <p:cNvSpPr/>
            <p:nvPr/>
          </p:nvSpPr>
          <p:spPr>
            <a:xfrm>
              <a:off x="2452868" y="2033375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3C02C74-0A74-4B28-B592-9A4C9AD1E738}"/>
                </a:ext>
              </a:extLst>
            </p:cNvPr>
            <p:cNvSpPr/>
            <p:nvPr/>
          </p:nvSpPr>
          <p:spPr>
            <a:xfrm>
              <a:off x="2452867" y="2561254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33B26B6-28D2-47CF-B0B0-ECC0494666A1}"/>
              </a:ext>
            </a:extLst>
          </p:cNvPr>
          <p:cNvGrpSpPr/>
          <p:nvPr/>
        </p:nvGrpSpPr>
        <p:grpSpPr>
          <a:xfrm>
            <a:off x="7881547" y="801946"/>
            <a:ext cx="603906" cy="626741"/>
            <a:chOff x="2452867" y="2033375"/>
            <a:chExt cx="805208" cy="835655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41F04B9-B260-4284-83DA-62478D3EA8C2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701686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3EB5FEC-2D5A-4E80-8FD1-EF926A944B17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45" y="2140043"/>
              <a:ext cx="0" cy="58962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7195D62-F441-4BE5-9BF0-EBE59FD344CB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167720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FFE0415-3976-49B5-B7B9-20AC18D73B2F}"/>
                </a:ext>
              </a:extLst>
            </p:cNvPr>
            <p:cNvSpPr/>
            <p:nvPr/>
          </p:nvSpPr>
          <p:spPr>
            <a:xfrm>
              <a:off x="2452868" y="2033375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7504F5C-C8CA-472C-A098-49C03A526CF3}"/>
                </a:ext>
              </a:extLst>
            </p:cNvPr>
            <p:cNvSpPr/>
            <p:nvPr/>
          </p:nvSpPr>
          <p:spPr>
            <a:xfrm>
              <a:off x="2452867" y="2561254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6A0AF39-0B1E-4E93-A6A9-BC105BC2B352}"/>
              </a:ext>
            </a:extLst>
          </p:cNvPr>
          <p:cNvGrpSpPr/>
          <p:nvPr/>
        </p:nvGrpSpPr>
        <p:grpSpPr>
          <a:xfrm>
            <a:off x="7671824" y="1079708"/>
            <a:ext cx="955069" cy="1685077"/>
            <a:chOff x="8455476" y="1221242"/>
            <a:chExt cx="1273425" cy="224676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EEEFE85-C873-4C9D-9B67-9FCBBD94561A}"/>
                </a:ext>
              </a:extLst>
            </p:cNvPr>
            <p:cNvSpPr txBox="1"/>
            <p:nvPr/>
          </p:nvSpPr>
          <p:spPr>
            <a:xfrm>
              <a:off x="8458680" y="1221242"/>
              <a:ext cx="127022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50" dirty="0">
                  <a:solidFill>
                    <a:srgbClr val="FFFF00"/>
                  </a:solidFill>
                  <a:latin typeface="Candara Light" panose="020E0502030303020204" pitchFamily="34" charset="0"/>
                </a:rPr>
                <a:t>&gt;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D45F95C-F71B-46B0-8382-EBEC405581A5}"/>
                </a:ext>
              </a:extLst>
            </p:cNvPr>
            <p:cNvSpPr txBox="1"/>
            <p:nvPr/>
          </p:nvSpPr>
          <p:spPr>
            <a:xfrm>
              <a:off x="8455476" y="1916383"/>
              <a:ext cx="36163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59D4BA6-7205-480A-9D97-002267A4354A}"/>
                </a:ext>
              </a:extLst>
            </p:cNvPr>
            <p:cNvSpPr txBox="1"/>
            <p:nvPr/>
          </p:nvSpPr>
          <p:spPr>
            <a:xfrm>
              <a:off x="8455476" y="2675480"/>
              <a:ext cx="36163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</p:grpSp>
      <p:sp>
        <p:nvSpPr>
          <p:cNvPr id="116" name="Arrow: Down 115">
            <a:extLst>
              <a:ext uri="{FF2B5EF4-FFF2-40B4-BE49-F238E27FC236}">
                <a16:creationId xmlns:a16="http://schemas.microsoft.com/office/drawing/2014/main" id="{49E7EF85-1106-4A9F-8BE0-AE5CA7A84274}"/>
              </a:ext>
            </a:extLst>
          </p:cNvPr>
          <p:cNvSpPr/>
          <p:nvPr/>
        </p:nvSpPr>
        <p:spPr>
          <a:xfrm>
            <a:off x="6367857" y="3265988"/>
            <a:ext cx="390571" cy="571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14294EC6-0C52-4C68-9F03-8AE37C9C8EB6}"/>
              </a:ext>
            </a:extLst>
          </p:cNvPr>
          <p:cNvSpPr/>
          <p:nvPr/>
        </p:nvSpPr>
        <p:spPr>
          <a:xfrm rot="5400000">
            <a:off x="5736027" y="3865362"/>
            <a:ext cx="659703" cy="603955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00"/>
              </a:solidFill>
            </a:endParaRPr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DAA58AFA-51AE-460A-9C93-2AB9790866F8}"/>
              </a:ext>
            </a:extLst>
          </p:cNvPr>
          <p:cNvSpPr/>
          <p:nvPr/>
        </p:nvSpPr>
        <p:spPr>
          <a:xfrm rot="5400000">
            <a:off x="6453598" y="4321105"/>
            <a:ext cx="659703" cy="603955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00"/>
              </a:solidFill>
            </a:endParaRPr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94EAE68C-0364-4359-BA12-9154491C0BC1}"/>
              </a:ext>
            </a:extLst>
          </p:cNvPr>
          <p:cNvSpPr/>
          <p:nvPr/>
        </p:nvSpPr>
        <p:spPr>
          <a:xfrm rot="5400000">
            <a:off x="7134426" y="3840883"/>
            <a:ext cx="659703" cy="603955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D1D3A6C-DC6F-42DF-8EAE-17836D6FDB0D}"/>
              </a:ext>
            </a:extLst>
          </p:cNvPr>
          <p:cNvGrpSpPr/>
          <p:nvPr/>
        </p:nvGrpSpPr>
        <p:grpSpPr>
          <a:xfrm>
            <a:off x="7967783" y="3613267"/>
            <a:ext cx="603906" cy="626741"/>
            <a:chOff x="2452867" y="2033375"/>
            <a:chExt cx="805208" cy="835655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4CD9C5A-C827-4730-A730-B5531E2DFD0B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701686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9C9793C-9DB5-4365-A809-1CFC5121CB21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45" y="2140043"/>
              <a:ext cx="0" cy="58962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E015E47-A9F1-4CC3-9E61-E6F3C2CAE7A8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167720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CD4F171-B9B7-48CD-961C-AE8E1E437A9E}"/>
                </a:ext>
              </a:extLst>
            </p:cNvPr>
            <p:cNvSpPr/>
            <p:nvPr/>
          </p:nvSpPr>
          <p:spPr>
            <a:xfrm>
              <a:off x="2452868" y="2033375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4100BC5-D5EE-4028-BC30-F27303CBD40F}"/>
                </a:ext>
              </a:extLst>
            </p:cNvPr>
            <p:cNvSpPr/>
            <p:nvPr/>
          </p:nvSpPr>
          <p:spPr>
            <a:xfrm>
              <a:off x="2452867" y="2561254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2A7511D-B96C-4EC7-ADBC-1D9FDDE32102}"/>
              </a:ext>
            </a:extLst>
          </p:cNvPr>
          <p:cNvGrpSpPr/>
          <p:nvPr/>
        </p:nvGrpSpPr>
        <p:grpSpPr>
          <a:xfrm>
            <a:off x="7699606" y="4362451"/>
            <a:ext cx="603906" cy="626741"/>
            <a:chOff x="2452867" y="2033375"/>
            <a:chExt cx="805208" cy="835655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D646486-9AD6-4AA7-8EEA-1742BEE6689C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701686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B2A20FA-0969-42F0-A127-724E5B1C03A4}"/>
                </a:ext>
              </a:extLst>
            </p:cNvPr>
            <p:cNvCxnSpPr>
              <a:cxnSpLocks/>
            </p:cNvCxnSpPr>
            <p:nvPr/>
          </p:nvCxnSpPr>
          <p:spPr>
            <a:xfrm>
              <a:off x="3233045" y="2140043"/>
              <a:ext cx="0" cy="58962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47158C4-47B3-4792-947A-3BADB3922C13}"/>
                </a:ext>
              </a:extLst>
            </p:cNvPr>
            <p:cNvCxnSpPr>
              <a:cxnSpLocks/>
            </p:cNvCxnSpPr>
            <p:nvPr/>
          </p:nvCxnSpPr>
          <p:spPr>
            <a:xfrm>
              <a:off x="2625959" y="2167720"/>
              <a:ext cx="6321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AE1041A-9A90-43E1-8D06-C6A9AE8F5BDC}"/>
                </a:ext>
              </a:extLst>
            </p:cNvPr>
            <p:cNvSpPr/>
            <p:nvPr/>
          </p:nvSpPr>
          <p:spPr>
            <a:xfrm>
              <a:off x="2452868" y="2033375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8C11850-5DDD-4436-A784-5F03AC220DD0}"/>
                </a:ext>
              </a:extLst>
            </p:cNvPr>
            <p:cNvSpPr/>
            <p:nvPr/>
          </p:nvSpPr>
          <p:spPr>
            <a:xfrm>
              <a:off x="2452867" y="2561254"/>
              <a:ext cx="34881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</a:t>
              </a:r>
            </a:p>
          </p:txBody>
        </p: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95BE601-D4EB-4110-BB16-96999F71F630}"/>
              </a:ext>
            </a:extLst>
          </p:cNvPr>
          <p:cNvCxnSpPr/>
          <p:nvPr/>
        </p:nvCxnSpPr>
        <p:spPr>
          <a:xfrm>
            <a:off x="-1193" y="627962"/>
            <a:ext cx="9197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AFCC9F7-3FB0-40E5-8113-B661CFC24235}"/>
              </a:ext>
            </a:extLst>
          </p:cNvPr>
          <p:cNvCxnSpPr>
            <a:cxnSpLocks/>
          </p:cNvCxnSpPr>
          <p:nvPr/>
        </p:nvCxnSpPr>
        <p:spPr>
          <a:xfrm>
            <a:off x="4210239" y="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9F29DFB2-7CC4-4A32-9B8A-1EE9F5783ADE}"/>
              </a:ext>
            </a:extLst>
          </p:cNvPr>
          <p:cNvSpPr txBox="1"/>
          <p:nvPr/>
        </p:nvSpPr>
        <p:spPr>
          <a:xfrm>
            <a:off x="5731997" y="4009714"/>
            <a:ext cx="587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PriM</a:t>
            </a:r>
            <a:endParaRPr lang="en-US" sz="105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979EFF-2645-48C8-BFE0-AFA940F956A8}"/>
              </a:ext>
            </a:extLst>
          </p:cNvPr>
          <p:cNvSpPr txBox="1"/>
          <p:nvPr/>
        </p:nvSpPr>
        <p:spPr>
          <a:xfrm>
            <a:off x="6454696" y="4458593"/>
            <a:ext cx="587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PriM</a:t>
            </a:r>
            <a:endParaRPr lang="en-US" sz="105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978D6CD-2216-447A-B76E-4C81EE660351}"/>
              </a:ext>
            </a:extLst>
          </p:cNvPr>
          <p:cNvSpPr txBox="1"/>
          <p:nvPr/>
        </p:nvSpPr>
        <p:spPr>
          <a:xfrm>
            <a:off x="7128913" y="3977631"/>
            <a:ext cx="587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PriM</a:t>
            </a:r>
            <a:endParaRPr lang="en-US" sz="105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2AFB41-8DCD-4E52-9AF1-A7726828AA76}"/>
              </a:ext>
            </a:extLst>
          </p:cNvPr>
          <p:cNvSpPr txBox="1"/>
          <p:nvPr/>
        </p:nvSpPr>
        <p:spPr>
          <a:xfrm>
            <a:off x="292096" y="87959"/>
            <a:ext cx="367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DsbA</a:t>
            </a:r>
            <a:r>
              <a:rPr lang="en-US" sz="1800" dirty="0"/>
              <a:t> activity in the absence of </a:t>
            </a:r>
            <a:r>
              <a:rPr lang="en-US" sz="1800" dirty="0" err="1"/>
              <a:t>PriM</a:t>
            </a:r>
            <a:endParaRPr lang="en-US" sz="18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F66141C-256D-46A4-8A82-4F488AB113A2}"/>
              </a:ext>
            </a:extLst>
          </p:cNvPr>
          <p:cNvSpPr txBox="1"/>
          <p:nvPr/>
        </p:nvSpPr>
        <p:spPr>
          <a:xfrm>
            <a:off x="4453525" y="94190"/>
            <a:ext cx="367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DsbA</a:t>
            </a:r>
            <a:r>
              <a:rPr lang="en-US" sz="1800" dirty="0"/>
              <a:t> activity in the presence of </a:t>
            </a:r>
            <a:r>
              <a:rPr lang="en-US" sz="1800" dirty="0" err="1"/>
              <a:t>PriM</a:t>
            </a:r>
            <a:endParaRPr lang="en-US" sz="1800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CAFBEF9-98BD-40CB-9D1D-9BC47A9BA1DF}"/>
              </a:ext>
            </a:extLst>
          </p:cNvPr>
          <p:cNvGrpSpPr/>
          <p:nvPr/>
        </p:nvGrpSpPr>
        <p:grpSpPr>
          <a:xfrm>
            <a:off x="6903492" y="1062089"/>
            <a:ext cx="955069" cy="1685077"/>
            <a:chOff x="8455476" y="1221242"/>
            <a:chExt cx="1273425" cy="2246769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4820066-BD20-4D6F-8B93-0161C9162E57}"/>
                </a:ext>
              </a:extLst>
            </p:cNvPr>
            <p:cNvSpPr txBox="1"/>
            <p:nvPr/>
          </p:nvSpPr>
          <p:spPr>
            <a:xfrm>
              <a:off x="8458680" y="1221242"/>
              <a:ext cx="127022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50" dirty="0">
                  <a:solidFill>
                    <a:srgbClr val="FFFF00"/>
                  </a:solidFill>
                  <a:latin typeface="Candara Light" panose="020E0502030303020204" pitchFamily="34" charset="0"/>
                </a:rPr>
                <a:t>&gt;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C887F09-23DB-444A-9022-78E2D27D4803}"/>
                </a:ext>
              </a:extLst>
            </p:cNvPr>
            <p:cNvSpPr txBox="1"/>
            <p:nvPr/>
          </p:nvSpPr>
          <p:spPr>
            <a:xfrm>
              <a:off x="8455476" y="1916383"/>
              <a:ext cx="36163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3EF7EB9-E91E-46D4-B03A-F831A903FA03}"/>
                </a:ext>
              </a:extLst>
            </p:cNvPr>
            <p:cNvSpPr txBox="1"/>
            <p:nvPr/>
          </p:nvSpPr>
          <p:spPr>
            <a:xfrm>
              <a:off x="8455476" y="2675480"/>
              <a:ext cx="36163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04D65AC-CC5C-4CE9-876E-D20239E3D225}"/>
              </a:ext>
            </a:extLst>
          </p:cNvPr>
          <p:cNvGrpSpPr/>
          <p:nvPr/>
        </p:nvGrpSpPr>
        <p:grpSpPr>
          <a:xfrm>
            <a:off x="6286497" y="1482955"/>
            <a:ext cx="955069" cy="1685077"/>
            <a:chOff x="8455476" y="1221242"/>
            <a:chExt cx="1273425" cy="2246769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364B9EF-3CFC-4111-8A67-CE0EDEEEB93C}"/>
                </a:ext>
              </a:extLst>
            </p:cNvPr>
            <p:cNvSpPr txBox="1"/>
            <p:nvPr/>
          </p:nvSpPr>
          <p:spPr>
            <a:xfrm>
              <a:off x="8458680" y="1221242"/>
              <a:ext cx="127022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50" dirty="0">
                  <a:solidFill>
                    <a:srgbClr val="FFFF00"/>
                  </a:solidFill>
                  <a:latin typeface="Candara Light" panose="020E0502030303020204" pitchFamily="34" charset="0"/>
                </a:rPr>
                <a:t>&gt;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840C807-155D-4A09-886D-EBE026062471}"/>
                </a:ext>
              </a:extLst>
            </p:cNvPr>
            <p:cNvSpPr txBox="1"/>
            <p:nvPr/>
          </p:nvSpPr>
          <p:spPr>
            <a:xfrm>
              <a:off x="8455476" y="1916383"/>
              <a:ext cx="36163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FA2568D-A251-4E22-AFF7-5406A7008924}"/>
                </a:ext>
              </a:extLst>
            </p:cNvPr>
            <p:cNvSpPr txBox="1"/>
            <p:nvPr/>
          </p:nvSpPr>
          <p:spPr>
            <a:xfrm>
              <a:off x="8455476" y="2675480"/>
              <a:ext cx="36163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3677349-3DEA-4C43-94D9-9D0B82EAB2F7}"/>
              </a:ext>
            </a:extLst>
          </p:cNvPr>
          <p:cNvGrpSpPr/>
          <p:nvPr/>
        </p:nvGrpSpPr>
        <p:grpSpPr>
          <a:xfrm>
            <a:off x="5895000" y="698604"/>
            <a:ext cx="955069" cy="1685077"/>
            <a:chOff x="8455476" y="1221242"/>
            <a:chExt cx="1273425" cy="2246769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E0DC3C7-8C23-4044-B9CE-E302C2207ED1}"/>
                </a:ext>
              </a:extLst>
            </p:cNvPr>
            <p:cNvSpPr txBox="1"/>
            <p:nvPr/>
          </p:nvSpPr>
          <p:spPr>
            <a:xfrm>
              <a:off x="8458680" y="1221242"/>
              <a:ext cx="127022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50" dirty="0">
                  <a:solidFill>
                    <a:srgbClr val="FFFF00"/>
                  </a:solidFill>
                  <a:latin typeface="Candara Light" panose="020E0502030303020204" pitchFamily="34" charset="0"/>
                </a:rPr>
                <a:t>&gt;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6D8C1EB-4150-4621-8F53-9F58C70C4741}"/>
                </a:ext>
              </a:extLst>
            </p:cNvPr>
            <p:cNvSpPr txBox="1"/>
            <p:nvPr/>
          </p:nvSpPr>
          <p:spPr>
            <a:xfrm>
              <a:off x="8455476" y="1916383"/>
              <a:ext cx="36163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131AACE-F75A-478E-B47A-FC49DC6CD0E7}"/>
                </a:ext>
              </a:extLst>
            </p:cNvPr>
            <p:cNvSpPr txBox="1"/>
            <p:nvPr/>
          </p:nvSpPr>
          <p:spPr>
            <a:xfrm>
              <a:off x="8455476" y="2675480"/>
              <a:ext cx="36163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F67AB76-F809-4FE6-9B0A-4E9B2153ACA1}"/>
              </a:ext>
            </a:extLst>
          </p:cNvPr>
          <p:cNvGrpSpPr/>
          <p:nvPr/>
        </p:nvGrpSpPr>
        <p:grpSpPr>
          <a:xfrm>
            <a:off x="7155528" y="1803302"/>
            <a:ext cx="955069" cy="1685077"/>
            <a:chOff x="8455476" y="1221242"/>
            <a:chExt cx="1273425" cy="2246769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40C3CF3-0D6E-44F0-AF1A-A3DB6360C1B0}"/>
                </a:ext>
              </a:extLst>
            </p:cNvPr>
            <p:cNvSpPr txBox="1"/>
            <p:nvPr/>
          </p:nvSpPr>
          <p:spPr>
            <a:xfrm>
              <a:off x="8458680" y="1221242"/>
              <a:ext cx="127022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50" dirty="0">
                  <a:solidFill>
                    <a:srgbClr val="FFFF00"/>
                  </a:solidFill>
                  <a:latin typeface="Candara Light" panose="020E0502030303020204" pitchFamily="34" charset="0"/>
                </a:rPr>
                <a:t>&gt;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6C4D99F-AE5F-4F0C-8A72-C14BF94D9C2C}"/>
                </a:ext>
              </a:extLst>
            </p:cNvPr>
            <p:cNvSpPr txBox="1"/>
            <p:nvPr/>
          </p:nvSpPr>
          <p:spPr>
            <a:xfrm>
              <a:off x="8455476" y="1916383"/>
              <a:ext cx="36163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C0AEEFDD-569A-4DF7-98D5-0D9F94BA193E}"/>
                </a:ext>
              </a:extLst>
            </p:cNvPr>
            <p:cNvSpPr txBox="1"/>
            <p:nvPr/>
          </p:nvSpPr>
          <p:spPr>
            <a:xfrm>
              <a:off x="8455476" y="2675480"/>
              <a:ext cx="36163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4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7917 0.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8815 0.077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/>
      <p:bldP spid="116" grpId="0" animBg="1"/>
      <p:bldP spid="117" grpId="0" animBg="1"/>
      <p:bldP spid="118" grpId="0" animBg="1"/>
      <p:bldP spid="119" grpId="0" animBg="1"/>
      <p:bldP spid="137" grpId="0"/>
      <p:bldP spid="138" grpId="0"/>
      <p:bldP spid="139" grpId="0"/>
      <p:bldP spid="140" grpId="0"/>
      <p:bldP spid="1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F177-4BC2-4DE1-A4EB-BBA00630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Suppressor mutant intramacrophage assay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140941"/>
              </p:ext>
            </p:extLst>
          </p:nvPr>
        </p:nvGraphicFramePr>
        <p:xfrm>
          <a:off x="1358202" y="1266826"/>
          <a:ext cx="6128448" cy="350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856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36EE-200D-AC49-8BC4-CCA5DD65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Genome Resequencing (WGRS)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C5DA2-9B57-3540-8D1B-5CAE884F09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3 SNPs were identified: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Mutation in FTL_0146 (ABC Transport Protein)</a:t>
            </a:r>
            <a:endParaRPr lang="en-US" sz="2000" dirty="0"/>
          </a:p>
          <a:p>
            <a:pPr lvl="1"/>
            <a:r>
              <a:rPr lang="en-US" dirty="0"/>
              <a:t>C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</a:t>
            </a:r>
            <a:endParaRPr lang="en-US" sz="1600" dirty="0"/>
          </a:p>
          <a:p>
            <a:pPr lvl="1"/>
            <a:r>
              <a:rPr lang="en-US" dirty="0"/>
              <a:t>Phenylalanine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Leucine 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 Mutation in FTL_1339 (POT Transporter) </a:t>
            </a:r>
            <a:endParaRPr lang="en-US" sz="2000" dirty="0"/>
          </a:p>
          <a:p>
            <a:pPr lvl="1"/>
            <a:r>
              <a:rPr lang="en-US" dirty="0"/>
              <a:t>C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 </a:t>
            </a:r>
            <a:endParaRPr lang="en-US" sz="1600" dirty="0"/>
          </a:p>
          <a:p>
            <a:pPr lvl="1"/>
            <a:r>
              <a:rPr lang="en-US" dirty="0"/>
              <a:t>Glycine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Glycine (synonymous mutation)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Mutation in intergenic region near FTL_0869</a:t>
            </a:r>
            <a:endParaRPr lang="en-US" sz="2000" dirty="0"/>
          </a:p>
          <a:p>
            <a:pPr lvl="1"/>
            <a:r>
              <a:rPr lang="en-US" dirty="0"/>
              <a:t>84% T, 16% G</a:t>
            </a:r>
            <a:endParaRPr lang="en-US" sz="1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4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47C9-C796-B446-A70D-456D6E30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Goal: Create pKR58 and Introduce into </a:t>
            </a:r>
            <a:r>
              <a:rPr lang="en-US" i="1" dirty="0" err="1"/>
              <a:t>Francisella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ABB68-8A87-AD43-8093-6749BD86AC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pKR58: </a:t>
            </a:r>
            <a:r>
              <a:rPr lang="en-US" i="1" dirty="0" err="1"/>
              <a:t>Francisella</a:t>
            </a:r>
            <a:r>
              <a:rPr lang="en-US" dirty="0"/>
              <a:t> strain with ONLY ABC transporter mutation</a:t>
            </a:r>
          </a:p>
          <a:p>
            <a:pPr lvl="1"/>
            <a:r>
              <a:rPr lang="en-US" dirty="0"/>
              <a:t>F315 </a:t>
            </a:r>
            <a:r>
              <a:rPr lang="en-US" dirty="0">
                <a:sym typeface="Wingdings" pitchFamily="2" charset="2"/>
              </a:rPr>
              <a:t> L</a:t>
            </a:r>
            <a:endParaRPr lang="en-US" dirty="0"/>
          </a:p>
          <a:p>
            <a:r>
              <a:rPr lang="en-US" dirty="0"/>
              <a:t>Plasmid created successfully</a:t>
            </a:r>
          </a:p>
          <a:p>
            <a:r>
              <a:rPr lang="en-US" dirty="0"/>
              <a:t>Working to get pKR58 into </a:t>
            </a:r>
            <a:r>
              <a:rPr lang="en-US" i="1" dirty="0" err="1"/>
              <a:t>Francisella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F7585-7373-C348-AD61-DCFB1C70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369219"/>
            <a:ext cx="4516001" cy="26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0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E4BC-070B-43B4-9891-7BE74F87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of intramacrophage assay testing cysteine mutant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C1FA15A-66A0-E242-AC24-332442B05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728208"/>
              </p:ext>
            </p:extLst>
          </p:nvPr>
        </p:nvGraphicFramePr>
        <p:xfrm>
          <a:off x="1400677" y="1445470"/>
          <a:ext cx="6342645" cy="369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99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7063</TotalTime>
  <Words>317</Words>
  <Application>Microsoft Macintosh PowerPoint</Application>
  <PresentationFormat>On-screen Show (16:9)</PresentationFormat>
  <Paragraphs>91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Candara Light</vt:lpstr>
      <vt:lpstr>Century Gothic</vt:lpstr>
      <vt:lpstr>Office Theme</vt:lpstr>
      <vt:lpstr>KMR Lab PriM Project</vt:lpstr>
      <vt:lpstr>PmrA &amp; PriM</vt:lpstr>
      <vt:lpstr>PriM Structure</vt:lpstr>
      <vt:lpstr>Spring 2019: FipB Mutant pKR31</vt:lpstr>
      <vt:lpstr>PowerPoint Presentation</vt:lpstr>
      <vt:lpstr>Suppressor mutant intramacrophage assay</vt:lpstr>
      <vt:lpstr>Whole Genome Resequencing (WGRS)</vt:lpstr>
      <vt:lpstr>New Goal: Create pKR58 and Introduce into Francisella</vt:lpstr>
      <vt:lpstr>Results of intramacrophage assay testing cysteine mutant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KMR Lab PriM Project</dc:title>
  <cp:lastModifiedBy>John Church</cp:lastModifiedBy>
  <cp:revision>53</cp:revision>
  <dcterms:modified xsi:type="dcterms:W3CDTF">2019-11-26T16:03:40Z</dcterms:modified>
</cp:coreProperties>
</file>