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78" d="100"/>
          <a:sy n="78" d="100"/>
        </p:scale>
        <p:origin x="216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2B8D51-F38A-49B6-8F2B-808F60652F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A1BF6A-F61C-475D-B4AB-95EB646FCE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82C9E6-C45E-4468-A8A1-A5E568604A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DEBCB-E555-4468-8FA5-72A27DB9EB07}" type="datetimeFigureOut">
              <a:rPr lang="en-US" smtClean="0"/>
              <a:t>7/1/2020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26C543-C910-4FFA-9EAC-D87897A1EF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B52447-4A51-4E9F-BE0C-1DCB64480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122C9-1156-407F-9CE5-1C466A3DF3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748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21C7D0-5D11-4D73-9248-9164E6F83A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AC2DC0-A9F9-441D-B1E8-199195E2EB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224C97-C402-41E4-80CD-4228F2BC66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DEBCB-E555-4468-8FA5-72A27DB9EB07}" type="datetimeFigureOut">
              <a:rPr lang="en-US" smtClean="0"/>
              <a:t>7/1/2020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F171D6-95F4-4AD3-8401-75DF5C6C4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9FDC2D-630C-4682-B117-E944D684A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122C9-1156-407F-9CE5-1C466A3DF3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4288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E7340A-1F1B-4ACD-BC67-282002D4E3C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4EA5430-2DEC-4F8A-B55F-BA72E54EAA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4653BC-FB5D-4A6D-AF78-D6BA48657B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DEBCB-E555-4468-8FA5-72A27DB9EB07}" type="datetimeFigureOut">
              <a:rPr lang="en-US" smtClean="0"/>
              <a:t>7/1/2020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558E52-03CB-44BA-B176-D4D7AA96C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CBC80C-7D36-4FF7-9290-D2B9D9C7CD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122C9-1156-407F-9CE5-1C466A3DF3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286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0D894A-9C92-45F2-8F65-90F0754BA4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0F1FB5-73D8-4B2D-8BD4-C25F8C4354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C0B595-2F38-469A-83BC-984A03A2F8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DEBCB-E555-4468-8FA5-72A27DB9EB07}" type="datetimeFigureOut">
              <a:rPr lang="en-US" smtClean="0"/>
              <a:t>7/1/2020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8D8642-65F5-4FCE-897D-BD98224FC2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31E1B8-78EE-4C72-AA85-0A1BBA4BF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122C9-1156-407F-9CE5-1C466A3DF3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4343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B11460-7581-457B-8D7A-DF79A28F3A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99F471-330A-4136-BEFE-E1F835EF92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6D9A6F-0192-4405-B386-AE02786AB6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DEBCB-E555-4468-8FA5-72A27DB9EB07}" type="datetimeFigureOut">
              <a:rPr lang="en-US" smtClean="0"/>
              <a:t>7/1/2020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0E6967-7531-4F65-B342-ABC00DDFF8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894719-0DA9-47C8-8579-CE307DADC8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122C9-1156-407F-9CE5-1C466A3DF3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3185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3643D2-4079-4308-848D-73CA8BB18B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B57355-D138-4BEE-84CA-E173DD9160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C383E8-C964-404F-85E8-33F4CCA29F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67F02D-A6D8-49B1-80B1-8F4B0458A6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DEBCB-E555-4468-8FA5-72A27DB9EB07}" type="datetimeFigureOut">
              <a:rPr lang="en-US" smtClean="0"/>
              <a:t>7/1/2020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3C3C17-3315-4A38-AE8D-EF55A6F908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E007BE-1600-44BB-AB5D-38EDB22D45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122C9-1156-407F-9CE5-1C466A3DF3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50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DF69CF-F4A9-4D53-BE56-A1974C4F84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CB33A7-4779-4C92-9DEC-E7F0E28B91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71208E-64A9-4432-A4BD-5BE69AF633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451787D-C727-4530-8072-549384CB5E1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846E81B-B540-4CD2-8AC8-23D964B69F6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B8C549E-5D51-485B-AFE8-7705E331F6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DEBCB-E555-4468-8FA5-72A27DB9EB07}" type="datetimeFigureOut">
              <a:rPr lang="en-US" smtClean="0"/>
              <a:t>7/1/2020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6448B33-6EEA-49A4-A4C7-C32BE34490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CA42EEF-0144-4014-962F-101046229D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122C9-1156-407F-9CE5-1C466A3DF3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314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54A931-E9D8-4842-BDAB-B4EF91824F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8D3F568-4246-4CBA-B5EF-90E2D83CD3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DEBCB-E555-4468-8FA5-72A27DB9EB07}" type="datetimeFigureOut">
              <a:rPr lang="en-US" smtClean="0"/>
              <a:t>7/1/2020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09F0799-425A-4D6A-AE46-9DEAB9056C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4D9D2EE-F898-41A1-90A8-88EB16BA0A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122C9-1156-407F-9CE5-1C466A3DF3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0288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B4B33AC-AEA8-4667-AFC7-B6F599E0F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DEBCB-E555-4468-8FA5-72A27DB9EB07}" type="datetimeFigureOut">
              <a:rPr lang="en-US" smtClean="0"/>
              <a:t>7/1/2020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3EB08DD-2601-48B2-8BE2-0904AB91F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DA47B0-CE4E-455F-83A9-CB5952FFD0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122C9-1156-407F-9CE5-1C466A3DF3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1463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E9FEB-96EF-4241-B654-ED6B269D4C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63BEB6-6B48-4E25-BA2D-ED21AC23FF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9995E0-5CF7-46B6-AB33-8B7F42D69A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81A3C6-D7D4-45CF-9E3B-AA0D47A712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DEBCB-E555-4468-8FA5-72A27DB9EB07}" type="datetimeFigureOut">
              <a:rPr lang="en-US" smtClean="0"/>
              <a:t>7/1/2020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8E9205-EC11-4BF9-B193-9AB8A8F04A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5AE87C-31A7-4A22-85D5-791F52FCC6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122C9-1156-407F-9CE5-1C466A3DF3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8568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B6079C-67F6-409A-A480-1F44129C70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DDDD542-450B-4F01-867A-41952EA996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3B9FE42-4091-47FF-B4E9-40935245A5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EED479-DDE8-47A2-9B19-00CD4A6A72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DEBCB-E555-4468-8FA5-72A27DB9EB07}" type="datetimeFigureOut">
              <a:rPr lang="en-US" smtClean="0"/>
              <a:t>7/1/2020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5C95DE-0360-4522-BFD1-B4C1C68A33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F62661-BAF1-4CCD-8426-6E755546FE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122C9-1156-407F-9CE5-1C466A3DF3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108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839BC44-24E3-497F-B410-671F1E2353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4AE094-9DFC-4C4F-84DD-D78B6175CA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5441FB-AE02-4049-B5F7-E63B6121FA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9DEBCB-E555-4468-8FA5-72A27DB9EB07}" type="datetimeFigureOut">
              <a:rPr lang="en-US" smtClean="0"/>
              <a:t>7/1/2020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515E11-95AC-4247-8045-4848FC7CFD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8423DF-C550-4C6F-BAEE-3A81B0C2DC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4122C9-1156-407F-9CE5-1C466A3DF3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969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microsoft.com/office/2007/relationships/hdphoto" Target="../media/hdphoto2.wdp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D6630DA-1DED-45D2-81A9-E8B219654FFB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3124200" y="2182177"/>
            <a:ext cx="1256030" cy="40068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A8786A0-9E6C-4891-9340-5DF9A5055A11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4431030" y="2182176"/>
            <a:ext cx="1143635" cy="40068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2A3C38E5-568F-4E91-BE71-FB13F7EAF77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67269" y="2182176"/>
            <a:ext cx="1293442" cy="40068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2999111-82DD-4038-B5ED-876D59279B3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4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625465" y="2182176"/>
            <a:ext cx="1191004" cy="401388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8CDFCE19-5B6A-48A9-AA1E-600617B57AB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211511" y="2182176"/>
            <a:ext cx="472221" cy="40068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C3D1D8C7-BB9A-4759-8A18-9C1F689BED2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24200" y="2785472"/>
            <a:ext cx="5550640" cy="523191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10C9953-F9CD-4CAD-8916-FC827052E6BE}"/>
              </a:ext>
            </a:extLst>
          </p:cNvPr>
          <p:cNvSpPr txBox="1"/>
          <p:nvPr/>
        </p:nvSpPr>
        <p:spPr>
          <a:xfrm>
            <a:off x="2038865" y="2222501"/>
            <a:ext cx="114363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Anti-VSV-G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7B8F2C8-DB6E-456E-9E88-71692FF64A35}"/>
              </a:ext>
            </a:extLst>
          </p:cNvPr>
          <p:cNvSpPr txBox="1"/>
          <p:nvPr/>
        </p:nvSpPr>
        <p:spPr>
          <a:xfrm>
            <a:off x="2178908" y="2893178"/>
            <a:ext cx="114363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Anti-Tul4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779C844-E5F9-4178-8BB4-F34A6CB9383F}"/>
              </a:ext>
            </a:extLst>
          </p:cNvPr>
          <p:cNvSpPr txBox="1"/>
          <p:nvPr/>
        </p:nvSpPr>
        <p:spPr>
          <a:xfrm>
            <a:off x="3139629" y="1734927"/>
            <a:ext cx="12992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ΔpmrA PriM-V</a:t>
            </a:r>
            <a:endParaRPr lang="en-US" sz="14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11DF41C-CE7B-4308-88BD-5EBAEE7A1DD1}"/>
              </a:ext>
            </a:extLst>
          </p:cNvPr>
          <p:cNvSpPr txBox="1"/>
          <p:nvPr/>
        </p:nvSpPr>
        <p:spPr>
          <a:xfrm>
            <a:off x="4380230" y="1658240"/>
            <a:ext cx="12992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ΔpmrA noC1 PriM-V</a:t>
            </a:r>
            <a:endParaRPr lang="en-US" sz="14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5213F7E-F671-446C-8507-DBBD45DDF82A}"/>
              </a:ext>
            </a:extLst>
          </p:cNvPr>
          <p:cNvSpPr txBox="1"/>
          <p:nvPr/>
        </p:nvSpPr>
        <p:spPr>
          <a:xfrm>
            <a:off x="5568814" y="1656287"/>
            <a:ext cx="12992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ΔpmrA </a:t>
            </a:r>
            <a:r>
              <a:rPr lang="en-US" sz="1400" dirty="0" err="1">
                <a:latin typeface="Calibri" panose="020F0502020204030204" pitchFamily="34" charset="0"/>
                <a:cs typeface="Calibri" panose="020F0502020204030204" pitchFamily="34" charset="0"/>
              </a:rPr>
              <a:t>mtip</a:t>
            </a: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 PriM-V</a:t>
            </a:r>
            <a:endParaRPr lang="en-US" sz="14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1A8E80E-E1BD-45DA-9AC6-41976F54A00D}"/>
              </a:ext>
            </a:extLst>
          </p:cNvPr>
          <p:cNvSpPr txBox="1"/>
          <p:nvPr/>
        </p:nvSpPr>
        <p:spPr>
          <a:xfrm>
            <a:off x="6861432" y="1658239"/>
            <a:ext cx="12992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ΔpmrA </a:t>
            </a:r>
            <a:r>
              <a:rPr lang="en-US" sz="1400" dirty="0" err="1">
                <a:latin typeface="Calibri" panose="020F0502020204030204" pitchFamily="34" charset="0"/>
                <a:cs typeface="Calibri" panose="020F0502020204030204" pitchFamily="34" charset="0"/>
              </a:rPr>
              <a:t>mpk</a:t>
            </a: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 PriM-V</a:t>
            </a:r>
            <a:endParaRPr lang="en-US" sz="14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40375DC-8E59-41EA-8285-AA93E3FEA4F1}"/>
              </a:ext>
            </a:extLst>
          </p:cNvPr>
          <p:cNvSpPr txBox="1"/>
          <p:nvPr/>
        </p:nvSpPr>
        <p:spPr>
          <a:xfrm rot="18199951">
            <a:off x="8025200" y="1441280"/>
            <a:ext cx="12992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WT-LVS</a:t>
            </a:r>
          </a:p>
        </p:txBody>
      </p:sp>
    </p:spTree>
    <p:extLst>
      <p:ext uri="{BB962C8B-B14F-4D97-AF65-F5344CB8AC3E}">
        <p14:creationId xmlns:p14="http://schemas.microsoft.com/office/powerpoint/2010/main" val="6117523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56BBA1E8-8B7C-40ED-BD7A-F982936FBDC1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2847022" y="1730375"/>
            <a:ext cx="5088255" cy="5969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82100F9-98DF-4FA0-B576-B3564F2C3604}"/>
              </a:ext>
            </a:extLst>
          </p:cNvPr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40000" contrast="-2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847022" y="2565400"/>
            <a:ext cx="5096510" cy="58293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F3ABB5D-484D-4C66-B089-2D1503E715A4}"/>
              </a:ext>
            </a:extLst>
          </p:cNvPr>
          <p:cNvSpPr txBox="1"/>
          <p:nvPr/>
        </p:nvSpPr>
        <p:spPr>
          <a:xfrm>
            <a:off x="1772165" y="1874936"/>
            <a:ext cx="114363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Anti-VSV-G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A741767-F221-46D3-87FC-AF0BC5C3AA5B}"/>
              </a:ext>
            </a:extLst>
          </p:cNvPr>
          <p:cNvSpPr txBox="1"/>
          <p:nvPr/>
        </p:nvSpPr>
        <p:spPr>
          <a:xfrm>
            <a:off x="1921733" y="2702976"/>
            <a:ext cx="114363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Anti-Tul4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7205065-E7EF-474A-B715-02FFBCED244C}"/>
              </a:ext>
            </a:extLst>
          </p:cNvPr>
          <p:cNvSpPr txBox="1"/>
          <p:nvPr/>
        </p:nvSpPr>
        <p:spPr>
          <a:xfrm>
            <a:off x="2768154" y="1379308"/>
            <a:ext cx="12992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>
                <a:latin typeface="Calibri" panose="020F0502020204030204" pitchFamily="34" charset="0"/>
                <a:cs typeface="Calibri" panose="020F0502020204030204" pitchFamily="34" charset="0"/>
              </a:rPr>
              <a:t>ΔpmrA PriM-V</a:t>
            </a:r>
            <a:endParaRPr lang="en-US" sz="1400" i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E87793C-8C02-4FE6-BC67-6AD782DBA555}"/>
              </a:ext>
            </a:extLst>
          </p:cNvPr>
          <p:cNvSpPr txBox="1"/>
          <p:nvPr/>
        </p:nvSpPr>
        <p:spPr>
          <a:xfrm>
            <a:off x="3942080" y="1230640"/>
            <a:ext cx="12992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>
                <a:latin typeface="Calibri" panose="020F0502020204030204" pitchFamily="34" charset="0"/>
                <a:cs typeface="Calibri" panose="020F0502020204030204" pitchFamily="34" charset="0"/>
              </a:rPr>
              <a:t>ΔpmrA PriM-V (C303A)</a:t>
            </a:r>
            <a:endParaRPr lang="en-US" sz="1400" i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9E30048-5E7F-4F2F-AEC2-C3AA774FB2C9}"/>
              </a:ext>
            </a:extLst>
          </p:cNvPr>
          <p:cNvSpPr txBox="1"/>
          <p:nvPr/>
        </p:nvSpPr>
        <p:spPr>
          <a:xfrm>
            <a:off x="5142290" y="1207155"/>
            <a:ext cx="12992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>
                <a:latin typeface="Calibri" panose="020F0502020204030204" pitchFamily="34" charset="0"/>
                <a:cs typeface="Calibri" panose="020F0502020204030204" pitchFamily="34" charset="0"/>
              </a:rPr>
              <a:t>ΔpmrA PriM-V (</a:t>
            </a:r>
            <a:r>
              <a:rPr lang="en-US" sz="1400" i="1" dirty="0" err="1">
                <a:latin typeface="Calibri" panose="020F0502020204030204" pitchFamily="34" charset="0"/>
                <a:cs typeface="Calibri" panose="020F0502020204030204" pitchFamily="34" charset="0"/>
              </a:rPr>
              <a:t>mtip</a:t>
            </a:r>
            <a:r>
              <a:rPr lang="en-US" sz="1400" i="1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en-US" sz="1400" i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73C567E-0F66-4721-9A4B-D33685C95127}"/>
              </a:ext>
            </a:extLst>
          </p:cNvPr>
          <p:cNvSpPr txBox="1"/>
          <p:nvPr/>
        </p:nvSpPr>
        <p:spPr>
          <a:xfrm>
            <a:off x="6415285" y="1207155"/>
            <a:ext cx="12992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>
                <a:latin typeface="Calibri" panose="020F0502020204030204" pitchFamily="34" charset="0"/>
                <a:cs typeface="Calibri" panose="020F0502020204030204" pitchFamily="34" charset="0"/>
              </a:rPr>
              <a:t>ΔpmrA PriM-V (</a:t>
            </a:r>
            <a:r>
              <a:rPr lang="en-US" sz="1400" i="1" dirty="0" err="1">
                <a:latin typeface="Calibri" panose="020F0502020204030204" pitchFamily="34" charset="0"/>
                <a:cs typeface="Calibri" panose="020F0502020204030204" pitchFamily="34" charset="0"/>
              </a:rPr>
              <a:t>mpk</a:t>
            </a:r>
            <a:r>
              <a:rPr lang="en-US" sz="1400" i="1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en-US" sz="1400" i="1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2ECC5F0-56D2-4A84-9ECD-3BE38BAB4504}"/>
              </a:ext>
            </a:extLst>
          </p:cNvPr>
          <p:cNvSpPr txBox="1"/>
          <p:nvPr/>
        </p:nvSpPr>
        <p:spPr>
          <a:xfrm rot="18199951">
            <a:off x="7352335" y="960493"/>
            <a:ext cx="12992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WT-LVS</a:t>
            </a:r>
          </a:p>
        </p:txBody>
      </p:sp>
    </p:spTree>
    <p:extLst>
      <p:ext uri="{BB962C8B-B14F-4D97-AF65-F5344CB8AC3E}">
        <p14:creationId xmlns:p14="http://schemas.microsoft.com/office/powerpoint/2010/main" val="42379249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0D88165B-9E2C-4D8A-8B7F-5DEE091305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47863" y="1655328"/>
            <a:ext cx="6577012" cy="789567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72848FF-3E51-48AA-BDD7-59EF96C605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47863" y="2658255"/>
            <a:ext cx="6577012" cy="46631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47E1CD6-3515-41E4-B964-BE53D7938CEA}"/>
              </a:ext>
            </a:extLst>
          </p:cNvPr>
          <p:cNvSpPr txBox="1"/>
          <p:nvPr/>
        </p:nvSpPr>
        <p:spPr>
          <a:xfrm>
            <a:off x="981590" y="1896222"/>
            <a:ext cx="114363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anti-VSV-G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2CFBFA1-295E-4E73-BD0A-2D09C8B4C9B3}"/>
              </a:ext>
            </a:extLst>
          </p:cNvPr>
          <p:cNvSpPr txBox="1"/>
          <p:nvPr/>
        </p:nvSpPr>
        <p:spPr>
          <a:xfrm>
            <a:off x="981589" y="2737523"/>
            <a:ext cx="114363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  anti-</a:t>
            </a:r>
            <a:r>
              <a:rPr lang="en-US" sz="1400" dirty="0" err="1"/>
              <a:t>LpnA</a:t>
            </a:r>
            <a:endParaRPr lang="en-US" sz="1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650EDC5-A326-4DF2-AB7B-40741682C394}"/>
              </a:ext>
            </a:extLst>
          </p:cNvPr>
          <p:cNvSpPr txBox="1"/>
          <p:nvPr/>
        </p:nvSpPr>
        <p:spPr>
          <a:xfrm>
            <a:off x="1947863" y="1240871"/>
            <a:ext cx="12992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>
                <a:latin typeface="Calibri" panose="020F0502020204030204" pitchFamily="34" charset="0"/>
                <a:cs typeface="Calibri" panose="020F0502020204030204" pitchFamily="34" charset="0"/>
              </a:rPr>
              <a:t>ΔpmrA </a:t>
            </a: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PriM-V</a:t>
            </a:r>
            <a:endParaRPr lang="en-US" sz="1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51C7D15-9A6E-413F-8D2B-EF47384E4B21}"/>
              </a:ext>
            </a:extLst>
          </p:cNvPr>
          <p:cNvSpPr txBox="1"/>
          <p:nvPr/>
        </p:nvSpPr>
        <p:spPr>
          <a:xfrm>
            <a:off x="3418592" y="1133149"/>
            <a:ext cx="19535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>
                <a:latin typeface="Calibri" panose="020F0502020204030204" pitchFamily="34" charset="0"/>
                <a:cs typeface="Calibri" panose="020F0502020204030204" pitchFamily="34" charset="0"/>
              </a:rPr>
              <a:t>ΔpmrA </a:t>
            </a: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PriM </a:t>
            </a:r>
          </a:p>
          <a:p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(C303A)-V</a:t>
            </a:r>
            <a:endParaRPr lang="en-US" sz="14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1008636-DA25-4A23-A05F-E1667AE1A16B}"/>
              </a:ext>
            </a:extLst>
          </p:cNvPr>
          <p:cNvSpPr/>
          <p:nvPr/>
        </p:nvSpPr>
        <p:spPr>
          <a:xfrm>
            <a:off x="4906196" y="1132108"/>
            <a:ext cx="11176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i="1" dirty="0">
                <a:latin typeface="Calibri" panose="020F0502020204030204" pitchFamily="34" charset="0"/>
                <a:cs typeface="Calibri" panose="020F0502020204030204" pitchFamily="34" charset="0"/>
              </a:rPr>
              <a:t>ΔpmrA </a:t>
            </a: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PriM </a:t>
            </a:r>
          </a:p>
          <a:p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sz="1400" dirty="0" err="1">
                <a:latin typeface="Calibri" panose="020F0502020204030204" pitchFamily="34" charset="0"/>
                <a:cs typeface="Calibri" panose="020F0502020204030204" pitchFamily="34" charset="0"/>
              </a:rPr>
              <a:t>mtip</a:t>
            </a: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)-V</a:t>
            </a:r>
            <a:endParaRPr lang="en-US" sz="14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4438AED-EA35-432F-A9B6-1AA76DD2E635}"/>
              </a:ext>
            </a:extLst>
          </p:cNvPr>
          <p:cNvSpPr txBox="1"/>
          <p:nvPr/>
        </p:nvSpPr>
        <p:spPr>
          <a:xfrm>
            <a:off x="6340293" y="1132108"/>
            <a:ext cx="12992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>
                <a:latin typeface="Calibri" panose="020F0502020204030204" pitchFamily="34" charset="0"/>
                <a:cs typeface="Calibri" panose="020F0502020204030204" pitchFamily="34" charset="0"/>
              </a:rPr>
              <a:t>ΔpmrA </a:t>
            </a: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PriM (</a:t>
            </a:r>
            <a:r>
              <a:rPr lang="en-US" sz="1400" dirty="0" err="1">
                <a:latin typeface="Calibri" panose="020F0502020204030204" pitchFamily="34" charset="0"/>
                <a:cs typeface="Calibri" panose="020F0502020204030204" pitchFamily="34" charset="0"/>
              </a:rPr>
              <a:t>mpk</a:t>
            </a: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)-V</a:t>
            </a:r>
            <a:endParaRPr lang="en-US" sz="14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4903721-F764-4F35-BE91-2236EB2DF5DD}"/>
              </a:ext>
            </a:extLst>
          </p:cNvPr>
          <p:cNvSpPr txBox="1"/>
          <p:nvPr/>
        </p:nvSpPr>
        <p:spPr>
          <a:xfrm rot="18199951">
            <a:off x="7854734" y="874107"/>
            <a:ext cx="12992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LVS</a:t>
            </a:r>
          </a:p>
        </p:txBody>
      </p:sp>
    </p:spTree>
    <p:extLst>
      <p:ext uri="{BB962C8B-B14F-4D97-AF65-F5344CB8AC3E}">
        <p14:creationId xmlns:p14="http://schemas.microsoft.com/office/powerpoint/2010/main" val="3788510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02EDECD3-C00B-4571-BE6A-E74239113EC8}"/>
              </a:ext>
            </a:extLst>
          </p:cNvPr>
          <p:cNvCxnSpPr>
            <a:cxnSpLocks/>
          </p:cNvCxnSpPr>
          <p:nvPr/>
        </p:nvCxnSpPr>
        <p:spPr>
          <a:xfrm>
            <a:off x="1276350" y="2705100"/>
            <a:ext cx="7839075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Rectangle 4">
            <a:extLst>
              <a:ext uri="{FF2B5EF4-FFF2-40B4-BE49-F238E27FC236}">
                <a16:creationId xmlns:a16="http://schemas.microsoft.com/office/drawing/2014/main" id="{A99548BA-B5D5-495A-9D07-79BFD36F87F2}"/>
              </a:ext>
            </a:extLst>
          </p:cNvPr>
          <p:cNvSpPr/>
          <p:nvPr/>
        </p:nvSpPr>
        <p:spPr>
          <a:xfrm>
            <a:off x="1752600" y="2438405"/>
            <a:ext cx="2286000" cy="5333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33C2CA1-4E7A-4E2A-B1EB-87A99133A782}"/>
              </a:ext>
            </a:extLst>
          </p:cNvPr>
          <p:cNvSpPr/>
          <p:nvPr/>
        </p:nvSpPr>
        <p:spPr>
          <a:xfrm>
            <a:off x="6315075" y="2438405"/>
            <a:ext cx="2286000" cy="53339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3A232921-F32C-48AB-88BA-2A2E57416BBE}"/>
              </a:ext>
            </a:extLst>
          </p:cNvPr>
          <p:cNvGrpSpPr/>
          <p:nvPr/>
        </p:nvGrpSpPr>
        <p:grpSpPr>
          <a:xfrm>
            <a:off x="1746048" y="1637104"/>
            <a:ext cx="2281586" cy="620604"/>
            <a:chOff x="1952625" y="4109298"/>
            <a:chExt cx="1952625" cy="620604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D6A54B9D-8DD8-469C-B8B4-A149F7EC289F}"/>
                </a:ext>
              </a:extLst>
            </p:cNvPr>
            <p:cNvCxnSpPr/>
            <p:nvPr/>
          </p:nvCxnSpPr>
          <p:spPr>
            <a:xfrm>
              <a:off x="1952625" y="4419600"/>
              <a:ext cx="1952625" cy="0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FF26F8AA-1E67-4481-A19D-FEA788E49FC7}"/>
                </a:ext>
              </a:extLst>
            </p:cNvPr>
            <p:cNvCxnSpPr>
              <a:cxnSpLocks/>
            </p:cNvCxnSpPr>
            <p:nvPr/>
          </p:nvCxnSpPr>
          <p:spPr>
            <a:xfrm>
              <a:off x="1952625" y="4109298"/>
              <a:ext cx="0" cy="620604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55C41732-1ACD-4B8A-84AB-11E7BA8CB847}"/>
                </a:ext>
              </a:extLst>
            </p:cNvPr>
            <p:cNvCxnSpPr>
              <a:cxnSpLocks/>
            </p:cNvCxnSpPr>
            <p:nvPr/>
          </p:nvCxnSpPr>
          <p:spPr>
            <a:xfrm>
              <a:off x="3900883" y="4109298"/>
              <a:ext cx="0" cy="620604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CFB3DD17-CB56-4123-AE16-4BB5D11A3B72}"/>
              </a:ext>
            </a:extLst>
          </p:cNvPr>
          <p:cNvGrpSpPr/>
          <p:nvPr/>
        </p:nvGrpSpPr>
        <p:grpSpPr>
          <a:xfrm>
            <a:off x="6315076" y="1640847"/>
            <a:ext cx="2286000" cy="620604"/>
            <a:chOff x="1952625" y="4109298"/>
            <a:chExt cx="1952625" cy="620604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1AE82BFC-3F14-48AA-BB49-2EF005BF64C8}"/>
                </a:ext>
              </a:extLst>
            </p:cNvPr>
            <p:cNvCxnSpPr/>
            <p:nvPr/>
          </p:nvCxnSpPr>
          <p:spPr>
            <a:xfrm>
              <a:off x="1952625" y="4419600"/>
              <a:ext cx="1952625" cy="0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554F9D58-09A0-4AB2-9152-CA12F2811EE8}"/>
                </a:ext>
              </a:extLst>
            </p:cNvPr>
            <p:cNvCxnSpPr>
              <a:cxnSpLocks/>
            </p:cNvCxnSpPr>
            <p:nvPr/>
          </p:nvCxnSpPr>
          <p:spPr>
            <a:xfrm>
              <a:off x="1952625" y="4109298"/>
              <a:ext cx="0" cy="620604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6A28C51A-6F49-4463-A100-46750AAD4DCF}"/>
                </a:ext>
              </a:extLst>
            </p:cNvPr>
            <p:cNvCxnSpPr>
              <a:cxnSpLocks/>
            </p:cNvCxnSpPr>
            <p:nvPr/>
          </p:nvCxnSpPr>
          <p:spPr>
            <a:xfrm>
              <a:off x="3900883" y="4109298"/>
              <a:ext cx="0" cy="620604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0" name="TextBox 19">
            <a:extLst>
              <a:ext uri="{FF2B5EF4-FFF2-40B4-BE49-F238E27FC236}">
                <a16:creationId xmlns:a16="http://schemas.microsoft.com/office/drawing/2014/main" id="{7ED8C4BF-A5CA-490E-A96E-ACA7DE32F1B4}"/>
              </a:ext>
            </a:extLst>
          </p:cNvPr>
          <p:cNvSpPr txBox="1"/>
          <p:nvPr/>
        </p:nvSpPr>
        <p:spPr>
          <a:xfrm>
            <a:off x="1286370" y="1762780"/>
            <a:ext cx="4722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26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D504D15-406D-48D0-A458-424BD66DA3EC}"/>
              </a:ext>
            </a:extLst>
          </p:cNvPr>
          <p:cNvSpPr txBox="1"/>
          <p:nvPr/>
        </p:nvSpPr>
        <p:spPr>
          <a:xfrm>
            <a:off x="4029081" y="1766352"/>
            <a:ext cx="6155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136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D927F17-ACFA-4F72-BC5F-D706281F2235}"/>
              </a:ext>
            </a:extLst>
          </p:cNvPr>
          <p:cNvSpPr txBox="1"/>
          <p:nvPr/>
        </p:nvSpPr>
        <p:spPr>
          <a:xfrm>
            <a:off x="5748507" y="1764317"/>
            <a:ext cx="6949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301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E1F1BB4-E8D2-41D5-AC37-1A0821D3C47F}"/>
              </a:ext>
            </a:extLst>
          </p:cNvPr>
          <p:cNvSpPr txBox="1"/>
          <p:nvPr/>
        </p:nvSpPr>
        <p:spPr>
          <a:xfrm>
            <a:off x="8591559" y="1764317"/>
            <a:ext cx="6949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419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9DABD82-00C6-4C81-B74E-4AEB773BE839}"/>
              </a:ext>
            </a:extLst>
          </p:cNvPr>
          <p:cNvSpPr txBox="1"/>
          <p:nvPr/>
        </p:nvSpPr>
        <p:spPr>
          <a:xfrm>
            <a:off x="1830922" y="1604666"/>
            <a:ext cx="32733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ATP Binding Domain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85A24DC-B388-4715-BB6C-B1CB0301F43E}"/>
              </a:ext>
            </a:extLst>
          </p:cNvPr>
          <p:cNvSpPr txBox="1"/>
          <p:nvPr/>
        </p:nvSpPr>
        <p:spPr>
          <a:xfrm>
            <a:off x="6465065" y="1380432"/>
            <a:ext cx="19980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C-terminal AAA </a:t>
            </a:r>
          </a:p>
          <a:p>
            <a:pPr algn="ctr"/>
            <a:r>
              <a:rPr lang="en-US" dirty="0"/>
              <a:t>associated domain</a:t>
            </a: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93B7A3A6-3923-43EB-A467-8BDE273F1DF4}"/>
              </a:ext>
            </a:extLst>
          </p:cNvPr>
          <p:cNvCxnSpPr>
            <a:cxnSpLocks/>
          </p:cNvCxnSpPr>
          <p:nvPr/>
        </p:nvCxnSpPr>
        <p:spPr>
          <a:xfrm flipV="1">
            <a:off x="6708161" y="3038883"/>
            <a:ext cx="0" cy="490984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87CC8096-95B9-4364-A265-F7AC625AE6B2}"/>
              </a:ext>
            </a:extLst>
          </p:cNvPr>
          <p:cNvSpPr txBox="1"/>
          <p:nvPr/>
        </p:nvSpPr>
        <p:spPr>
          <a:xfrm>
            <a:off x="6324762" y="3497472"/>
            <a:ext cx="7667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F315L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5AAE84D-3C89-48AB-9F36-1A6818870056}"/>
              </a:ext>
            </a:extLst>
          </p:cNvPr>
          <p:cNvSpPr txBox="1"/>
          <p:nvPr/>
        </p:nvSpPr>
        <p:spPr>
          <a:xfrm>
            <a:off x="1042988" y="2520434"/>
            <a:ext cx="3333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9003482-91CA-4904-AA2B-7D1EDAE9B041}"/>
              </a:ext>
            </a:extLst>
          </p:cNvPr>
          <p:cNvSpPr txBox="1"/>
          <p:nvPr/>
        </p:nvSpPr>
        <p:spPr>
          <a:xfrm>
            <a:off x="9084469" y="2520434"/>
            <a:ext cx="6048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439</a:t>
            </a:r>
          </a:p>
        </p:txBody>
      </p:sp>
    </p:spTree>
    <p:extLst>
      <p:ext uri="{BB962C8B-B14F-4D97-AF65-F5344CB8AC3E}">
        <p14:creationId xmlns:p14="http://schemas.microsoft.com/office/powerpoint/2010/main" val="9773660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168528E-A2BD-4920-A36F-ADF2F6C147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32859" y="314512"/>
            <a:ext cx="5516754" cy="3972925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94C6D1C-8C7B-4E1C-B2C5-C251220A8D7B}"/>
              </a:ext>
            </a:extLst>
          </p:cNvPr>
          <p:cNvSpPr txBox="1"/>
          <p:nvPr/>
        </p:nvSpPr>
        <p:spPr>
          <a:xfrm>
            <a:off x="1324129" y="314512"/>
            <a:ext cx="9550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A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04B7186-AAD9-47FB-9B82-0085C2A90B78}"/>
              </a:ext>
            </a:extLst>
          </p:cNvPr>
          <p:cNvSpPr txBox="1"/>
          <p:nvPr/>
        </p:nvSpPr>
        <p:spPr>
          <a:xfrm>
            <a:off x="1324129" y="4252412"/>
            <a:ext cx="9550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B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921B44D-84BF-48E3-9632-64467D93C09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8153" y="4370163"/>
            <a:ext cx="5647964" cy="236292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DDE5A13-B8CA-4E59-B49E-549E0E9EE7A0}"/>
              </a:ext>
            </a:extLst>
          </p:cNvPr>
          <p:cNvSpPr txBox="1"/>
          <p:nvPr/>
        </p:nvSpPr>
        <p:spPr>
          <a:xfrm>
            <a:off x="1932859" y="4419775"/>
            <a:ext cx="5516754" cy="212371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3327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80807B3-4BA4-4AB4-AE69-297635B94F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38964" y="1485899"/>
            <a:ext cx="5104773" cy="85248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AF17D0D-DD94-4964-83EC-12259C4C7F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38964" y="2531535"/>
            <a:ext cx="5091113" cy="94243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B94A20D-69F6-46DD-9B5D-E7340CB48531}"/>
              </a:ext>
            </a:extLst>
          </p:cNvPr>
          <p:cNvSpPr txBox="1"/>
          <p:nvPr/>
        </p:nvSpPr>
        <p:spPr>
          <a:xfrm>
            <a:off x="795328" y="1742865"/>
            <a:ext cx="114363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anti-VSV-G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01EC3C0-983D-4299-8C61-CDEAB8C09343}"/>
              </a:ext>
            </a:extLst>
          </p:cNvPr>
          <p:cNvSpPr txBox="1"/>
          <p:nvPr/>
        </p:nvSpPr>
        <p:spPr>
          <a:xfrm>
            <a:off x="795329" y="2833477"/>
            <a:ext cx="114363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  </a:t>
            </a:r>
            <a:r>
              <a:rPr lang="en-US" sz="1600" dirty="0"/>
              <a:t>anti-</a:t>
            </a:r>
            <a:r>
              <a:rPr lang="en-US" sz="1600" dirty="0" err="1"/>
              <a:t>LpnA</a:t>
            </a:r>
            <a:endParaRPr lang="en-US" sz="16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2E14914-3CB4-449E-8EAC-91C29BC96518}"/>
              </a:ext>
            </a:extLst>
          </p:cNvPr>
          <p:cNvSpPr txBox="1"/>
          <p:nvPr/>
        </p:nvSpPr>
        <p:spPr>
          <a:xfrm>
            <a:off x="2170160" y="1009522"/>
            <a:ext cx="129927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LVS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52B6471-8CEB-4B47-A38A-7EA24660162B}"/>
              </a:ext>
            </a:extLst>
          </p:cNvPr>
          <p:cNvSpPr txBox="1"/>
          <p:nvPr/>
        </p:nvSpPr>
        <p:spPr>
          <a:xfrm>
            <a:off x="3810764" y="1009522"/>
            <a:ext cx="151923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>
                <a:latin typeface="Calibri" panose="020F0502020204030204" pitchFamily="34" charset="0"/>
                <a:cs typeface="Calibri" panose="020F0502020204030204" pitchFamily="34" charset="0"/>
              </a:rPr>
              <a:t>ΔpmrA 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PriM-V</a:t>
            </a:r>
            <a:endParaRPr lang="en-US" sz="16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0AE08A0-E81F-450D-A79E-293022E27DDC}"/>
              </a:ext>
            </a:extLst>
          </p:cNvPr>
          <p:cNvSpPr txBox="1"/>
          <p:nvPr/>
        </p:nvSpPr>
        <p:spPr>
          <a:xfrm>
            <a:off x="5244812" y="1009522"/>
            <a:ext cx="17627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ΔpmrA(sup)PriM-V</a:t>
            </a:r>
            <a:endParaRPr lang="en-US" sz="1600" dirty="0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F681EF35-7511-4AA4-96D5-0284A5D02F09}"/>
              </a:ext>
            </a:extLst>
          </p:cNvPr>
          <p:cNvCxnSpPr>
            <a:cxnSpLocks/>
          </p:cNvCxnSpPr>
          <p:nvPr/>
        </p:nvCxnSpPr>
        <p:spPr>
          <a:xfrm>
            <a:off x="2124442" y="1349660"/>
            <a:ext cx="1392964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8E1DCDA0-DDFF-4F2F-8CA9-A1CD9D728057}"/>
              </a:ext>
            </a:extLst>
          </p:cNvPr>
          <p:cNvCxnSpPr>
            <a:cxnSpLocks/>
          </p:cNvCxnSpPr>
          <p:nvPr/>
        </p:nvCxnSpPr>
        <p:spPr>
          <a:xfrm>
            <a:off x="3724901" y="1349093"/>
            <a:ext cx="1519237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7B28D50-39FF-4A69-BE56-8D2A490BFC70}"/>
              </a:ext>
            </a:extLst>
          </p:cNvPr>
          <p:cNvCxnSpPr>
            <a:cxnSpLocks/>
          </p:cNvCxnSpPr>
          <p:nvPr/>
        </p:nvCxnSpPr>
        <p:spPr>
          <a:xfrm>
            <a:off x="5359737" y="1349093"/>
            <a:ext cx="1532899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87840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photo, water, boat, train&#10;&#10;Description automatically generated">
            <a:extLst>
              <a:ext uri="{FF2B5EF4-FFF2-40B4-BE49-F238E27FC236}">
                <a16:creationId xmlns:a16="http://schemas.microsoft.com/office/drawing/2014/main" id="{4C52731C-215F-46C1-B24B-A000CFF7A9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4632" y="643466"/>
            <a:ext cx="8162735" cy="5571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94104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C33EA02-9D54-4107-86E2-16E6065D51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63759" y="1870795"/>
            <a:ext cx="6181464" cy="198620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435FB3C-E7AF-4FF8-B31F-5FEF0AA48B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63759" y="4155064"/>
            <a:ext cx="6172200" cy="54292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FA87D50-82EF-42FD-8517-1BAA0578782D}"/>
              </a:ext>
            </a:extLst>
          </p:cNvPr>
          <p:cNvSpPr txBox="1"/>
          <p:nvPr/>
        </p:nvSpPr>
        <p:spPr>
          <a:xfrm>
            <a:off x="8611488" y="2710009"/>
            <a:ext cx="114363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anti-VSV-G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13AC3E7-01C5-49EB-9E59-2010E2FECFBE}"/>
              </a:ext>
            </a:extLst>
          </p:cNvPr>
          <p:cNvSpPr txBox="1"/>
          <p:nvPr/>
        </p:nvSpPr>
        <p:spPr>
          <a:xfrm>
            <a:off x="8525925" y="4288025"/>
            <a:ext cx="114363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  anti-</a:t>
            </a:r>
            <a:r>
              <a:rPr lang="en-US" sz="1400" dirty="0" err="1"/>
              <a:t>LpnA</a:t>
            </a:r>
            <a:endParaRPr lang="en-US" sz="14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318DF84-7D41-43B2-AC3C-43556B581F4B}"/>
              </a:ext>
            </a:extLst>
          </p:cNvPr>
          <p:cNvSpPr txBox="1"/>
          <p:nvPr/>
        </p:nvSpPr>
        <p:spPr>
          <a:xfrm>
            <a:off x="2620303" y="1517749"/>
            <a:ext cx="12992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>
                <a:latin typeface="Calibri" panose="020F0502020204030204" pitchFamily="34" charset="0"/>
                <a:cs typeface="Calibri" panose="020F0502020204030204" pitchFamily="34" charset="0"/>
              </a:rPr>
              <a:t>ΔpmrA </a:t>
            </a: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PriM-V</a:t>
            </a:r>
            <a:endParaRPr lang="en-US" sz="14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FCC4645-A7C0-4811-8EC4-12536FEB982C}"/>
              </a:ext>
            </a:extLst>
          </p:cNvPr>
          <p:cNvSpPr txBox="1"/>
          <p:nvPr/>
        </p:nvSpPr>
        <p:spPr>
          <a:xfrm>
            <a:off x="3919582" y="1342265"/>
            <a:ext cx="19535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>
                <a:latin typeface="Calibri" panose="020F0502020204030204" pitchFamily="34" charset="0"/>
                <a:cs typeface="Calibri" panose="020F0502020204030204" pitchFamily="34" charset="0"/>
              </a:rPr>
              <a:t>ΔpmrA </a:t>
            </a:r>
          </a:p>
          <a:p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PriM(C303A)-V</a:t>
            </a:r>
            <a:endParaRPr lang="en-US" sz="14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9EFFF89-89C4-4DA5-B80C-9A3D2E5F4E60}"/>
              </a:ext>
            </a:extLst>
          </p:cNvPr>
          <p:cNvSpPr/>
          <p:nvPr/>
        </p:nvSpPr>
        <p:spPr>
          <a:xfrm>
            <a:off x="5402944" y="1337803"/>
            <a:ext cx="113999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i="1" dirty="0">
                <a:latin typeface="Calibri" panose="020F0502020204030204" pitchFamily="34" charset="0"/>
                <a:cs typeface="Calibri" panose="020F0502020204030204" pitchFamily="34" charset="0"/>
              </a:rPr>
              <a:t>ΔpmrA </a:t>
            </a:r>
          </a:p>
          <a:p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PriM(</a:t>
            </a:r>
            <a:r>
              <a:rPr lang="en-US" sz="1400" dirty="0" err="1">
                <a:latin typeface="Calibri" panose="020F0502020204030204" pitchFamily="34" charset="0"/>
                <a:cs typeface="Calibri" panose="020F0502020204030204" pitchFamily="34" charset="0"/>
              </a:rPr>
              <a:t>mtip</a:t>
            </a: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)-V</a:t>
            </a:r>
            <a:endParaRPr lang="en-US" sz="14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18FA7C9-4364-41D8-9F8C-8FC83F8E4980}"/>
              </a:ext>
            </a:extLst>
          </p:cNvPr>
          <p:cNvSpPr txBox="1"/>
          <p:nvPr/>
        </p:nvSpPr>
        <p:spPr>
          <a:xfrm>
            <a:off x="6706812" y="1337803"/>
            <a:ext cx="12992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>
                <a:latin typeface="Calibri" panose="020F0502020204030204" pitchFamily="34" charset="0"/>
                <a:cs typeface="Calibri" panose="020F0502020204030204" pitchFamily="34" charset="0"/>
              </a:rPr>
              <a:t>ΔpmrA </a:t>
            </a: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PriM(</a:t>
            </a:r>
            <a:r>
              <a:rPr lang="en-US" sz="1400" dirty="0" err="1">
                <a:latin typeface="Calibri" panose="020F0502020204030204" pitchFamily="34" charset="0"/>
                <a:cs typeface="Calibri" panose="020F0502020204030204" pitchFamily="34" charset="0"/>
              </a:rPr>
              <a:t>mpk</a:t>
            </a: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)-V</a:t>
            </a:r>
            <a:endParaRPr lang="en-US" sz="14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CD47C5B-FF7B-46DB-A121-725E3021839E}"/>
              </a:ext>
            </a:extLst>
          </p:cNvPr>
          <p:cNvSpPr txBox="1"/>
          <p:nvPr/>
        </p:nvSpPr>
        <p:spPr>
          <a:xfrm rot="18199951">
            <a:off x="7876286" y="1129614"/>
            <a:ext cx="12992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LVS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161948D-1B0C-4084-997C-E9558FD1BDA9}"/>
              </a:ext>
            </a:extLst>
          </p:cNvPr>
          <p:cNvSpPr txBox="1"/>
          <p:nvPr/>
        </p:nvSpPr>
        <p:spPr>
          <a:xfrm>
            <a:off x="1625503" y="1447603"/>
            <a:ext cx="10140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/>
              <a:t>kDa</a:t>
            </a:r>
            <a:endParaRPr lang="en-US" sz="1600" b="1" dirty="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9A398A04-48FA-42B3-B925-6F3B50CAA270}"/>
              </a:ext>
            </a:extLst>
          </p:cNvPr>
          <p:cNvCxnSpPr>
            <a:cxnSpLocks/>
          </p:cNvCxnSpPr>
          <p:nvPr/>
        </p:nvCxnSpPr>
        <p:spPr>
          <a:xfrm>
            <a:off x="1975541" y="2210268"/>
            <a:ext cx="4334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4D44156B-4414-4940-9C9B-BB4EFEFEEB83}"/>
              </a:ext>
            </a:extLst>
          </p:cNvPr>
          <p:cNvCxnSpPr>
            <a:cxnSpLocks/>
          </p:cNvCxnSpPr>
          <p:nvPr/>
        </p:nvCxnSpPr>
        <p:spPr>
          <a:xfrm>
            <a:off x="1975541" y="3429000"/>
            <a:ext cx="4334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D7B938BA-12FD-4A26-9E60-9004046B9E61}"/>
              </a:ext>
            </a:extLst>
          </p:cNvPr>
          <p:cNvCxnSpPr>
            <a:cxnSpLocks/>
          </p:cNvCxnSpPr>
          <p:nvPr/>
        </p:nvCxnSpPr>
        <p:spPr>
          <a:xfrm>
            <a:off x="1975541" y="4272637"/>
            <a:ext cx="4334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F8CC06A0-CC8F-404F-8DC7-39C7ED076099}"/>
              </a:ext>
            </a:extLst>
          </p:cNvPr>
          <p:cNvSpPr txBox="1"/>
          <p:nvPr/>
        </p:nvSpPr>
        <p:spPr>
          <a:xfrm>
            <a:off x="1519570" y="2040072"/>
            <a:ext cx="10140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100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DC6A0CBE-30DE-4364-9E5E-F1B396569B58}"/>
              </a:ext>
            </a:extLst>
          </p:cNvPr>
          <p:cNvSpPr txBox="1"/>
          <p:nvPr/>
        </p:nvSpPr>
        <p:spPr>
          <a:xfrm>
            <a:off x="1606280" y="3259723"/>
            <a:ext cx="10140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50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B9A2B2A5-1CF9-4976-A0C2-00EAA64FDD8A}"/>
              </a:ext>
            </a:extLst>
          </p:cNvPr>
          <p:cNvSpPr txBox="1"/>
          <p:nvPr/>
        </p:nvSpPr>
        <p:spPr>
          <a:xfrm>
            <a:off x="1625106" y="4103360"/>
            <a:ext cx="10140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25</a:t>
            </a:r>
          </a:p>
        </p:txBody>
      </p:sp>
    </p:spTree>
    <p:extLst>
      <p:ext uri="{BB962C8B-B14F-4D97-AF65-F5344CB8AC3E}">
        <p14:creationId xmlns:p14="http://schemas.microsoft.com/office/powerpoint/2010/main" val="35709638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113</Words>
  <Application>Microsoft Office PowerPoint</Application>
  <PresentationFormat>Widescreen</PresentationFormat>
  <Paragraphs>53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Jamie Wandzilak</dc:creator>
  <cp:lastModifiedBy>Jamie Wandzilak</cp:lastModifiedBy>
  <cp:revision>7</cp:revision>
  <dcterms:created xsi:type="dcterms:W3CDTF">2020-07-01T15:45:40Z</dcterms:created>
  <dcterms:modified xsi:type="dcterms:W3CDTF">2020-07-02T01:05:34Z</dcterms:modified>
</cp:coreProperties>
</file>