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showSpecialPlsOnTitleSld="0">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15" roundtripDataSignature="AMtx7mgQj6mEP3seVlLT7AoN0Y5Q61cXR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customschemas.google.com/relationships/presentationmetadata" Target="metadata"/><Relationship Id="rId14" Type="http://schemas.openxmlformats.org/officeDocument/2006/relationships/slide" Target="slides/slide10.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4" name="Shape 84"/>
        <p:cNvGrpSpPr/>
        <p:nvPr/>
      </p:nvGrpSpPr>
      <p:grpSpPr>
        <a:xfrm>
          <a:off x="0" y="0"/>
          <a:ext cx="0" cy="0"/>
          <a:chOff x="0" y="0"/>
          <a:chExt cx="0" cy="0"/>
        </a:xfrm>
      </p:grpSpPr>
      <p:sp>
        <p:nvSpPr>
          <p:cNvPr id="85" name="Google Shape;85;p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6" name="Google Shape;86;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4" name="Shape 214"/>
        <p:cNvGrpSpPr/>
        <p:nvPr/>
      </p:nvGrpSpPr>
      <p:grpSpPr>
        <a:xfrm>
          <a:off x="0" y="0"/>
          <a:ext cx="0" cy="0"/>
          <a:chOff x="0" y="0"/>
          <a:chExt cx="0" cy="0"/>
        </a:xfrm>
      </p:grpSpPr>
      <p:sp>
        <p:nvSpPr>
          <p:cNvPr id="215" name="Google Shape;215;p1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6" name="Google Shape;216;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9" name="Shape 89"/>
        <p:cNvGrpSpPr/>
        <p:nvPr/>
      </p:nvGrpSpPr>
      <p:grpSpPr>
        <a:xfrm>
          <a:off x="0" y="0"/>
          <a:ext cx="0" cy="0"/>
          <a:chOff x="0" y="0"/>
          <a:chExt cx="0" cy="0"/>
        </a:xfrm>
      </p:grpSpPr>
      <p:sp>
        <p:nvSpPr>
          <p:cNvPr id="90" name="Google Shape;90;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1" name="Google Shape;91;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200"/>
              <a:buFont typeface="Calibri"/>
              <a:buNone/>
            </a:pPr>
            <a:r>
              <a:rPr lang="en-US"/>
              <a:t>Tn7 transposon plasmid will target a 300-350bp site following the highly conserved glmS gene which encodes the </a:t>
            </a:r>
            <a:r>
              <a:rPr b="0" i="0" lang="en-US" sz="1200">
                <a:solidFill>
                  <a:schemeClr val="dk1"/>
                </a:solidFill>
                <a:latin typeface="Calibri"/>
                <a:ea typeface="Calibri"/>
                <a:cs typeface="Calibri"/>
                <a:sym typeface="Calibri"/>
              </a:rPr>
              <a:t>essential glucosamine-6-phosphate synthetase</a:t>
            </a:r>
            <a:endParaRPr/>
          </a:p>
          <a:p>
            <a:pPr indent="0" lvl="0" marL="0" rtl="0" algn="l">
              <a:spcBef>
                <a:spcPts val="0"/>
              </a:spcBef>
              <a:spcAft>
                <a:spcPts val="0"/>
              </a:spcAft>
              <a:buNone/>
            </a:pPr>
            <a:r>
              <a:t/>
            </a:r>
            <a:endParaRPr/>
          </a:p>
        </p:txBody>
      </p:sp>
      <p:sp>
        <p:nvSpPr>
          <p:cNvPr id="92" name="Google Shape;92;p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6" name="Shape 96"/>
        <p:cNvGrpSpPr/>
        <p:nvPr/>
      </p:nvGrpSpPr>
      <p:grpSpPr>
        <a:xfrm>
          <a:off x="0" y="0"/>
          <a:ext cx="0" cy="0"/>
          <a:chOff x="0" y="0"/>
          <a:chExt cx="0" cy="0"/>
        </a:xfrm>
      </p:grpSpPr>
      <p:sp>
        <p:nvSpPr>
          <p:cNvPr id="97" name="Google Shape;97;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8" name="Google Shape;98;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Tn7 transposon plasmid will target a 300-350bp site following the highly conserved glmS gene which encodes the </a:t>
            </a:r>
            <a:r>
              <a:rPr b="0" i="0" lang="en-US" sz="1200">
                <a:solidFill>
                  <a:schemeClr val="dk1"/>
                </a:solidFill>
                <a:latin typeface="Calibri"/>
                <a:ea typeface="Calibri"/>
                <a:cs typeface="Calibri"/>
                <a:sym typeface="Calibri"/>
              </a:rPr>
              <a:t>essential glucosamine-6-phosphate synthetase</a:t>
            </a:r>
            <a:endParaRPr/>
          </a:p>
        </p:txBody>
      </p:sp>
      <p:sp>
        <p:nvSpPr>
          <p:cNvPr id="99" name="Google Shape;99;p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3" name="Shape 103"/>
        <p:cNvGrpSpPr/>
        <p:nvPr/>
      </p:nvGrpSpPr>
      <p:grpSpPr>
        <a:xfrm>
          <a:off x="0" y="0"/>
          <a:ext cx="0" cy="0"/>
          <a:chOff x="0" y="0"/>
          <a:chExt cx="0" cy="0"/>
        </a:xfrm>
      </p:grpSpPr>
      <p:sp>
        <p:nvSpPr>
          <p:cNvPr id="104" name="Google Shape;104;p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5" name="Google Shape;105;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9" name="Shape 109"/>
        <p:cNvGrpSpPr/>
        <p:nvPr/>
      </p:nvGrpSpPr>
      <p:grpSpPr>
        <a:xfrm>
          <a:off x="0" y="0"/>
          <a:ext cx="0" cy="0"/>
          <a:chOff x="0" y="0"/>
          <a:chExt cx="0" cy="0"/>
        </a:xfrm>
      </p:grpSpPr>
      <p:sp>
        <p:nvSpPr>
          <p:cNvPr id="110" name="Google Shape;110;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1" name="Google Shape;111;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Replicating plasmid with hygromycin resistance, contains transposase genes, allows the cell to produce a sufficient amount of the transposase genes before Tn7 is introduced, they were not able to put both the transposase genes and the Tn7 on the same plasmid, uses the blaB promoter  </a:t>
            </a:r>
            <a:endParaRPr/>
          </a:p>
        </p:txBody>
      </p:sp>
      <p:sp>
        <p:nvSpPr>
          <p:cNvPr id="112" name="Google Shape;112;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8" name="Shape 118"/>
        <p:cNvGrpSpPr/>
        <p:nvPr/>
      </p:nvGrpSpPr>
      <p:grpSpPr>
        <a:xfrm>
          <a:off x="0" y="0"/>
          <a:ext cx="0" cy="0"/>
          <a:chOff x="0" y="0"/>
          <a:chExt cx="0" cy="0"/>
        </a:xfrm>
      </p:grpSpPr>
      <p:sp>
        <p:nvSpPr>
          <p:cNvPr id="119" name="Google Shape;119;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0" name="Google Shape;120;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Multiple cloning site allows you to insert your gene of interest with many restriction enzyme site that can be digested out of an existing plasmid or primers can be designed using two of the existing enzymes </a:t>
            </a:r>
            <a:endParaRPr/>
          </a:p>
        </p:txBody>
      </p:sp>
      <p:sp>
        <p:nvSpPr>
          <p:cNvPr id="121" name="Google Shape;121;p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9" name="Shape 129"/>
        <p:cNvGrpSpPr/>
        <p:nvPr/>
      </p:nvGrpSpPr>
      <p:grpSpPr>
        <a:xfrm>
          <a:off x="0" y="0"/>
          <a:ext cx="0" cy="0"/>
          <a:chOff x="0" y="0"/>
          <a:chExt cx="0" cy="0"/>
        </a:xfrm>
      </p:grpSpPr>
      <p:sp>
        <p:nvSpPr>
          <p:cNvPr id="130" name="Google Shape;130;p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1" name="Google Shape;131;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8" name="Shape 138"/>
        <p:cNvGrpSpPr/>
        <p:nvPr/>
      </p:nvGrpSpPr>
      <p:grpSpPr>
        <a:xfrm>
          <a:off x="0" y="0"/>
          <a:ext cx="0" cy="0"/>
          <a:chOff x="0" y="0"/>
          <a:chExt cx="0" cy="0"/>
        </a:xfrm>
      </p:grpSpPr>
      <p:sp>
        <p:nvSpPr>
          <p:cNvPr id="139" name="Google Shape;139;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0" name="Google Shape;140;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1" name="Google Shape;141;p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8" name="Shape 208"/>
        <p:cNvGrpSpPr/>
        <p:nvPr/>
      </p:nvGrpSpPr>
      <p:grpSpPr>
        <a:xfrm>
          <a:off x="0" y="0"/>
          <a:ext cx="0" cy="0"/>
          <a:chOff x="0" y="0"/>
          <a:chExt cx="0" cy="0"/>
        </a:xfrm>
      </p:grpSpPr>
      <p:sp>
        <p:nvSpPr>
          <p:cNvPr id="209" name="Google Shape;209;p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0" name="Google Shape;210;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15" name="Shape 15"/>
        <p:cNvGrpSpPr/>
        <p:nvPr/>
      </p:nvGrpSpPr>
      <p:grpSpPr>
        <a:xfrm>
          <a:off x="0" y="0"/>
          <a:ext cx="0" cy="0"/>
          <a:chOff x="0" y="0"/>
          <a:chExt cx="0" cy="0"/>
        </a:xfrm>
      </p:grpSpPr>
      <p:sp>
        <p:nvSpPr>
          <p:cNvPr id="16" name="Google Shape;16;p12"/>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12"/>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8" name="Google Shape;18;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Vertical Text" type="vertTx">
  <p:cSld name="VERTICAL_TEXT">
    <p:spTree>
      <p:nvGrpSpPr>
        <p:cNvPr id="72" name="Shape 72"/>
        <p:cNvGrpSpPr/>
        <p:nvPr/>
      </p:nvGrpSpPr>
      <p:grpSpPr>
        <a:xfrm>
          <a:off x="0" y="0"/>
          <a:ext cx="0" cy="0"/>
          <a:chOff x="0" y="0"/>
          <a:chExt cx="0" cy="0"/>
        </a:xfrm>
      </p:grpSpPr>
      <p:sp>
        <p:nvSpPr>
          <p:cNvPr id="73" name="Google Shape;73;p2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21"/>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5" name="Google Shape;75;p2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2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2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22"/>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22"/>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1" name="Google Shape;81;p2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2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2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Content" type="obj">
  <p:cSld name="OBJECT">
    <p:spTree>
      <p:nvGrpSpPr>
        <p:cNvPr id="21" name="Shape 21"/>
        <p:cNvGrpSpPr/>
        <p:nvPr/>
      </p:nvGrpSpPr>
      <p:grpSpPr>
        <a:xfrm>
          <a:off x="0" y="0"/>
          <a:ext cx="0" cy="0"/>
          <a:chOff x="0" y="0"/>
          <a:chExt cx="0" cy="0"/>
        </a:xfrm>
      </p:grpSpPr>
      <p:sp>
        <p:nvSpPr>
          <p:cNvPr id="22" name="Google Shape;22;p1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1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4" name="Google Shape;24;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27" name="Shape 27"/>
        <p:cNvGrpSpPr/>
        <p:nvPr/>
      </p:nvGrpSpPr>
      <p:grpSpPr>
        <a:xfrm>
          <a:off x="0" y="0"/>
          <a:ext cx="0" cy="0"/>
          <a:chOff x="0" y="0"/>
          <a:chExt cx="0" cy="0"/>
        </a:xfrm>
      </p:grpSpPr>
      <p:sp>
        <p:nvSpPr>
          <p:cNvPr id="28" name="Google Shape;28;p14"/>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14"/>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0" name="Google Shape;30;p1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1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1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wo Content" type="twoObj">
  <p:cSld name="TWO_OBJECTS">
    <p:spTree>
      <p:nvGrpSpPr>
        <p:cNvPr id="33" name="Shape 33"/>
        <p:cNvGrpSpPr/>
        <p:nvPr/>
      </p:nvGrpSpPr>
      <p:grpSpPr>
        <a:xfrm>
          <a:off x="0" y="0"/>
          <a:ext cx="0" cy="0"/>
          <a:chOff x="0" y="0"/>
          <a:chExt cx="0" cy="0"/>
        </a:xfrm>
      </p:grpSpPr>
      <p:sp>
        <p:nvSpPr>
          <p:cNvPr id="34" name="Google Shape;34;p1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15"/>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6" name="Google Shape;36;p15"/>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7" name="Google Shape;37;p1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1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1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mparison" type="twoTxTwoObj">
  <p:cSld name="TWO_OBJECTS_WITH_TEXT">
    <p:spTree>
      <p:nvGrpSpPr>
        <p:cNvPr id="40" name="Shape 40"/>
        <p:cNvGrpSpPr/>
        <p:nvPr/>
      </p:nvGrpSpPr>
      <p:grpSpPr>
        <a:xfrm>
          <a:off x="0" y="0"/>
          <a:ext cx="0" cy="0"/>
          <a:chOff x="0" y="0"/>
          <a:chExt cx="0" cy="0"/>
        </a:xfrm>
      </p:grpSpPr>
      <p:sp>
        <p:nvSpPr>
          <p:cNvPr id="41" name="Google Shape;41;p16"/>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16"/>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3" name="Google Shape;43;p16"/>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4" name="Google Shape;44;p16"/>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5" name="Google Shape;45;p16"/>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6" name="Google Shape;46;p1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1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1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49" name="Shape 49"/>
        <p:cNvGrpSpPr/>
        <p:nvPr/>
      </p:nvGrpSpPr>
      <p:grpSpPr>
        <a:xfrm>
          <a:off x="0" y="0"/>
          <a:ext cx="0" cy="0"/>
          <a:chOff x="0" y="0"/>
          <a:chExt cx="0" cy="0"/>
        </a:xfrm>
      </p:grpSpPr>
      <p:sp>
        <p:nvSpPr>
          <p:cNvPr id="50" name="Google Shape;50;p1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1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1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1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54" name="Shape 54"/>
        <p:cNvGrpSpPr/>
        <p:nvPr/>
      </p:nvGrpSpPr>
      <p:grpSpPr>
        <a:xfrm>
          <a:off x="0" y="0"/>
          <a:ext cx="0" cy="0"/>
          <a:chOff x="0" y="0"/>
          <a:chExt cx="0" cy="0"/>
        </a:xfrm>
      </p:grpSpPr>
      <p:sp>
        <p:nvSpPr>
          <p:cNvPr id="55" name="Google Shape;55;p1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1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1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ntent with Caption" type="objTx">
  <p:cSld name="OBJECT_WITH_CAPTION_TEXT">
    <p:spTree>
      <p:nvGrpSpPr>
        <p:cNvPr id="58" name="Shape 58"/>
        <p:cNvGrpSpPr/>
        <p:nvPr/>
      </p:nvGrpSpPr>
      <p:grpSpPr>
        <a:xfrm>
          <a:off x="0" y="0"/>
          <a:ext cx="0" cy="0"/>
          <a:chOff x="0" y="0"/>
          <a:chExt cx="0" cy="0"/>
        </a:xfrm>
      </p:grpSpPr>
      <p:sp>
        <p:nvSpPr>
          <p:cNvPr id="59" name="Google Shape;59;p1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19"/>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1" name="Google Shape;61;p19"/>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2" name="Google Shape;62;p1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1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1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Picture with Caption" type="picTx">
  <p:cSld name="PICTURE_WITH_CAPTION_TEXT">
    <p:spTree>
      <p:nvGrpSpPr>
        <p:cNvPr id="65" name="Shape 65"/>
        <p:cNvGrpSpPr/>
        <p:nvPr/>
      </p:nvGrpSpPr>
      <p:grpSpPr>
        <a:xfrm>
          <a:off x="0" y="0"/>
          <a:ext cx="0" cy="0"/>
          <a:chOff x="0" y="0"/>
          <a:chExt cx="0" cy="0"/>
        </a:xfrm>
      </p:grpSpPr>
      <p:sp>
        <p:nvSpPr>
          <p:cNvPr id="66" name="Google Shape;66;p2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20"/>
          <p:cNvSpPr/>
          <p:nvPr>
            <p:ph idx="2" type="pic"/>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lvl="0" marR="0" rtl="0" algn="l">
              <a:lnSpc>
                <a:spcPct val="90000"/>
              </a:lnSpc>
              <a:spcBef>
                <a:spcPts val="100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68" name="Google Shape;68;p20"/>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9" name="Google Shape;69;p2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2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2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9" name="Shape 9"/>
        <p:cNvGrpSpPr/>
        <p:nvPr/>
      </p:nvGrpSpPr>
      <p:grpSpPr>
        <a:xfrm>
          <a:off x="0" y="0"/>
          <a:ext cx="0" cy="0"/>
          <a:chOff x="0" y="0"/>
          <a:chExt cx="0" cy="0"/>
        </a:xfrm>
      </p:grpSpPr>
      <p:sp>
        <p:nvSpPr>
          <p:cNvPr id="10" name="Google Shape;10;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3.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7" name="Shape 87"/>
        <p:cNvGrpSpPr/>
        <p:nvPr/>
      </p:nvGrpSpPr>
      <p:grpSpPr>
        <a:xfrm>
          <a:off x="0" y="0"/>
          <a:ext cx="0" cy="0"/>
          <a:chOff x="0" y="0"/>
          <a:chExt cx="0" cy="0"/>
        </a:xfrm>
      </p:grpSpPr>
      <p:sp>
        <p:nvSpPr>
          <p:cNvPr id="88" name="Google Shape;88;p1"/>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chemeClr val="dk1"/>
              </a:buClr>
              <a:buSzPts val="4320"/>
              <a:buFont typeface="Calibri"/>
              <a:buNone/>
            </a:pPr>
            <a:r>
              <a:rPr lang="en-US" sz="4320"/>
              <a:t>Single-copy chromosomal integration systems for </a:t>
            </a:r>
            <a:r>
              <a:rPr i="1" lang="en-US" sz="4320"/>
              <a:t>Francisella tularensis</a:t>
            </a:r>
            <a:br>
              <a:rPr i="1" lang="en-US" sz="4320"/>
            </a:br>
            <a:br>
              <a:rPr i="1" lang="en-US" sz="4320"/>
            </a:br>
            <a:r>
              <a:rPr lang="en-US" sz="4320"/>
              <a:t>Lab Meeting: 9-17-19</a:t>
            </a:r>
            <a:endParaRPr i="1" sz="432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17" name="Shape 217"/>
        <p:cNvGrpSpPr/>
        <p:nvPr/>
      </p:nvGrpSpPr>
      <p:grpSpPr>
        <a:xfrm>
          <a:off x="0" y="0"/>
          <a:ext cx="0" cy="0"/>
          <a:chOff x="0" y="0"/>
          <a:chExt cx="0" cy="0"/>
        </a:xfrm>
      </p:grpSpPr>
      <p:sp>
        <p:nvSpPr>
          <p:cNvPr id="218" name="Google Shape;218;p1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Questions?</a:t>
            </a:r>
            <a:endParaRPr/>
          </a:p>
        </p:txBody>
      </p:sp>
      <p:pic>
        <p:nvPicPr>
          <p:cNvPr descr="Image result for transposon meme" id="219" name="Google Shape;219;p10"/>
          <p:cNvPicPr preferRelativeResize="0"/>
          <p:nvPr/>
        </p:nvPicPr>
        <p:blipFill rotWithShape="1">
          <a:blip r:embed="rId3">
            <a:alphaModFix/>
          </a:blip>
          <a:srcRect b="0" l="0" r="0" t="0"/>
          <a:stretch/>
        </p:blipFill>
        <p:spPr>
          <a:xfrm>
            <a:off x="4180994" y="1690688"/>
            <a:ext cx="3508725" cy="4642314"/>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3" name="Shape 93"/>
        <p:cNvGrpSpPr/>
        <p:nvPr/>
      </p:nvGrpSpPr>
      <p:grpSpPr>
        <a:xfrm>
          <a:off x="0" y="0"/>
          <a:ext cx="0" cy="0"/>
          <a:chOff x="0" y="0"/>
          <a:chExt cx="0" cy="0"/>
        </a:xfrm>
      </p:grpSpPr>
      <p:sp>
        <p:nvSpPr>
          <p:cNvPr id="94" name="Google Shape;94;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What is the Tn7 system?</a:t>
            </a:r>
            <a:endParaRPr/>
          </a:p>
        </p:txBody>
      </p:sp>
      <p:sp>
        <p:nvSpPr>
          <p:cNvPr id="95" name="Google Shape;95;p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US"/>
              <a:t>Way of introducing genetic elements into the genome</a:t>
            </a:r>
            <a:endParaRPr/>
          </a:p>
          <a:p>
            <a:pPr indent="-228600" lvl="0" marL="228600" rtl="0" algn="l">
              <a:lnSpc>
                <a:spcPct val="90000"/>
              </a:lnSpc>
              <a:spcBef>
                <a:spcPts val="1000"/>
              </a:spcBef>
              <a:spcAft>
                <a:spcPts val="0"/>
              </a:spcAft>
              <a:buClr>
                <a:schemeClr val="dk1"/>
              </a:buClr>
              <a:buSzPts val="2800"/>
              <a:buChar char="•"/>
            </a:pPr>
            <a:r>
              <a:rPr lang="en-US"/>
              <a:t>Uses  the Tn7 transposon </a:t>
            </a:r>
            <a:endParaRPr/>
          </a:p>
          <a:p>
            <a:pPr indent="-228600" lvl="1" marL="685800" rtl="0" algn="l">
              <a:lnSpc>
                <a:spcPct val="90000"/>
              </a:lnSpc>
              <a:spcBef>
                <a:spcPts val="500"/>
              </a:spcBef>
              <a:spcAft>
                <a:spcPts val="0"/>
              </a:spcAft>
              <a:buClr>
                <a:schemeClr val="dk1"/>
              </a:buClr>
              <a:buSzPts val="2400"/>
              <a:buChar char="•"/>
            </a:pPr>
            <a:r>
              <a:rPr lang="en-US"/>
              <a:t>Site and orientation specific</a:t>
            </a:r>
            <a:endParaRPr/>
          </a:p>
          <a:p>
            <a:pPr indent="-228600" lvl="1" marL="685800" rtl="0" algn="l">
              <a:lnSpc>
                <a:spcPct val="90000"/>
              </a:lnSpc>
              <a:spcBef>
                <a:spcPts val="500"/>
              </a:spcBef>
              <a:spcAft>
                <a:spcPts val="0"/>
              </a:spcAft>
              <a:buClr>
                <a:schemeClr val="dk1"/>
              </a:buClr>
              <a:buSzPts val="2400"/>
              <a:buChar char="•"/>
            </a:pPr>
            <a:r>
              <a:rPr lang="en-US"/>
              <a:t>Inserts downstream of highly conserved </a:t>
            </a:r>
            <a:r>
              <a:rPr i="1" lang="en-US"/>
              <a:t>glmS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0" name="Shape 100"/>
        <p:cNvGrpSpPr/>
        <p:nvPr/>
      </p:nvGrpSpPr>
      <p:grpSpPr>
        <a:xfrm>
          <a:off x="0" y="0"/>
          <a:ext cx="0" cy="0"/>
          <a:chOff x="0" y="0"/>
          <a:chExt cx="0" cy="0"/>
        </a:xfrm>
      </p:grpSpPr>
      <p:sp>
        <p:nvSpPr>
          <p:cNvPr id="101" name="Google Shape;101;p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Insertion Site in LVS</a:t>
            </a:r>
            <a:endParaRPr/>
          </a:p>
        </p:txBody>
      </p:sp>
      <p:pic>
        <p:nvPicPr>
          <p:cNvPr id="102" name="Google Shape;102;p3"/>
          <p:cNvPicPr preferRelativeResize="0"/>
          <p:nvPr/>
        </p:nvPicPr>
        <p:blipFill rotWithShape="1">
          <a:blip r:embed="rId3">
            <a:alphaModFix/>
          </a:blip>
          <a:srcRect b="0" l="0" r="0" t="0"/>
          <a:stretch/>
        </p:blipFill>
        <p:spPr>
          <a:xfrm>
            <a:off x="0" y="2425994"/>
            <a:ext cx="12192000" cy="272407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6" name="Shape 106"/>
        <p:cNvGrpSpPr/>
        <p:nvPr/>
      </p:nvGrpSpPr>
      <p:grpSpPr>
        <a:xfrm>
          <a:off x="0" y="0"/>
          <a:ext cx="0" cy="0"/>
          <a:chOff x="0" y="0"/>
          <a:chExt cx="0" cy="0"/>
        </a:xfrm>
      </p:grpSpPr>
      <p:sp>
        <p:nvSpPr>
          <p:cNvPr id="107" name="Google Shape;107;p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Insertion requires transformation with three plasmids </a:t>
            </a:r>
            <a:endParaRPr/>
          </a:p>
        </p:txBody>
      </p:sp>
      <p:sp>
        <p:nvSpPr>
          <p:cNvPr id="108" name="Google Shape;108;p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None/>
            </a:pPr>
            <a:r>
              <a:t/>
            </a:r>
            <a:endParaRPr/>
          </a:p>
          <a:p>
            <a:pPr indent="-514350" lvl="0" marL="514350" rtl="0" algn="l">
              <a:lnSpc>
                <a:spcPct val="90000"/>
              </a:lnSpc>
              <a:spcBef>
                <a:spcPts val="1000"/>
              </a:spcBef>
              <a:spcAft>
                <a:spcPts val="0"/>
              </a:spcAft>
              <a:buClr>
                <a:schemeClr val="dk1"/>
              </a:buClr>
              <a:buSzPts val="2800"/>
              <a:buAutoNum type="arabicPeriod"/>
            </a:pPr>
            <a:r>
              <a:rPr lang="en-US"/>
              <a:t>pMP720- helper plasmid </a:t>
            </a:r>
            <a:endParaRPr/>
          </a:p>
          <a:p>
            <a:pPr indent="0" lvl="1" marL="457200" rtl="0" algn="l">
              <a:lnSpc>
                <a:spcPct val="90000"/>
              </a:lnSpc>
              <a:spcBef>
                <a:spcPts val="500"/>
              </a:spcBef>
              <a:spcAft>
                <a:spcPts val="0"/>
              </a:spcAft>
              <a:buClr>
                <a:schemeClr val="dk1"/>
              </a:buClr>
              <a:buSzPts val="2400"/>
              <a:buNone/>
            </a:pPr>
            <a:r>
              <a:rPr lang="en-US"/>
              <a:t>	- Delivers the transposase complex </a:t>
            </a:r>
            <a:endParaRPr/>
          </a:p>
          <a:p>
            <a:pPr indent="-336550" lvl="0" marL="514350" rtl="0" algn="l">
              <a:lnSpc>
                <a:spcPct val="90000"/>
              </a:lnSpc>
              <a:spcBef>
                <a:spcPts val="1000"/>
              </a:spcBef>
              <a:spcAft>
                <a:spcPts val="0"/>
              </a:spcAft>
              <a:buClr>
                <a:schemeClr val="dk1"/>
              </a:buClr>
              <a:buSzPts val="2800"/>
              <a:buNone/>
            </a:pPr>
            <a:r>
              <a:t/>
            </a:r>
            <a:endParaRPr/>
          </a:p>
          <a:p>
            <a:pPr indent="-514350" lvl="0" marL="514350" rtl="0" algn="l">
              <a:lnSpc>
                <a:spcPct val="90000"/>
              </a:lnSpc>
              <a:spcBef>
                <a:spcPts val="1000"/>
              </a:spcBef>
              <a:spcAft>
                <a:spcPts val="0"/>
              </a:spcAft>
              <a:buClr>
                <a:schemeClr val="dk1"/>
              </a:buClr>
              <a:buSzPts val="2800"/>
              <a:buAutoNum type="arabicPeriod"/>
            </a:pPr>
            <a:r>
              <a:rPr lang="en-US"/>
              <a:t>pMP749- transposon plasmid </a:t>
            </a:r>
            <a:endParaRPr/>
          </a:p>
          <a:p>
            <a:pPr indent="0" lvl="1" marL="457200" rtl="0" algn="l">
              <a:lnSpc>
                <a:spcPct val="90000"/>
              </a:lnSpc>
              <a:spcBef>
                <a:spcPts val="500"/>
              </a:spcBef>
              <a:spcAft>
                <a:spcPts val="0"/>
              </a:spcAft>
              <a:buClr>
                <a:schemeClr val="dk1"/>
              </a:buClr>
              <a:buSzPts val="2400"/>
              <a:buNone/>
            </a:pPr>
            <a:r>
              <a:rPr lang="en-US"/>
              <a:t>	- Delivers your gene of interest into the insertion site </a:t>
            </a:r>
            <a:endParaRPr/>
          </a:p>
          <a:p>
            <a:pPr indent="0" lvl="0" marL="0" rtl="0" algn="l">
              <a:lnSpc>
                <a:spcPct val="90000"/>
              </a:lnSpc>
              <a:spcBef>
                <a:spcPts val="1000"/>
              </a:spcBef>
              <a:spcAft>
                <a:spcPts val="0"/>
              </a:spcAft>
              <a:buClr>
                <a:schemeClr val="dk1"/>
              </a:buClr>
              <a:buSzPts val="2800"/>
              <a:buNone/>
            </a:pPr>
            <a:r>
              <a:t/>
            </a:r>
            <a:endParaRPr/>
          </a:p>
          <a:p>
            <a:pPr indent="0" lvl="0" marL="0" rtl="0" algn="l">
              <a:lnSpc>
                <a:spcPct val="90000"/>
              </a:lnSpc>
              <a:spcBef>
                <a:spcPts val="1000"/>
              </a:spcBef>
              <a:spcAft>
                <a:spcPts val="0"/>
              </a:spcAft>
              <a:buClr>
                <a:schemeClr val="dk1"/>
              </a:buClr>
              <a:buSzPts val="2800"/>
              <a:buNone/>
            </a:pPr>
            <a:r>
              <a:rPr lang="en-US"/>
              <a:t>3.   pMP672- resolvase plasmid  </a:t>
            </a:r>
            <a:endParaRPr/>
          </a:p>
          <a:p>
            <a:pPr indent="0" lvl="1" marL="457200" rtl="0" algn="l">
              <a:lnSpc>
                <a:spcPct val="90000"/>
              </a:lnSpc>
              <a:spcBef>
                <a:spcPts val="500"/>
              </a:spcBef>
              <a:spcAft>
                <a:spcPts val="0"/>
              </a:spcAft>
              <a:buClr>
                <a:schemeClr val="dk1"/>
              </a:buClr>
              <a:buSzPts val="2400"/>
              <a:buNone/>
            </a:pPr>
            <a:r>
              <a:rPr lang="en-US"/>
              <a:t>	- Removes the kanamycin resistance cassette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3" name="Shape 113"/>
        <p:cNvGrpSpPr/>
        <p:nvPr/>
      </p:nvGrpSpPr>
      <p:grpSpPr>
        <a:xfrm>
          <a:off x="0" y="0"/>
          <a:ext cx="0" cy="0"/>
          <a:chOff x="0" y="0"/>
          <a:chExt cx="0" cy="0"/>
        </a:xfrm>
      </p:grpSpPr>
      <p:sp>
        <p:nvSpPr>
          <p:cNvPr id="114" name="Google Shape;114;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1. pMP720 Helper Plasmid </a:t>
            </a:r>
            <a:endParaRPr/>
          </a:p>
        </p:txBody>
      </p:sp>
      <p:sp>
        <p:nvSpPr>
          <p:cNvPr id="115" name="Google Shape;115;p5"/>
          <p:cNvSpPr txBox="1"/>
          <p:nvPr>
            <p:ph idx="1" type="body"/>
          </p:nvPr>
        </p:nvSpPr>
        <p:spPr>
          <a:xfrm>
            <a:off x="6568966" y="1825625"/>
            <a:ext cx="4784834"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US"/>
              <a:t>Replicating plasmid</a:t>
            </a:r>
            <a:endParaRPr/>
          </a:p>
          <a:p>
            <a:pPr indent="0" lvl="0" marL="0" rtl="0" algn="l">
              <a:lnSpc>
                <a:spcPct val="90000"/>
              </a:lnSpc>
              <a:spcBef>
                <a:spcPts val="1000"/>
              </a:spcBef>
              <a:spcAft>
                <a:spcPts val="0"/>
              </a:spcAft>
              <a:buClr>
                <a:schemeClr val="dk1"/>
              </a:buClr>
              <a:buSzPts val="2800"/>
              <a:buNone/>
            </a:pPr>
            <a:r>
              <a:t/>
            </a:r>
            <a:endParaRPr/>
          </a:p>
          <a:p>
            <a:pPr indent="-228600" lvl="0" marL="228600" rtl="0" algn="l">
              <a:lnSpc>
                <a:spcPct val="90000"/>
              </a:lnSpc>
              <a:spcBef>
                <a:spcPts val="1000"/>
              </a:spcBef>
              <a:spcAft>
                <a:spcPts val="0"/>
              </a:spcAft>
              <a:buClr>
                <a:schemeClr val="dk1"/>
              </a:buClr>
              <a:buSzPts val="2800"/>
              <a:buChar char="•"/>
            </a:pPr>
            <a:r>
              <a:rPr lang="en-US"/>
              <a:t>Hygromycin resistance </a:t>
            </a:r>
            <a:endParaRPr/>
          </a:p>
          <a:p>
            <a:pPr indent="0" lvl="0" marL="0" rtl="0" algn="l">
              <a:lnSpc>
                <a:spcPct val="90000"/>
              </a:lnSpc>
              <a:spcBef>
                <a:spcPts val="1000"/>
              </a:spcBef>
              <a:spcAft>
                <a:spcPts val="0"/>
              </a:spcAft>
              <a:buClr>
                <a:schemeClr val="dk1"/>
              </a:buClr>
              <a:buSzPts val="2800"/>
              <a:buNone/>
            </a:pPr>
            <a:r>
              <a:t/>
            </a:r>
            <a:endParaRPr/>
          </a:p>
          <a:p>
            <a:pPr indent="-228600" lvl="0" marL="228600" rtl="0" algn="l">
              <a:lnSpc>
                <a:spcPct val="90000"/>
              </a:lnSpc>
              <a:spcBef>
                <a:spcPts val="1000"/>
              </a:spcBef>
              <a:spcAft>
                <a:spcPts val="0"/>
              </a:spcAft>
              <a:buClr>
                <a:schemeClr val="dk1"/>
              </a:buClr>
              <a:buSzPts val="2800"/>
              <a:buChar char="•"/>
            </a:pPr>
            <a:r>
              <a:rPr lang="en-US"/>
              <a:t>Transposase genes </a:t>
            </a:r>
            <a:endParaRPr/>
          </a:p>
          <a:p>
            <a:pPr indent="-228600" lvl="2" marL="1143000" rtl="0" algn="l">
              <a:lnSpc>
                <a:spcPct val="90000"/>
              </a:lnSpc>
              <a:spcBef>
                <a:spcPts val="500"/>
              </a:spcBef>
              <a:spcAft>
                <a:spcPts val="0"/>
              </a:spcAft>
              <a:buClr>
                <a:schemeClr val="dk1"/>
              </a:buClr>
              <a:buSzPts val="2000"/>
              <a:buChar char="•"/>
            </a:pPr>
            <a:r>
              <a:rPr i="1" lang="en-US"/>
              <a:t>tnsABCD</a:t>
            </a:r>
            <a:endParaRPr i="1"/>
          </a:p>
        </p:txBody>
      </p:sp>
      <p:pic>
        <p:nvPicPr>
          <p:cNvPr id="116" name="Google Shape;116;p5"/>
          <p:cNvPicPr preferRelativeResize="0"/>
          <p:nvPr/>
        </p:nvPicPr>
        <p:blipFill rotWithShape="1">
          <a:blip r:embed="rId3">
            <a:alphaModFix/>
          </a:blip>
          <a:srcRect b="0" l="0" r="0" t="0"/>
          <a:stretch/>
        </p:blipFill>
        <p:spPr>
          <a:xfrm>
            <a:off x="1278321" y="1488362"/>
            <a:ext cx="4191000" cy="4848225"/>
          </a:xfrm>
          <a:prstGeom prst="rect">
            <a:avLst/>
          </a:prstGeom>
          <a:noFill/>
          <a:ln>
            <a:noFill/>
          </a:ln>
        </p:spPr>
      </p:pic>
      <p:sp>
        <p:nvSpPr>
          <p:cNvPr id="117" name="Google Shape;117;p5"/>
          <p:cNvSpPr txBox="1"/>
          <p:nvPr>
            <p:ph idx="11" type="ftr"/>
          </p:nvPr>
        </p:nvSpPr>
        <p:spPr>
          <a:xfrm>
            <a:off x="9296400" y="6492875"/>
            <a:ext cx="4114800" cy="365125"/>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sz="1600"/>
              <a:t>LoVullo et. Al, 2009</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2" name="Shape 122"/>
        <p:cNvGrpSpPr/>
        <p:nvPr/>
      </p:nvGrpSpPr>
      <p:grpSpPr>
        <a:xfrm>
          <a:off x="0" y="0"/>
          <a:ext cx="0" cy="0"/>
          <a:chOff x="0" y="0"/>
          <a:chExt cx="0" cy="0"/>
        </a:xfrm>
      </p:grpSpPr>
      <p:sp>
        <p:nvSpPr>
          <p:cNvPr id="123" name="Google Shape;123;p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2. pMP749- Tn7 transposon  </a:t>
            </a:r>
            <a:endParaRPr/>
          </a:p>
        </p:txBody>
      </p:sp>
      <p:sp>
        <p:nvSpPr>
          <p:cNvPr id="124" name="Google Shape;124;p6"/>
          <p:cNvSpPr txBox="1"/>
          <p:nvPr>
            <p:ph idx="1" type="body"/>
          </p:nvPr>
        </p:nvSpPr>
        <p:spPr>
          <a:xfrm>
            <a:off x="6267450" y="1825625"/>
            <a:ext cx="508635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US"/>
              <a:t>Tn7 transposon</a:t>
            </a:r>
            <a:endParaRPr/>
          </a:p>
          <a:p>
            <a:pPr indent="0" lvl="0" marL="0" rtl="0" algn="l">
              <a:lnSpc>
                <a:spcPct val="90000"/>
              </a:lnSpc>
              <a:spcBef>
                <a:spcPts val="1000"/>
              </a:spcBef>
              <a:spcAft>
                <a:spcPts val="0"/>
              </a:spcAft>
              <a:buClr>
                <a:schemeClr val="dk1"/>
              </a:buClr>
              <a:buSzPts val="2800"/>
              <a:buNone/>
            </a:pPr>
            <a:r>
              <a:t/>
            </a:r>
            <a:endParaRPr/>
          </a:p>
          <a:p>
            <a:pPr indent="-228600" lvl="0" marL="228600" rtl="0" algn="l">
              <a:lnSpc>
                <a:spcPct val="90000"/>
              </a:lnSpc>
              <a:spcBef>
                <a:spcPts val="1000"/>
              </a:spcBef>
              <a:spcAft>
                <a:spcPts val="0"/>
              </a:spcAft>
              <a:buClr>
                <a:schemeClr val="dk1"/>
              </a:buClr>
              <a:buSzPts val="2800"/>
              <a:buChar char="•"/>
            </a:pPr>
            <a:r>
              <a:rPr lang="en-US"/>
              <a:t>Kanamycin/ampicillin resistance flanked by resolvase recognition sites </a:t>
            </a:r>
            <a:endParaRPr/>
          </a:p>
          <a:p>
            <a:pPr indent="-228600" lvl="2" marL="1143000" rtl="0" algn="l">
              <a:lnSpc>
                <a:spcPct val="90000"/>
              </a:lnSpc>
              <a:spcBef>
                <a:spcPts val="500"/>
              </a:spcBef>
              <a:spcAft>
                <a:spcPts val="0"/>
              </a:spcAft>
              <a:buClr>
                <a:schemeClr val="accent1"/>
              </a:buClr>
              <a:buSzPts val="2000"/>
              <a:buChar char="•"/>
            </a:pPr>
            <a:r>
              <a:rPr i="1" lang="en-US">
                <a:solidFill>
                  <a:schemeClr val="accent1"/>
                </a:solidFill>
              </a:rPr>
              <a:t>aphA-1</a:t>
            </a:r>
            <a:endParaRPr/>
          </a:p>
          <a:p>
            <a:pPr indent="0" lvl="0" marL="0" rtl="0" algn="l">
              <a:lnSpc>
                <a:spcPct val="90000"/>
              </a:lnSpc>
              <a:spcBef>
                <a:spcPts val="1000"/>
              </a:spcBef>
              <a:spcAft>
                <a:spcPts val="0"/>
              </a:spcAft>
              <a:buClr>
                <a:schemeClr val="dk1"/>
              </a:buClr>
              <a:buSzPts val="2800"/>
              <a:buNone/>
            </a:pPr>
            <a:r>
              <a:t/>
            </a:r>
            <a:endParaRPr/>
          </a:p>
          <a:p>
            <a:pPr indent="-228600" lvl="0" marL="228600" rtl="0" algn="l">
              <a:lnSpc>
                <a:spcPct val="90000"/>
              </a:lnSpc>
              <a:spcBef>
                <a:spcPts val="1000"/>
              </a:spcBef>
              <a:spcAft>
                <a:spcPts val="0"/>
              </a:spcAft>
              <a:buClr>
                <a:schemeClr val="dk1"/>
              </a:buClr>
              <a:buSzPts val="2800"/>
              <a:buChar char="•"/>
            </a:pPr>
            <a:r>
              <a:rPr lang="en-US"/>
              <a:t>Contains genetic element to be inserted  </a:t>
            </a:r>
            <a:endParaRPr/>
          </a:p>
          <a:p>
            <a:pPr indent="-228600" lvl="2" marL="1143000" rtl="0" algn="l">
              <a:lnSpc>
                <a:spcPct val="90000"/>
              </a:lnSpc>
              <a:spcBef>
                <a:spcPts val="500"/>
              </a:spcBef>
              <a:spcAft>
                <a:spcPts val="0"/>
              </a:spcAft>
              <a:buClr>
                <a:srgbClr val="FF0000"/>
              </a:buClr>
              <a:buSzPts val="2000"/>
              <a:buChar char="•"/>
            </a:pPr>
            <a:r>
              <a:rPr lang="en-US">
                <a:solidFill>
                  <a:srgbClr val="FF0000"/>
                </a:solidFill>
              </a:rPr>
              <a:t>mcs- multiple cloning site </a:t>
            </a:r>
            <a:endParaRPr/>
          </a:p>
          <a:p>
            <a:pPr indent="-50800" lvl="0" marL="228600" rtl="0" algn="l">
              <a:lnSpc>
                <a:spcPct val="90000"/>
              </a:lnSpc>
              <a:spcBef>
                <a:spcPts val="1000"/>
              </a:spcBef>
              <a:spcAft>
                <a:spcPts val="0"/>
              </a:spcAft>
              <a:buClr>
                <a:schemeClr val="dk1"/>
              </a:buClr>
              <a:buSzPts val="2800"/>
              <a:buNone/>
            </a:pPr>
            <a:r>
              <a:t/>
            </a:r>
            <a:endParaRPr/>
          </a:p>
        </p:txBody>
      </p:sp>
      <p:pic>
        <p:nvPicPr>
          <p:cNvPr id="125" name="Google Shape;125;p6"/>
          <p:cNvPicPr preferRelativeResize="0"/>
          <p:nvPr/>
        </p:nvPicPr>
        <p:blipFill rotWithShape="1">
          <a:blip r:embed="rId3">
            <a:alphaModFix/>
          </a:blip>
          <a:srcRect b="0" l="0" r="0" t="0"/>
          <a:stretch/>
        </p:blipFill>
        <p:spPr>
          <a:xfrm>
            <a:off x="543811" y="1644650"/>
            <a:ext cx="5086350" cy="4848225"/>
          </a:xfrm>
          <a:prstGeom prst="rect">
            <a:avLst/>
          </a:prstGeom>
          <a:noFill/>
          <a:ln>
            <a:noFill/>
          </a:ln>
        </p:spPr>
      </p:pic>
      <p:cxnSp>
        <p:nvCxnSpPr>
          <p:cNvPr id="126" name="Google Shape;126;p6"/>
          <p:cNvCxnSpPr/>
          <p:nvPr/>
        </p:nvCxnSpPr>
        <p:spPr>
          <a:xfrm rot="10800000">
            <a:off x="2846629" y="3051483"/>
            <a:ext cx="240357" cy="282652"/>
          </a:xfrm>
          <a:prstGeom prst="straightConnector1">
            <a:avLst/>
          </a:prstGeom>
          <a:noFill/>
          <a:ln cap="flat" cmpd="sng" w="38100">
            <a:solidFill>
              <a:srgbClr val="FF0000"/>
            </a:solidFill>
            <a:prstDash val="solid"/>
            <a:miter lim="800000"/>
            <a:headEnd len="sm" w="sm" type="none"/>
            <a:tailEnd len="med" w="med" type="triangle"/>
          </a:ln>
        </p:spPr>
      </p:cxnSp>
      <p:cxnSp>
        <p:nvCxnSpPr>
          <p:cNvPr id="127" name="Google Shape;127;p6"/>
          <p:cNvCxnSpPr/>
          <p:nvPr/>
        </p:nvCxnSpPr>
        <p:spPr>
          <a:xfrm flipH="1" rot="10800000">
            <a:off x="3838394" y="3498536"/>
            <a:ext cx="392757" cy="103435"/>
          </a:xfrm>
          <a:prstGeom prst="straightConnector1">
            <a:avLst/>
          </a:prstGeom>
          <a:noFill/>
          <a:ln cap="flat" cmpd="sng" w="38100">
            <a:solidFill>
              <a:schemeClr val="accent1"/>
            </a:solidFill>
            <a:prstDash val="solid"/>
            <a:miter lim="800000"/>
            <a:headEnd len="sm" w="sm" type="none"/>
            <a:tailEnd len="med" w="med" type="triangle"/>
          </a:ln>
        </p:spPr>
      </p:cxnSp>
      <p:sp>
        <p:nvSpPr>
          <p:cNvPr id="128" name="Google Shape;128;p6"/>
          <p:cNvSpPr txBox="1"/>
          <p:nvPr>
            <p:ph idx="11" type="ftr"/>
          </p:nvPr>
        </p:nvSpPr>
        <p:spPr>
          <a:xfrm>
            <a:off x="9296400" y="6492875"/>
            <a:ext cx="4114800" cy="365125"/>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sz="1600"/>
              <a:t>LoVullo et. Al, 2009</a:t>
            </a:r>
            <a:endParaRPr/>
          </a:p>
          <a:p>
            <a:pPr indent="0" lvl="0" marL="0" rtl="0" algn="ctr">
              <a:spcBef>
                <a:spcPts val="0"/>
              </a:spcBef>
              <a:spcAft>
                <a:spcPts val="0"/>
              </a:spcAft>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2" name="Shape 132"/>
        <p:cNvGrpSpPr/>
        <p:nvPr/>
      </p:nvGrpSpPr>
      <p:grpSpPr>
        <a:xfrm>
          <a:off x="0" y="0"/>
          <a:ext cx="0" cy="0"/>
          <a:chOff x="0" y="0"/>
          <a:chExt cx="0" cy="0"/>
        </a:xfrm>
      </p:grpSpPr>
      <p:sp>
        <p:nvSpPr>
          <p:cNvPr id="133" name="Google Shape;133;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3. pMP672- Resolvase plasmid  </a:t>
            </a:r>
            <a:endParaRPr/>
          </a:p>
        </p:txBody>
      </p:sp>
      <p:sp>
        <p:nvSpPr>
          <p:cNvPr id="134" name="Google Shape;134;p7"/>
          <p:cNvSpPr txBox="1"/>
          <p:nvPr>
            <p:ph idx="1" type="body"/>
          </p:nvPr>
        </p:nvSpPr>
        <p:spPr>
          <a:xfrm>
            <a:off x="6815666" y="1825625"/>
            <a:ext cx="4538133"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US"/>
              <a:t>Hygromycin resistance </a:t>
            </a:r>
            <a:endParaRPr/>
          </a:p>
          <a:p>
            <a:pPr indent="-50800" lvl="0" marL="228600" rtl="0" algn="l">
              <a:lnSpc>
                <a:spcPct val="90000"/>
              </a:lnSpc>
              <a:spcBef>
                <a:spcPts val="1000"/>
              </a:spcBef>
              <a:spcAft>
                <a:spcPts val="0"/>
              </a:spcAft>
              <a:buClr>
                <a:schemeClr val="dk1"/>
              </a:buClr>
              <a:buSzPts val="2800"/>
              <a:buNone/>
            </a:pPr>
            <a:r>
              <a:t/>
            </a:r>
            <a:endParaRPr/>
          </a:p>
          <a:p>
            <a:pPr indent="-228600" lvl="0" marL="228600" rtl="0" algn="l">
              <a:lnSpc>
                <a:spcPct val="90000"/>
              </a:lnSpc>
              <a:spcBef>
                <a:spcPts val="1000"/>
              </a:spcBef>
              <a:spcAft>
                <a:spcPts val="0"/>
              </a:spcAft>
              <a:buClr>
                <a:schemeClr val="dk1"/>
              </a:buClr>
              <a:buSzPts val="2800"/>
              <a:buChar char="•"/>
            </a:pPr>
            <a:r>
              <a:rPr lang="en-US"/>
              <a:t>γδ-resolvase</a:t>
            </a:r>
            <a:endParaRPr/>
          </a:p>
          <a:p>
            <a:pPr indent="-228600" lvl="2" marL="1143000" rtl="0" algn="l">
              <a:lnSpc>
                <a:spcPct val="90000"/>
              </a:lnSpc>
              <a:spcBef>
                <a:spcPts val="500"/>
              </a:spcBef>
              <a:spcAft>
                <a:spcPts val="0"/>
              </a:spcAft>
              <a:buClr>
                <a:schemeClr val="accent1"/>
              </a:buClr>
              <a:buSzPts val="2000"/>
              <a:buChar char="•"/>
            </a:pPr>
            <a:r>
              <a:rPr i="1" lang="en-US">
                <a:solidFill>
                  <a:schemeClr val="accent1"/>
                </a:solidFill>
              </a:rPr>
              <a:t>tnpR</a:t>
            </a:r>
            <a:endParaRPr i="1">
              <a:solidFill>
                <a:schemeClr val="accent1"/>
              </a:solidFill>
            </a:endParaRPr>
          </a:p>
          <a:p>
            <a:pPr indent="-50800" lvl="0" marL="228600" rtl="0" algn="l">
              <a:lnSpc>
                <a:spcPct val="90000"/>
              </a:lnSpc>
              <a:spcBef>
                <a:spcPts val="1000"/>
              </a:spcBef>
              <a:spcAft>
                <a:spcPts val="0"/>
              </a:spcAft>
              <a:buClr>
                <a:schemeClr val="dk1"/>
              </a:buClr>
              <a:buSzPts val="2800"/>
              <a:buNone/>
            </a:pPr>
            <a:r>
              <a:t/>
            </a:r>
            <a:endParaRPr/>
          </a:p>
          <a:p>
            <a:pPr indent="-228600" lvl="0" marL="228600" rtl="0" algn="l">
              <a:lnSpc>
                <a:spcPct val="90000"/>
              </a:lnSpc>
              <a:spcBef>
                <a:spcPts val="1000"/>
              </a:spcBef>
              <a:spcAft>
                <a:spcPts val="0"/>
              </a:spcAft>
              <a:buClr>
                <a:schemeClr val="dk1"/>
              </a:buClr>
              <a:buSzPts val="2800"/>
              <a:buChar char="•"/>
            </a:pPr>
            <a:r>
              <a:rPr lang="en-US"/>
              <a:t>Recognizes the resolvase sites left from the Tn7 plasmid to remove the kanamycin resistance  </a:t>
            </a:r>
            <a:endParaRPr/>
          </a:p>
        </p:txBody>
      </p:sp>
      <p:pic>
        <p:nvPicPr>
          <p:cNvPr id="135" name="Google Shape;135;p7"/>
          <p:cNvPicPr preferRelativeResize="0"/>
          <p:nvPr/>
        </p:nvPicPr>
        <p:blipFill rotWithShape="1">
          <a:blip r:embed="rId3">
            <a:alphaModFix/>
          </a:blip>
          <a:srcRect b="0" l="0" r="0" t="0"/>
          <a:stretch/>
        </p:blipFill>
        <p:spPr>
          <a:xfrm>
            <a:off x="1090085" y="1568450"/>
            <a:ext cx="4286250" cy="4924425"/>
          </a:xfrm>
          <a:prstGeom prst="rect">
            <a:avLst/>
          </a:prstGeom>
          <a:noFill/>
          <a:ln>
            <a:noFill/>
          </a:ln>
        </p:spPr>
      </p:pic>
      <p:sp>
        <p:nvSpPr>
          <p:cNvPr id="136" name="Google Shape;136;p7"/>
          <p:cNvSpPr txBox="1"/>
          <p:nvPr>
            <p:ph idx="11" type="ftr"/>
          </p:nvPr>
        </p:nvSpPr>
        <p:spPr>
          <a:xfrm>
            <a:off x="9296399" y="6483350"/>
            <a:ext cx="4114800" cy="365125"/>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sz="1600"/>
              <a:t>LoVullo et. Al, 2009</a:t>
            </a:r>
            <a:endParaRPr/>
          </a:p>
          <a:p>
            <a:pPr indent="0" lvl="0" marL="0" rtl="0" algn="ctr">
              <a:spcBef>
                <a:spcPts val="0"/>
              </a:spcBef>
              <a:spcAft>
                <a:spcPts val="0"/>
              </a:spcAft>
              <a:buNone/>
            </a:pPr>
            <a:r>
              <a:t/>
            </a:r>
            <a:endParaRPr/>
          </a:p>
        </p:txBody>
      </p:sp>
      <p:cxnSp>
        <p:nvCxnSpPr>
          <p:cNvPr id="137" name="Google Shape;137;p7"/>
          <p:cNvCxnSpPr/>
          <p:nvPr/>
        </p:nvCxnSpPr>
        <p:spPr>
          <a:xfrm flipH="1">
            <a:off x="2667000" y="5367867"/>
            <a:ext cx="381000" cy="465666"/>
          </a:xfrm>
          <a:prstGeom prst="straightConnector1">
            <a:avLst/>
          </a:prstGeom>
          <a:noFill/>
          <a:ln cap="flat" cmpd="sng" w="38100">
            <a:solidFill>
              <a:schemeClr val="accent1"/>
            </a:solidFill>
            <a:prstDash val="solid"/>
            <a:miter lim="800000"/>
            <a:headEnd len="sm" w="sm" type="none"/>
            <a:tailEnd len="med" w="med" type="triangle"/>
          </a:ln>
        </p:spPr>
      </p:cxn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2" name="Shape 142"/>
        <p:cNvGrpSpPr/>
        <p:nvPr/>
      </p:nvGrpSpPr>
      <p:grpSpPr>
        <a:xfrm>
          <a:off x="0" y="0"/>
          <a:ext cx="0" cy="0"/>
          <a:chOff x="0" y="0"/>
          <a:chExt cx="0" cy="0"/>
        </a:xfrm>
      </p:grpSpPr>
      <p:sp>
        <p:nvSpPr>
          <p:cNvPr id="143" name="Google Shape;143;p8"/>
          <p:cNvSpPr txBox="1"/>
          <p:nvPr>
            <p:ph type="title"/>
          </p:nvPr>
        </p:nvSpPr>
        <p:spPr>
          <a:xfrm>
            <a:off x="25985" y="-149077"/>
            <a:ext cx="10515600" cy="844427"/>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3200"/>
              <a:buFont typeface="Calibri"/>
              <a:buNone/>
            </a:pPr>
            <a:r>
              <a:rPr lang="en-US" sz="3200"/>
              <a:t>Overview </a:t>
            </a:r>
            <a:endParaRPr/>
          </a:p>
        </p:txBody>
      </p:sp>
      <p:sp>
        <p:nvSpPr>
          <p:cNvPr id="144" name="Google Shape;144;p8"/>
          <p:cNvSpPr txBox="1"/>
          <p:nvPr/>
        </p:nvSpPr>
        <p:spPr>
          <a:xfrm>
            <a:off x="147995" y="640305"/>
            <a:ext cx="3090042" cy="369332"/>
          </a:xfrm>
          <a:prstGeom prst="rect">
            <a:avLst/>
          </a:prstGeom>
          <a:no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1800" u="none" cap="none" strike="noStrike">
                <a:solidFill>
                  <a:schemeClr val="dk1"/>
                </a:solidFill>
                <a:latin typeface="Calibri"/>
                <a:ea typeface="Calibri"/>
                <a:cs typeface="Calibri"/>
                <a:sym typeface="Calibri"/>
              </a:rPr>
              <a:t>Transform with helper plasmid </a:t>
            </a:r>
            <a:endParaRPr/>
          </a:p>
        </p:txBody>
      </p:sp>
      <p:grpSp>
        <p:nvGrpSpPr>
          <p:cNvPr id="145" name="Google Shape;145;p8"/>
          <p:cNvGrpSpPr/>
          <p:nvPr/>
        </p:nvGrpSpPr>
        <p:grpSpPr>
          <a:xfrm>
            <a:off x="5084267" y="400856"/>
            <a:ext cx="830637" cy="812800"/>
            <a:chOff x="4498745" y="1163783"/>
            <a:chExt cx="830637" cy="812800"/>
          </a:xfrm>
        </p:grpSpPr>
        <p:sp>
          <p:nvSpPr>
            <p:cNvPr id="146" name="Google Shape;146;p8"/>
            <p:cNvSpPr/>
            <p:nvPr/>
          </p:nvSpPr>
          <p:spPr>
            <a:xfrm>
              <a:off x="4498745" y="1163783"/>
              <a:ext cx="830637" cy="812800"/>
            </a:xfrm>
            <a:prstGeom prst="donut">
              <a:avLst>
                <a:gd fmla="val 7801" name="adj"/>
              </a:avLst>
            </a:prstGeom>
            <a:solidFill>
              <a:schemeClr val="lt1"/>
            </a:solidFill>
            <a:ln cap="flat" cmpd="sng" w="28575">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47" name="Google Shape;147;p8"/>
            <p:cNvSpPr/>
            <p:nvPr/>
          </p:nvSpPr>
          <p:spPr>
            <a:xfrm>
              <a:off x="4574785" y="1774520"/>
              <a:ext cx="678556" cy="202063"/>
            </a:xfrm>
            <a:prstGeom prst="rect">
              <a:avLst/>
            </a:prstGeom>
            <a:solidFill>
              <a:schemeClr val="accent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i="1" lang="en-US" sz="1000">
                  <a:solidFill>
                    <a:schemeClr val="lt1"/>
                  </a:solidFill>
                  <a:latin typeface="Calibri"/>
                  <a:ea typeface="Calibri"/>
                  <a:cs typeface="Calibri"/>
                  <a:sym typeface="Calibri"/>
                </a:rPr>
                <a:t>tnsABCD</a:t>
              </a:r>
              <a:endParaRPr i="1" sz="1000">
                <a:solidFill>
                  <a:schemeClr val="lt1"/>
                </a:solidFill>
                <a:latin typeface="Calibri"/>
                <a:ea typeface="Calibri"/>
                <a:cs typeface="Calibri"/>
                <a:sym typeface="Calibri"/>
              </a:endParaRPr>
            </a:p>
          </p:txBody>
        </p:sp>
      </p:grpSp>
      <p:sp>
        <p:nvSpPr>
          <p:cNvPr id="148" name="Google Shape;148;p8"/>
          <p:cNvSpPr txBox="1"/>
          <p:nvPr/>
        </p:nvSpPr>
        <p:spPr>
          <a:xfrm>
            <a:off x="118890" y="3269629"/>
            <a:ext cx="3090042" cy="369332"/>
          </a:xfrm>
          <a:prstGeom prst="rect">
            <a:avLst/>
          </a:prstGeom>
          <a:no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chemeClr val="dk1"/>
                </a:solidFill>
                <a:latin typeface="Calibri"/>
                <a:ea typeface="Calibri"/>
                <a:cs typeface="Calibri"/>
                <a:sym typeface="Calibri"/>
              </a:rPr>
              <a:t>Transform with Tn7 plasmid </a:t>
            </a:r>
            <a:endParaRPr/>
          </a:p>
        </p:txBody>
      </p:sp>
      <p:cxnSp>
        <p:nvCxnSpPr>
          <p:cNvPr id="149" name="Google Shape;149;p8"/>
          <p:cNvCxnSpPr/>
          <p:nvPr/>
        </p:nvCxnSpPr>
        <p:spPr>
          <a:xfrm>
            <a:off x="6081471" y="1163153"/>
            <a:ext cx="0" cy="586317"/>
          </a:xfrm>
          <a:prstGeom prst="straightConnector1">
            <a:avLst/>
          </a:prstGeom>
          <a:noFill/>
          <a:ln cap="flat" cmpd="sng" w="76200">
            <a:solidFill>
              <a:schemeClr val="accent1"/>
            </a:solidFill>
            <a:prstDash val="solid"/>
            <a:miter lim="800000"/>
            <a:headEnd len="sm" w="sm" type="none"/>
            <a:tailEnd len="med" w="med" type="triangle"/>
          </a:ln>
        </p:spPr>
      </p:cxnSp>
      <p:sp>
        <p:nvSpPr>
          <p:cNvPr id="150" name="Google Shape;150;p8"/>
          <p:cNvSpPr txBox="1"/>
          <p:nvPr/>
        </p:nvSpPr>
        <p:spPr>
          <a:xfrm>
            <a:off x="52594" y="1164695"/>
            <a:ext cx="4441674" cy="584775"/>
          </a:xfrm>
          <a:prstGeom prst="rect">
            <a:avLst/>
          </a:prstGeom>
          <a:noFill/>
          <a:ln>
            <a:noFill/>
          </a:ln>
        </p:spPr>
        <p:txBody>
          <a:bodyPr anchorCtr="0" anchor="t" bIns="45700" lIns="91425" spcFirstLastPara="1" rIns="91425" wrap="square" tIns="45700">
            <a:spAutoFit/>
          </a:bodyPr>
          <a:lstStyle/>
          <a:p>
            <a:pPr indent="-285750" lvl="0" marL="285750" marR="0" rtl="0" algn="l">
              <a:spcBef>
                <a:spcPts val="0"/>
              </a:spcBef>
              <a:spcAft>
                <a:spcPts val="0"/>
              </a:spcAft>
              <a:buClr>
                <a:schemeClr val="dk1"/>
              </a:buClr>
              <a:buSzPts val="1600"/>
              <a:buFont typeface="Arial"/>
              <a:buChar char="•"/>
            </a:pPr>
            <a:r>
              <a:rPr lang="en-US" sz="1600">
                <a:solidFill>
                  <a:schemeClr val="dk1"/>
                </a:solidFill>
                <a:latin typeface="Calibri"/>
                <a:ea typeface="Calibri"/>
                <a:cs typeface="Calibri"/>
                <a:sym typeface="Calibri"/>
              </a:rPr>
              <a:t>Select on hygromycin</a:t>
            </a:r>
            <a:endParaRPr/>
          </a:p>
          <a:p>
            <a:pPr indent="-285750" lvl="0" marL="285750" marR="0" rtl="0" algn="l">
              <a:spcBef>
                <a:spcPts val="0"/>
              </a:spcBef>
              <a:spcAft>
                <a:spcPts val="0"/>
              </a:spcAft>
              <a:buClr>
                <a:schemeClr val="dk1"/>
              </a:buClr>
              <a:buSzPts val="1600"/>
              <a:buFont typeface="Arial"/>
              <a:buChar char="•"/>
            </a:pPr>
            <a:r>
              <a:rPr lang="en-US" sz="1600">
                <a:solidFill>
                  <a:schemeClr val="dk1"/>
                </a:solidFill>
                <a:latin typeface="Calibri"/>
                <a:ea typeface="Calibri"/>
                <a:cs typeface="Calibri"/>
                <a:sym typeface="Calibri"/>
              </a:rPr>
              <a:t>make electrocompetent cells for transformation </a:t>
            </a:r>
            <a:endParaRPr/>
          </a:p>
        </p:txBody>
      </p:sp>
      <p:cxnSp>
        <p:nvCxnSpPr>
          <p:cNvPr id="151" name="Google Shape;151;p8"/>
          <p:cNvCxnSpPr/>
          <p:nvPr/>
        </p:nvCxnSpPr>
        <p:spPr>
          <a:xfrm>
            <a:off x="4391556" y="3797745"/>
            <a:ext cx="5650010" cy="0"/>
          </a:xfrm>
          <a:prstGeom prst="straightConnector1">
            <a:avLst/>
          </a:prstGeom>
          <a:noFill/>
          <a:ln cap="flat" cmpd="sng" w="9525">
            <a:solidFill>
              <a:schemeClr val="dk1"/>
            </a:solidFill>
            <a:prstDash val="solid"/>
            <a:miter lim="800000"/>
            <a:headEnd len="sm" w="sm" type="none"/>
            <a:tailEnd len="sm" w="sm" type="none"/>
          </a:ln>
        </p:spPr>
      </p:cxnSp>
      <p:sp>
        <p:nvSpPr>
          <p:cNvPr id="152" name="Google Shape;152;p8"/>
          <p:cNvSpPr/>
          <p:nvPr/>
        </p:nvSpPr>
        <p:spPr>
          <a:xfrm>
            <a:off x="4490617" y="3567013"/>
            <a:ext cx="1602379" cy="461464"/>
          </a:xfrm>
          <a:prstGeom prst="rightArrow">
            <a:avLst>
              <a:gd fmla="val 50000" name="adj1"/>
              <a:gd fmla="val 74177" name="adj2"/>
            </a:avLst>
          </a:prstGeom>
          <a:solidFill>
            <a:srgbClr val="00B0F0"/>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53" name="Google Shape;153;p8"/>
          <p:cNvSpPr/>
          <p:nvPr/>
        </p:nvSpPr>
        <p:spPr>
          <a:xfrm>
            <a:off x="7711024" y="3560922"/>
            <a:ext cx="1602379" cy="461464"/>
          </a:xfrm>
          <a:prstGeom prst="rightArrow">
            <a:avLst>
              <a:gd fmla="val 50000" name="adj1"/>
              <a:gd fmla="val 74177" name="adj2"/>
            </a:avLst>
          </a:prstGeom>
          <a:solidFill>
            <a:srgbClr val="00B0F0"/>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54" name="Google Shape;154;p8"/>
          <p:cNvSpPr txBox="1"/>
          <p:nvPr/>
        </p:nvSpPr>
        <p:spPr>
          <a:xfrm>
            <a:off x="4847805" y="3637765"/>
            <a:ext cx="575920"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i="1" lang="en-US" sz="1400">
                <a:solidFill>
                  <a:schemeClr val="dk1"/>
                </a:solidFill>
                <a:latin typeface="Calibri"/>
                <a:ea typeface="Calibri"/>
                <a:cs typeface="Calibri"/>
                <a:sym typeface="Calibri"/>
              </a:rPr>
              <a:t>glmS</a:t>
            </a:r>
            <a:endParaRPr i="1" sz="1400">
              <a:solidFill>
                <a:schemeClr val="dk1"/>
              </a:solidFill>
              <a:latin typeface="Calibri"/>
              <a:ea typeface="Calibri"/>
              <a:cs typeface="Calibri"/>
              <a:sym typeface="Calibri"/>
            </a:endParaRPr>
          </a:p>
        </p:txBody>
      </p:sp>
      <p:sp>
        <p:nvSpPr>
          <p:cNvPr id="155" name="Google Shape;155;p8"/>
          <p:cNvSpPr txBox="1"/>
          <p:nvPr/>
        </p:nvSpPr>
        <p:spPr>
          <a:xfrm>
            <a:off x="7922212" y="3628333"/>
            <a:ext cx="95572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dk1"/>
                </a:solidFill>
                <a:latin typeface="Calibri"/>
                <a:ea typeface="Calibri"/>
                <a:cs typeface="Calibri"/>
                <a:sym typeface="Calibri"/>
              </a:rPr>
              <a:t>FTL-0455</a:t>
            </a:r>
            <a:endParaRPr/>
          </a:p>
        </p:txBody>
      </p:sp>
      <p:sp>
        <p:nvSpPr>
          <p:cNvPr id="156" name="Google Shape;156;p8"/>
          <p:cNvSpPr txBox="1"/>
          <p:nvPr/>
        </p:nvSpPr>
        <p:spPr>
          <a:xfrm>
            <a:off x="102775" y="4857451"/>
            <a:ext cx="3297361" cy="646331"/>
          </a:xfrm>
          <a:prstGeom prst="rect">
            <a:avLst/>
          </a:prstGeom>
          <a:no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chemeClr val="dk1"/>
                </a:solidFill>
                <a:latin typeface="Calibri"/>
                <a:ea typeface="Calibri"/>
                <a:cs typeface="Calibri"/>
                <a:sym typeface="Calibri"/>
              </a:rPr>
              <a:t>Cure helper plasmid then transform with resolvase plasmid  </a:t>
            </a:r>
            <a:endParaRPr/>
          </a:p>
        </p:txBody>
      </p:sp>
      <p:grpSp>
        <p:nvGrpSpPr>
          <p:cNvPr id="157" name="Google Shape;157;p8"/>
          <p:cNvGrpSpPr/>
          <p:nvPr/>
        </p:nvGrpSpPr>
        <p:grpSpPr>
          <a:xfrm>
            <a:off x="3596678" y="4652808"/>
            <a:ext cx="7890934" cy="472012"/>
            <a:chOff x="2988733" y="5123984"/>
            <a:chExt cx="7890934" cy="472012"/>
          </a:xfrm>
        </p:grpSpPr>
        <p:cxnSp>
          <p:nvCxnSpPr>
            <p:cNvPr id="158" name="Google Shape;158;p8"/>
            <p:cNvCxnSpPr/>
            <p:nvPr/>
          </p:nvCxnSpPr>
          <p:spPr>
            <a:xfrm>
              <a:off x="2988733" y="5363219"/>
              <a:ext cx="7890934" cy="0"/>
            </a:xfrm>
            <a:prstGeom prst="straightConnector1">
              <a:avLst/>
            </a:prstGeom>
            <a:noFill/>
            <a:ln cap="flat" cmpd="sng" w="9525">
              <a:solidFill>
                <a:schemeClr val="dk1"/>
              </a:solidFill>
              <a:prstDash val="solid"/>
              <a:miter lim="800000"/>
              <a:headEnd len="sm" w="sm" type="none"/>
              <a:tailEnd len="sm" w="sm" type="none"/>
            </a:ln>
          </p:spPr>
        </p:cxnSp>
        <p:sp>
          <p:nvSpPr>
            <p:cNvPr id="159" name="Google Shape;159;p8"/>
            <p:cNvSpPr/>
            <p:nvPr/>
          </p:nvSpPr>
          <p:spPr>
            <a:xfrm>
              <a:off x="4062517" y="5178564"/>
              <a:ext cx="735921" cy="369310"/>
            </a:xfrm>
            <a:prstGeom prst="rect">
              <a:avLst/>
            </a:prstGeom>
            <a:solidFill>
              <a:srgbClr val="00B050"/>
            </a:solidFill>
            <a:ln cap="flat" cmpd="sng" w="12700">
              <a:solidFill>
                <a:srgbClr val="00B05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lt1"/>
                  </a:solidFill>
                  <a:latin typeface="Calibri"/>
                  <a:ea typeface="Calibri"/>
                  <a:cs typeface="Calibri"/>
                  <a:sym typeface="Calibri"/>
                </a:rPr>
                <a:t>Tn7R</a:t>
              </a:r>
              <a:endParaRPr/>
            </a:p>
          </p:txBody>
        </p:sp>
        <p:sp>
          <p:nvSpPr>
            <p:cNvPr id="160" name="Google Shape;160;p8"/>
            <p:cNvSpPr/>
            <p:nvPr/>
          </p:nvSpPr>
          <p:spPr>
            <a:xfrm>
              <a:off x="4967989" y="5179905"/>
              <a:ext cx="485914" cy="367962"/>
            </a:xfrm>
            <a:prstGeom prst="rect">
              <a:avLst/>
            </a:prstGeom>
            <a:solidFill>
              <a:srgbClr val="FFFF00"/>
            </a:solidFill>
            <a:ln cap="flat" cmpd="sng" w="12700">
              <a:solidFill>
                <a:srgbClr val="FFFF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i="1" lang="en-US" sz="1800">
                  <a:solidFill>
                    <a:schemeClr val="dk1"/>
                  </a:solidFill>
                  <a:latin typeface="Calibri"/>
                  <a:ea typeface="Calibri"/>
                  <a:cs typeface="Calibri"/>
                  <a:sym typeface="Calibri"/>
                </a:rPr>
                <a:t>res</a:t>
              </a:r>
              <a:endParaRPr/>
            </a:p>
          </p:txBody>
        </p:sp>
        <p:sp>
          <p:nvSpPr>
            <p:cNvPr id="161" name="Google Shape;161;p8"/>
            <p:cNvSpPr/>
            <p:nvPr/>
          </p:nvSpPr>
          <p:spPr>
            <a:xfrm rot="10800000">
              <a:off x="5553035" y="5132487"/>
              <a:ext cx="1333464" cy="461464"/>
            </a:xfrm>
            <a:prstGeom prst="rightArrow">
              <a:avLst>
                <a:gd fmla="val 50000" name="adj1"/>
                <a:gd fmla="val 74177" name="adj2"/>
              </a:avLst>
            </a:prstGeom>
            <a:solidFill>
              <a:schemeClr val="accent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62" name="Google Shape;162;p8"/>
            <p:cNvSpPr txBox="1"/>
            <p:nvPr/>
          </p:nvSpPr>
          <p:spPr>
            <a:xfrm>
              <a:off x="6013358" y="5224718"/>
              <a:ext cx="679458" cy="276999"/>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i="1" lang="en-US" sz="1200">
                  <a:solidFill>
                    <a:schemeClr val="lt1"/>
                  </a:solidFill>
                  <a:latin typeface="Calibri"/>
                  <a:ea typeface="Calibri"/>
                  <a:cs typeface="Calibri"/>
                  <a:sym typeface="Calibri"/>
                </a:rPr>
                <a:t>aphA-1</a:t>
              </a:r>
              <a:endParaRPr/>
            </a:p>
          </p:txBody>
        </p:sp>
        <p:sp>
          <p:nvSpPr>
            <p:cNvPr id="163" name="Google Shape;163;p8"/>
            <p:cNvSpPr/>
            <p:nvPr/>
          </p:nvSpPr>
          <p:spPr>
            <a:xfrm>
              <a:off x="7052706" y="5179905"/>
              <a:ext cx="485914" cy="367962"/>
            </a:xfrm>
            <a:prstGeom prst="rect">
              <a:avLst/>
            </a:prstGeom>
            <a:solidFill>
              <a:srgbClr val="FFFF00"/>
            </a:solidFill>
            <a:ln cap="flat" cmpd="sng" w="12700">
              <a:solidFill>
                <a:srgbClr val="FFFF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i="1" lang="en-US" sz="1800">
                  <a:solidFill>
                    <a:schemeClr val="dk1"/>
                  </a:solidFill>
                  <a:latin typeface="Calibri"/>
                  <a:ea typeface="Calibri"/>
                  <a:cs typeface="Calibri"/>
                  <a:sym typeface="Calibri"/>
                </a:rPr>
                <a:t>res</a:t>
              </a:r>
              <a:endParaRPr/>
            </a:p>
          </p:txBody>
        </p:sp>
        <p:sp>
          <p:nvSpPr>
            <p:cNvPr id="164" name="Google Shape;164;p8"/>
            <p:cNvSpPr/>
            <p:nvPr/>
          </p:nvSpPr>
          <p:spPr>
            <a:xfrm rot="10800000">
              <a:off x="7673607" y="5132487"/>
              <a:ext cx="897222" cy="461463"/>
            </a:xfrm>
            <a:prstGeom prst="rightArrow">
              <a:avLst>
                <a:gd fmla="val 50000" name="adj1"/>
                <a:gd fmla="val 74177" name="adj2"/>
              </a:avLst>
            </a:prstGeom>
            <a:solidFill>
              <a:schemeClr val="accent2"/>
            </a:solidFill>
            <a:ln cap="flat" cmpd="sng" w="12700">
              <a:solidFill>
                <a:schemeClr val="accen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65" name="Google Shape;165;p8"/>
            <p:cNvSpPr/>
            <p:nvPr/>
          </p:nvSpPr>
          <p:spPr>
            <a:xfrm>
              <a:off x="8729573" y="5178564"/>
              <a:ext cx="735921" cy="369310"/>
            </a:xfrm>
            <a:prstGeom prst="rect">
              <a:avLst/>
            </a:prstGeom>
            <a:solidFill>
              <a:srgbClr val="00B050"/>
            </a:solidFill>
            <a:ln cap="flat" cmpd="sng" w="12700">
              <a:solidFill>
                <a:srgbClr val="00B05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lt1"/>
                  </a:solidFill>
                  <a:latin typeface="Calibri"/>
                  <a:ea typeface="Calibri"/>
                  <a:cs typeface="Calibri"/>
                  <a:sym typeface="Calibri"/>
                </a:rPr>
                <a:t>Tn7L</a:t>
              </a:r>
              <a:endParaRPr/>
            </a:p>
          </p:txBody>
        </p:sp>
        <p:sp>
          <p:nvSpPr>
            <p:cNvPr id="166" name="Google Shape;166;p8"/>
            <p:cNvSpPr txBox="1"/>
            <p:nvPr/>
          </p:nvSpPr>
          <p:spPr>
            <a:xfrm>
              <a:off x="8053413" y="5207125"/>
              <a:ext cx="51741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dk1"/>
                  </a:solidFill>
                  <a:latin typeface="Calibri"/>
                  <a:ea typeface="Calibri"/>
                  <a:cs typeface="Calibri"/>
                  <a:sym typeface="Calibri"/>
                </a:rPr>
                <a:t>yfg</a:t>
              </a:r>
              <a:endParaRPr/>
            </a:p>
          </p:txBody>
        </p:sp>
        <p:sp>
          <p:nvSpPr>
            <p:cNvPr id="167" name="Google Shape;167;p8"/>
            <p:cNvSpPr/>
            <p:nvPr/>
          </p:nvSpPr>
          <p:spPr>
            <a:xfrm>
              <a:off x="3110483" y="5123984"/>
              <a:ext cx="793619" cy="469967"/>
            </a:xfrm>
            <a:prstGeom prst="rightArrow">
              <a:avLst>
                <a:gd fmla="val 50000" name="adj1"/>
                <a:gd fmla="val 74177" name="adj2"/>
              </a:avLst>
            </a:prstGeom>
            <a:solidFill>
              <a:srgbClr val="00B0F0"/>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68" name="Google Shape;168;p8"/>
            <p:cNvSpPr/>
            <p:nvPr/>
          </p:nvSpPr>
          <p:spPr>
            <a:xfrm>
              <a:off x="9605983" y="5126029"/>
              <a:ext cx="1111492" cy="469967"/>
            </a:xfrm>
            <a:prstGeom prst="rightArrow">
              <a:avLst>
                <a:gd fmla="val 50000" name="adj1"/>
                <a:gd fmla="val 74177" name="adj2"/>
              </a:avLst>
            </a:prstGeom>
            <a:solidFill>
              <a:srgbClr val="00B0F0"/>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69" name="Google Shape;169;p8"/>
            <p:cNvSpPr txBox="1"/>
            <p:nvPr/>
          </p:nvSpPr>
          <p:spPr>
            <a:xfrm>
              <a:off x="3113861" y="5207253"/>
              <a:ext cx="575920"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i="1" lang="en-US" sz="1400">
                  <a:solidFill>
                    <a:schemeClr val="dk1"/>
                  </a:solidFill>
                  <a:latin typeface="Calibri"/>
                  <a:ea typeface="Calibri"/>
                  <a:cs typeface="Calibri"/>
                  <a:sym typeface="Calibri"/>
                </a:rPr>
                <a:t>glmS</a:t>
              </a:r>
              <a:endParaRPr i="1" sz="1400">
                <a:solidFill>
                  <a:schemeClr val="dk1"/>
                </a:solidFill>
                <a:latin typeface="Calibri"/>
                <a:ea typeface="Calibri"/>
                <a:cs typeface="Calibri"/>
                <a:sym typeface="Calibri"/>
              </a:endParaRPr>
            </a:p>
          </p:txBody>
        </p:sp>
        <p:sp>
          <p:nvSpPr>
            <p:cNvPr id="170" name="Google Shape;170;p8"/>
            <p:cNvSpPr txBox="1"/>
            <p:nvPr/>
          </p:nvSpPr>
          <p:spPr>
            <a:xfrm>
              <a:off x="9624238" y="5207123"/>
              <a:ext cx="95572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dk1"/>
                  </a:solidFill>
                  <a:latin typeface="Calibri"/>
                  <a:ea typeface="Calibri"/>
                  <a:cs typeface="Calibri"/>
                  <a:sym typeface="Calibri"/>
                </a:rPr>
                <a:t>FTL-0455</a:t>
              </a:r>
              <a:endParaRPr/>
            </a:p>
          </p:txBody>
        </p:sp>
      </p:grpSp>
      <p:cxnSp>
        <p:nvCxnSpPr>
          <p:cNvPr id="171" name="Google Shape;171;p8"/>
          <p:cNvCxnSpPr/>
          <p:nvPr/>
        </p:nvCxnSpPr>
        <p:spPr>
          <a:xfrm>
            <a:off x="4760417" y="6275088"/>
            <a:ext cx="6019953" cy="16087"/>
          </a:xfrm>
          <a:prstGeom prst="straightConnector1">
            <a:avLst/>
          </a:prstGeom>
          <a:noFill/>
          <a:ln cap="flat" cmpd="sng" w="9525">
            <a:solidFill>
              <a:schemeClr val="dk1"/>
            </a:solidFill>
            <a:prstDash val="solid"/>
            <a:miter lim="800000"/>
            <a:headEnd len="sm" w="sm" type="none"/>
            <a:tailEnd len="sm" w="sm" type="none"/>
          </a:ln>
        </p:spPr>
      </p:cxnSp>
      <p:sp>
        <p:nvSpPr>
          <p:cNvPr id="172" name="Google Shape;172;p8"/>
          <p:cNvSpPr/>
          <p:nvPr/>
        </p:nvSpPr>
        <p:spPr>
          <a:xfrm>
            <a:off x="5834200" y="6106898"/>
            <a:ext cx="735921" cy="369310"/>
          </a:xfrm>
          <a:prstGeom prst="rect">
            <a:avLst/>
          </a:prstGeom>
          <a:solidFill>
            <a:srgbClr val="00B050"/>
          </a:solidFill>
          <a:ln cap="flat" cmpd="sng" w="12700">
            <a:solidFill>
              <a:srgbClr val="00B05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lt1"/>
                </a:solidFill>
                <a:latin typeface="Calibri"/>
                <a:ea typeface="Calibri"/>
                <a:cs typeface="Calibri"/>
                <a:sym typeface="Calibri"/>
              </a:rPr>
              <a:t>Tn7R</a:t>
            </a:r>
            <a:endParaRPr/>
          </a:p>
        </p:txBody>
      </p:sp>
      <p:sp>
        <p:nvSpPr>
          <p:cNvPr id="173" name="Google Shape;173;p8"/>
          <p:cNvSpPr/>
          <p:nvPr/>
        </p:nvSpPr>
        <p:spPr>
          <a:xfrm>
            <a:off x="6739672" y="6108239"/>
            <a:ext cx="485914" cy="367962"/>
          </a:xfrm>
          <a:prstGeom prst="rect">
            <a:avLst/>
          </a:prstGeom>
          <a:solidFill>
            <a:srgbClr val="FFFF00"/>
          </a:solidFill>
          <a:ln cap="flat" cmpd="sng" w="12700">
            <a:solidFill>
              <a:srgbClr val="FFFF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i="1" lang="en-US" sz="1800">
                <a:solidFill>
                  <a:schemeClr val="dk1"/>
                </a:solidFill>
                <a:latin typeface="Calibri"/>
                <a:ea typeface="Calibri"/>
                <a:cs typeface="Calibri"/>
                <a:sym typeface="Calibri"/>
              </a:rPr>
              <a:t>res</a:t>
            </a:r>
            <a:endParaRPr/>
          </a:p>
        </p:txBody>
      </p:sp>
      <p:sp>
        <p:nvSpPr>
          <p:cNvPr id="174" name="Google Shape;174;p8"/>
          <p:cNvSpPr/>
          <p:nvPr/>
        </p:nvSpPr>
        <p:spPr>
          <a:xfrm rot="10800000">
            <a:off x="7384330" y="6054363"/>
            <a:ext cx="897222" cy="461463"/>
          </a:xfrm>
          <a:prstGeom prst="rightArrow">
            <a:avLst>
              <a:gd fmla="val 50000" name="adj1"/>
              <a:gd fmla="val 74177" name="adj2"/>
            </a:avLst>
          </a:prstGeom>
          <a:solidFill>
            <a:schemeClr val="accent2"/>
          </a:solidFill>
          <a:ln cap="flat" cmpd="sng" w="12700">
            <a:solidFill>
              <a:schemeClr val="accen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75" name="Google Shape;175;p8"/>
          <p:cNvSpPr/>
          <p:nvPr/>
        </p:nvSpPr>
        <p:spPr>
          <a:xfrm>
            <a:off x="8500885" y="6090441"/>
            <a:ext cx="735921" cy="369310"/>
          </a:xfrm>
          <a:prstGeom prst="rect">
            <a:avLst/>
          </a:prstGeom>
          <a:solidFill>
            <a:srgbClr val="00B050"/>
          </a:solidFill>
          <a:ln cap="flat" cmpd="sng" w="12700">
            <a:solidFill>
              <a:srgbClr val="00B05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lt1"/>
                </a:solidFill>
                <a:latin typeface="Calibri"/>
                <a:ea typeface="Calibri"/>
                <a:cs typeface="Calibri"/>
                <a:sym typeface="Calibri"/>
              </a:rPr>
              <a:t>Tn7L</a:t>
            </a:r>
            <a:endParaRPr/>
          </a:p>
        </p:txBody>
      </p:sp>
      <p:sp>
        <p:nvSpPr>
          <p:cNvPr id="176" name="Google Shape;176;p8"/>
          <p:cNvSpPr txBox="1"/>
          <p:nvPr/>
        </p:nvSpPr>
        <p:spPr>
          <a:xfrm>
            <a:off x="7771927" y="6111300"/>
            <a:ext cx="51741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dk1"/>
                </a:solidFill>
                <a:latin typeface="Calibri"/>
                <a:ea typeface="Calibri"/>
                <a:cs typeface="Calibri"/>
                <a:sym typeface="Calibri"/>
              </a:rPr>
              <a:t>yfg</a:t>
            </a:r>
            <a:endParaRPr/>
          </a:p>
        </p:txBody>
      </p:sp>
      <p:sp>
        <p:nvSpPr>
          <p:cNvPr id="177" name="Google Shape;177;p8"/>
          <p:cNvSpPr/>
          <p:nvPr/>
        </p:nvSpPr>
        <p:spPr>
          <a:xfrm>
            <a:off x="4894244" y="6056569"/>
            <a:ext cx="793619" cy="469967"/>
          </a:xfrm>
          <a:prstGeom prst="rightArrow">
            <a:avLst>
              <a:gd fmla="val 50000" name="adj1"/>
              <a:gd fmla="val 74177" name="adj2"/>
            </a:avLst>
          </a:prstGeom>
          <a:solidFill>
            <a:srgbClr val="00B0F0"/>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78" name="Google Shape;178;p8"/>
          <p:cNvSpPr/>
          <p:nvPr/>
        </p:nvSpPr>
        <p:spPr>
          <a:xfrm>
            <a:off x="9383143" y="6058842"/>
            <a:ext cx="1111492" cy="469967"/>
          </a:xfrm>
          <a:prstGeom prst="rightArrow">
            <a:avLst>
              <a:gd fmla="val 50000" name="adj1"/>
              <a:gd fmla="val 74177" name="adj2"/>
            </a:avLst>
          </a:prstGeom>
          <a:solidFill>
            <a:srgbClr val="00B0F0"/>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79" name="Google Shape;179;p8"/>
          <p:cNvSpPr txBox="1"/>
          <p:nvPr/>
        </p:nvSpPr>
        <p:spPr>
          <a:xfrm>
            <a:off x="4894244" y="6121207"/>
            <a:ext cx="575920"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i="1" lang="en-US" sz="1400">
                <a:solidFill>
                  <a:schemeClr val="dk1"/>
                </a:solidFill>
                <a:latin typeface="Calibri"/>
                <a:ea typeface="Calibri"/>
                <a:cs typeface="Calibri"/>
                <a:sym typeface="Calibri"/>
              </a:rPr>
              <a:t>glmS</a:t>
            </a:r>
            <a:endParaRPr i="1" sz="1400">
              <a:solidFill>
                <a:schemeClr val="dk1"/>
              </a:solidFill>
              <a:latin typeface="Calibri"/>
              <a:ea typeface="Calibri"/>
              <a:cs typeface="Calibri"/>
              <a:sym typeface="Calibri"/>
            </a:endParaRPr>
          </a:p>
        </p:txBody>
      </p:sp>
      <p:sp>
        <p:nvSpPr>
          <p:cNvPr id="180" name="Google Shape;180;p8"/>
          <p:cNvSpPr txBox="1"/>
          <p:nvPr/>
        </p:nvSpPr>
        <p:spPr>
          <a:xfrm>
            <a:off x="9347234" y="6131206"/>
            <a:ext cx="95572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dk1"/>
                </a:solidFill>
                <a:latin typeface="Calibri"/>
                <a:ea typeface="Calibri"/>
                <a:cs typeface="Calibri"/>
                <a:sym typeface="Calibri"/>
              </a:rPr>
              <a:t>FTL-0455</a:t>
            </a:r>
            <a:endParaRPr/>
          </a:p>
        </p:txBody>
      </p:sp>
      <p:cxnSp>
        <p:nvCxnSpPr>
          <p:cNvPr id="181" name="Google Shape;181;p8"/>
          <p:cNvCxnSpPr/>
          <p:nvPr/>
        </p:nvCxnSpPr>
        <p:spPr>
          <a:xfrm>
            <a:off x="5899287" y="5456316"/>
            <a:ext cx="870957" cy="581138"/>
          </a:xfrm>
          <a:prstGeom prst="straightConnector1">
            <a:avLst/>
          </a:prstGeom>
          <a:noFill/>
          <a:ln cap="flat" cmpd="sng" w="28575">
            <a:solidFill>
              <a:schemeClr val="accent1"/>
            </a:solidFill>
            <a:prstDash val="solid"/>
            <a:miter lim="800000"/>
            <a:headEnd len="sm" w="sm" type="none"/>
            <a:tailEnd len="sm" w="sm" type="none"/>
          </a:ln>
        </p:spPr>
      </p:cxnSp>
      <p:cxnSp>
        <p:nvCxnSpPr>
          <p:cNvPr id="182" name="Google Shape;182;p8"/>
          <p:cNvCxnSpPr/>
          <p:nvPr/>
        </p:nvCxnSpPr>
        <p:spPr>
          <a:xfrm flipH="1">
            <a:off x="7209913" y="5415893"/>
            <a:ext cx="601578" cy="614786"/>
          </a:xfrm>
          <a:prstGeom prst="straightConnector1">
            <a:avLst/>
          </a:prstGeom>
          <a:noFill/>
          <a:ln cap="flat" cmpd="sng" w="28575">
            <a:solidFill>
              <a:schemeClr val="accent1"/>
            </a:solidFill>
            <a:prstDash val="solid"/>
            <a:miter lim="800000"/>
            <a:headEnd len="sm" w="sm" type="none"/>
            <a:tailEnd len="sm" w="sm" type="none"/>
          </a:ln>
        </p:spPr>
      </p:cxnSp>
      <p:sp>
        <p:nvSpPr>
          <p:cNvPr id="183" name="Google Shape;183;p8"/>
          <p:cNvSpPr txBox="1"/>
          <p:nvPr/>
        </p:nvSpPr>
        <p:spPr>
          <a:xfrm>
            <a:off x="4941090" y="1854101"/>
            <a:ext cx="2564548" cy="46166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400">
                <a:solidFill>
                  <a:schemeClr val="dk1"/>
                </a:solidFill>
                <a:latin typeface="Calibri"/>
                <a:ea typeface="Calibri"/>
                <a:cs typeface="Calibri"/>
                <a:sym typeface="Calibri"/>
              </a:rPr>
              <a:t>LVS pMP720 (Hyg</a:t>
            </a:r>
            <a:r>
              <a:rPr baseline="30000" lang="en-US" sz="2400">
                <a:solidFill>
                  <a:schemeClr val="dk1"/>
                </a:solidFill>
                <a:latin typeface="Calibri"/>
                <a:ea typeface="Calibri"/>
                <a:cs typeface="Calibri"/>
                <a:sym typeface="Calibri"/>
              </a:rPr>
              <a:t>R</a:t>
            </a:r>
            <a:r>
              <a:rPr lang="en-US" sz="2400">
                <a:solidFill>
                  <a:schemeClr val="dk1"/>
                </a:solidFill>
                <a:latin typeface="Calibri"/>
                <a:ea typeface="Calibri"/>
                <a:cs typeface="Calibri"/>
                <a:sym typeface="Calibri"/>
              </a:rPr>
              <a:t>)</a:t>
            </a:r>
            <a:endParaRPr/>
          </a:p>
        </p:txBody>
      </p:sp>
      <p:sp>
        <p:nvSpPr>
          <p:cNvPr id="184" name="Google Shape;184;p8"/>
          <p:cNvSpPr txBox="1"/>
          <p:nvPr/>
        </p:nvSpPr>
        <p:spPr>
          <a:xfrm>
            <a:off x="5990794" y="549086"/>
            <a:ext cx="937436" cy="52322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800">
                <a:solidFill>
                  <a:schemeClr val="dk1"/>
                </a:solidFill>
                <a:latin typeface="Calibri"/>
                <a:ea typeface="Calibri"/>
                <a:cs typeface="Calibri"/>
                <a:sym typeface="Calibri"/>
              </a:rPr>
              <a:t>+ LVS</a:t>
            </a:r>
            <a:endParaRPr/>
          </a:p>
        </p:txBody>
      </p:sp>
      <p:sp>
        <p:nvSpPr>
          <p:cNvPr id="185" name="Google Shape;185;p8"/>
          <p:cNvSpPr txBox="1"/>
          <p:nvPr/>
        </p:nvSpPr>
        <p:spPr>
          <a:xfrm>
            <a:off x="52594" y="3683191"/>
            <a:ext cx="4441674" cy="1077218"/>
          </a:xfrm>
          <a:prstGeom prst="rect">
            <a:avLst/>
          </a:prstGeom>
          <a:noFill/>
          <a:ln>
            <a:noFill/>
          </a:ln>
        </p:spPr>
        <p:txBody>
          <a:bodyPr anchorCtr="0" anchor="t" bIns="45700" lIns="91425" spcFirstLastPara="1" rIns="91425" wrap="square" tIns="45700">
            <a:spAutoFit/>
          </a:bodyPr>
          <a:lstStyle/>
          <a:p>
            <a:pPr indent="-285750" lvl="0" marL="285750" marR="0" rtl="0" algn="l">
              <a:spcBef>
                <a:spcPts val="0"/>
              </a:spcBef>
              <a:spcAft>
                <a:spcPts val="0"/>
              </a:spcAft>
              <a:buClr>
                <a:schemeClr val="dk1"/>
              </a:buClr>
              <a:buSzPts val="1600"/>
              <a:buFont typeface="Arial"/>
              <a:buChar char="•"/>
            </a:pPr>
            <a:r>
              <a:rPr lang="en-US" sz="1600">
                <a:solidFill>
                  <a:schemeClr val="dk1"/>
                </a:solidFill>
                <a:latin typeface="Calibri"/>
                <a:ea typeface="Calibri"/>
                <a:cs typeface="Calibri"/>
                <a:sym typeface="Calibri"/>
              </a:rPr>
              <a:t>Select on kanamycin</a:t>
            </a:r>
            <a:endParaRPr/>
          </a:p>
          <a:p>
            <a:pPr indent="-285750" lvl="0" marL="285750" marR="0" rtl="0" algn="l">
              <a:spcBef>
                <a:spcPts val="0"/>
              </a:spcBef>
              <a:spcAft>
                <a:spcPts val="0"/>
              </a:spcAft>
              <a:buClr>
                <a:schemeClr val="dk1"/>
              </a:buClr>
              <a:buSzPts val="1600"/>
              <a:buFont typeface="Arial"/>
              <a:buChar char="•"/>
            </a:pPr>
            <a:r>
              <a:rPr lang="en-US" sz="1600">
                <a:solidFill>
                  <a:schemeClr val="dk1"/>
                </a:solidFill>
                <a:latin typeface="Calibri"/>
                <a:ea typeface="Calibri"/>
                <a:cs typeface="Calibri"/>
                <a:sym typeface="Calibri"/>
              </a:rPr>
              <a:t>KanR cells will have mini-Tn7 element</a:t>
            </a:r>
            <a:endParaRPr/>
          </a:p>
          <a:p>
            <a:pPr indent="-285750" lvl="0" marL="285750" marR="0" rtl="0" algn="l">
              <a:spcBef>
                <a:spcPts val="0"/>
              </a:spcBef>
              <a:spcAft>
                <a:spcPts val="0"/>
              </a:spcAft>
              <a:buClr>
                <a:schemeClr val="dk1"/>
              </a:buClr>
              <a:buSzPts val="1600"/>
              <a:buFont typeface="Arial"/>
              <a:buChar char="•"/>
            </a:pPr>
            <a:r>
              <a:rPr lang="en-US" sz="1600">
                <a:solidFill>
                  <a:schemeClr val="dk1"/>
                </a:solidFill>
                <a:latin typeface="Calibri"/>
                <a:ea typeface="Calibri"/>
                <a:cs typeface="Calibri"/>
                <a:sym typeface="Calibri"/>
              </a:rPr>
              <a:t>Make electrocompetent cells from transformants </a:t>
            </a:r>
            <a:endParaRPr/>
          </a:p>
        </p:txBody>
      </p:sp>
      <p:sp>
        <p:nvSpPr>
          <p:cNvPr id="186" name="Google Shape;186;p8"/>
          <p:cNvSpPr txBox="1"/>
          <p:nvPr/>
        </p:nvSpPr>
        <p:spPr>
          <a:xfrm>
            <a:off x="5099475" y="628973"/>
            <a:ext cx="800219"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dk1"/>
                </a:solidFill>
                <a:latin typeface="Calibri"/>
                <a:ea typeface="Calibri"/>
                <a:cs typeface="Calibri"/>
                <a:sym typeface="Calibri"/>
              </a:rPr>
              <a:t>pMP720</a:t>
            </a:r>
            <a:endParaRPr/>
          </a:p>
        </p:txBody>
      </p:sp>
      <p:grpSp>
        <p:nvGrpSpPr>
          <p:cNvPr id="187" name="Google Shape;187;p8"/>
          <p:cNvGrpSpPr/>
          <p:nvPr/>
        </p:nvGrpSpPr>
        <p:grpSpPr>
          <a:xfrm>
            <a:off x="3516120" y="2486047"/>
            <a:ext cx="7724012" cy="949568"/>
            <a:chOff x="3471126" y="2572423"/>
            <a:chExt cx="7724012" cy="949568"/>
          </a:xfrm>
        </p:grpSpPr>
        <p:sp>
          <p:nvSpPr>
            <p:cNvPr id="188" name="Google Shape;188;p8"/>
            <p:cNvSpPr/>
            <p:nvPr/>
          </p:nvSpPr>
          <p:spPr>
            <a:xfrm>
              <a:off x="3810101" y="2608147"/>
              <a:ext cx="7189886" cy="739740"/>
            </a:xfrm>
            <a:prstGeom prst="ellipse">
              <a:avLst/>
            </a:prstGeom>
            <a:no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89" name="Google Shape;189;p8"/>
            <p:cNvSpPr/>
            <p:nvPr/>
          </p:nvSpPr>
          <p:spPr>
            <a:xfrm>
              <a:off x="3471126" y="3115940"/>
              <a:ext cx="7724012" cy="406051"/>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cxnSp>
          <p:nvCxnSpPr>
            <p:cNvPr id="190" name="Google Shape;190;p8"/>
            <p:cNvCxnSpPr/>
            <p:nvPr/>
          </p:nvCxnSpPr>
          <p:spPr>
            <a:xfrm>
              <a:off x="4062517" y="3120015"/>
              <a:ext cx="6703908" cy="0"/>
            </a:xfrm>
            <a:prstGeom prst="straightConnector1">
              <a:avLst/>
            </a:prstGeom>
            <a:noFill/>
            <a:ln cap="flat" cmpd="sng" w="9525">
              <a:solidFill>
                <a:schemeClr val="dk1"/>
              </a:solidFill>
              <a:prstDash val="solid"/>
              <a:miter lim="800000"/>
              <a:headEnd len="sm" w="sm" type="none"/>
              <a:tailEnd len="sm" w="sm" type="none"/>
            </a:ln>
          </p:spPr>
        </p:cxnSp>
        <p:sp>
          <p:nvSpPr>
            <p:cNvPr id="191" name="Google Shape;191;p8"/>
            <p:cNvSpPr/>
            <p:nvPr/>
          </p:nvSpPr>
          <p:spPr>
            <a:xfrm>
              <a:off x="4122949" y="2935360"/>
              <a:ext cx="735921" cy="369310"/>
            </a:xfrm>
            <a:prstGeom prst="rect">
              <a:avLst/>
            </a:prstGeom>
            <a:solidFill>
              <a:srgbClr val="00B050"/>
            </a:solidFill>
            <a:ln cap="flat" cmpd="sng" w="12700">
              <a:solidFill>
                <a:srgbClr val="00B05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lt1"/>
                  </a:solidFill>
                  <a:latin typeface="Calibri"/>
                  <a:ea typeface="Calibri"/>
                  <a:cs typeface="Calibri"/>
                  <a:sym typeface="Calibri"/>
                </a:rPr>
                <a:t>Tn7R</a:t>
              </a:r>
              <a:endParaRPr/>
            </a:p>
          </p:txBody>
        </p:sp>
        <p:sp>
          <p:nvSpPr>
            <p:cNvPr id="192" name="Google Shape;192;p8"/>
            <p:cNvSpPr/>
            <p:nvPr/>
          </p:nvSpPr>
          <p:spPr>
            <a:xfrm>
              <a:off x="5819673" y="2936701"/>
              <a:ext cx="485914" cy="367962"/>
            </a:xfrm>
            <a:prstGeom prst="rect">
              <a:avLst/>
            </a:prstGeom>
            <a:solidFill>
              <a:srgbClr val="FFFF00"/>
            </a:solidFill>
            <a:ln cap="flat" cmpd="sng" w="12700">
              <a:solidFill>
                <a:srgbClr val="FFFF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i="1" lang="en-US" sz="1800">
                  <a:solidFill>
                    <a:schemeClr val="dk1"/>
                  </a:solidFill>
                  <a:latin typeface="Calibri"/>
                  <a:ea typeface="Calibri"/>
                  <a:cs typeface="Calibri"/>
                  <a:sym typeface="Calibri"/>
                </a:rPr>
                <a:t>res</a:t>
              </a:r>
              <a:endParaRPr/>
            </a:p>
          </p:txBody>
        </p:sp>
        <p:sp>
          <p:nvSpPr>
            <p:cNvPr id="193" name="Google Shape;193;p8"/>
            <p:cNvSpPr/>
            <p:nvPr/>
          </p:nvSpPr>
          <p:spPr>
            <a:xfrm rot="10800000">
              <a:off x="6404719" y="2889283"/>
              <a:ext cx="1333464" cy="461464"/>
            </a:xfrm>
            <a:prstGeom prst="rightArrow">
              <a:avLst>
                <a:gd fmla="val 50000" name="adj1"/>
                <a:gd fmla="val 74177" name="adj2"/>
              </a:avLst>
            </a:prstGeom>
            <a:solidFill>
              <a:schemeClr val="accent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94" name="Google Shape;194;p8"/>
            <p:cNvSpPr txBox="1"/>
            <p:nvPr/>
          </p:nvSpPr>
          <p:spPr>
            <a:xfrm>
              <a:off x="6738305" y="2965925"/>
              <a:ext cx="927725" cy="33855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i="1" lang="en-US" sz="1600">
                  <a:solidFill>
                    <a:schemeClr val="lt1"/>
                  </a:solidFill>
                  <a:latin typeface="Calibri"/>
                  <a:ea typeface="Calibri"/>
                  <a:cs typeface="Calibri"/>
                  <a:sym typeface="Calibri"/>
                </a:rPr>
                <a:t>aphA-1</a:t>
              </a:r>
              <a:endParaRPr/>
            </a:p>
          </p:txBody>
        </p:sp>
        <p:sp>
          <p:nvSpPr>
            <p:cNvPr id="195" name="Google Shape;195;p8"/>
            <p:cNvSpPr/>
            <p:nvPr/>
          </p:nvSpPr>
          <p:spPr>
            <a:xfrm>
              <a:off x="7904390" y="2936701"/>
              <a:ext cx="485914" cy="367962"/>
            </a:xfrm>
            <a:prstGeom prst="rect">
              <a:avLst/>
            </a:prstGeom>
            <a:solidFill>
              <a:srgbClr val="FFFF00"/>
            </a:solidFill>
            <a:ln cap="flat" cmpd="sng" w="12700">
              <a:solidFill>
                <a:srgbClr val="FFFF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i="1" lang="en-US" sz="1800">
                  <a:solidFill>
                    <a:schemeClr val="dk1"/>
                  </a:solidFill>
                  <a:latin typeface="Calibri"/>
                  <a:ea typeface="Calibri"/>
                  <a:cs typeface="Calibri"/>
                  <a:sym typeface="Calibri"/>
                </a:rPr>
                <a:t>res</a:t>
              </a:r>
              <a:endParaRPr/>
            </a:p>
          </p:txBody>
        </p:sp>
        <p:sp>
          <p:nvSpPr>
            <p:cNvPr id="196" name="Google Shape;196;p8"/>
            <p:cNvSpPr/>
            <p:nvPr/>
          </p:nvSpPr>
          <p:spPr>
            <a:xfrm rot="10800000">
              <a:off x="8525291" y="2889283"/>
              <a:ext cx="897222" cy="461463"/>
            </a:xfrm>
            <a:prstGeom prst="rightArrow">
              <a:avLst>
                <a:gd fmla="val 50000" name="adj1"/>
                <a:gd fmla="val 74177" name="adj2"/>
              </a:avLst>
            </a:prstGeom>
            <a:solidFill>
              <a:schemeClr val="accent2"/>
            </a:solidFill>
            <a:ln cap="flat" cmpd="sng" w="12700">
              <a:solidFill>
                <a:schemeClr val="accen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97" name="Google Shape;197;p8"/>
            <p:cNvSpPr/>
            <p:nvPr/>
          </p:nvSpPr>
          <p:spPr>
            <a:xfrm>
              <a:off x="9581257" y="2935360"/>
              <a:ext cx="735921" cy="369310"/>
            </a:xfrm>
            <a:prstGeom prst="rect">
              <a:avLst/>
            </a:prstGeom>
            <a:solidFill>
              <a:srgbClr val="00B050"/>
            </a:solidFill>
            <a:ln cap="flat" cmpd="sng" w="12700">
              <a:solidFill>
                <a:srgbClr val="00B05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lt1"/>
                  </a:solidFill>
                  <a:latin typeface="Calibri"/>
                  <a:ea typeface="Calibri"/>
                  <a:cs typeface="Calibri"/>
                  <a:sym typeface="Calibri"/>
                </a:rPr>
                <a:t>Tn7L</a:t>
              </a:r>
              <a:endParaRPr/>
            </a:p>
          </p:txBody>
        </p:sp>
        <p:sp>
          <p:nvSpPr>
            <p:cNvPr id="198" name="Google Shape;198;p8"/>
            <p:cNvSpPr txBox="1"/>
            <p:nvPr/>
          </p:nvSpPr>
          <p:spPr>
            <a:xfrm>
              <a:off x="8905097" y="2949173"/>
              <a:ext cx="517416" cy="33855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i="1" lang="en-US" sz="1600">
                  <a:solidFill>
                    <a:schemeClr val="dk1"/>
                  </a:solidFill>
                  <a:latin typeface="Calibri"/>
                  <a:ea typeface="Calibri"/>
                  <a:cs typeface="Calibri"/>
                  <a:sym typeface="Calibri"/>
                </a:rPr>
                <a:t>yfg</a:t>
              </a:r>
              <a:endParaRPr/>
            </a:p>
          </p:txBody>
        </p:sp>
        <p:sp>
          <p:nvSpPr>
            <p:cNvPr id="199" name="Google Shape;199;p8"/>
            <p:cNvSpPr/>
            <p:nvPr/>
          </p:nvSpPr>
          <p:spPr>
            <a:xfrm>
              <a:off x="4952442" y="2951221"/>
              <a:ext cx="708487" cy="367962"/>
            </a:xfrm>
            <a:prstGeom prst="rect">
              <a:avLst/>
            </a:prstGeom>
            <a:solidFill>
              <a:srgbClr val="FF0000"/>
            </a:solidFill>
            <a:ln cap="flat" cmpd="sng" w="12700">
              <a:solidFill>
                <a:srgbClr val="FFFF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dk1"/>
                  </a:solidFill>
                  <a:latin typeface="Calibri"/>
                  <a:ea typeface="Calibri"/>
                  <a:cs typeface="Calibri"/>
                  <a:sym typeface="Calibri"/>
                </a:rPr>
                <a:t>Term</a:t>
              </a:r>
              <a:endParaRPr/>
            </a:p>
          </p:txBody>
        </p:sp>
        <p:sp>
          <p:nvSpPr>
            <p:cNvPr id="200" name="Google Shape;200;p8"/>
            <p:cNvSpPr txBox="1"/>
            <p:nvPr/>
          </p:nvSpPr>
          <p:spPr>
            <a:xfrm>
              <a:off x="6758599" y="2572423"/>
              <a:ext cx="973343"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chemeClr val="dk1"/>
                  </a:solidFill>
                  <a:latin typeface="Calibri"/>
                  <a:ea typeface="Calibri"/>
                  <a:cs typeface="Calibri"/>
                  <a:sym typeface="Calibri"/>
                </a:rPr>
                <a:t>pMP749</a:t>
              </a:r>
              <a:endParaRPr/>
            </a:p>
          </p:txBody>
        </p:sp>
      </p:grpSp>
      <p:sp>
        <p:nvSpPr>
          <p:cNvPr id="201" name="Google Shape;201;p8"/>
          <p:cNvSpPr/>
          <p:nvPr/>
        </p:nvSpPr>
        <p:spPr>
          <a:xfrm>
            <a:off x="6204156" y="3606269"/>
            <a:ext cx="875394" cy="369310"/>
          </a:xfrm>
          <a:prstGeom prst="rect">
            <a:avLst/>
          </a:prstGeom>
          <a:solidFill>
            <a:srgbClr val="00B050"/>
          </a:solidFill>
          <a:ln cap="flat" cmpd="sng" w="12700">
            <a:solidFill>
              <a:srgbClr val="00B05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lt1"/>
                </a:solidFill>
                <a:latin typeface="Calibri"/>
                <a:ea typeface="Calibri"/>
                <a:cs typeface="Calibri"/>
                <a:sym typeface="Calibri"/>
              </a:rPr>
              <a:t>Tn7att</a:t>
            </a:r>
            <a:endParaRPr/>
          </a:p>
        </p:txBody>
      </p:sp>
      <p:grpSp>
        <p:nvGrpSpPr>
          <p:cNvPr id="202" name="Google Shape;202;p8"/>
          <p:cNvGrpSpPr/>
          <p:nvPr/>
        </p:nvGrpSpPr>
        <p:grpSpPr>
          <a:xfrm>
            <a:off x="11072294" y="2894026"/>
            <a:ext cx="830637" cy="812800"/>
            <a:chOff x="4498745" y="1163783"/>
            <a:chExt cx="830637" cy="812800"/>
          </a:xfrm>
        </p:grpSpPr>
        <p:sp>
          <p:nvSpPr>
            <p:cNvPr id="203" name="Google Shape;203;p8"/>
            <p:cNvSpPr/>
            <p:nvPr/>
          </p:nvSpPr>
          <p:spPr>
            <a:xfrm>
              <a:off x="4498745" y="1163783"/>
              <a:ext cx="830637" cy="812800"/>
            </a:xfrm>
            <a:prstGeom prst="donut">
              <a:avLst>
                <a:gd fmla="val 7801" name="adj"/>
              </a:avLst>
            </a:prstGeom>
            <a:solidFill>
              <a:schemeClr val="lt1"/>
            </a:solidFill>
            <a:ln cap="flat" cmpd="sng" w="28575">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204" name="Google Shape;204;p8"/>
            <p:cNvSpPr/>
            <p:nvPr/>
          </p:nvSpPr>
          <p:spPr>
            <a:xfrm>
              <a:off x="4574785" y="1774520"/>
              <a:ext cx="678556" cy="202063"/>
            </a:xfrm>
            <a:prstGeom prst="rect">
              <a:avLst/>
            </a:prstGeom>
            <a:solidFill>
              <a:schemeClr val="accent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i="1" lang="en-US" sz="1000">
                  <a:solidFill>
                    <a:schemeClr val="lt1"/>
                  </a:solidFill>
                  <a:latin typeface="Calibri"/>
                  <a:ea typeface="Calibri"/>
                  <a:cs typeface="Calibri"/>
                  <a:sym typeface="Calibri"/>
                </a:rPr>
                <a:t>tnsABCD</a:t>
              </a:r>
              <a:endParaRPr i="1" sz="1000">
                <a:solidFill>
                  <a:schemeClr val="lt1"/>
                </a:solidFill>
                <a:latin typeface="Calibri"/>
                <a:ea typeface="Calibri"/>
                <a:cs typeface="Calibri"/>
                <a:sym typeface="Calibri"/>
              </a:endParaRPr>
            </a:p>
          </p:txBody>
        </p:sp>
      </p:grpSp>
      <p:sp>
        <p:nvSpPr>
          <p:cNvPr id="205" name="Google Shape;205;p8"/>
          <p:cNvSpPr txBox="1"/>
          <p:nvPr/>
        </p:nvSpPr>
        <p:spPr>
          <a:xfrm>
            <a:off x="3460068" y="3618476"/>
            <a:ext cx="718466"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chemeClr val="dk1"/>
                </a:solidFill>
                <a:latin typeface="Calibri"/>
                <a:ea typeface="Calibri"/>
                <a:cs typeface="Calibri"/>
                <a:sym typeface="Calibri"/>
              </a:rPr>
              <a:t>gDNA</a:t>
            </a:r>
            <a:endParaRPr/>
          </a:p>
        </p:txBody>
      </p:sp>
      <p:sp>
        <p:nvSpPr>
          <p:cNvPr id="206" name="Google Shape;206;p8"/>
          <p:cNvSpPr txBox="1"/>
          <p:nvPr/>
        </p:nvSpPr>
        <p:spPr>
          <a:xfrm>
            <a:off x="91803" y="5577119"/>
            <a:ext cx="2954801" cy="923330"/>
          </a:xfrm>
          <a:prstGeom prst="rect">
            <a:avLst/>
          </a:prstGeom>
          <a:noFill/>
          <a:ln>
            <a:noFill/>
          </a:ln>
        </p:spPr>
        <p:txBody>
          <a:bodyPr anchorCtr="0" anchor="t" bIns="45700" lIns="91425" spcFirstLastPara="1" rIns="91425" wrap="square" tIns="45700">
            <a:spAutoFit/>
          </a:bodyPr>
          <a:lstStyle/>
          <a:p>
            <a:pPr indent="-285750" lvl="0" marL="285750" marR="0" rtl="0" algn="l">
              <a:spcBef>
                <a:spcPts val="0"/>
              </a:spcBef>
              <a:spcAft>
                <a:spcPts val="0"/>
              </a:spcAft>
              <a:buClr>
                <a:schemeClr val="dk1"/>
              </a:buClr>
              <a:buSzPts val="1600"/>
              <a:buFont typeface="Arial"/>
              <a:buChar char="•"/>
            </a:pPr>
            <a:r>
              <a:rPr lang="en-US" sz="1600">
                <a:solidFill>
                  <a:schemeClr val="dk1"/>
                </a:solidFill>
                <a:latin typeface="Calibri"/>
                <a:ea typeface="Calibri"/>
                <a:cs typeface="Calibri"/>
                <a:sym typeface="Calibri"/>
              </a:rPr>
              <a:t>Select on hygromycin</a:t>
            </a:r>
            <a:endParaRPr/>
          </a:p>
          <a:p>
            <a:pPr indent="-171450" lvl="0" marL="285750" marR="0" rtl="0" algn="l">
              <a:spcBef>
                <a:spcPts val="0"/>
              </a:spcBef>
              <a:spcAft>
                <a:spcPts val="0"/>
              </a:spcAft>
              <a:buClr>
                <a:schemeClr val="dk1"/>
              </a:buClr>
              <a:buSzPts val="1800"/>
              <a:buFont typeface="Arial"/>
              <a:buNone/>
            </a:pPr>
            <a:r>
              <a:t/>
            </a:r>
            <a:endParaRPr sz="1800">
              <a:solidFill>
                <a:schemeClr val="dk1"/>
              </a:solidFill>
              <a:latin typeface="Calibri"/>
              <a:ea typeface="Calibri"/>
              <a:cs typeface="Calibri"/>
              <a:sym typeface="Calibri"/>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07" name="Google Shape;207;p8"/>
          <p:cNvSpPr txBox="1"/>
          <p:nvPr/>
        </p:nvSpPr>
        <p:spPr>
          <a:xfrm>
            <a:off x="102774" y="6047799"/>
            <a:ext cx="3297361" cy="646331"/>
          </a:xfrm>
          <a:prstGeom prst="rect">
            <a:avLst/>
          </a:prstGeom>
          <a:no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chemeClr val="dk1"/>
                </a:solidFill>
                <a:latin typeface="Calibri"/>
                <a:ea typeface="Calibri"/>
                <a:cs typeface="Calibri"/>
                <a:sym typeface="Calibri"/>
              </a:rPr>
              <a:t>Cure resolvase plasmid to lose hygromycin resistance</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4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8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8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4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83"/>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5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5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5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5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8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0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0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0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4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85"/>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7"/>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7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7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7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7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7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7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7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7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8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8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8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5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0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07"/>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11" name="Shape 211"/>
        <p:cNvGrpSpPr/>
        <p:nvPr/>
      </p:nvGrpSpPr>
      <p:grpSpPr>
        <a:xfrm>
          <a:off x="0" y="0"/>
          <a:ext cx="0" cy="0"/>
          <a:chOff x="0" y="0"/>
          <a:chExt cx="0" cy="0"/>
        </a:xfrm>
      </p:grpSpPr>
      <p:sp>
        <p:nvSpPr>
          <p:cNvPr id="212" name="Google Shape;212;p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Timeline</a:t>
            </a:r>
            <a:endParaRPr/>
          </a:p>
        </p:txBody>
      </p:sp>
      <p:sp>
        <p:nvSpPr>
          <p:cNvPr id="213" name="Google Shape;213;p9"/>
          <p:cNvSpPr txBox="1"/>
          <p:nvPr>
            <p:ph idx="1" type="body"/>
          </p:nvPr>
        </p:nvSpPr>
        <p:spPr>
          <a:xfrm>
            <a:off x="838200" y="1417834"/>
            <a:ext cx="10515600" cy="5250094"/>
          </a:xfrm>
          <a:prstGeom prst="rect">
            <a:avLst/>
          </a:prstGeom>
          <a:noFill/>
          <a:ln>
            <a:noFill/>
          </a:ln>
        </p:spPr>
        <p:txBody>
          <a:bodyPr anchorCtr="0" anchor="t" bIns="45700" lIns="91425" spcFirstLastPara="1" rIns="91425" wrap="square" tIns="45700">
            <a:normAutofit/>
          </a:bodyPr>
          <a:lstStyle/>
          <a:p>
            <a:pPr indent="-514350" lvl="0" marL="514350" rtl="0" algn="l">
              <a:lnSpc>
                <a:spcPct val="90000"/>
              </a:lnSpc>
              <a:spcBef>
                <a:spcPts val="0"/>
              </a:spcBef>
              <a:spcAft>
                <a:spcPts val="0"/>
              </a:spcAft>
              <a:buClr>
                <a:schemeClr val="dk1"/>
              </a:buClr>
              <a:buSzPts val="2000"/>
              <a:buAutoNum type="arabicPeriod"/>
            </a:pPr>
            <a:r>
              <a:rPr lang="en-US" sz="2000"/>
              <a:t>Transform with helper plasmid (2-3 days to obtain colonies)</a:t>
            </a:r>
            <a:endParaRPr/>
          </a:p>
          <a:p>
            <a:pPr indent="-514350" lvl="0" marL="514350" rtl="0" algn="l">
              <a:lnSpc>
                <a:spcPct val="90000"/>
              </a:lnSpc>
              <a:spcBef>
                <a:spcPts val="1000"/>
              </a:spcBef>
              <a:spcAft>
                <a:spcPts val="0"/>
              </a:spcAft>
              <a:buClr>
                <a:schemeClr val="dk1"/>
              </a:buClr>
              <a:buSzPts val="2000"/>
              <a:buAutoNum type="arabicPeriod"/>
            </a:pPr>
            <a:r>
              <a:rPr lang="en-US" sz="2000"/>
              <a:t>Patch out colonies to and make electrocompetent cells  (1 day)</a:t>
            </a:r>
            <a:endParaRPr/>
          </a:p>
          <a:p>
            <a:pPr indent="-514350" lvl="0" marL="514350" rtl="0" algn="l">
              <a:lnSpc>
                <a:spcPct val="90000"/>
              </a:lnSpc>
              <a:spcBef>
                <a:spcPts val="1000"/>
              </a:spcBef>
              <a:spcAft>
                <a:spcPts val="0"/>
              </a:spcAft>
              <a:buClr>
                <a:schemeClr val="dk1"/>
              </a:buClr>
              <a:buSzPts val="2000"/>
              <a:buAutoNum type="arabicPeriod"/>
            </a:pPr>
            <a:r>
              <a:rPr lang="en-US" sz="2000"/>
              <a:t>Transform new electrocompetent cells with Tn7 plasmid (2-3 days to obtain colonies) </a:t>
            </a:r>
            <a:endParaRPr/>
          </a:p>
          <a:p>
            <a:pPr indent="-514350" lvl="0" marL="514350" rtl="0" algn="l">
              <a:lnSpc>
                <a:spcPct val="90000"/>
              </a:lnSpc>
              <a:spcBef>
                <a:spcPts val="1000"/>
              </a:spcBef>
              <a:spcAft>
                <a:spcPts val="0"/>
              </a:spcAft>
              <a:buClr>
                <a:schemeClr val="dk1"/>
              </a:buClr>
              <a:buSzPts val="2000"/>
              <a:buAutoNum type="arabicPeriod"/>
            </a:pPr>
            <a:r>
              <a:rPr lang="en-US" sz="2000"/>
              <a:t>Cure helper plasmid by growing transformants in liquid media lacking a selective agent overnight (1 day)</a:t>
            </a:r>
            <a:endParaRPr/>
          </a:p>
          <a:p>
            <a:pPr indent="-514350" lvl="0" marL="514350" rtl="0" algn="l">
              <a:lnSpc>
                <a:spcPct val="90000"/>
              </a:lnSpc>
              <a:spcBef>
                <a:spcPts val="1000"/>
              </a:spcBef>
              <a:spcAft>
                <a:spcPts val="0"/>
              </a:spcAft>
              <a:buClr>
                <a:schemeClr val="dk1"/>
              </a:buClr>
              <a:buSzPts val="2000"/>
              <a:buAutoNum type="arabicPeriod"/>
            </a:pPr>
            <a:r>
              <a:rPr lang="en-US" sz="2000"/>
              <a:t>Subculture 1:10 and grow an additional 24 hours (1 day)</a:t>
            </a:r>
            <a:endParaRPr/>
          </a:p>
          <a:p>
            <a:pPr indent="-514350" lvl="0" marL="514350" rtl="0" algn="l">
              <a:lnSpc>
                <a:spcPct val="90000"/>
              </a:lnSpc>
              <a:spcBef>
                <a:spcPts val="1000"/>
              </a:spcBef>
              <a:spcAft>
                <a:spcPts val="0"/>
              </a:spcAft>
              <a:buClr>
                <a:schemeClr val="dk1"/>
              </a:buClr>
              <a:buSzPts val="2000"/>
              <a:buAutoNum type="arabicPeriod"/>
            </a:pPr>
            <a:r>
              <a:rPr lang="en-US" sz="2000"/>
              <a:t>Streak to single colony on plates lacking antibiotics then cross patch on Hygromycin plates to view cross outs and make electrocompetent cells (3-4 days) </a:t>
            </a:r>
            <a:endParaRPr/>
          </a:p>
          <a:p>
            <a:pPr indent="-514350" lvl="0" marL="514350" rtl="0" algn="l">
              <a:lnSpc>
                <a:spcPct val="90000"/>
              </a:lnSpc>
              <a:spcBef>
                <a:spcPts val="1000"/>
              </a:spcBef>
              <a:spcAft>
                <a:spcPts val="0"/>
              </a:spcAft>
              <a:buClr>
                <a:schemeClr val="dk1"/>
              </a:buClr>
              <a:buSzPts val="2000"/>
              <a:buFont typeface="Arial"/>
              <a:buAutoNum type="arabicPeriod"/>
            </a:pPr>
            <a:r>
              <a:rPr lang="en-US" sz="2000"/>
              <a:t>Transform with resolvase plasmid (2-3 days to obtain colonies)</a:t>
            </a:r>
            <a:endParaRPr/>
          </a:p>
          <a:p>
            <a:pPr indent="-514350" lvl="0" marL="514350" rtl="0" algn="l">
              <a:lnSpc>
                <a:spcPct val="90000"/>
              </a:lnSpc>
              <a:spcBef>
                <a:spcPts val="1000"/>
              </a:spcBef>
              <a:spcAft>
                <a:spcPts val="0"/>
              </a:spcAft>
              <a:buClr>
                <a:schemeClr val="dk1"/>
              </a:buClr>
              <a:buSzPts val="2000"/>
              <a:buAutoNum type="arabicPeriod"/>
            </a:pPr>
            <a:r>
              <a:rPr lang="en-US" sz="2000"/>
              <a:t>Grow transformants in liquid media containing hygromycin overnight and then streak to single colony (3-4 days for single colonies)</a:t>
            </a:r>
            <a:endParaRPr/>
          </a:p>
          <a:p>
            <a:pPr indent="-514350" lvl="0" marL="514350" rtl="0" algn="l">
              <a:lnSpc>
                <a:spcPct val="90000"/>
              </a:lnSpc>
              <a:spcBef>
                <a:spcPts val="1000"/>
              </a:spcBef>
              <a:spcAft>
                <a:spcPts val="0"/>
              </a:spcAft>
              <a:buClr>
                <a:schemeClr val="dk1"/>
              </a:buClr>
              <a:buSzPts val="2000"/>
              <a:buAutoNum type="arabicPeriod"/>
            </a:pPr>
            <a:r>
              <a:rPr lang="en-US" sz="2000"/>
              <a:t>Cross patch on Kan to identify the Kan sensitive mutants and use colony PCR to verify the insertion (1 day)</a:t>
            </a:r>
            <a:endParaRPr/>
          </a:p>
          <a:p>
            <a:pPr indent="-514350" lvl="0" marL="514350" rtl="0" algn="l">
              <a:lnSpc>
                <a:spcPct val="90000"/>
              </a:lnSpc>
              <a:spcBef>
                <a:spcPts val="1000"/>
              </a:spcBef>
              <a:spcAft>
                <a:spcPts val="0"/>
              </a:spcAft>
              <a:buClr>
                <a:schemeClr val="dk1"/>
              </a:buClr>
              <a:buSzPts val="2000"/>
              <a:buAutoNum type="arabicPeriod"/>
            </a:pPr>
            <a:r>
              <a:rPr lang="en-US" sz="2000"/>
              <a:t>Cure of the resolvase plasmid same way as cured for helper plasmid (~5 days)</a:t>
            </a:r>
            <a:endParaRPr/>
          </a:p>
          <a:p>
            <a:pPr indent="-387350" lvl="0" marL="514350" rtl="0" algn="l">
              <a:lnSpc>
                <a:spcPct val="90000"/>
              </a:lnSpc>
              <a:spcBef>
                <a:spcPts val="1000"/>
              </a:spcBef>
              <a:spcAft>
                <a:spcPts val="0"/>
              </a:spcAft>
              <a:buClr>
                <a:schemeClr val="dk1"/>
              </a:buClr>
              <a:buSzPts val="2000"/>
              <a:buNone/>
            </a:pPr>
            <a:r>
              <a:t/>
            </a:r>
            <a:endParaRPr sz="2000"/>
          </a:p>
          <a:p>
            <a:pPr indent="-336550" lvl="0" marL="514350" rtl="0" algn="l">
              <a:lnSpc>
                <a:spcPct val="90000"/>
              </a:lnSpc>
              <a:spcBef>
                <a:spcPts val="1000"/>
              </a:spcBef>
              <a:spcAft>
                <a:spcPts val="0"/>
              </a:spcAft>
              <a:buClr>
                <a:schemeClr val="dk1"/>
              </a:buClr>
              <a:buSzPts val="2800"/>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2019-09-16T00:29:57Z</dcterms:created>
  <dc:creator>Jamie</dc:creator>
</cp:coreProperties>
</file>