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536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mtip2_1_16_20Mac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no_C1_9_26_19MacAss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mpk1_11_14_19MacAss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PriM_V_11_21_19MacAssa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PriM_sup_8_07_19MacAssa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Jamie%20Wandzilak\Thesis%20Data\Mac%20Assays\SNP_3_03_20MacAssa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02281567213699"/>
          <c:y val="4.4444444444444398E-2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'!$G$2:$G$5</c:f>
                <c:numCache>
                  <c:formatCode>General</c:formatCode>
                  <c:ptCount val="4"/>
                  <c:pt idx="0">
                    <c:v>160.92484804068945</c:v>
                  </c:pt>
                  <c:pt idx="1">
                    <c:v>489.25019441634146</c:v>
                  </c:pt>
                  <c:pt idx="2">
                    <c:v>7.0259728138871598</c:v>
                  </c:pt>
                  <c:pt idx="3">
                    <c:v>3.5035214291244667</c:v>
                  </c:pt>
                </c:numCache>
              </c:numRef>
            </c:plus>
            <c:minus>
              <c:numRef>
                <c:f>'T=2 vs T=24 '!$G$2:$G$5</c:f>
                <c:numCache>
                  <c:formatCode>General</c:formatCode>
                  <c:ptCount val="4"/>
                  <c:pt idx="0">
                    <c:v>160.92484804068945</c:v>
                  </c:pt>
                  <c:pt idx="1">
                    <c:v>489.25019441634146</c:v>
                  </c:pt>
                  <c:pt idx="2">
                    <c:v>7.0259728138871598</c:v>
                  </c:pt>
                  <c:pt idx="3">
                    <c:v>3.5035214291244667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'!$A$2:$A$5</c:f>
              <c:strCache>
                <c:ptCount val="4"/>
                <c:pt idx="0">
                  <c:v>LVS</c:v>
                </c:pt>
                <c:pt idx="1">
                  <c:v>LVS mtip</c:v>
                </c:pt>
                <c:pt idx="2">
                  <c:v>PriM mtip</c:v>
                </c:pt>
                <c:pt idx="3">
                  <c:v>∆pmrA</c:v>
                </c:pt>
              </c:strCache>
            </c:strRef>
          </c:cat>
          <c:val>
            <c:numRef>
              <c:f>'T=2 vs T=24 '!$F$2:$F$5</c:f>
              <c:numCache>
                <c:formatCode>General</c:formatCode>
                <c:ptCount val="4"/>
                <c:pt idx="0">
                  <c:v>451.56250000000006</c:v>
                </c:pt>
                <c:pt idx="1">
                  <c:v>457.40740740740745</c:v>
                </c:pt>
                <c:pt idx="2">
                  <c:v>5.3611111111111107</c:v>
                </c:pt>
                <c:pt idx="3">
                  <c:v>3.2241379310344831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59-4A80-9A5E-80EFD589A1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Bacterial Growth</a:t>
                </a:r>
              </a:p>
              <a:p>
                <a:pPr>
                  <a:defRPr sz="1400"/>
                </a:pPr>
                <a:r>
                  <a:rPr lang="en-US" sz="1400" baseline="0"/>
                  <a:t>(normalized)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1.817782929418087E-2"/>
              <c:y val="7.097725447261364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02285046079525"/>
          <c:y val="0.10671336835960303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'!$G$2:$G$5</c:f>
                <c:numCache>
                  <c:formatCode>General</c:formatCode>
                  <c:ptCount val="4"/>
                  <c:pt idx="0">
                    <c:v>382.66821947126095</c:v>
                  </c:pt>
                  <c:pt idx="1">
                    <c:v>270.51797190213466</c:v>
                  </c:pt>
                  <c:pt idx="2">
                    <c:v>24.334828626836899</c:v>
                  </c:pt>
                  <c:pt idx="3">
                    <c:v>21.426934257140196</c:v>
                  </c:pt>
                </c:numCache>
              </c:numRef>
            </c:plus>
            <c:minus>
              <c:numRef>
                <c:f>'T=2 vs T=24 '!$G$2:$G$5</c:f>
                <c:numCache>
                  <c:formatCode>General</c:formatCode>
                  <c:ptCount val="4"/>
                  <c:pt idx="0">
                    <c:v>382.66821947126095</c:v>
                  </c:pt>
                  <c:pt idx="1">
                    <c:v>270.51797190213466</c:v>
                  </c:pt>
                  <c:pt idx="2">
                    <c:v>24.334828626836899</c:v>
                  </c:pt>
                  <c:pt idx="3">
                    <c:v>21.426934257140196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'!$A$2:$A$5</c:f>
              <c:strCache>
                <c:ptCount val="4"/>
                <c:pt idx="0">
                  <c:v>LVS</c:v>
                </c:pt>
                <c:pt idx="1">
                  <c:v>LVS_no_C1</c:v>
                </c:pt>
                <c:pt idx="2">
                  <c:v>∆pmrA_no_C1</c:v>
                </c:pt>
                <c:pt idx="3">
                  <c:v>∆pmrA</c:v>
                </c:pt>
              </c:strCache>
            </c:strRef>
          </c:cat>
          <c:val>
            <c:numRef>
              <c:f>'T=2 vs T=24 '!$F$2:$F$5</c:f>
              <c:numCache>
                <c:formatCode>General</c:formatCode>
                <c:ptCount val="4"/>
                <c:pt idx="0">
                  <c:v>413.54166666666669</c:v>
                </c:pt>
                <c:pt idx="1">
                  <c:v>377.35849056603774</c:v>
                </c:pt>
                <c:pt idx="2">
                  <c:v>29.363636363636367</c:v>
                </c:pt>
                <c:pt idx="3">
                  <c:v>14.444444444444445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A-4F0D-AA68-13F6FCAA8A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Bacterial Growth</a:t>
                </a:r>
              </a:p>
              <a:p>
                <a:pPr>
                  <a:defRPr sz="1400"/>
                </a:pPr>
                <a:r>
                  <a:rPr lang="en-US" sz="1400" baseline="0"/>
                  <a:t>(normalized) 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3.3032366693664203E-2"/>
              <c:y val="0.24924270630794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02281567213699"/>
          <c:y val="4.4444444444444398E-2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'!$G$2:$G$5</c:f>
                <c:numCache>
                  <c:formatCode>General</c:formatCode>
                  <c:ptCount val="4"/>
                  <c:pt idx="0">
                    <c:v>174.80743373463525</c:v>
                  </c:pt>
                  <c:pt idx="1">
                    <c:v>79.084507942032943</c:v>
                  </c:pt>
                  <c:pt idx="2">
                    <c:v>22.711746671241777</c:v>
                  </c:pt>
                  <c:pt idx="3">
                    <c:v>1.775545133582308</c:v>
                  </c:pt>
                </c:numCache>
              </c:numRef>
            </c:plus>
            <c:minus>
              <c:numRef>
                <c:f>'T=2 vs T=24 '!$G$2:$G$5</c:f>
                <c:numCache>
                  <c:formatCode>General</c:formatCode>
                  <c:ptCount val="4"/>
                  <c:pt idx="0">
                    <c:v>174.80743373463525</c:v>
                  </c:pt>
                  <c:pt idx="1">
                    <c:v>79.084507942032943</c:v>
                  </c:pt>
                  <c:pt idx="2">
                    <c:v>22.711746671241777</c:v>
                  </c:pt>
                  <c:pt idx="3">
                    <c:v>1.775545133582308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'!$A$2:$A$5</c:f>
              <c:strCache>
                <c:ptCount val="4"/>
                <c:pt idx="0">
                  <c:v>LVS</c:v>
                </c:pt>
                <c:pt idx="1">
                  <c:v>LVS_mpk</c:v>
                </c:pt>
                <c:pt idx="2">
                  <c:v>∆pmrA_mpk</c:v>
                </c:pt>
                <c:pt idx="3">
                  <c:v>∆pmrA</c:v>
                </c:pt>
              </c:strCache>
            </c:strRef>
          </c:cat>
          <c:val>
            <c:numRef>
              <c:f>'T=2 vs T=24 '!$F$2:$F$5</c:f>
              <c:numCache>
                <c:formatCode>General</c:formatCode>
                <c:ptCount val="4"/>
                <c:pt idx="0">
                  <c:v>275</c:v>
                </c:pt>
                <c:pt idx="1">
                  <c:v>125.55555555555556</c:v>
                </c:pt>
                <c:pt idx="2">
                  <c:v>18.475452196382431</c:v>
                </c:pt>
                <c:pt idx="3">
                  <c:v>1.5955056179775282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A2-46C4-A8AC-D2F3204E0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Bacterial Growth</a:t>
                </a:r>
              </a:p>
              <a:p>
                <a:pPr>
                  <a:defRPr sz="1400"/>
                </a:pPr>
                <a:r>
                  <a:rPr lang="en-US" sz="1400" baseline="0"/>
                  <a:t>(normalized) 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2.4998816530699193E-2"/>
              <c:y val="0.183947321746621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48985497764508"/>
          <c:y val="0.14893619595647742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'!$G$2:$G$4</c:f>
                <c:numCache>
                  <c:formatCode>General</c:formatCode>
                  <c:ptCount val="3"/>
                  <c:pt idx="0">
                    <c:v>892.30333967771287</c:v>
                  </c:pt>
                  <c:pt idx="1">
                    <c:v>1.6782515664561439</c:v>
                  </c:pt>
                  <c:pt idx="2">
                    <c:v>2.580976048719025</c:v>
                  </c:pt>
                </c:numCache>
              </c:numRef>
            </c:plus>
            <c:minus>
              <c:numRef>
                <c:f>'T=2 vs T=24 '!$G$2:$G$4</c:f>
                <c:numCache>
                  <c:formatCode>General</c:formatCode>
                  <c:ptCount val="3"/>
                  <c:pt idx="0">
                    <c:v>892.30333967771287</c:v>
                  </c:pt>
                  <c:pt idx="1">
                    <c:v>1.6782515664561439</c:v>
                  </c:pt>
                  <c:pt idx="2">
                    <c:v>2.580976048719025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'!$A$2:$A$4</c:f>
              <c:strCache>
                <c:ptCount val="3"/>
                <c:pt idx="0">
                  <c:v>LVS</c:v>
                </c:pt>
                <c:pt idx="1">
                  <c:v>ΔpmrA PriM-V</c:v>
                </c:pt>
                <c:pt idx="2">
                  <c:v>∆pmrA</c:v>
                </c:pt>
              </c:strCache>
            </c:strRef>
          </c:cat>
          <c:val>
            <c:numRef>
              <c:f>'T=2 vs T=24 '!$F$2:$F$4</c:f>
              <c:numCache>
                <c:formatCode>General</c:formatCode>
                <c:ptCount val="3"/>
                <c:pt idx="0">
                  <c:v>1245</c:v>
                </c:pt>
                <c:pt idx="1">
                  <c:v>2.5000000000000004</c:v>
                </c:pt>
                <c:pt idx="2">
                  <c:v>1.6190476190476191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75-4A07-9C41-52A9B7B414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Bacterial Growth (normalized) </a:t>
                </a:r>
              </a:p>
            </c:rich>
          </c:tx>
          <c:layout>
            <c:manualLayout>
              <c:xMode val="edge"/>
              <c:yMode val="edge"/>
              <c:x val="3.1952856854431659E-2"/>
              <c:y val="0.135230697362230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>
          <a:ln>
            <a:noFill/>
          </a:ln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42381772577531"/>
          <c:y val="0.14586291167792367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'!$G$2:$G$4</c:f>
                <c:numCache>
                  <c:formatCode>General</c:formatCode>
                  <c:ptCount val="3"/>
                  <c:pt idx="0">
                    <c:v>245.66000580119365</c:v>
                  </c:pt>
                  <c:pt idx="1">
                    <c:v>444.71303612477357</c:v>
                  </c:pt>
                  <c:pt idx="2">
                    <c:v>6.7559016481107648</c:v>
                  </c:pt>
                </c:numCache>
              </c:numRef>
            </c:plus>
            <c:minus>
              <c:numRef>
                <c:f>'T=2 vs T=24 '!$G$2:$G$4</c:f>
                <c:numCache>
                  <c:formatCode>General</c:formatCode>
                  <c:ptCount val="3"/>
                  <c:pt idx="0">
                    <c:v>245.66000580119365</c:v>
                  </c:pt>
                  <c:pt idx="1">
                    <c:v>444.71303612477357</c:v>
                  </c:pt>
                  <c:pt idx="2">
                    <c:v>6.7559016481107648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'!$A$2:$A$4</c:f>
              <c:strCache>
                <c:ptCount val="3"/>
                <c:pt idx="0">
                  <c:v>LVS</c:v>
                </c:pt>
                <c:pt idx="1">
                  <c:v>∆pmrA(old)</c:v>
                </c:pt>
                <c:pt idx="2">
                  <c:v>∆pmrA(new)</c:v>
                </c:pt>
              </c:strCache>
            </c:strRef>
          </c:cat>
          <c:val>
            <c:numRef>
              <c:f>'T=2 vs T=24 '!$F$2:$F$4</c:f>
              <c:numCache>
                <c:formatCode>General</c:formatCode>
                <c:ptCount val="3"/>
                <c:pt idx="0">
                  <c:v>168.18181818181819</c:v>
                </c:pt>
                <c:pt idx="1">
                  <c:v>486.66666666666669</c:v>
                </c:pt>
                <c:pt idx="2">
                  <c:v>7.0866141732283463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85-49D3-A340-38317A600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Bacterial Growth (normalized)  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3.4813586867161635E-2"/>
              <c:y val="0.155798132737262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42381772577531"/>
          <c:y val="8.4397226106848175E-2"/>
          <c:w val="0.696153353571767"/>
          <c:h val="0.707730574375877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'T=2 vs T=24 '!$G$2:$G$5</c:f>
                <c:numCache>
                  <c:formatCode>General</c:formatCode>
                  <c:ptCount val="4"/>
                  <c:pt idx="0">
                    <c:v>173.02264059726696</c:v>
                  </c:pt>
                  <c:pt idx="1">
                    <c:v>598.56739807740314</c:v>
                  </c:pt>
                  <c:pt idx="2">
                    <c:v>41.138320790156769</c:v>
                  </c:pt>
                  <c:pt idx="3">
                    <c:v>1.7754178504001428</c:v>
                  </c:pt>
                </c:numCache>
              </c:numRef>
            </c:plus>
            <c:minus>
              <c:numRef>
                <c:f>'T=2 vs T=24 '!$G$2:$G$5</c:f>
                <c:numCache>
                  <c:formatCode>General</c:formatCode>
                  <c:ptCount val="4"/>
                  <c:pt idx="0">
                    <c:v>173.02264059726696</c:v>
                  </c:pt>
                  <c:pt idx="1">
                    <c:v>598.56739807740314</c:v>
                  </c:pt>
                  <c:pt idx="2">
                    <c:v>41.138320790156769</c:v>
                  </c:pt>
                  <c:pt idx="3">
                    <c:v>1.7754178504001428</c:v>
                  </c:pt>
                </c:numCache>
              </c:numRef>
            </c:minus>
            <c:spPr>
              <a:solidFill>
                <a:schemeClr val="tx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</a:ln>
              <a:effectLst/>
            </c:spPr>
          </c:errBars>
          <c:cat>
            <c:strRef>
              <c:f>'T=2 vs T=24 '!$A$2:$A$5</c:f>
              <c:strCache>
                <c:ptCount val="4"/>
                <c:pt idx="0">
                  <c:v>LVS</c:v>
                </c:pt>
                <c:pt idx="1">
                  <c:v>LVS FTL_0146_SNP</c:v>
                </c:pt>
                <c:pt idx="2">
                  <c:v>∆pmrA FTL_0146_SNP</c:v>
                </c:pt>
                <c:pt idx="3">
                  <c:v>∆pmrA</c:v>
                </c:pt>
              </c:strCache>
            </c:strRef>
          </c:cat>
          <c:val>
            <c:numRef>
              <c:f>'T=2 vs T=24 '!$F$2:$F$5</c:f>
              <c:numCache>
                <c:formatCode>General</c:formatCode>
                <c:ptCount val="4"/>
                <c:pt idx="0">
                  <c:v>283.58208955223881</c:v>
                </c:pt>
                <c:pt idx="1">
                  <c:v>926.66666666666663</c:v>
                </c:pt>
                <c:pt idx="2">
                  <c:v>69.542483660130713</c:v>
                </c:pt>
                <c:pt idx="3">
                  <c:v>4.6052631578947372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EC-42BC-B44A-F7A944E0FF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4037064"/>
        <c:axId val="1793997192"/>
      </c:barChart>
      <c:catAx>
        <c:axId val="1794037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3997192"/>
        <c:crosses val="autoZero"/>
        <c:auto val="1"/>
        <c:lblAlgn val="ctr"/>
        <c:lblOffset val="100"/>
        <c:noMultiLvlLbl val="0"/>
      </c:catAx>
      <c:valAx>
        <c:axId val="1793997192"/>
        <c:scaling>
          <c:logBase val="10"/>
          <c:orientation val="minMax"/>
        </c:scaling>
        <c:delete val="0"/>
        <c:axPos val="l"/>
        <c:majorGridlines>
          <c:spPr>
            <a:ln w="6350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Bacterial Growth (normalized) 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5.0100477088150748E-2"/>
              <c:y val="0.14425169976619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E+0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403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1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8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2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68250-B86B-4C70-AFC3-CA58D003F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E45580-2E5F-4D83-8756-FED08F447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C51F2-223D-4042-BEA0-7E4F39133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1E8DC-3E24-4A7E-A427-014DC660D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D11AA-ADDD-42F2-B9C8-3886865F1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6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8A77C-419C-46D5-915E-30EB5933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174C8-737F-45E1-99BF-6450BE85C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3584-1932-4802-86E9-45E74F2B7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512DC-FBD8-4AC6-B231-03BB9EA7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51A3F-1FBF-43BB-B30B-B1BFBB32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4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B05D2E-6054-434F-820D-0922D892EA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8D5CC-2A58-4175-AF78-BE079FBDC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C8496-FF0D-43C0-B932-F0BD3F5C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A0AAA-2742-48EB-932F-071DA2D3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EDAB-B43A-476B-81B2-59C5D08F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1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78F76-65FD-443A-B352-13EE6F895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E31CE-05E6-41A6-9AB5-97BC8F561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1E7F9-CE80-4A16-8C43-212548F7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B36B9-D523-4C7C-A287-8B630667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150F5-8684-465E-A7B7-B36C4294C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CB4E-2451-4443-B4A3-2C368D631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E37B-C253-4BF7-8648-64916E97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251EE-1BF6-4AC4-A5A9-50EBA4F4C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06980-677D-42E4-AFA7-DEE09188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03B56-E771-4A69-B481-E073CF519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0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5ED9A-EE4B-416B-8AFF-CB031A63D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06E06-1A9B-4077-A564-68DD67C38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553F1-D127-4794-B434-A4C34CE88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E4265-A294-46C5-B95A-7B4E36F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1B275-0122-4179-8A93-5854D2B6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0B094-ACCF-4175-B2E6-137982F2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0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E0A5-D086-4449-B3B4-C4D84F00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26A9E-8CFF-4284-9312-1C5F2EF5B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C72D6-5BE4-4837-86FF-29AE87C39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D28DB-54FB-4A55-962C-D5F7ADFC2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6F7AD-599C-4959-A156-1891959A5F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AA158-5B01-4D8F-A923-CCDC67530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53C210-3A15-42B0-A483-EAF0A864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C7338-65ED-430F-8424-B6F1BF17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B7755-65E0-4FDC-8CCF-394B52761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BA4DD9-2BB7-440E-BF1B-21FA08EC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C35FA-2F3F-4A61-AA61-D874798DD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0C5DF-74BE-4056-8FB2-3476C468A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9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C4A05E-3747-43AF-8973-BB7D84084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9D974-FC0C-4FE2-B0F0-5B1787299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9260F-32FD-4AC2-B429-14123396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5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544E3-E420-4D6B-AEAA-BEEAD198E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A744B-D252-4F2D-A3AD-F9E74A365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BD1AD-EEDF-4B9A-BB4F-2292F236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7BA8B-4CEB-4587-B018-48F394A7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9EB25-6D45-4406-97FC-FCC34CCF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26DCD-ACBB-4365-9CB6-51F3A1F3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8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DE2F3-21DB-4BD2-9A67-E851CB2BA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B1E674-D756-45B5-BD7C-6A3031614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D40013-BF94-47DD-9522-B0AEFAFCA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4E749-9DBC-4640-9426-0AA9E868F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9BDAE-D7B1-4588-9625-639F237E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347CB-AA40-4B5C-B83D-34F2E6AB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2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82D73F-59A7-4B35-82BE-79D85998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62020-7791-4A2E-A914-0DD41615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DA099-BCD8-4910-8B12-12E3462FF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CF41-7FD5-4D9A-8722-BE9F6E54A9DD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24BB8-AB0F-4F53-83FB-5CEC31CC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0F4A2-EF1B-4390-8AFF-7559EDBA6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1054A-0B8F-4FED-8E8B-D476E944C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4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702E708-4F22-4235-BA1D-1A67517AAB20}"/>
              </a:ext>
            </a:extLst>
          </p:cNvPr>
          <p:cNvGraphicFramePr/>
          <p:nvPr/>
        </p:nvGraphicFramePr>
        <p:xfrm>
          <a:off x="3281362" y="1873250"/>
          <a:ext cx="5629275" cy="3068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A0F33DA7-3C7D-4B03-9D7D-9528D82D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4722" y="4254500"/>
            <a:ext cx="3696970" cy="730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WT                       WT   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PriM(mtip)        PriM(mtip)                         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98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AEFDB8C-DB1B-4FFC-B7BD-62A04C9F80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2906820"/>
              </p:ext>
            </p:extLst>
          </p:nvPr>
        </p:nvGraphicFramePr>
        <p:xfrm>
          <a:off x="2839961" y="1757954"/>
          <a:ext cx="6259830" cy="326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FD053355-7D1F-49A8-B30F-9E7ADA7FA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6152" y="4462309"/>
            <a:ext cx="4094480" cy="6242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WT  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(C303A)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(C303A)    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99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A856F72-B310-45B3-810D-C92BEFA8ADA7}"/>
              </a:ext>
            </a:extLst>
          </p:cNvPr>
          <p:cNvGraphicFramePr/>
          <p:nvPr/>
        </p:nvGraphicFramePr>
        <p:xfrm>
          <a:off x="2927350" y="1751648"/>
          <a:ext cx="6337300" cy="3354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3E16A7A0-019C-4CCA-9003-60D59045B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5941" y="4323398"/>
            <a:ext cx="4094480" cy="7073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WT   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mpk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mpk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97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DF972E9-6C0F-4933-8838-2AA232A0BA26}"/>
              </a:ext>
            </a:extLst>
          </p:cNvPr>
          <p:cNvGraphicFramePr/>
          <p:nvPr/>
        </p:nvGraphicFramePr>
        <p:xfrm>
          <a:off x="3124200" y="1946593"/>
          <a:ext cx="5943600" cy="2964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540BA75B-C0B1-41BB-A513-433645B3C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195" y="4527868"/>
            <a:ext cx="4094480" cy="3257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LVS       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-V                  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Δ</a:t>
            </a:r>
            <a:r>
              <a:rPr lang="en-US" sz="1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92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86588E6-17E2-4F30-9692-97EA67F7D05C}"/>
              </a:ext>
            </a:extLst>
          </p:cNvPr>
          <p:cNvGraphicFramePr/>
          <p:nvPr/>
        </p:nvGraphicFramePr>
        <p:xfrm>
          <a:off x="2948622" y="1575753"/>
          <a:ext cx="6294755" cy="3706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7EA4EE9C-708D-4023-9B41-B1B75ED2B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6267" y="4823143"/>
            <a:ext cx="4094480" cy="32575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LVS              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(sup)        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07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850142B-FF4D-4D76-9BB3-0A2F8E743D8C}"/>
              </a:ext>
            </a:extLst>
          </p:cNvPr>
          <p:cNvGraphicFramePr/>
          <p:nvPr/>
        </p:nvGraphicFramePr>
        <p:xfrm>
          <a:off x="2760662" y="1568450"/>
          <a:ext cx="6670675" cy="372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6324168B-2756-4F22-BB13-C055F4EF7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3072" y="4581525"/>
            <a:ext cx="4714875" cy="7073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WT                           WT          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Δ</a:t>
            </a:r>
            <a:r>
              <a:rPr lang="en-US" sz="1200" i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pmrA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 FTL_0146(F315L)     FTL_0146(F315L)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04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salni</dc:creator>
  <cp:lastModifiedBy>salni</cp:lastModifiedBy>
  <cp:revision>14</cp:revision>
  <dcterms:created xsi:type="dcterms:W3CDTF">2020-07-03T01:56:00Z</dcterms:created>
  <dcterms:modified xsi:type="dcterms:W3CDTF">2020-07-03T19:46:57Z</dcterms:modified>
</cp:coreProperties>
</file>