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9D98-0DAC-420A-B80A-F25FBF1DE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68D9C-F235-4822-9BA9-0A7397AC8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0BC21-50F3-4DE1-9F99-299C208C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005E-3D5A-40BD-B1EC-3FD5DCB2029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3A9FA-148A-49F3-A6C2-D3307BA07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45508-AE28-43D6-B497-156BAD1E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29F5-74AB-4B03-9BAB-6345813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6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BB17-5E7B-46D1-A585-F68FEACB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414E7-CCCC-46B6-B97E-4172ED00F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F4DA5-BFDA-4E0E-9D0A-033263C6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005E-3D5A-40BD-B1EC-3FD5DCB2029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5D40F-65AF-46BD-B448-557D4004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23678-4F96-497D-895F-E4BED0F1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29F5-74AB-4B03-9BAB-6345813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6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E703E-81DF-4EFF-8538-7FA9E7845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39C57-4474-4874-9E91-56C05758D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CE0B6-2CF9-4D96-A34C-409EE164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005E-3D5A-40BD-B1EC-3FD5DCB2029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EE88E-449D-404B-862F-06E6662F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76C0B-3F80-493A-8E83-76EDB5AE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29F5-74AB-4B03-9BAB-6345813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3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7297-DB51-4F19-AF3E-3D768C9D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AF779-80B6-41FD-9EDF-EE1EAC9D2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5293A-F93E-4E00-A4F8-7215A4F43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005E-3D5A-40BD-B1EC-3FD5DCB2029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4F1DD-9276-4009-8BC8-A22C40C4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56B0-3356-4AFB-9C81-B3D5C0F2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29F5-74AB-4B03-9BAB-6345813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2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3DA4-DD5F-48AE-B37D-FBBE6908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34376-B303-433C-AF02-CF78A7EB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CD8F0-2960-460B-9C7B-99DB5C28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005E-3D5A-40BD-B1EC-3FD5DCB2029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C8396-5547-488E-B0B5-6171C7D8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6F6AA-0921-46E1-BE84-D161B9CF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29F5-74AB-4B03-9BAB-6345813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2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BF25-624D-4EB4-AB5E-8B6CDCDF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EAF6A-F943-4E47-AEA6-1B3D14431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3B345-8EB8-4C2A-903C-0E1453310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493AA-AB37-48B0-A561-66420E3A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005E-3D5A-40BD-B1EC-3FD5DCB2029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3EA43-EF91-4694-B629-AAD99C02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91CB5-54CE-47B3-ACAA-3B064F86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29F5-74AB-4B03-9BAB-6345813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8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C6EB0-97F9-48F2-8060-9D4F51D0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12C21-0F15-4F44-9617-DED96132F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005F0-39C1-40EB-8474-AF355DC33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D08AB-409A-4E4D-8F64-090A31F46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6FDBE7-6CAF-4289-8444-3C41CFEA7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942E36-8864-4254-9D9B-C8F0DFD20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005E-3D5A-40BD-B1EC-3FD5DCB2029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D9E8-50A7-437B-AD01-2CA98089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14023-E408-442B-89CD-B7345C7A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29F5-74AB-4B03-9BAB-6345813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1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94FE6-475B-4DDF-95EB-E24F91B5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CAD719-D332-49EF-93DD-1E724AAB9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005E-3D5A-40BD-B1EC-3FD5DCB2029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47C13-8B00-48A4-9272-9DE57E32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209D9-1489-47F1-89CC-2FDAB21F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29F5-74AB-4B03-9BAB-6345813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4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C8442-CE6D-4B72-9483-F0D4DDB9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005E-3D5A-40BD-B1EC-3FD5DCB2029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B6D7B-7E05-47D7-8D95-02446AF3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07E9D-B8BB-44D9-ABA3-B466887E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29F5-74AB-4B03-9BAB-6345813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C3317-B1EC-4A4C-A00C-C9340DFBC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B348C-D8BC-4040-BAC2-EA8BFA9F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40FF9-272A-4E9E-93B9-8DAFAB712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91569-5498-4654-BEA7-2B793FC6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005E-3D5A-40BD-B1EC-3FD5DCB2029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65072-0304-4A76-B158-311086E8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2744D-9231-492B-A899-485ED500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29F5-74AB-4B03-9BAB-6345813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E5A5-371E-4653-BD7B-A5BC65891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AC4FFE-65A1-4096-90DD-5D9A563BF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E258C-F473-4FA2-853D-470B4A5BA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E535C-9FEF-45F2-8330-0892FDD8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005E-3D5A-40BD-B1EC-3FD5DCB2029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BAED9-0F2B-4103-B59A-7537AFD91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C2449-59BB-4AF9-832E-831D0980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29F5-74AB-4B03-9BAB-6345813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6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DFA29-83B7-412F-84AE-0FC3396F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70314-A2AD-48F3-AE70-DE3CB65A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B45F2-0601-4194-84C5-FF4BEB547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B005E-3D5A-40BD-B1EC-3FD5DCB2029E}" type="datetimeFigureOut">
              <a:rPr lang="en-US" smtClean="0"/>
              <a:t>4/6/2019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728F1-7A3E-464B-92D5-01AB0F9F9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79837-7DED-4555-958A-394E03020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329F5-74AB-4B03-9BAB-6345813EE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logy-pages.info/T/Transposon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7492-B3BB-4996-B8FA-D844FE823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307" y="535135"/>
            <a:ext cx="10532882" cy="306690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Transposons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Amplification      Assembly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849F3-8A21-462C-AE93-F2BF31F34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The Hide &amp; Seq Genomic Elements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8EA8432-0493-4B42-B2A6-EB82F6C3E6DF}"/>
              </a:ext>
            </a:extLst>
          </p:cNvPr>
          <p:cNvSpPr/>
          <p:nvPr/>
        </p:nvSpPr>
        <p:spPr>
          <a:xfrm>
            <a:off x="3817855" y="3035431"/>
            <a:ext cx="582892" cy="393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6575549-068D-4F40-A9A1-379815E1F7D0}"/>
              </a:ext>
            </a:extLst>
          </p:cNvPr>
          <p:cNvSpPr/>
          <p:nvPr/>
        </p:nvSpPr>
        <p:spPr>
          <a:xfrm>
            <a:off x="7571294" y="3035431"/>
            <a:ext cx="582892" cy="393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3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931C-A9EA-42B6-AAD6-F1A4FEAF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Randomized Non-Specific Insertions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24128-D8F2-44DE-9C3E-F3F357714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genome is one big target.</a:t>
            </a:r>
          </a:p>
          <a:p>
            <a:endParaRPr lang="en-US" dirty="0"/>
          </a:p>
          <a:p>
            <a:r>
              <a:rPr lang="en-US" dirty="0"/>
              <a:t>No clear defined targets</a:t>
            </a:r>
          </a:p>
          <a:p>
            <a:endParaRPr lang="en-US" dirty="0"/>
          </a:p>
          <a:p>
            <a:r>
              <a:rPr lang="en-US" dirty="0"/>
              <a:t>Transposon elements typically affect bacterial fitness</a:t>
            </a:r>
          </a:p>
          <a:p>
            <a:endParaRPr lang="en-US" dirty="0"/>
          </a:p>
          <a:p>
            <a:r>
              <a:rPr lang="en-US" dirty="0"/>
              <a:t>How to pinpoint insertions of interest?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2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6203-DFEE-4656-9CE2-807FB792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Finding Mutants of Interest/Phenotypes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A1C54-54EE-46C5-806D-48AA01009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Arbitrary Primed Polymerase Chain Reaction (AP-PCR)</a:t>
            </a:r>
          </a:p>
          <a:p>
            <a:pPr>
              <a:buFontTx/>
              <a:buChar char="-"/>
            </a:pPr>
            <a:r>
              <a:rPr lang="en-US" dirty="0"/>
              <a:t>Method allows for finding of specific Transposon insertion events</a:t>
            </a:r>
          </a:p>
          <a:p>
            <a:pPr>
              <a:buFontTx/>
              <a:buChar char="-"/>
            </a:pPr>
            <a:r>
              <a:rPr lang="en-US" dirty="0"/>
              <a:t>It is a two step reaction.</a:t>
            </a:r>
          </a:p>
          <a:p>
            <a:pPr marL="571500" indent="-571500">
              <a:buAutoNum type="romanLcPeriod"/>
            </a:pPr>
            <a:r>
              <a:rPr lang="en-US" dirty="0"/>
              <a:t>Part one of AP-PCR involves  a non biased, non specific primer that anneals to the genomic sequence and a coupled transposon specific primer. </a:t>
            </a:r>
          </a:p>
          <a:p>
            <a:pPr marL="571500" indent="-571500">
              <a:buAutoNum type="romanLcPeriod"/>
            </a:pPr>
            <a:r>
              <a:rPr lang="en-US" dirty="0"/>
              <a:t>Products of the first step are then subjected to the second step reaction of AP-PCR with a nested transposon primer and a arbitrary primer sharing 5’ region of arbitrary primers. </a:t>
            </a:r>
          </a:p>
        </p:txBody>
      </p:sp>
    </p:spTree>
    <p:extLst>
      <p:ext uri="{BB962C8B-B14F-4D97-AF65-F5344CB8AC3E}">
        <p14:creationId xmlns:p14="http://schemas.microsoft.com/office/powerpoint/2010/main" val="86674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DBDD-4F50-4AA1-84D9-88EACBC6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Closer Look at Transposon Insertions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2BA4CD-4ACF-4B23-9A7E-6535322DA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04" y="1605406"/>
            <a:ext cx="3992203" cy="280469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9BFC7-DAE3-4DF5-B029-E18125FB6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4" y="1725615"/>
            <a:ext cx="3063462" cy="21966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073A7E-F84C-4A35-BB33-C11A6DE8DD45}"/>
              </a:ext>
            </a:extLst>
          </p:cNvPr>
          <p:cNvSpPr/>
          <p:nvPr/>
        </p:nvSpPr>
        <p:spPr>
          <a:xfrm>
            <a:off x="8390475" y="4606263"/>
            <a:ext cx="3063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http://www.biology-pages.info/T/Transposons.html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9FC5E1-55DB-4C9F-A77E-112234CED4CC}"/>
              </a:ext>
            </a:extLst>
          </p:cNvPr>
          <p:cNvSpPr txBox="1"/>
          <p:nvPr/>
        </p:nvSpPr>
        <p:spPr>
          <a:xfrm>
            <a:off x="8390475" y="4318692"/>
            <a:ext cx="2954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from: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89BB1-1C64-432E-BE64-321C88FB27BF}"/>
              </a:ext>
            </a:extLst>
          </p:cNvPr>
          <p:cNvSpPr txBox="1"/>
          <p:nvPr/>
        </p:nvSpPr>
        <p:spPr>
          <a:xfrm>
            <a:off x="372875" y="4019943"/>
            <a:ext cx="109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3ECE11-B896-4E31-8766-687A2F9B66CF}"/>
              </a:ext>
            </a:extLst>
          </p:cNvPr>
          <p:cNvSpPr/>
          <p:nvPr/>
        </p:nvSpPr>
        <p:spPr>
          <a:xfrm>
            <a:off x="56560" y="4364859"/>
            <a:ext cx="6039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Das, S., Noe, J. C., Paik, S., &amp; Kitten, T. (2005). An improved arbitrary primed PCR method for rapid characterization of transposon insertion sites. Journal of Microbiological Methods, 63(1), 89–94. https://doi.org/10.1016/j.mimet.2005.02.011</a:t>
            </a:r>
          </a:p>
        </p:txBody>
      </p:sp>
    </p:spTree>
    <p:extLst>
      <p:ext uri="{BB962C8B-B14F-4D97-AF65-F5344CB8AC3E}">
        <p14:creationId xmlns:p14="http://schemas.microsoft.com/office/powerpoint/2010/main" val="237592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97B0-C6AB-4E39-9CE2-676C9A66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Closer Look at Transposon Insertions Cont.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0BB165-C79B-4DED-B0CE-7331C2A5D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31" y="4650705"/>
            <a:ext cx="6029254" cy="20171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6D327-6862-4D47-9579-C4F994DE7213}"/>
              </a:ext>
            </a:extLst>
          </p:cNvPr>
          <p:cNvSpPr txBox="1"/>
          <p:nvPr/>
        </p:nvSpPr>
        <p:spPr>
          <a:xfrm>
            <a:off x="838200" y="1602557"/>
            <a:ext cx="10860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Arb1/KROL 87: GGCCACGCGTCGACTAGTAC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NNNNNNNNNN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GATAT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Arb6/KROL 89: GGCCACGCGTCGACTAGTAC</a:t>
            </a:r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NNNNNNNNNN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ACGCC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Tn_Mar1/KROL90:TTTGTCAAACAAGCTCTCGATTTTAAC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Arb2/KROL88: GGCCACGCGTCGACTAGTAC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Tn_Mar2/KROL91: TTGGATAATTGCTCGAGGGCGCGC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AP-PCR primers owe their annealing specificity to annealing temperature. This leaves room for experimentation for resolving amplicons on agarose gels. </a:t>
            </a:r>
          </a:p>
        </p:txBody>
      </p:sp>
    </p:spTree>
    <p:extLst>
      <p:ext uri="{BB962C8B-B14F-4D97-AF65-F5344CB8AC3E}">
        <p14:creationId xmlns:p14="http://schemas.microsoft.com/office/powerpoint/2010/main" val="196692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54A1-B898-443D-87D2-FC40ACDD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Gallery- February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473B84-A992-40F6-B456-6FCEC2B8EBF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r="38442"/>
          <a:stretch/>
        </p:blipFill>
        <p:spPr bwMode="auto">
          <a:xfrm>
            <a:off x="2451449" y="1690688"/>
            <a:ext cx="2668571" cy="2940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C8D08-3173-4C35-AF39-C7672CBE6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8" y="1406926"/>
            <a:ext cx="2352681" cy="3589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9DB94-6821-4EF0-873E-927930C72C26}"/>
              </a:ext>
            </a:extLst>
          </p:cNvPr>
          <p:cNvSpPr txBox="1"/>
          <p:nvPr/>
        </p:nvSpPr>
        <p:spPr>
          <a:xfrm>
            <a:off x="5120020" y="1690688"/>
            <a:ext cx="29128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Lane 1 (Read from left to right) is the 2log</a:t>
            </a:r>
            <a:r>
              <a:rPr lang="en-US" baseline="-25000" dirty="0"/>
              <a:t> </a:t>
            </a:r>
            <a:r>
              <a:rPr lang="en-US" dirty="0"/>
              <a:t>DNA ladder. Shown here, the ladder spans from 10kb to 1kb. The gel is cutoff from 1kb downward. Adjacent to the ladder is T</a:t>
            </a:r>
            <a:r>
              <a:rPr lang="en-US" baseline="-25000" dirty="0"/>
              <a:t>n</a:t>
            </a:r>
            <a:r>
              <a:rPr lang="en-US" dirty="0"/>
              <a:t>3 mutant. In lane 3 is Tn6 mutant with a band that is indistinguishable. The lane furthest right is the LVS gDNA. Feb. 6, 2019 Arb1 APPCR 1° /2° </a:t>
            </a:r>
          </a:p>
        </p:txBody>
      </p:sp>
    </p:spTree>
    <p:extLst>
      <p:ext uri="{BB962C8B-B14F-4D97-AF65-F5344CB8AC3E}">
        <p14:creationId xmlns:p14="http://schemas.microsoft.com/office/powerpoint/2010/main" val="181200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5780A-3DE1-4190-884A-51757254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856686-66A0-4ECC-9C30-A93B120BC7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66" y="1690688"/>
            <a:ext cx="4537264" cy="278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92D2C-1803-45E6-B044-73ACBAF30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85" y="1690688"/>
            <a:ext cx="2352681" cy="3589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1E8E0C-97E1-41EE-8EE6-37717732E23B}"/>
              </a:ext>
            </a:extLst>
          </p:cNvPr>
          <p:cNvSpPr txBox="1"/>
          <p:nvPr/>
        </p:nvSpPr>
        <p:spPr>
          <a:xfrm>
            <a:off x="2741366" y="4693355"/>
            <a:ext cx="505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 8, 2019</a:t>
            </a:r>
          </a:p>
          <a:p>
            <a:r>
              <a:rPr lang="en-US" dirty="0"/>
              <a:t>Arb 1 AP-PCR 1° and 2°</a:t>
            </a:r>
          </a:p>
        </p:txBody>
      </p:sp>
    </p:spTree>
    <p:extLst>
      <p:ext uri="{BB962C8B-B14F-4D97-AF65-F5344CB8AC3E}">
        <p14:creationId xmlns:p14="http://schemas.microsoft.com/office/powerpoint/2010/main" val="181838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E49E-F1EC-4525-81EE-553A6AB3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E781EB-9AB0-45E0-9A20-9278FE816D5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8" y="948653"/>
            <a:ext cx="3978564" cy="3063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ADE541-B226-49F5-B307-FD889A4D41F0}"/>
              </a:ext>
            </a:extLst>
          </p:cNvPr>
          <p:cNvSpPr txBox="1"/>
          <p:nvPr/>
        </p:nvSpPr>
        <p:spPr>
          <a:xfrm>
            <a:off x="5637229" y="28374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FB86A-9227-4A58-8DA7-5A462FF03936}"/>
              </a:ext>
            </a:extLst>
          </p:cNvPr>
          <p:cNvSpPr txBox="1"/>
          <p:nvPr/>
        </p:nvSpPr>
        <p:spPr>
          <a:xfrm>
            <a:off x="562956" y="4012528"/>
            <a:ext cx="5439266" cy="17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60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360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Transposons     Amplification      Assembly</vt:lpstr>
      <vt:lpstr>Randomized Non-Specific Insertions</vt:lpstr>
      <vt:lpstr>Finding Mutants of Interest/Phenotypes of Interest</vt:lpstr>
      <vt:lpstr>A Closer Look at Transposon Insertions</vt:lpstr>
      <vt:lpstr>A Closer Look at Transposon Insertions Cont.</vt:lpstr>
      <vt:lpstr>Gallery- February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Transposons: How &amp; Where</dc:title>
  <dc:creator>Daniel Rosario</dc:creator>
  <cp:lastModifiedBy>Daniel Rosario</cp:lastModifiedBy>
  <cp:revision>36</cp:revision>
  <dcterms:created xsi:type="dcterms:W3CDTF">2019-04-06T13:56:55Z</dcterms:created>
  <dcterms:modified xsi:type="dcterms:W3CDTF">2019-04-08T13:57:34Z</dcterms:modified>
</cp:coreProperties>
</file>