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43891200" cy="329184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6" d="100"/>
          <a:sy n="16" d="100"/>
        </p:scale>
        <p:origin x="1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Team%20Drives\KRamsey%20Lab\Jamie%20Wandzilak\04_02_2019MacAssa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796140174901373"/>
          <c:y val="4.3534341498905726E-2"/>
          <c:w val="0.696153353571767"/>
          <c:h val="0.7077305743758773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'T=24'!$P$2</c:f>
              <c:strCache>
                <c:ptCount val="1"/>
                <c:pt idx="0">
                  <c:v>Average CFU per well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extLst>
                  <c:ext xmlns:c15="http://schemas.microsoft.com/office/drawing/2012/chart" uri="{02D57815-91ED-43cb-92C2-25804820EDAC}">
                    <c15:fullRef>
                      <c15:sqref>'T=24'!$Q$3:$Q$6</c15:sqref>
                    </c15:fullRef>
                  </c:ext>
                </c:extLst>
                <c:f>'T=24'!$Q$3:$Q$5</c:f>
                <c:numCache>
                  <c:formatCode>General</c:formatCode>
                  <c:ptCount val="3"/>
                  <c:pt idx="0">
                    <c:v>19924.858845171275</c:v>
                  </c:pt>
                  <c:pt idx="1">
                    <c:v>162.58331197676259</c:v>
                  </c:pt>
                  <c:pt idx="2">
                    <c:v>42.394968254892397</c:v>
                  </c:pt>
                </c:numCache>
              </c:numRef>
            </c:plus>
            <c:minus>
              <c:numRef>
                <c:extLst>
                  <c:ext xmlns:c15="http://schemas.microsoft.com/office/drawing/2012/chart" uri="{02D57815-91ED-43cb-92C2-25804820EDAC}">
                    <c15:fullRef>
                      <c15:sqref>'T=24'!$Q$3:$Q$6</c15:sqref>
                    </c15:fullRef>
                  </c:ext>
                </c:extLst>
                <c:f>'T=24'!$Q$3:$Q$5</c:f>
                <c:numCache>
                  <c:formatCode>General</c:formatCode>
                  <c:ptCount val="3"/>
                  <c:pt idx="0">
                    <c:v>19924.858845171275</c:v>
                  </c:pt>
                  <c:pt idx="1">
                    <c:v>162.58331197676259</c:v>
                  </c:pt>
                  <c:pt idx="2">
                    <c:v>42.394968254892397</c:v>
                  </c:pt>
                </c:numCache>
              </c:numRef>
            </c:minus>
          </c:errBars>
          <c:cat>
            <c:strRef>
              <c:extLst>
                <c:ext xmlns:c15="http://schemas.microsoft.com/office/drawing/2012/chart" uri="{02D57815-91ED-43cb-92C2-25804820EDAC}">
                  <c15:fullRef>
                    <c15:sqref>'T=24'!$O$3:$O$6</c15:sqref>
                  </c15:fullRef>
                </c:ext>
              </c:extLst>
              <c:f>'T=24'!$O$3:$O$5</c:f>
              <c:strCache>
                <c:ptCount val="3"/>
                <c:pt idx="0">
                  <c:v>LVS</c:v>
                </c:pt>
                <c:pt idx="1">
                  <c:v>∆pmrA </c:v>
                </c:pt>
                <c:pt idx="2">
                  <c:v>∆pigR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'T=24'!$P$3:$P$6</c15:sqref>
                  </c15:fullRef>
                </c:ext>
              </c:extLst>
              <c:f>'T=24'!$P$3:$P$5</c:f>
              <c:numCache>
                <c:formatCode>0.00E+00</c:formatCode>
                <c:ptCount val="3"/>
                <c:pt idx="0">
                  <c:v>61000</c:v>
                </c:pt>
                <c:pt idx="1">
                  <c:v>426.66666666666669</c:v>
                </c:pt>
                <c:pt idx="2">
                  <c:v>96.666666666666671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93-4ACE-8254-33F66B6D4F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94037064"/>
        <c:axId val="1793997192"/>
      </c:barChart>
      <c:catAx>
        <c:axId val="17940370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793997192"/>
        <c:crosses val="autoZero"/>
        <c:auto val="1"/>
        <c:lblAlgn val="ctr"/>
        <c:lblOffset val="100"/>
        <c:noMultiLvlLbl val="0"/>
      </c:catAx>
      <c:valAx>
        <c:axId val="1793997192"/>
        <c:scaling>
          <c:logBase val="10"/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E+00" sourceLinked="0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79403706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402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609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06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91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3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50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7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791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46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346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5A2A2-4867-4322-B9A1-B2109BDB74F6}" type="datetimeFigureOut">
              <a:rPr lang="en-US" smtClean="0"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03DA9-D2F0-46DE-86E3-AC476B9E2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06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6" Type="http://schemas.openxmlformats.org/officeDocument/2006/relationships/image" Target="../media/image1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5" Type="http://schemas.openxmlformats.org/officeDocument/2006/relationships/image" Target="../media/image13.emf"/><Relationship Id="rId10" Type="http://schemas.openxmlformats.org/officeDocument/2006/relationships/image" Target="../media/image8.png"/><Relationship Id="rId4" Type="http://schemas.openxmlformats.org/officeDocument/2006/relationships/image" Target="../media/image3.jp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9887E670-F54B-4E92-9FB2-5DC4D6FD1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90" y="22644910"/>
            <a:ext cx="11583787" cy="9645979"/>
          </a:xfrm>
          <a:prstGeom prst="rect">
            <a:avLst/>
          </a:prstGeom>
        </p:spPr>
      </p:pic>
      <p:sp>
        <p:nvSpPr>
          <p:cNvPr id="1054" name="Rectangle 1053">
            <a:extLst>
              <a:ext uri="{FF2B5EF4-FFF2-40B4-BE49-F238E27FC236}">
                <a16:creationId xmlns:a16="http://schemas.microsoft.com/office/drawing/2014/main" id="{47615942-47DC-4416-B687-F58CDFED02D3}"/>
              </a:ext>
            </a:extLst>
          </p:cNvPr>
          <p:cNvSpPr/>
          <p:nvPr/>
        </p:nvSpPr>
        <p:spPr>
          <a:xfrm>
            <a:off x="186090" y="22537101"/>
            <a:ext cx="6332384" cy="1736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53" name="Picture 1052">
            <a:extLst>
              <a:ext uri="{FF2B5EF4-FFF2-40B4-BE49-F238E27FC236}">
                <a16:creationId xmlns:a16="http://schemas.microsoft.com/office/drawing/2014/main" id="{43618745-C73F-4A81-A5AF-28EF5633B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5" y="24591226"/>
            <a:ext cx="7068371" cy="80483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E944BC5-E996-4071-B212-D998F2DBF8EE}"/>
              </a:ext>
            </a:extLst>
          </p:cNvPr>
          <p:cNvSpPr txBox="1"/>
          <p:nvPr/>
        </p:nvSpPr>
        <p:spPr>
          <a:xfrm>
            <a:off x="568044" y="-52112"/>
            <a:ext cx="3491917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Investigating the structure and function of a novel bacterial      </a:t>
            </a:r>
          </a:p>
          <a:p>
            <a:r>
              <a:rPr lang="en-US" sz="9600" dirty="0"/>
              <a:t>anti-virulence factor</a:t>
            </a:r>
          </a:p>
          <a:p>
            <a:r>
              <a:rPr lang="en-US" sz="4050" b="1" dirty="0"/>
              <a:t>Jamie M. Wandzilak</a:t>
            </a:r>
            <a:r>
              <a:rPr lang="en-US" sz="4050" b="1" baseline="30000" dirty="0"/>
              <a:t>1</a:t>
            </a:r>
            <a:r>
              <a:rPr lang="en-US" sz="4050" dirty="0"/>
              <a:t>, Maria A. Schumacher</a:t>
            </a:r>
            <a:r>
              <a:rPr lang="en-US" sz="4050" baseline="30000" dirty="0"/>
              <a:t>2</a:t>
            </a:r>
            <a:r>
              <a:rPr lang="en-US" sz="4050" dirty="0"/>
              <a:t>, Joe D. Paquette</a:t>
            </a:r>
            <a:r>
              <a:rPr lang="en-US" sz="4050" baseline="30000" dirty="0"/>
              <a:t>1</a:t>
            </a:r>
            <a:r>
              <a:rPr lang="en-US" sz="4050" dirty="0"/>
              <a:t>, John T. Church</a:t>
            </a:r>
            <a:r>
              <a:rPr lang="en-US" sz="4050" baseline="30000" dirty="0"/>
              <a:t>1</a:t>
            </a:r>
            <a:r>
              <a:rPr lang="en-US" sz="4050" dirty="0"/>
              <a:t>, Richard G. Brennan</a:t>
            </a:r>
            <a:r>
              <a:rPr lang="en-US" sz="4050" baseline="30000" dirty="0"/>
              <a:t>2</a:t>
            </a:r>
            <a:r>
              <a:rPr lang="en-US" sz="4050" dirty="0"/>
              <a:t>, Kathryn M. Ramsey</a:t>
            </a:r>
            <a:r>
              <a:rPr lang="en-US" sz="4050" baseline="30000" dirty="0"/>
              <a:t>1</a:t>
            </a:r>
            <a:r>
              <a:rPr lang="en-US" sz="4050" dirty="0"/>
              <a:t>                                                                                                                                                                                          </a:t>
            </a:r>
          </a:p>
          <a:p>
            <a:pPr marL="742950" indent="-742950">
              <a:buAutoNum type="arabicPeriod"/>
            </a:pPr>
            <a:r>
              <a:rPr lang="en-US" sz="4050" dirty="0"/>
              <a:t>Department of Cell and Molecular Biology, University of Rhode Island</a:t>
            </a:r>
          </a:p>
          <a:p>
            <a:pPr marL="742950" indent="-742950">
              <a:buAutoNum type="arabicPeriod"/>
            </a:pPr>
            <a:r>
              <a:rPr lang="en-US" sz="4050" dirty="0"/>
              <a:t>Department of Biochemistry, Duke University School of Medicine</a:t>
            </a:r>
          </a:p>
          <a:p>
            <a:endParaRPr lang="en-US" sz="405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823EE0-F033-40E1-9A0B-C135A2926140}"/>
              </a:ext>
            </a:extLst>
          </p:cNvPr>
          <p:cNvSpPr txBox="1"/>
          <p:nvPr/>
        </p:nvSpPr>
        <p:spPr>
          <a:xfrm>
            <a:off x="511397" y="5080043"/>
            <a:ext cx="12770640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6000" dirty="0"/>
              <a:t>Abstract</a:t>
            </a:r>
          </a:p>
          <a:p>
            <a:pPr algn="just"/>
            <a:r>
              <a:rPr lang="en-US" sz="2800" i="1" dirty="0" err="1"/>
              <a:t>Francisella</a:t>
            </a:r>
            <a:r>
              <a:rPr lang="en-US" sz="2800" i="1" dirty="0"/>
              <a:t> </a:t>
            </a:r>
            <a:r>
              <a:rPr lang="en-US" sz="2800" i="1" dirty="0" err="1"/>
              <a:t>tularensis</a:t>
            </a:r>
            <a:r>
              <a:rPr lang="en-US" sz="2800" dirty="0"/>
              <a:t> is a highly infectious intracellular human pathogen. How </a:t>
            </a:r>
            <a:r>
              <a:rPr lang="en-US" sz="2800" i="1" dirty="0"/>
              <a:t>F. </a:t>
            </a:r>
            <a:r>
              <a:rPr lang="en-US" sz="2800" i="1" dirty="0" err="1"/>
              <a:t>tularensis</a:t>
            </a:r>
            <a:r>
              <a:rPr lang="en-US" sz="2800" i="1" dirty="0"/>
              <a:t> </a:t>
            </a:r>
            <a:r>
              <a:rPr lang="en-US" sz="2800" dirty="0"/>
              <a:t>regulates expression of genes important for replication in macrophage, a key host niche, is still incompletely understood. One transcription factor critical for virulence is the response regulator </a:t>
            </a:r>
            <a:r>
              <a:rPr lang="en-US" sz="2800" dirty="0" err="1"/>
              <a:t>PmrA</a:t>
            </a:r>
            <a:r>
              <a:rPr lang="en-US" sz="2800" dirty="0"/>
              <a:t>. This transcription factor is necessary for virulence primarily because it functions to repress expression of </a:t>
            </a:r>
            <a:r>
              <a:rPr lang="en-US" sz="2800" dirty="0" err="1"/>
              <a:t>PriM</a:t>
            </a:r>
            <a:r>
              <a:rPr lang="en-US" sz="2800" dirty="0"/>
              <a:t> (</a:t>
            </a:r>
            <a:r>
              <a:rPr lang="en-US" sz="2800" dirty="0" err="1"/>
              <a:t>PmrA</a:t>
            </a:r>
            <a:r>
              <a:rPr lang="en-US" sz="2800" dirty="0"/>
              <a:t>-repressed-inhibitor of intramacrophage growth). Although how </a:t>
            </a:r>
            <a:r>
              <a:rPr lang="en-US" sz="2800" dirty="0" err="1"/>
              <a:t>PriM</a:t>
            </a:r>
            <a:r>
              <a:rPr lang="en-US" sz="2800" dirty="0"/>
              <a:t> functions to inhibit virulence is still unknown, we have defined the crystal structure of the </a:t>
            </a:r>
            <a:r>
              <a:rPr lang="en-US" sz="2800" dirty="0" err="1"/>
              <a:t>PriM</a:t>
            </a:r>
            <a:r>
              <a:rPr lang="en-US" sz="2800" dirty="0"/>
              <a:t> protein and identified several structural elements that may contribute to its function. We have generated cells that produce </a:t>
            </a:r>
            <a:r>
              <a:rPr lang="en-US" sz="2800" dirty="0" err="1"/>
              <a:t>PriM</a:t>
            </a:r>
            <a:r>
              <a:rPr lang="en-US" sz="2800" dirty="0"/>
              <a:t> with distinct mutations to purposefully disrupt these structural elements. To determine how the structure of </a:t>
            </a:r>
            <a:r>
              <a:rPr lang="en-US" sz="2800" dirty="0" err="1"/>
              <a:t>PriM</a:t>
            </a:r>
            <a:r>
              <a:rPr lang="en-US" sz="2800" dirty="0"/>
              <a:t> contributes to its function, we are assessing the ability of these cells to survive within macrophage. Our goal is to understand how the anti-virulence factor </a:t>
            </a:r>
            <a:r>
              <a:rPr lang="en-US" sz="2800" dirty="0" err="1"/>
              <a:t>PriM</a:t>
            </a:r>
            <a:r>
              <a:rPr lang="en-US" sz="2800" dirty="0"/>
              <a:t> functions at the molecular level; bacterially-encoded anti-virulence pathways may be targets for future therapeutics. </a:t>
            </a:r>
          </a:p>
        </p:txBody>
      </p:sp>
      <p:pic>
        <p:nvPicPr>
          <p:cNvPr id="7" name="Picture 6" descr="4a.jpg">
            <a:extLst>
              <a:ext uri="{FF2B5EF4-FFF2-40B4-BE49-F238E27FC236}">
                <a16:creationId xmlns:a16="http://schemas.microsoft.com/office/drawing/2014/main" id="{E2AEDE09-1A04-4EE5-9FA5-CAA7CAC7D3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9405" y="14710206"/>
            <a:ext cx="7716511" cy="63968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3EB5EE-8DB7-4C63-8536-B6FD3D7E58CE}"/>
              </a:ext>
            </a:extLst>
          </p:cNvPr>
          <p:cNvSpPr txBox="1"/>
          <p:nvPr/>
        </p:nvSpPr>
        <p:spPr>
          <a:xfrm>
            <a:off x="28777173" y="5080043"/>
            <a:ext cx="14531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6000" dirty="0"/>
              <a:t>The transcription factor </a:t>
            </a:r>
            <a:r>
              <a:rPr lang="en-US" sz="6000" dirty="0" err="1"/>
              <a:t>PmrA</a:t>
            </a:r>
            <a:r>
              <a:rPr lang="en-US" sz="6000" dirty="0"/>
              <a:t> is required for intramacrophage replication 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D657B4-F301-4817-93D4-8DA9CC9E0330}"/>
              </a:ext>
            </a:extLst>
          </p:cNvPr>
          <p:cNvSpPr txBox="1"/>
          <p:nvPr/>
        </p:nvSpPr>
        <p:spPr>
          <a:xfrm>
            <a:off x="511397" y="12578672"/>
            <a:ext cx="127706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6000" i="1" dirty="0" err="1"/>
              <a:t>priM</a:t>
            </a:r>
            <a:r>
              <a:rPr lang="en-US" sz="6000" i="1" dirty="0"/>
              <a:t> </a:t>
            </a:r>
            <a:r>
              <a:rPr lang="en-US" sz="6000" dirty="0"/>
              <a:t>is the gene most tightly controlled by </a:t>
            </a:r>
            <a:r>
              <a:rPr lang="en-US" sz="6000" dirty="0" err="1"/>
              <a:t>PmrA</a:t>
            </a:r>
            <a:r>
              <a:rPr lang="en-US" sz="6000" dirty="0"/>
              <a:t>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1A8A98-3C72-4C1B-B533-69479F6563B3}"/>
              </a:ext>
            </a:extLst>
          </p:cNvPr>
          <p:cNvCxnSpPr>
            <a:cxnSpLocks/>
          </p:cNvCxnSpPr>
          <p:nvPr/>
        </p:nvCxnSpPr>
        <p:spPr>
          <a:xfrm>
            <a:off x="0" y="5096548"/>
            <a:ext cx="438912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FD6DE8A-C125-4BEE-872D-0202B7D5471E}"/>
              </a:ext>
            </a:extLst>
          </p:cNvPr>
          <p:cNvSpPr txBox="1"/>
          <p:nvPr/>
        </p:nvSpPr>
        <p:spPr>
          <a:xfrm>
            <a:off x="363648" y="21281832"/>
            <a:ext cx="127854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Figure 2. </a:t>
            </a:r>
            <a:r>
              <a:rPr lang="en-US" sz="2400" dirty="0"/>
              <a:t>Transcriptomic analysis comparing wild-type cells and cells lacking </a:t>
            </a:r>
            <a:r>
              <a:rPr lang="en-US" sz="2400" i="1" dirty="0" err="1"/>
              <a:t>pmrA</a:t>
            </a:r>
            <a:r>
              <a:rPr lang="en-US" sz="2400" i="1" dirty="0"/>
              <a:t> </a:t>
            </a:r>
            <a:r>
              <a:rPr lang="en-US" sz="2400" dirty="0"/>
              <a:t>using RNA-Seq. Points represent individual genes (Ramsey and Dove, 2016). 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68D1337-A1DD-48EC-917D-60B8102B2DDC}"/>
              </a:ext>
            </a:extLst>
          </p:cNvPr>
          <p:cNvSpPr txBox="1"/>
          <p:nvPr/>
        </p:nvSpPr>
        <p:spPr>
          <a:xfrm>
            <a:off x="14019906" y="29184338"/>
            <a:ext cx="15592156" cy="337015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800" dirty="0"/>
              <a:t>Future Directions</a:t>
            </a:r>
          </a:p>
          <a:p>
            <a:pPr algn="just"/>
            <a:r>
              <a:rPr lang="en-US" sz="3300" b="1" dirty="0"/>
              <a:t>Structure-function analyses: </a:t>
            </a:r>
            <a:r>
              <a:rPr lang="en-US" sz="3300" dirty="0"/>
              <a:t>Testing strains producing </a:t>
            </a:r>
            <a:r>
              <a:rPr lang="en-US" sz="3300" dirty="0" err="1"/>
              <a:t>PriM</a:t>
            </a:r>
            <a:r>
              <a:rPr lang="en-US" sz="3300" dirty="0"/>
              <a:t> with targeted mutations for ability to survive in macrophage. </a:t>
            </a:r>
          </a:p>
          <a:p>
            <a:pPr algn="just"/>
            <a:r>
              <a:rPr lang="en-US" sz="3300" b="1" dirty="0"/>
              <a:t>Identifying interaction partners: </a:t>
            </a:r>
            <a:r>
              <a:rPr lang="en-US" sz="3300" dirty="0"/>
              <a:t>Unbiased genetic selection for mutants able to grow in macrophage in the presence of </a:t>
            </a:r>
            <a:r>
              <a:rPr lang="en-US" sz="3300" dirty="0" err="1"/>
              <a:t>PriM</a:t>
            </a:r>
            <a:r>
              <a:rPr lang="en-US" sz="3300" dirty="0"/>
              <a:t>; loss of key interaction partners should prevent </a:t>
            </a:r>
            <a:r>
              <a:rPr lang="en-US" sz="3300" dirty="0" err="1"/>
              <a:t>PriM</a:t>
            </a:r>
            <a:r>
              <a:rPr lang="en-US" sz="3300" dirty="0"/>
              <a:t> function and allow bacterial cells to survive within macrophage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BAF886C-54C3-4B1A-8268-07BB5A5332E8}"/>
              </a:ext>
            </a:extLst>
          </p:cNvPr>
          <p:cNvGrpSpPr/>
          <p:nvPr/>
        </p:nvGrpSpPr>
        <p:grpSpPr>
          <a:xfrm>
            <a:off x="15691214" y="14510492"/>
            <a:ext cx="9806770" cy="6313496"/>
            <a:chOff x="2639245" y="1306285"/>
            <a:chExt cx="3509910" cy="2122715"/>
          </a:xfrm>
        </p:grpSpPr>
        <p:pic>
          <p:nvPicPr>
            <p:cNvPr id="36" name="Picture 35" descr="temp_3-1.jpg">
              <a:extLst>
                <a:ext uri="{FF2B5EF4-FFF2-40B4-BE49-F238E27FC236}">
                  <a16:creationId xmlns:a16="http://schemas.microsoft.com/office/drawing/2014/main" id="{18F1F684-3477-4B16-824E-BA3F8E24FB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040"/>
            <a:stretch/>
          </p:blipFill>
          <p:spPr>
            <a:xfrm>
              <a:off x="2639245" y="1306285"/>
              <a:ext cx="3509910" cy="1817915"/>
            </a:xfrm>
            <a:prstGeom prst="rect">
              <a:avLst/>
            </a:prstGeom>
          </p:spPr>
        </p:pic>
        <p:pic>
          <p:nvPicPr>
            <p:cNvPr id="37" name="Picture 36" descr="temp_3-1.jpg">
              <a:extLst>
                <a:ext uri="{FF2B5EF4-FFF2-40B4-BE49-F238E27FC236}">
                  <a16:creationId xmlns:a16="http://schemas.microsoft.com/office/drawing/2014/main" id="{97D9DBDC-2360-43DB-B935-CE1475B0E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68"/>
            <a:stretch/>
          </p:blipFill>
          <p:spPr>
            <a:xfrm>
              <a:off x="2639245" y="2991949"/>
              <a:ext cx="3509910" cy="437051"/>
            </a:xfrm>
            <a:prstGeom prst="rect">
              <a:avLst/>
            </a:prstGeom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A62025AC-A857-4E08-A946-726FE89CAAAD}"/>
              </a:ext>
            </a:extLst>
          </p:cNvPr>
          <p:cNvSpPr txBox="1"/>
          <p:nvPr/>
        </p:nvSpPr>
        <p:spPr>
          <a:xfrm>
            <a:off x="14019905" y="21252500"/>
            <a:ext cx="13541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Figure 3. </a:t>
            </a:r>
            <a:r>
              <a:rPr lang="en-US" sz="2400" dirty="0"/>
              <a:t>Representative illustration of normalized sequencing reads after </a:t>
            </a:r>
            <a:r>
              <a:rPr lang="en-US" sz="2400" dirty="0" err="1"/>
              <a:t>ChIP</a:t>
            </a:r>
            <a:r>
              <a:rPr lang="en-US" sz="2400" dirty="0"/>
              <a:t>-Seq of </a:t>
            </a:r>
            <a:r>
              <a:rPr lang="en-US" sz="2400" dirty="0" err="1"/>
              <a:t>HipB</a:t>
            </a:r>
            <a:r>
              <a:rPr lang="en-US" sz="2400" dirty="0"/>
              <a:t> and </a:t>
            </a:r>
            <a:r>
              <a:rPr lang="en-US" sz="2400" dirty="0" err="1"/>
              <a:t>PmrA</a:t>
            </a:r>
            <a:r>
              <a:rPr lang="en-US" sz="2400" dirty="0"/>
              <a:t> (Ramsey and Dove 2016). 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452C7F1-8B6E-4CB7-B117-2B91067ACBD1}"/>
              </a:ext>
            </a:extLst>
          </p:cNvPr>
          <p:cNvGrpSpPr/>
          <p:nvPr/>
        </p:nvGrpSpPr>
        <p:grpSpPr>
          <a:xfrm>
            <a:off x="31712424" y="7072116"/>
            <a:ext cx="7208226" cy="5054934"/>
            <a:chOff x="30256860" y="20750429"/>
            <a:chExt cx="11483106" cy="7986430"/>
          </a:xfrm>
        </p:grpSpPr>
        <p:graphicFrame>
          <p:nvGraphicFramePr>
            <p:cNvPr id="39" name="Chart 38">
              <a:extLst>
                <a:ext uri="{FF2B5EF4-FFF2-40B4-BE49-F238E27FC236}">
                  <a16:creationId xmlns:a16="http://schemas.microsoft.com/office/drawing/2014/main" id="{355F5B08-1499-4A05-849F-AA95A4B7C52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929398185"/>
                </p:ext>
              </p:extLst>
            </p:nvPr>
          </p:nvGraphicFramePr>
          <p:xfrm>
            <a:off x="30256860" y="20750429"/>
            <a:ext cx="11200368" cy="7986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83FC053-B531-4691-AE37-7EFD78A7C836}"/>
                </a:ext>
              </a:extLst>
            </p:cNvPr>
            <p:cNvSpPr txBox="1"/>
            <p:nvPr/>
          </p:nvSpPr>
          <p:spPr>
            <a:xfrm>
              <a:off x="33816899" y="27190094"/>
              <a:ext cx="7923067" cy="7293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  </a:t>
              </a:r>
              <a:r>
                <a:rPr lang="en-US" sz="2400" b="1" dirty="0"/>
                <a:t>LVS           </a:t>
              </a:r>
              <a:r>
                <a:rPr lang="en-US" sz="2400" b="1" dirty="0" err="1"/>
                <a:t>LVS</a:t>
              </a:r>
              <a:r>
                <a:rPr lang="en-US" sz="2400" b="1" dirty="0"/>
                <a:t> </a:t>
              </a:r>
              <a:r>
                <a:rPr lang="el-GR" sz="2400" b="1" i="1" dirty="0"/>
                <a:t>Δ</a:t>
              </a:r>
              <a:r>
                <a:rPr lang="en-US" sz="2400" b="1" i="1" dirty="0" err="1"/>
                <a:t>pmrA</a:t>
              </a:r>
              <a:r>
                <a:rPr lang="en-US" sz="2400" b="1" i="1" dirty="0"/>
                <a:t>       </a:t>
              </a:r>
              <a:r>
                <a:rPr lang="en-US" sz="2400" b="1" dirty="0"/>
                <a:t>LVS</a:t>
              </a:r>
              <a:r>
                <a:rPr lang="en-US" sz="2400" b="1" i="1" dirty="0"/>
                <a:t> </a:t>
              </a:r>
              <a:r>
                <a:rPr lang="el-GR" sz="2400" b="1" i="1" dirty="0"/>
                <a:t>Δ</a:t>
              </a:r>
              <a:r>
                <a:rPr lang="en-US" sz="2400" b="1" i="1" dirty="0" err="1"/>
                <a:t>pigR</a:t>
              </a:r>
              <a:r>
                <a:rPr lang="en-US" sz="2400" b="1" i="1" dirty="0"/>
                <a:t> 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905A617-0470-4E59-A32A-F534ACFE27FB}"/>
                </a:ext>
              </a:extLst>
            </p:cNvPr>
            <p:cNvSpPr txBox="1"/>
            <p:nvPr/>
          </p:nvSpPr>
          <p:spPr>
            <a:xfrm>
              <a:off x="30891503" y="20847855"/>
              <a:ext cx="2007232" cy="66942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457200" rtlCol="0">
              <a:spAutoFit/>
            </a:bodyPr>
            <a:lstStyle/>
            <a:p>
              <a:r>
                <a:rPr lang="en-US" sz="2000" b="1" dirty="0"/>
                <a:t>1x10</a:t>
              </a:r>
              <a:r>
                <a:rPr lang="en-US" sz="2000" b="1" baseline="30000" dirty="0"/>
                <a:t>5</a:t>
              </a:r>
            </a:p>
            <a:p>
              <a:endParaRPr lang="en-US" sz="2000" b="1" baseline="30000" dirty="0"/>
            </a:p>
            <a:p>
              <a:endParaRPr lang="en-US" sz="2000" b="1" baseline="30000" dirty="0"/>
            </a:p>
            <a:p>
              <a:r>
                <a:rPr lang="en-US" sz="2000" b="1" dirty="0"/>
                <a:t>1x10</a:t>
              </a:r>
              <a:r>
                <a:rPr lang="en-US" sz="2000" b="1" baseline="30000" dirty="0"/>
                <a:t>4</a:t>
              </a:r>
            </a:p>
            <a:p>
              <a:endParaRPr lang="en-US" sz="2000" b="1" baseline="30000" dirty="0"/>
            </a:p>
            <a:p>
              <a:endParaRPr lang="en-US" sz="2000" b="1" baseline="30000" dirty="0"/>
            </a:p>
            <a:p>
              <a:r>
                <a:rPr lang="en-US" sz="2000" b="1" dirty="0"/>
                <a:t>1x10</a:t>
              </a:r>
              <a:r>
                <a:rPr lang="en-US" sz="2000" b="1" baseline="30000" dirty="0"/>
                <a:t>3</a:t>
              </a:r>
            </a:p>
            <a:p>
              <a:endParaRPr lang="en-US" sz="2000" b="1" baseline="30000" dirty="0"/>
            </a:p>
            <a:p>
              <a:endParaRPr lang="en-US" sz="2000" b="1" baseline="30000" dirty="0"/>
            </a:p>
            <a:p>
              <a:r>
                <a:rPr lang="en-US" sz="2000" b="1" dirty="0"/>
                <a:t>1x10</a:t>
              </a:r>
              <a:r>
                <a:rPr lang="en-US" sz="2000" b="1" baseline="30000" dirty="0"/>
                <a:t>2</a:t>
              </a:r>
            </a:p>
            <a:p>
              <a:endParaRPr lang="en-US" sz="2000" b="1" baseline="30000" dirty="0"/>
            </a:p>
            <a:p>
              <a:endParaRPr lang="en-US" sz="2000" b="1" baseline="30000" dirty="0"/>
            </a:p>
            <a:p>
              <a:r>
                <a:rPr lang="en-US" sz="2000" b="1" dirty="0"/>
                <a:t>1x10</a:t>
              </a:r>
              <a:r>
                <a:rPr lang="en-US" sz="2000" b="1" baseline="30000" dirty="0"/>
                <a:t>1</a:t>
              </a:r>
            </a:p>
            <a:p>
              <a:endParaRPr lang="en-US" sz="2000" b="1" baseline="30000" dirty="0"/>
            </a:p>
            <a:p>
              <a:endParaRPr lang="en-US" sz="2000" b="1" baseline="30000" dirty="0"/>
            </a:p>
            <a:p>
              <a:r>
                <a:rPr lang="en-US" sz="2000" b="1" dirty="0"/>
                <a:t>1x10</a:t>
              </a:r>
              <a:r>
                <a:rPr lang="en-US" sz="2000" b="1" baseline="30000" dirty="0"/>
                <a:t>0</a:t>
              </a:r>
            </a:p>
            <a:p>
              <a:endParaRPr lang="en-US" sz="2400" baseline="30000" dirty="0"/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26348BE5-92E3-4709-8AB1-00B604DD88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9229" y="462471"/>
            <a:ext cx="5461138" cy="2133619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A8ABC518-D158-4EBD-8D5A-F07EAA1E81E0}"/>
              </a:ext>
            </a:extLst>
          </p:cNvPr>
          <p:cNvSpPr txBox="1"/>
          <p:nvPr/>
        </p:nvSpPr>
        <p:spPr>
          <a:xfrm>
            <a:off x="28777173" y="11666929"/>
            <a:ext cx="13769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Figure 1. </a:t>
            </a:r>
            <a:r>
              <a:rPr lang="en-US" sz="2400" dirty="0"/>
              <a:t>Survival of wild-type or indicated </a:t>
            </a:r>
            <a:r>
              <a:rPr lang="en-US" sz="2400" i="1" dirty="0"/>
              <a:t>F. </a:t>
            </a:r>
            <a:r>
              <a:rPr lang="en-US" sz="2400" i="1" dirty="0" err="1"/>
              <a:t>tularensis</a:t>
            </a:r>
            <a:r>
              <a:rPr lang="en-US" sz="2400" i="1" dirty="0"/>
              <a:t> </a:t>
            </a:r>
            <a:r>
              <a:rPr lang="en-US" sz="2400" dirty="0"/>
              <a:t>mutant cells after infection of J774A cells for 24 hours. 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F1561CE7-7925-44CE-879F-BF895EA834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0995" y="14752155"/>
            <a:ext cx="11769877" cy="6646308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B1A6A852-5593-41D4-8671-483A808FD756}"/>
              </a:ext>
            </a:extLst>
          </p:cNvPr>
          <p:cNvSpPr txBox="1"/>
          <p:nvPr/>
        </p:nvSpPr>
        <p:spPr>
          <a:xfrm>
            <a:off x="511397" y="22440846"/>
            <a:ext cx="10441858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6600" dirty="0"/>
              <a:t>Structure of </a:t>
            </a:r>
            <a:r>
              <a:rPr lang="en-US" sz="6600" dirty="0" err="1"/>
              <a:t>PriM</a:t>
            </a:r>
            <a:endParaRPr lang="en-US" sz="6600" dirty="0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1FBE54F5-C3D1-438E-8243-7C1DBDA48D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27292" y="23899379"/>
            <a:ext cx="6002569" cy="3403755"/>
          </a:xfrm>
          <a:prstGeom prst="rect">
            <a:avLst/>
          </a:prstGeom>
        </p:spPr>
      </p:pic>
      <p:sp>
        <p:nvSpPr>
          <p:cNvPr id="1024" name="TextBox 1023">
            <a:extLst>
              <a:ext uri="{FF2B5EF4-FFF2-40B4-BE49-F238E27FC236}">
                <a16:creationId xmlns:a16="http://schemas.microsoft.com/office/drawing/2014/main" id="{22636438-3070-441D-9D85-E04DEA4568AE}"/>
              </a:ext>
            </a:extLst>
          </p:cNvPr>
          <p:cNvSpPr txBox="1"/>
          <p:nvPr/>
        </p:nvSpPr>
        <p:spPr>
          <a:xfrm>
            <a:off x="14019906" y="23499663"/>
            <a:ext cx="11064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1.</a:t>
            </a:r>
          </a:p>
        </p:txBody>
      </p:sp>
      <p:pic>
        <p:nvPicPr>
          <p:cNvPr id="1025" name="Picture 1024">
            <a:extLst>
              <a:ext uri="{FF2B5EF4-FFF2-40B4-BE49-F238E27FC236}">
                <a16:creationId xmlns:a16="http://schemas.microsoft.com/office/drawing/2014/main" id="{2566E960-4112-438C-B3C4-EADC05233D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641324">
            <a:off x="22033940" y="23166790"/>
            <a:ext cx="4279318" cy="4143662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26183E93-675A-4345-8E0E-8528232844C6}"/>
              </a:ext>
            </a:extLst>
          </p:cNvPr>
          <p:cNvSpPr txBox="1"/>
          <p:nvPr/>
        </p:nvSpPr>
        <p:spPr>
          <a:xfrm>
            <a:off x="21061941" y="23499663"/>
            <a:ext cx="11064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2.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B01D6D1-1D1C-4B00-A83E-C207F35D5DE4}"/>
              </a:ext>
            </a:extLst>
          </p:cNvPr>
          <p:cNvSpPr txBox="1"/>
          <p:nvPr/>
        </p:nvSpPr>
        <p:spPr>
          <a:xfrm>
            <a:off x="28089725" y="23440184"/>
            <a:ext cx="11064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3.</a:t>
            </a:r>
          </a:p>
        </p:txBody>
      </p:sp>
      <p:pic>
        <p:nvPicPr>
          <p:cNvPr id="1030" name="Picture 1029">
            <a:extLst>
              <a:ext uri="{FF2B5EF4-FFF2-40B4-BE49-F238E27FC236}">
                <a16:creationId xmlns:a16="http://schemas.microsoft.com/office/drawing/2014/main" id="{F6B353CC-6F55-47F3-9E28-B22A06F76A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538628" y="23557163"/>
            <a:ext cx="3731701" cy="3804162"/>
          </a:xfrm>
          <a:prstGeom prst="rect">
            <a:avLst/>
          </a:prstGeom>
        </p:spPr>
      </p:pic>
      <p:pic>
        <p:nvPicPr>
          <p:cNvPr id="1031" name="Picture 1030">
            <a:extLst>
              <a:ext uri="{FF2B5EF4-FFF2-40B4-BE49-F238E27FC236}">
                <a16:creationId xmlns:a16="http://schemas.microsoft.com/office/drawing/2014/main" id="{3279CDD4-521D-45F7-BD93-85680F98CAC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393925" y="23557163"/>
            <a:ext cx="5002576" cy="3477596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C53FCA52-BE00-48A0-B5EA-BCBB30D60F6F}"/>
              </a:ext>
            </a:extLst>
          </p:cNvPr>
          <p:cNvSpPr txBox="1"/>
          <p:nvPr/>
        </p:nvSpPr>
        <p:spPr>
          <a:xfrm>
            <a:off x="34978862" y="23440183"/>
            <a:ext cx="9850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4.</a:t>
            </a:r>
          </a:p>
        </p:txBody>
      </p:sp>
      <p:sp>
        <p:nvSpPr>
          <p:cNvPr id="1033" name="TextBox 1032">
            <a:extLst>
              <a:ext uri="{FF2B5EF4-FFF2-40B4-BE49-F238E27FC236}">
                <a16:creationId xmlns:a16="http://schemas.microsoft.com/office/drawing/2014/main" id="{35E44A26-DF01-45D5-A07C-128B73FECA74}"/>
              </a:ext>
            </a:extLst>
          </p:cNvPr>
          <p:cNvSpPr txBox="1"/>
          <p:nvPr/>
        </p:nvSpPr>
        <p:spPr>
          <a:xfrm>
            <a:off x="35227790" y="27530786"/>
            <a:ext cx="753512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700" dirty="0"/>
              <a:t>Mutations in the small molecule binding pocket region: arginine, two </a:t>
            </a:r>
            <a:r>
              <a:rPr lang="en-US" sz="2700" dirty="0" err="1"/>
              <a:t>tryptophans</a:t>
            </a:r>
            <a:r>
              <a:rPr lang="en-US" sz="2700" dirty="0"/>
              <a:t> and one tyrosine to alanine (acetate molecule colored in blue)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F77D096-B474-4376-8928-12BBF51C352C}"/>
              </a:ext>
            </a:extLst>
          </p:cNvPr>
          <p:cNvSpPr txBox="1"/>
          <p:nvPr/>
        </p:nvSpPr>
        <p:spPr>
          <a:xfrm>
            <a:off x="21119537" y="27530786"/>
            <a:ext cx="6441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700" dirty="0"/>
              <a:t>Mutations in the tip region: entire tip region to </a:t>
            </a:r>
            <a:r>
              <a:rPr lang="en-US" sz="2700" dirty="0" err="1"/>
              <a:t>polyglycine</a:t>
            </a:r>
            <a:r>
              <a:rPr lang="en-US" sz="2700" dirty="0"/>
              <a:t> (colored as red spheres)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87CC7D7-4C8B-40BC-94A2-1E90BB1BF365}"/>
              </a:ext>
            </a:extLst>
          </p:cNvPr>
          <p:cNvSpPr txBox="1"/>
          <p:nvPr/>
        </p:nvSpPr>
        <p:spPr>
          <a:xfrm>
            <a:off x="14019906" y="27530786"/>
            <a:ext cx="656117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700" dirty="0"/>
              <a:t>Mutations in the tip region: two lysine doublets to glutamic acid doublets (colored as red spheres)</a:t>
            </a:r>
          </a:p>
        </p:txBody>
      </p:sp>
      <p:sp>
        <p:nvSpPr>
          <p:cNvPr id="1034" name="TextBox 1033">
            <a:extLst>
              <a:ext uri="{FF2B5EF4-FFF2-40B4-BE49-F238E27FC236}">
                <a16:creationId xmlns:a16="http://schemas.microsoft.com/office/drawing/2014/main" id="{B8844231-B864-4C83-9880-0B4FD111EC68}"/>
              </a:ext>
            </a:extLst>
          </p:cNvPr>
          <p:cNvSpPr txBox="1"/>
          <p:nvPr/>
        </p:nvSpPr>
        <p:spPr>
          <a:xfrm>
            <a:off x="28043967" y="27530786"/>
            <a:ext cx="621685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700" dirty="0"/>
              <a:t>Mutations changing the cysteines (colored in yellow) to </a:t>
            </a:r>
            <a:r>
              <a:rPr lang="en-US" sz="2700" dirty="0" err="1"/>
              <a:t>alanines</a:t>
            </a:r>
            <a:r>
              <a:rPr lang="en-US" sz="2700" dirty="0"/>
              <a:t> targeting disulfide bond formation. </a:t>
            </a:r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5F4B7794-57BF-43D5-B728-C3D49C55EA1F}"/>
              </a:ext>
            </a:extLst>
          </p:cNvPr>
          <p:cNvSpPr txBox="1"/>
          <p:nvPr/>
        </p:nvSpPr>
        <p:spPr>
          <a:xfrm>
            <a:off x="14019906" y="5080043"/>
            <a:ext cx="102778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Introduction</a:t>
            </a:r>
            <a:r>
              <a:rPr lang="en-US" sz="4800" dirty="0"/>
              <a:t> 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031BFDC-8B3E-4996-B65E-A41CD77ADD19}"/>
              </a:ext>
            </a:extLst>
          </p:cNvPr>
          <p:cNvSpPr txBox="1"/>
          <p:nvPr/>
        </p:nvSpPr>
        <p:spPr>
          <a:xfrm>
            <a:off x="28777173" y="21194561"/>
            <a:ext cx="13862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Figure 4. </a:t>
            </a:r>
            <a:r>
              <a:rPr lang="en-US" sz="2400" dirty="0"/>
              <a:t>Survival of wild-type or indicated </a:t>
            </a:r>
            <a:r>
              <a:rPr lang="en-US" sz="2400" i="1" dirty="0"/>
              <a:t>F. </a:t>
            </a:r>
            <a:r>
              <a:rPr lang="en-US" sz="2400" i="1" dirty="0" err="1"/>
              <a:t>tularensis</a:t>
            </a:r>
            <a:r>
              <a:rPr lang="en-US" sz="2400" dirty="0"/>
              <a:t> mutant cells after infection of J774A cells for 24 hours (Ramsey and Dove, 2016). 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CC41BB63-5EA1-4A45-98B7-E6937EF258B3}"/>
              </a:ext>
            </a:extLst>
          </p:cNvPr>
          <p:cNvSpPr txBox="1"/>
          <p:nvPr/>
        </p:nvSpPr>
        <p:spPr>
          <a:xfrm>
            <a:off x="14019906" y="12578672"/>
            <a:ext cx="135413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6000" dirty="0" err="1"/>
              <a:t>PmrA</a:t>
            </a:r>
            <a:r>
              <a:rPr lang="en-US" sz="6000" dirty="0"/>
              <a:t> directly represses expression of </a:t>
            </a:r>
            <a:r>
              <a:rPr lang="en-US" sz="6000" i="1" dirty="0" err="1"/>
              <a:t>priM</a:t>
            </a:r>
            <a:r>
              <a:rPr lang="en-US" sz="6000" dirty="0"/>
              <a:t>   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6605E74-DDA1-4EBE-AC05-AC4A2B3F5D8D}"/>
              </a:ext>
            </a:extLst>
          </p:cNvPr>
          <p:cNvSpPr txBox="1"/>
          <p:nvPr/>
        </p:nvSpPr>
        <p:spPr>
          <a:xfrm>
            <a:off x="28777173" y="12578672"/>
            <a:ext cx="145310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6000" dirty="0"/>
              <a:t>The primary role of </a:t>
            </a:r>
            <a:r>
              <a:rPr lang="en-US" sz="6000" dirty="0" err="1"/>
              <a:t>PmrA</a:t>
            </a:r>
            <a:r>
              <a:rPr lang="en-US" sz="6000" dirty="0"/>
              <a:t> in intramacrophage replication is repression of </a:t>
            </a:r>
            <a:r>
              <a:rPr lang="en-US" sz="6000" i="1" dirty="0" err="1"/>
              <a:t>priM</a:t>
            </a:r>
            <a:r>
              <a:rPr lang="en-US" sz="6000" dirty="0"/>
              <a:t>  </a:t>
            </a:r>
          </a:p>
        </p:txBody>
      </p:sp>
      <p:sp>
        <p:nvSpPr>
          <p:cNvPr id="1041" name="TextBox 1040">
            <a:extLst>
              <a:ext uri="{FF2B5EF4-FFF2-40B4-BE49-F238E27FC236}">
                <a16:creationId xmlns:a16="http://schemas.microsoft.com/office/drawing/2014/main" id="{2FF8DE2C-78BF-484D-A513-3F6336B06526}"/>
              </a:ext>
            </a:extLst>
          </p:cNvPr>
          <p:cNvSpPr txBox="1"/>
          <p:nvPr/>
        </p:nvSpPr>
        <p:spPr>
          <a:xfrm>
            <a:off x="18445062" y="6563945"/>
            <a:ext cx="911621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200" i="1" u="sng" dirty="0" err="1"/>
              <a:t>Francisella</a:t>
            </a:r>
            <a:r>
              <a:rPr lang="en-US" sz="3200" i="1" u="sng" dirty="0"/>
              <a:t> </a:t>
            </a:r>
            <a:r>
              <a:rPr lang="en-US" sz="3200" i="1" u="sng" dirty="0" err="1"/>
              <a:t>tularensis</a:t>
            </a:r>
            <a:r>
              <a:rPr lang="en-US" sz="3200" i="1" u="sng" dirty="0"/>
              <a:t> </a:t>
            </a:r>
          </a:p>
          <a:p>
            <a:pPr algn="just">
              <a:spcAft>
                <a:spcPts val="1800"/>
              </a:spcAft>
            </a:pPr>
            <a:r>
              <a:rPr lang="en-US" sz="3200" dirty="0"/>
              <a:t>Gram-negative, facultative, intracellular pathogen </a:t>
            </a:r>
          </a:p>
          <a:p>
            <a:pPr algn="just">
              <a:spcAft>
                <a:spcPts val="1800"/>
              </a:spcAft>
            </a:pPr>
            <a:r>
              <a:rPr lang="en-US" sz="3200" dirty="0"/>
              <a:t>Highly infectious potential bioweapon</a:t>
            </a:r>
          </a:p>
          <a:p>
            <a:pPr algn="just">
              <a:spcAft>
                <a:spcPts val="1800"/>
              </a:spcAft>
            </a:pPr>
            <a:r>
              <a:rPr lang="en-US" sz="3200" dirty="0"/>
              <a:t>Survival and replication in macrophage necessary for infection </a:t>
            </a:r>
          </a:p>
          <a:p>
            <a:pPr algn="just">
              <a:spcAft>
                <a:spcPts val="1800"/>
              </a:spcAft>
            </a:pPr>
            <a:r>
              <a:rPr lang="en-US" sz="3200" dirty="0"/>
              <a:t>Response regulator </a:t>
            </a:r>
            <a:r>
              <a:rPr lang="en-US" sz="3200" dirty="0" err="1"/>
              <a:t>PmrA</a:t>
            </a:r>
            <a:r>
              <a:rPr lang="en-US" sz="3200" dirty="0"/>
              <a:t> critical for intramacrophage replication   </a:t>
            </a:r>
          </a:p>
          <a:p>
            <a:pPr marL="457200" indent="-457200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US" sz="3200" dirty="0"/>
          </a:p>
          <a:p>
            <a:pPr>
              <a:spcAft>
                <a:spcPts val="1800"/>
              </a:spcAft>
            </a:pPr>
            <a:r>
              <a:rPr lang="en-US" sz="3200" dirty="0"/>
              <a:t> 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9E4D8F7C-04B0-45D5-9753-B489E0AC91ED}"/>
              </a:ext>
            </a:extLst>
          </p:cNvPr>
          <p:cNvGrpSpPr/>
          <p:nvPr/>
        </p:nvGrpSpPr>
        <p:grpSpPr>
          <a:xfrm>
            <a:off x="14036107" y="7455170"/>
            <a:ext cx="4420489" cy="3083001"/>
            <a:chOff x="13970493" y="7262022"/>
            <a:chExt cx="4420489" cy="3083001"/>
          </a:xfrm>
        </p:grpSpPr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BC84D2B2-FD11-485A-B9C7-365C9DCE8975}"/>
                </a:ext>
              </a:extLst>
            </p:cNvPr>
            <p:cNvGrpSpPr/>
            <p:nvPr/>
          </p:nvGrpSpPr>
          <p:grpSpPr>
            <a:xfrm>
              <a:off x="13970493" y="7262022"/>
              <a:ext cx="4420489" cy="3083001"/>
              <a:chOff x="1264695" y="14919597"/>
              <a:chExt cx="4420489" cy="3083001"/>
            </a:xfrm>
          </p:grpSpPr>
          <p:pic>
            <p:nvPicPr>
              <p:cNvPr id="85" name="Picture 84" descr="macrophagecell.png">
                <a:extLst>
                  <a:ext uri="{FF2B5EF4-FFF2-40B4-BE49-F238E27FC236}">
                    <a16:creationId xmlns:a16="http://schemas.microsoft.com/office/drawing/2014/main" id="{3AF83821-26BE-44BE-8A11-B4147C396C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64695" y="14919597"/>
                <a:ext cx="4420489" cy="2745890"/>
              </a:xfrm>
              <a:prstGeom prst="rect">
                <a:avLst/>
              </a:prstGeom>
            </p:spPr>
          </p:pic>
          <p:cxnSp>
            <p:nvCxnSpPr>
              <p:cNvPr id="86" name="Straight Arrow Connector 85">
                <a:extLst>
                  <a:ext uri="{FF2B5EF4-FFF2-40B4-BE49-F238E27FC236}">
                    <a16:creationId xmlns:a16="http://schemas.microsoft.com/office/drawing/2014/main" id="{EC7E9479-B908-4E37-950A-4B487A6F54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14953" y="16473104"/>
                <a:ext cx="353285" cy="7156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stealth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3DF480DB-8459-4521-94AC-FA94A94624FA}"/>
                  </a:ext>
                </a:extLst>
              </p:cNvPr>
              <p:cNvGrpSpPr/>
              <p:nvPr/>
            </p:nvGrpSpPr>
            <p:grpSpPr>
              <a:xfrm>
                <a:off x="2794286" y="15278017"/>
                <a:ext cx="1075102" cy="914639"/>
                <a:chOff x="3482914" y="1930534"/>
                <a:chExt cx="1433470" cy="1219518"/>
              </a:xfrm>
            </p:grpSpPr>
            <p:pic>
              <p:nvPicPr>
                <p:cNvPr id="103" name="Picture 102" descr="bacteriainLEndsome.ai">
                  <a:extLst>
                    <a:ext uri="{FF2B5EF4-FFF2-40B4-BE49-F238E27FC236}">
                      <a16:creationId xmlns:a16="http://schemas.microsoft.com/office/drawing/2014/main" id="{4BDE0729-6A21-4E8B-8ACA-B9134D72940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rcRect l="44581" t="45916" r="43729" b="44877"/>
                <a:stretch>
                  <a:fillRect/>
                </a:stretch>
              </p:blipFill>
              <p:spPr>
                <a:xfrm>
                  <a:off x="3719894" y="1930534"/>
                  <a:ext cx="1196490" cy="1219518"/>
                </a:xfrm>
                <a:prstGeom prst="rect">
                  <a:avLst/>
                </a:prstGeom>
              </p:spPr>
            </p:pic>
            <p:cxnSp>
              <p:nvCxnSpPr>
                <p:cNvPr id="104" name="Straight Arrow Connector 103">
                  <a:extLst>
                    <a:ext uri="{FF2B5EF4-FFF2-40B4-BE49-F238E27FC236}">
                      <a16:creationId xmlns:a16="http://schemas.microsoft.com/office/drawing/2014/main" id="{0D0C4A99-C754-4E58-995C-610FC9BE7186}"/>
                    </a:ext>
                  </a:extLst>
                </p:cNvPr>
                <p:cNvCxnSpPr/>
                <p:nvPr/>
              </p:nvCxnSpPr>
              <p:spPr>
                <a:xfrm flipV="1">
                  <a:off x="3482914" y="2691151"/>
                  <a:ext cx="381312" cy="328634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lg" len="lg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89" name="Straight Arrow Connector 88">
                <a:extLst>
                  <a:ext uri="{FF2B5EF4-FFF2-40B4-BE49-F238E27FC236}">
                    <a16:creationId xmlns:a16="http://schemas.microsoft.com/office/drawing/2014/main" id="{29C6553C-0793-4E62-A7EA-6696C4A19C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28178" y="16718217"/>
                <a:ext cx="454054" cy="122723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stealth" w="lg" len="lg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D477909A-0D6C-4A85-B0F5-FEF5AD1BD46C}"/>
                  </a:ext>
                </a:extLst>
              </p:cNvPr>
              <p:cNvSpPr/>
              <p:nvPr/>
            </p:nvSpPr>
            <p:spPr>
              <a:xfrm>
                <a:off x="3032785" y="17725599"/>
                <a:ext cx="2496312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200" dirty="0">
                    <a:latin typeface="Calibri" panose="020F0502020204030204" pitchFamily="34" charset="0"/>
                    <a:ea typeface="Century Gothic" charset="0"/>
                    <a:cs typeface="Calibri" panose="020F0502020204030204" pitchFamily="34" charset="0"/>
                  </a:rPr>
                  <a:t>Adapted from </a:t>
                </a:r>
                <a:r>
                  <a:rPr lang="en-US" sz="1200" dirty="0" err="1">
                    <a:latin typeface="Calibri" panose="020F0502020204030204" pitchFamily="34" charset="0"/>
                    <a:ea typeface="Century Gothic" charset="0"/>
                    <a:cs typeface="Calibri" panose="020F0502020204030204" pitchFamily="34" charset="0"/>
                  </a:rPr>
                  <a:t>Pechous</a:t>
                </a:r>
                <a:r>
                  <a:rPr lang="en-US" sz="1200" dirty="0">
                    <a:latin typeface="Calibri" panose="020F0502020204030204" pitchFamily="34" charset="0"/>
                    <a:ea typeface="Century Gothic" charset="0"/>
                    <a:cs typeface="Calibri" panose="020F0502020204030204" pitchFamily="34" charset="0"/>
                  </a:rPr>
                  <a:t> et al., 2009</a:t>
                </a:r>
              </a:p>
            </p:txBody>
          </p:sp>
          <p:sp>
            <p:nvSpPr>
              <p:cNvPr id="91" name="Oval 90">
                <a:extLst>
                  <a:ext uri="{FF2B5EF4-FFF2-40B4-BE49-F238E27FC236}">
                    <a16:creationId xmlns:a16="http://schemas.microsoft.com/office/drawing/2014/main" id="{D44E997B-D9AE-44F4-87EB-CC2D5A32B4CF}"/>
                  </a:ext>
                </a:extLst>
              </p:cNvPr>
              <p:cNvSpPr/>
              <p:nvPr/>
            </p:nvSpPr>
            <p:spPr>
              <a:xfrm>
                <a:off x="3253625" y="16286365"/>
                <a:ext cx="598415" cy="598415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28575">
                <a:solidFill>
                  <a:schemeClr val="accent4">
                    <a:lumMod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Oval 9">
                <a:extLst>
                  <a:ext uri="{FF2B5EF4-FFF2-40B4-BE49-F238E27FC236}">
                    <a16:creationId xmlns:a16="http://schemas.microsoft.com/office/drawing/2014/main" id="{4BDFC526-11FC-45CE-8B3D-A67271D15539}"/>
                  </a:ext>
                </a:extLst>
              </p:cNvPr>
              <p:cNvSpPr/>
              <p:nvPr/>
            </p:nvSpPr>
            <p:spPr>
              <a:xfrm rot="1374062">
                <a:off x="1737446" y="16274644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3" name="Oval 9">
                <a:extLst>
                  <a:ext uri="{FF2B5EF4-FFF2-40B4-BE49-F238E27FC236}">
                    <a16:creationId xmlns:a16="http://schemas.microsoft.com/office/drawing/2014/main" id="{DF810043-F59F-4597-AF24-AF991E4699A3}"/>
                  </a:ext>
                </a:extLst>
              </p:cNvPr>
              <p:cNvSpPr/>
              <p:nvPr/>
            </p:nvSpPr>
            <p:spPr>
              <a:xfrm rot="1374062">
                <a:off x="3474729" y="16476611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16C02F9B-79D2-405A-A344-43995FF5C321}"/>
                  </a:ext>
                </a:extLst>
              </p:cNvPr>
              <p:cNvSpPr/>
              <p:nvPr/>
            </p:nvSpPr>
            <p:spPr>
              <a:xfrm>
                <a:off x="2184838" y="16052742"/>
                <a:ext cx="598415" cy="598415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28575">
                <a:solidFill>
                  <a:schemeClr val="accent4">
                    <a:lumMod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Oval 9">
                <a:extLst>
                  <a:ext uri="{FF2B5EF4-FFF2-40B4-BE49-F238E27FC236}">
                    <a16:creationId xmlns:a16="http://schemas.microsoft.com/office/drawing/2014/main" id="{908EA25F-8226-4D1D-9CBF-5369740EA0E8}"/>
                  </a:ext>
                </a:extLst>
              </p:cNvPr>
              <p:cNvSpPr/>
              <p:nvPr/>
            </p:nvSpPr>
            <p:spPr>
              <a:xfrm rot="1374062">
                <a:off x="2413834" y="16214139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6" name="Oval 9">
                <a:extLst>
                  <a:ext uri="{FF2B5EF4-FFF2-40B4-BE49-F238E27FC236}">
                    <a16:creationId xmlns:a16="http://schemas.microsoft.com/office/drawing/2014/main" id="{C732CC3B-587E-4DDB-B097-F199020380B7}"/>
                  </a:ext>
                </a:extLst>
              </p:cNvPr>
              <p:cNvSpPr/>
              <p:nvPr/>
            </p:nvSpPr>
            <p:spPr>
              <a:xfrm rot="1374062">
                <a:off x="3327667" y="15575862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Oval 9">
                <a:extLst>
                  <a:ext uri="{FF2B5EF4-FFF2-40B4-BE49-F238E27FC236}">
                    <a16:creationId xmlns:a16="http://schemas.microsoft.com/office/drawing/2014/main" id="{EA4FE2CE-8F1E-4AD7-9442-E16E4E93A1D7}"/>
                  </a:ext>
                </a:extLst>
              </p:cNvPr>
              <p:cNvSpPr/>
              <p:nvPr/>
            </p:nvSpPr>
            <p:spPr>
              <a:xfrm rot="4321824">
                <a:off x="4584505" y="16571816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Oval 9">
                <a:extLst>
                  <a:ext uri="{FF2B5EF4-FFF2-40B4-BE49-F238E27FC236}">
                    <a16:creationId xmlns:a16="http://schemas.microsoft.com/office/drawing/2014/main" id="{EB4DE180-80D7-48D2-94BC-DBD08C1FA29F}"/>
                  </a:ext>
                </a:extLst>
              </p:cNvPr>
              <p:cNvSpPr/>
              <p:nvPr/>
            </p:nvSpPr>
            <p:spPr>
              <a:xfrm rot="1374062">
                <a:off x="4582838" y="16925979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">
                <a:extLst>
                  <a:ext uri="{FF2B5EF4-FFF2-40B4-BE49-F238E27FC236}">
                    <a16:creationId xmlns:a16="http://schemas.microsoft.com/office/drawing/2014/main" id="{C46C74E1-A981-4808-966B-23BD981212D9}"/>
                  </a:ext>
                </a:extLst>
              </p:cNvPr>
              <p:cNvSpPr/>
              <p:nvPr/>
            </p:nvSpPr>
            <p:spPr>
              <a:xfrm rot="17296634">
                <a:off x="4818410" y="16733821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Oval 9">
                <a:extLst>
                  <a:ext uri="{FF2B5EF4-FFF2-40B4-BE49-F238E27FC236}">
                    <a16:creationId xmlns:a16="http://schemas.microsoft.com/office/drawing/2014/main" id="{C2E018BE-7A95-42ED-B4EF-A49D9B1158AF}"/>
                  </a:ext>
                </a:extLst>
              </p:cNvPr>
              <p:cNvSpPr/>
              <p:nvPr/>
            </p:nvSpPr>
            <p:spPr>
              <a:xfrm rot="20853776">
                <a:off x="4886259" y="16385591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Oval 9">
                <a:extLst>
                  <a:ext uri="{FF2B5EF4-FFF2-40B4-BE49-F238E27FC236}">
                    <a16:creationId xmlns:a16="http://schemas.microsoft.com/office/drawing/2014/main" id="{4FCB94CF-A521-4C92-B5B9-401F99FCB421}"/>
                  </a:ext>
                </a:extLst>
              </p:cNvPr>
              <p:cNvSpPr/>
              <p:nvPr/>
            </p:nvSpPr>
            <p:spPr>
              <a:xfrm rot="2338158">
                <a:off x="4825189" y="17014402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Oval 9">
                <a:extLst>
                  <a:ext uri="{FF2B5EF4-FFF2-40B4-BE49-F238E27FC236}">
                    <a16:creationId xmlns:a16="http://schemas.microsoft.com/office/drawing/2014/main" id="{6A4D4A2D-C76E-44B8-A173-DF8BC0D08AF5}"/>
                  </a:ext>
                </a:extLst>
              </p:cNvPr>
              <p:cNvSpPr/>
              <p:nvPr/>
            </p:nvSpPr>
            <p:spPr>
              <a:xfrm rot="21092968">
                <a:off x="5082890" y="16690456"/>
                <a:ext cx="152071" cy="258358"/>
              </a:xfrm>
              <a:custGeom>
                <a:avLst/>
                <a:gdLst>
                  <a:gd name="connsiteX0" fmla="*/ 0 w 205164"/>
                  <a:gd name="connsiteY0" fmla="*/ 236976 h 473951"/>
                  <a:gd name="connsiteX1" fmla="*/ 102582 w 205164"/>
                  <a:gd name="connsiteY1" fmla="*/ 0 h 473951"/>
                  <a:gd name="connsiteX2" fmla="*/ 205164 w 205164"/>
                  <a:gd name="connsiteY2" fmla="*/ 236976 h 473951"/>
                  <a:gd name="connsiteX3" fmla="*/ 102582 w 205164"/>
                  <a:gd name="connsiteY3" fmla="*/ 473952 h 473951"/>
                  <a:gd name="connsiteX4" fmla="*/ 0 w 205164"/>
                  <a:gd name="connsiteY4" fmla="*/ 236976 h 473951"/>
                  <a:gd name="connsiteX0" fmla="*/ 0 w 211680"/>
                  <a:gd name="connsiteY0" fmla="*/ 246661 h 483637"/>
                  <a:gd name="connsiteX1" fmla="*/ 102582 w 211680"/>
                  <a:gd name="connsiteY1" fmla="*/ 9685 h 483637"/>
                  <a:gd name="connsiteX2" fmla="*/ 194612 w 211680"/>
                  <a:gd name="connsiteY2" fmla="*/ 65497 h 483637"/>
                  <a:gd name="connsiteX3" fmla="*/ 205164 w 211680"/>
                  <a:gd name="connsiteY3" fmla="*/ 246661 h 483637"/>
                  <a:gd name="connsiteX4" fmla="*/ 102582 w 211680"/>
                  <a:gd name="connsiteY4" fmla="*/ 483637 h 483637"/>
                  <a:gd name="connsiteX5" fmla="*/ 0 w 211680"/>
                  <a:gd name="connsiteY5" fmla="*/ 246661 h 483637"/>
                  <a:gd name="connsiteX0" fmla="*/ 4568 w 216248"/>
                  <a:gd name="connsiteY0" fmla="*/ 237306 h 474282"/>
                  <a:gd name="connsiteX1" fmla="*/ 26889 w 216248"/>
                  <a:gd name="connsiteY1" fmla="*/ 75011 h 474282"/>
                  <a:gd name="connsiteX2" fmla="*/ 107150 w 216248"/>
                  <a:gd name="connsiteY2" fmla="*/ 330 h 474282"/>
                  <a:gd name="connsiteX3" fmla="*/ 199180 w 216248"/>
                  <a:gd name="connsiteY3" fmla="*/ 56142 h 474282"/>
                  <a:gd name="connsiteX4" fmla="*/ 209732 w 216248"/>
                  <a:gd name="connsiteY4" fmla="*/ 237306 h 474282"/>
                  <a:gd name="connsiteX5" fmla="*/ 107150 w 216248"/>
                  <a:gd name="connsiteY5" fmla="*/ 474282 h 474282"/>
                  <a:gd name="connsiteX6" fmla="*/ 4568 w 216248"/>
                  <a:gd name="connsiteY6" fmla="*/ 237306 h 474282"/>
                  <a:gd name="connsiteX0" fmla="*/ 650 w 212330"/>
                  <a:gd name="connsiteY0" fmla="*/ 237306 h 480060"/>
                  <a:gd name="connsiteX1" fmla="*/ 22971 w 212330"/>
                  <a:gd name="connsiteY1" fmla="*/ 75011 h 480060"/>
                  <a:gd name="connsiteX2" fmla="*/ 103232 w 212330"/>
                  <a:gd name="connsiteY2" fmla="*/ 330 h 480060"/>
                  <a:gd name="connsiteX3" fmla="*/ 195262 w 212330"/>
                  <a:gd name="connsiteY3" fmla="*/ 56142 h 480060"/>
                  <a:gd name="connsiteX4" fmla="*/ 205814 w 212330"/>
                  <a:gd name="connsiteY4" fmla="*/ 237306 h 480060"/>
                  <a:gd name="connsiteX5" fmla="*/ 103232 w 212330"/>
                  <a:gd name="connsiteY5" fmla="*/ 474282 h 480060"/>
                  <a:gd name="connsiteX6" fmla="*/ 15325 w 212330"/>
                  <a:gd name="connsiteY6" fmla="*/ 393084 h 480060"/>
                  <a:gd name="connsiteX7" fmla="*/ 650 w 212330"/>
                  <a:gd name="connsiteY7" fmla="*/ 237306 h 480060"/>
                  <a:gd name="connsiteX0" fmla="*/ 650 w 210170"/>
                  <a:gd name="connsiteY0" fmla="*/ 237306 h 474424"/>
                  <a:gd name="connsiteX1" fmla="*/ 22971 w 210170"/>
                  <a:gd name="connsiteY1" fmla="*/ 75011 h 474424"/>
                  <a:gd name="connsiteX2" fmla="*/ 103232 w 210170"/>
                  <a:gd name="connsiteY2" fmla="*/ 330 h 474424"/>
                  <a:gd name="connsiteX3" fmla="*/ 195262 w 210170"/>
                  <a:gd name="connsiteY3" fmla="*/ 56142 h 474424"/>
                  <a:gd name="connsiteX4" fmla="*/ 205814 w 210170"/>
                  <a:gd name="connsiteY4" fmla="*/ 237306 h 474424"/>
                  <a:gd name="connsiteX5" fmla="*/ 170631 w 210170"/>
                  <a:gd name="connsiteY5" fmla="*/ 407803 h 474424"/>
                  <a:gd name="connsiteX6" fmla="*/ 103232 w 210170"/>
                  <a:gd name="connsiteY6" fmla="*/ 474282 h 474424"/>
                  <a:gd name="connsiteX7" fmla="*/ 15325 w 210170"/>
                  <a:gd name="connsiteY7" fmla="*/ 393084 h 474424"/>
                  <a:gd name="connsiteX8" fmla="*/ 650 w 210170"/>
                  <a:gd name="connsiteY8" fmla="*/ 237306 h 474424"/>
                  <a:gd name="connsiteX0" fmla="*/ 650 w 210170"/>
                  <a:gd name="connsiteY0" fmla="*/ 237306 h 474321"/>
                  <a:gd name="connsiteX1" fmla="*/ 22971 w 210170"/>
                  <a:gd name="connsiteY1" fmla="*/ 75011 h 474321"/>
                  <a:gd name="connsiteX2" fmla="*/ 103232 w 210170"/>
                  <a:gd name="connsiteY2" fmla="*/ 330 h 474321"/>
                  <a:gd name="connsiteX3" fmla="*/ 195262 w 210170"/>
                  <a:gd name="connsiteY3" fmla="*/ 56142 h 474321"/>
                  <a:gd name="connsiteX4" fmla="*/ 205814 w 210170"/>
                  <a:gd name="connsiteY4" fmla="*/ 237306 h 474321"/>
                  <a:gd name="connsiteX5" fmla="*/ 185491 w 210170"/>
                  <a:gd name="connsiteY5" fmla="*/ 401378 h 474321"/>
                  <a:gd name="connsiteX6" fmla="*/ 103232 w 210170"/>
                  <a:gd name="connsiteY6" fmla="*/ 474282 h 474321"/>
                  <a:gd name="connsiteX7" fmla="*/ 15325 w 210170"/>
                  <a:gd name="connsiteY7" fmla="*/ 393084 h 474321"/>
                  <a:gd name="connsiteX8" fmla="*/ 650 w 210170"/>
                  <a:gd name="connsiteY8" fmla="*/ 237306 h 474321"/>
                  <a:gd name="connsiteX0" fmla="*/ 650 w 210170"/>
                  <a:gd name="connsiteY0" fmla="*/ 237306 h 474722"/>
                  <a:gd name="connsiteX1" fmla="*/ 22971 w 210170"/>
                  <a:gd name="connsiteY1" fmla="*/ 75011 h 474722"/>
                  <a:gd name="connsiteX2" fmla="*/ 103232 w 210170"/>
                  <a:gd name="connsiteY2" fmla="*/ 330 h 474722"/>
                  <a:gd name="connsiteX3" fmla="*/ 195262 w 210170"/>
                  <a:gd name="connsiteY3" fmla="*/ 56142 h 474722"/>
                  <a:gd name="connsiteX4" fmla="*/ 205814 w 210170"/>
                  <a:gd name="connsiteY4" fmla="*/ 237306 h 474722"/>
                  <a:gd name="connsiteX5" fmla="*/ 185491 w 210170"/>
                  <a:gd name="connsiteY5" fmla="*/ 401378 h 474722"/>
                  <a:gd name="connsiteX6" fmla="*/ 80341 w 210170"/>
                  <a:gd name="connsiteY6" fmla="*/ 474683 h 474722"/>
                  <a:gd name="connsiteX7" fmla="*/ 15325 w 210170"/>
                  <a:gd name="connsiteY7" fmla="*/ 393084 h 474722"/>
                  <a:gd name="connsiteX8" fmla="*/ 650 w 210170"/>
                  <a:gd name="connsiteY8" fmla="*/ 237306 h 474722"/>
                  <a:gd name="connsiteX0" fmla="*/ 650 w 210170"/>
                  <a:gd name="connsiteY0" fmla="*/ 237306 h 474852"/>
                  <a:gd name="connsiteX1" fmla="*/ 22971 w 210170"/>
                  <a:gd name="connsiteY1" fmla="*/ 75011 h 474852"/>
                  <a:gd name="connsiteX2" fmla="*/ 103232 w 210170"/>
                  <a:gd name="connsiteY2" fmla="*/ 330 h 474852"/>
                  <a:gd name="connsiteX3" fmla="*/ 195262 w 210170"/>
                  <a:gd name="connsiteY3" fmla="*/ 56142 h 474852"/>
                  <a:gd name="connsiteX4" fmla="*/ 205814 w 210170"/>
                  <a:gd name="connsiteY4" fmla="*/ 237306 h 474852"/>
                  <a:gd name="connsiteX5" fmla="*/ 172228 w 210170"/>
                  <a:gd name="connsiteY5" fmla="*/ 409031 h 474852"/>
                  <a:gd name="connsiteX6" fmla="*/ 80341 w 210170"/>
                  <a:gd name="connsiteY6" fmla="*/ 474683 h 474852"/>
                  <a:gd name="connsiteX7" fmla="*/ 15325 w 210170"/>
                  <a:gd name="connsiteY7" fmla="*/ 393084 h 474852"/>
                  <a:gd name="connsiteX8" fmla="*/ 650 w 210170"/>
                  <a:gd name="connsiteY8" fmla="*/ 237306 h 474852"/>
                  <a:gd name="connsiteX0" fmla="*/ 19 w 209539"/>
                  <a:gd name="connsiteY0" fmla="*/ 237306 h 474790"/>
                  <a:gd name="connsiteX1" fmla="*/ 22340 w 209539"/>
                  <a:gd name="connsiteY1" fmla="*/ 75011 h 474790"/>
                  <a:gd name="connsiteX2" fmla="*/ 102601 w 209539"/>
                  <a:gd name="connsiteY2" fmla="*/ 330 h 474790"/>
                  <a:gd name="connsiteX3" fmla="*/ 194631 w 209539"/>
                  <a:gd name="connsiteY3" fmla="*/ 56142 h 474790"/>
                  <a:gd name="connsiteX4" fmla="*/ 205183 w 209539"/>
                  <a:gd name="connsiteY4" fmla="*/ 237306 h 474790"/>
                  <a:gd name="connsiteX5" fmla="*/ 171597 w 209539"/>
                  <a:gd name="connsiteY5" fmla="*/ 409031 h 474790"/>
                  <a:gd name="connsiteX6" fmla="*/ 79710 w 209539"/>
                  <a:gd name="connsiteY6" fmla="*/ 474683 h 474790"/>
                  <a:gd name="connsiteX7" fmla="*/ 20455 w 209539"/>
                  <a:gd name="connsiteY7" fmla="*/ 396580 h 474790"/>
                  <a:gd name="connsiteX8" fmla="*/ 19 w 209539"/>
                  <a:gd name="connsiteY8" fmla="*/ 237306 h 474790"/>
                  <a:gd name="connsiteX0" fmla="*/ 19 w 207445"/>
                  <a:gd name="connsiteY0" fmla="*/ 236991 h 474475"/>
                  <a:gd name="connsiteX1" fmla="*/ 22340 w 207445"/>
                  <a:gd name="connsiteY1" fmla="*/ 74696 h 474475"/>
                  <a:gd name="connsiteX2" fmla="*/ 102601 w 207445"/>
                  <a:gd name="connsiteY2" fmla="*/ 15 h 474475"/>
                  <a:gd name="connsiteX3" fmla="*/ 184303 w 207445"/>
                  <a:gd name="connsiteY3" fmla="*/ 69971 h 474475"/>
                  <a:gd name="connsiteX4" fmla="*/ 205183 w 207445"/>
                  <a:gd name="connsiteY4" fmla="*/ 236991 h 474475"/>
                  <a:gd name="connsiteX5" fmla="*/ 171597 w 207445"/>
                  <a:gd name="connsiteY5" fmla="*/ 408716 h 474475"/>
                  <a:gd name="connsiteX6" fmla="*/ 79710 w 207445"/>
                  <a:gd name="connsiteY6" fmla="*/ 474368 h 474475"/>
                  <a:gd name="connsiteX7" fmla="*/ 20455 w 207445"/>
                  <a:gd name="connsiteY7" fmla="*/ 396265 h 474475"/>
                  <a:gd name="connsiteX8" fmla="*/ 19 w 207445"/>
                  <a:gd name="connsiteY8" fmla="*/ 236991 h 474475"/>
                  <a:gd name="connsiteX0" fmla="*/ 80 w 207506"/>
                  <a:gd name="connsiteY0" fmla="*/ 237107 h 474591"/>
                  <a:gd name="connsiteX1" fmla="*/ 24901 w 207506"/>
                  <a:gd name="connsiteY1" fmla="*/ 84963 h 474591"/>
                  <a:gd name="connsiteX2" fmla="*/ 102662 w 207506"/>
                  <a:gd name="connsiteY2" fmla="*/ 131 h 474591"/>
                  <a:gd name="connsiteX3" fmla="*/ 184364 w 207506"/>
                  <a:gd name="connsiteY3" fmla="*/ 70087 h 474591"/>
                  <a:gd name="connsiteX4" fmla="*/ 205244 w 207506"/>
                  <a:gd name="connsiteY4" fmla="*/ 237107 h 474591"/>
                  <a:gd name="connsiteX5" fmla="*/ 171658 w 207506"/>
                  <a:gd name="connsiteY5" fmla="*/ 408832 h 474591"/>
                  <a:gd name="connsiteX6" fmla="*/ 79771 w 207506"/>
                  <a:gd name="connsiteY6" fmla="*/ 474484 h 474591"/>
                  <a:gd name="connsiteX7" fmla="*/ 20516 w 207506"/>
                  <a:gd name="connsiteY7" fmla="*/ 396381 h 474591"/>
                  <a:gd name="connsiteX8" fmla="*/ 80 w 207506"/>
                  <a:gd name="connsiteY8" fmla="*/ 237107 h 474591"/>
                  <a:gd name="connsiteX0" fmla="*/ 80 w 207506"/>
                  <a:gd name="connsiteY0" fmla="*/ 221895 h 459379"/>
                  <a:gd name="connsiteX1" fmla="*/ 24901 w 207506"/>
                  <a:gd name="connsiteY1" fmla="*/ 69751 h 459379"/>
                  <a:gd name="connsiteX2" fmla="*/ 103314 w 207506"/>
                  <a:gd name="connsiteY2" fmla="*/ 229 h 459379"/>
                  <a:gd name="connsiteX3" fmla="*/ 184364 w 207506"/>
                  <a:gd name="connsiteY3" fmla="*/ 54875 h 459379"/>
                  <a:gd name="connsiteX4" fmla="*/ 205244 w 207506"/>
                  <a:gd name="connsiteY4" fmla="*/ 221895 h 459379"/>
                  <a:gd name="connsiteX5" fmla="*/ 171658 w 207506"/>
                  <a:gd name="connsiteY5" fmla="*/ 393620 h 459379"/>
                  <a:gd name="connsiteX6" fmla="*/ 79771 w 207506"/>
                  <a:gd name="connsiteY6" fmla="*/ 459272 h 459379"/>
                  <a:gd name="connsiteX7" fmla="*/ 20516 w 207506"/>
                  <a:gd name="connsiteY7" fmla="*/ 381169 h 459379"/>
                  <a:gd name="connsiteX8" fmla="*/ 80 w 207506"/>
                  <a:gd name="connsiteY8" fmla="*/ 221895 h 459379"/>
                  <a:gd name="connsiteX0" fmla="*/ 80 w 207506"/>
                  <a:gd name="connsiteY0" fmla="*/ 221895 h 459877"/>
                  <a:gd name="connsiteX1" fmla="*/ 24901 w 207506"/>
                  <a:gd name="connsiteY1" fmla="*/ 69751 h 459877"/>
                  <a:gd name="connsiteX2" fmla="*/ 103314 w 207506"/>
                  <a:gd name="connsiteY2" fmla="*/ 229 h 459877"/>
                  <a:gd name="connsiteX3" fmla="*/ 184364 w 207506"/>
                  <a:gd name="connsiteY3" fmla="*/ 54875 h 459877"/>
                  <a:gd name="connsiteX4" fmla="*/ 205244 w 207506"/>
                  <a:gd name="connsiteY4" fmla="*/ 221895 h 459877"/>
                  <a:gd name="connsiteX5" fmla="*/ 171658 w 207506"/>
                  <a:gd name="connsiteY5" fmla="*/ 393620 h 459877"/>
                  <a:gd name="connsiteX6" fmla="*/ 89849 w 207506"/>
                  <a:gd name="connsiteY6" fmla="*/ 459772 h 459877"/>
                  <a:gd name="connsiteX7" fmla="*/ 20516 w 207506"/>
                  <a:gd name="connsiteY7" fmla="*/ 381169 h 459877"/>
                  <a:gd name="connsiteX8" fmla="*/ 80 w 207506"/>
                  <a:gd name="connsiteY8" fmla="*/ 221895 h 4598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506" h="459877">
                    <a:moveTo>
                      <a:pt x="80" y="221895"/>
                    </a:moveTo>
                    <a:cubicBezTo>
                      <a:pt x="811" y="169992"/>
                      <a:pt x="7804" y="109247"/>
                      <a:pt x="24901" y="69751"/>
                    </a:cubicBezTo>
                    <a:cubicBezTo>
                      <a:pt x="41998" y="30255"/>
                      <a:pt x="76737" y="2708"/>
                      <a:pt x="103314" y="229"/>
                    </a:cubicBezTo>
                    <a:cubicBezTo>
                      <a:pt x="129891" y="-2250"/>
                      <a:pt x="167267" y="15379"/>
                      <a:pt x="184364" y="54875"/>
                    </a:cubicBezTo>
                    <a:cubicBezTo>
                      <a:pt x="201461" y="94371"/>
                      <a:pt x="212495" y="166900"/>
                      <a:pt x="205244" y="221895"/>
                    </a:cubicBezTo>
                    <a:cubicBezTo>
                      <a:pt x="197993" y="276891"/>
                      <a:pt x="188755" y="354124"/>
                      <a:pt x="171658" y="393620"/>
                    </a:cubicBezTo>
                    <a:cubicBezTo>
                      <a:pt x="154561" y="433116"/>
                      <a:pt x="115039" y="461847"/>
                      <a:pt x="89849" y="459772"/>
                    </a:cubicBezTo>
                    <a:cubicBezTo>
                      <a:pt x="64659" y="457697"/>
                      <a:pt x="37613" y="420665"/>
                      <a:pt x="20516" y="381169"/>
                    </a:cubicBezTo>
                    <a:cubicBezTo>
                      <a:pt x="3419" y="341673"/>
                      <a:pt x="-651" y="273798"/>
                      <a:pt x="80" y="22189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42" name="TextBox 1041">
              <a:extLst>
                <a:ext uri="{FF2B5EF4-FFF2-40B4-BE49-F238E27FC236}">
                  <a16:creationId xmlns:a16="http://schemas.microsoft.com/office/drawing/2014/main" id="{EB3AC89F-C4CA-4F8C-B9CB-CA359E232E64}"/>
                </a:ext>
              </a:extLst>
            </p:cNvPr>
            <p:cNvSpPr txBox="1"/>
            <p:nvPr/>
          </p:nvSpPr>
          <p:spPr>
            <a:xfrm>
              <a:off x="16140816" y="7412881"/>
              <a:ext cx="17342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000" b="1" i="1" dirty="0"/>
                <a:t>Δ</a:t>
              </a:r>
              <a:r>
                <a:rPr lang="en-US" sz="2000" b="1" i="1" dirty="0" err="1"/>
                <a:t>pigR</a:t>
              </a:r>
              <a:r>
                <a:rPr lang="en-US" sz="2000" b="1" i="1" dirty="0"/>
                <a:t> </a:t>
              </a:r>
              <a:endParaRPr lang="en-US" sz="2000" b="1" dirty="0"/>
            </a:p>
          </p:txBody>
        </p:sp>
      </p:grpSp>
      <p:sp>
        <p:nvSpPr>
          <p:cNvPr id="1043" name="TextBox 1042">
            <a:extLst>
              <a:ext uri="{FF2B5EF4-FFF2-40B4-BE49-F238E27FC236}">
                <a16:creationId xmlns:a16="http://schemas.microsoft.com/office/drawing/2014/main" id="{F5B42D3C-E072-4C7B-8DF4-D19E9D0576B3}"/>
              </a:ext>
            </a:extLst>
          </p:cNvPr>
          <p:cNvSpPr txBox="1"/>
          <p:nvPr/>
        </p:nvSpPr>
        <p:spPr>
          <a:xfrm>
            <a:off x="29818029" y="28909578"/>
            <a:ext cx="1349018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800" dirty="0"/>
              <a:t>Additional Information</a:t>
            </a:r>
          </a:p>
          <a:p>
            <a:pPr algn="just"/>
            <a:r>
              <a:rPr lang="en-US" sz="2800" b="1" dirty="0"/>
              <a:t>Funding</a:t>
            </a:r>
          </a:p>
          <a:p>
            <a:pPr algn="just"/>
            <a:r>
              <a:rPr lang="en-US" sz="2800" dirty="0"/>
              <a:t>This work was funded by the Rhode Island Foundation Medical Research Grant and the </a:t>
            </a:r>
          </a:p>
          <a:p>
            <a:pPr algn="just"/>
            <a:r>
              <a:rPr lang="en-US" sz="2800" dirty="0"/>
              <a:t>University of Rhode Island College of Environment and Life Sciences Funding to KMR</a:t>
            </a:r>
          </a:p>
          <a:p>
            <a:pPr algn="just"/>
            <a:r>
              <a:rPr lang="en-US" sz="2800" b="1" dirty="0"/>
              <a:t>Reference </a:t>
            </a:r>
          </a:p>
          <a:p>
            <a:pPr algn="just"/>
            <a:r>
              <a:rPr lang="en-US" sz="2800" dirty="0"/>
              <a:t>Ramsey KM, Dove SL. A response regulator promotes </a:t>
            </a:r>
            <a:r>
              <a:rPr lang="en-US" sz="2800" i="1" dirty="0" err="1"/>
              <a:t>Francisella</a:t>
            </a:r>
            <a:r>
              <a:rPr lang="en-US" sz="2800" i="1" dirty="0"/>
              <a:t> </a:t>
            </a:r>
            <a:r>
              <a:rPr lang="en-US" sz="2800" i="1" dirty="0" err="1"/>
              <a:t>tularensis</a:t>
            </a:r>
            <a:r>
              <a:rPr lang="en-US" sz="2800" dirty="0"/>
              <a:t> intramacrophage growth by repressing an anti-virulence factor. Mol Microbiol. 2016; 101(4):688-700. </a:t>
            </a:r>
          </a:p>
          <a:p>
            <a:pPr algn="just"/>
            <a:endParaRPr lang="en-US" sz="2800" b="1" dirty="0"/>
          </a:p>
          <a:p>
            <a:pPr algn="just"/>
            <a:endParaRPr lang="en-US" sz="2800" b="1" dirty="0"/>
          </a:p>
        </p:txBody>
      </p:sp>
      <p:cxnSp>
        <p:nvCxnSpPr>
          <p:cNvPr id="1045" name="Straight Connector 1044">
            <a:extLst>
              <a:ext uri="{FF2B5EF4-FFF2-40B4-BE49-F238E27FC236}">
                <a16:creationId xmlns:a16="http://schemas.microsoft.com/office/drawing/2014/main" id="{82136FA7-3AA1-4B65-ACD5-DF1674F9DF2B}"/>
              </a:ext>
            </a:extLst>
          </p:cNvPr>
          <p:cNvCxnSpPr>
            <a:cxnSpLocks/>
          </p:cNvCxnSpPr>
          <p:nvPr/>
        </p:nvCxnSpPr>
        <p:spPr>
          <a:xfrm flipV="1">
            <a:off x="0" y="12563226"/>
            <a:ext cx="43891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810C615B-D8EC-420C-86C4-85EC89344596}"/>
              </a:ext>
            </a:extLst>
          </p:cNvPr>
          <p:cNvCxnSpPr>
            <a:cxnSpLocks/>
          </p:cNvCxnSpPr>
          <p:nvPr/>
        </p:nvCxnSpPr>
        <p:spPr>
          <a:xfrm flipV="1">
            <a:off x="0" y="22440846"/>
            <a:ext cx="4389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1" name="TextBox 1050">
            <a:extLst>
              <a:ext uri="{FF2B5EF4-FFF2-40B4-BE49-F238E27FC236}">
                <a16:creationId xmlns:a16="http://schemas.microsoft.com/office/drawing/2014/main" id="{8C9C7FFD-3FE4-4EA4-8C17-B17EE18D9F79}"/>
              </a:ext>
            </a:extLst>
          </p:cNvPr>
          <p:cNvSpPr txBox="1"/>
          <p:nvPr/>
        </p:nvSpPr>
        <p:spPr>
          <a:xfrm rot="16200000">
            <a:off x="29738445" y="9047820"/>
            <a:ext cx="471917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Intracellular Bacteria (CFU)</a:t>
            </a:r>
          </a:p>
        </p:txBody>
      </p:sp>
      <p:pic>
        <p:nvPicPr>
          <p:cNvPr id="123" name="Picture 122">
            <a:extLst>
              <a:ext uri="{FF2B5EF4-FFF2-40B4-BE49-F238E27FC236}">
                <a16:creationId xmlns:a16="http://schemas.microsoft.com/office/drawing/2014/main" id="{F6FAB8FA-28E7-4AD2-B7AE-003566C0108D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t="31954" r="31767"/>
          <a:stretch/>
        </p:blipFill>
        <p:spPr>
          <a:xfrm>
            <a:off x="36601691" y="2765755"/>
            <a:ext cx="5268676" cy="2234568"/>
          </a:xfrm>
          <a:prstGeom prst="rect">
            <a:avLst/>
          </a:prstGeom>
        </p:spPr>
      </p:pic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64712AB6-7051-4C5D-B420-DBEFD72967A7}"/>
              </a:ext>
            </a:extLst>
          </p:cNvPr>
          <p:cNvCxnSpPr>
            <a:cxnSpLocks/>
          </p:cNvCxnSpPr>
          <p:nvPr/>
        </p:nvCxnSpPr>
        <p:spPr>
          <a:xfrm>
            <a:off x="0" y="5164724"/>
            <a:ext cx="438912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2" name="TextBox 1051">
            <a:extLst>
              <a:ext uri="{FF2B5EF4-FFF2-40B4-BE49-F238E27FC236}">
                <a16:creationId xmlns:a16="http://schemas.microsoft.com/office/drawing/2014/main" id="{086B30E8-C503-4821-8425-2A0A66BB4A2C}"/>
              </a:ext>
            </a:extLst>
          </p:cNvPr>
          <p:cNvSpPr txBox="1"/>
          <p:nvPr/>
        </p:nvSpPr>
        <p:spPr>
          <a:xfrm>
            <a:off x="904599" y="24222938"/>
            <a:ext cx="442475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/>
              <a:t>Electropositive tip  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17FAA4B9-46CE-4251-AA39-C61AA834D12C}"/>
              </a:ext>
            </a:extLst>
          </p:cNvPr>
          <p:cNvSpPr txBox="1"/>
          <p:nvPr/>
        </p:nvSpPr>
        <p:spPr>
          <a:xfrm>
            <a:off x="9256196" y="23830760"/>
            <a:ext cx="214750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/>
              <a:t>Flexible</a:t>
            </a:r>
          </a:p>
          <a:p>
            <a:r>
              <a:rPr lang="en-US" sz="3200" b="1" dirty="0"/>
              <a:t>tip 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064C131-F905-4BFD-9D60-86C3AF5D8188}"/>
              </a:ext>
            </a:extLst>
          </p:cNvPr>
          <p:cNvSpPr txBox="1"/>
          <p:nvPr/>
        </p:nvSpPr>
        <p:spPr>
          <a:xfrm>
            <a:off x="14019906" y="22440846"/>
            <a:ext cx="173424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6600" dirty="0"/>
              <a:t>Targeted mutation of </a:t>
            </a:r>
            <a:r>
              <a:rPr lang="en-US" sz="6600" dirty="0" err="1"/>
              <a:t>PriM</a:t>
            </a:r>
            <a:r>
              <a:rPr lang="en-US" sz="6600" dirty="0"/>
              <a:t> key structural features 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FD05B01D-30E2-4CE9-B0D8-A08B8EC36ABC}"/>
              </a:ext>
            </a:extLst>
          </p:cNvPr>
          <p:cNvSpPr txBox="1"/>
          <p:nvPr/>
        </p:nvSpPr>
        <p:spPr>
          <a:xfrm>
            <a:off x="6884733" y="29185307"/>
            <a:ext cx="1871795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/>
              <a:t>Small molecule binding pocket </a:t>
            </a:r>
          </a:p>
        </p:txBody>
      </p:sp>
    </p:spTree>
    <p:extLst>
      <p:ext uri="{BB962C8B-B14F-4D97-AF65-F5344CB8AC3E}">
        <p14:creationId xmlns:p14="http://schemas.microsoft.com/office/powerpoint/2010/main" val="4175019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18566</TotalTime>
  <Words>620</Words>
  <Application>Microsoft Office PowerPoint</Application>
  <PresentationFormat>Custom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</dc:creator>
  <cp:lastModifiedBy>Jamie</cp:lastModifiedBy>
  <cp:revision>107</cp:revision>
  <cp:lastPrinted>2019-06-03T20:53:18Z</cp:lastPrinted>
  <dcterms:created xsi:type="dcterms:W3CDTF">2019-05-28T01:26:38Z</dcterms:created>
  <dcterms:modified xsi:type="dcterms:W3CDTF">2019-06-09T23:01:33Z</dcterms:modified>
</cp:coreProperties>
</file>