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7" r:id="rId2"/>
    <p:sldId id="393" r:id="rId3"/>
    <p:sldId id="288" r:id="rId4"/>
    <p:sldId id="392" r:id="rId5"/>
    <p:sldId id="386" r:id="rId6"/>
    <p:sldId id="396" r:id="rId7"/>
    <p:sldId id="284" r:id="rId8"/>
    <p:sldId id="265" r:id="rId9"/>
    <p:sldId id="260" r:id="rId10"/>
    <p:sldId id="261" r:id="rId11"/>
    <p:sldId id="289" r:id="rId12"/>
    <p:sldId id="285" r:id="rId13"/>
    <p:sldId id="264" r:id="rId14"/>
    <p:sldId id="268" r:id="rId15"/>
    <p:sldId id="267" r:id="rId16"/>
    <p:sldId id="269" r:id="rId17"/>
    <p:sldId id="270" r:id="rId18"/>
    <p:sldId id="271" r:id="rId19"/>
    <p:sldId id="287" r:id="rId20"/>
    <p:sldId id="272" r:id="rId21"/>
    <p:sldId id="273" r:id="rId22"/>
    <p:sldId id="274" r:id="rId23"/>
    <p:sldId id="275" r:id="rId24"/>
    <p:sldId id="276" r:id="rId25"/>
    <p:sldId id="397" r:id="rId26"/>
    <p:sldId id="277" r:id="rId27"/>
    <p:sldId id="278" r:id="rId28"/>
    <p:sldId id="279" r:id="rId29"/>
    <p:sldId id="280" r:id="rId30"/>
    <p:sldId id="395" r:id="rId31"/>
    <p:sldId id="387" r:id="rId32"/>
    <p:sldId id="394" r:id="rId33"/>
    <p:sldId id="497" r:id="rId34"/>
    <p:sldId id="402" r:id="rId35"/>
    <p:sldId id="398" r:id="rId36"/>
    <p:sldId id="399" r:id="rId37"/>
    <p:sldId id="400" r:id="rId38"/>
    <p:sldId id="401"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4274" autoAdjust="0"/>
  </p:normalViewPr>
  <p:slideViewPr>
    <p:cSldViewPr snapToGrid="0">
      <p:cViewPr>
        <p:scale>
          <a:sx n="67" d="100"/>
          <a:sy n="67" d="100"/>
        </p:scale>
        <p:origin x="644" y="-404"/>
      </p:cViewPr>
      <p:guideLst/>
    </p:cSldViewPr>
  </p:slideViewPr>
  <p:notesTextViewPr>
    <p:cViewPr>
      <p:scale>
        <a:sx n="1" d="1"/>
        <a:sy n="1" d="1"/>
      </p:scale>
      <p:origin x="0" y="-88"/>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G:\Shared%20drives\KRamsey%20Lab\Jamie%20Wandzilak\RNA%20&amp;%20qPCR\qRT-PCR_200316.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G:\Shared%20drives\KRamsey%20Lab\Jamie%20Wandzilak\Thesis%20Data\Mac%20Assays\PriM_V_11_21_19MacAssay.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barChart>
        <c:barDir val="col"/>
        <c:grouping val="clustered"/>
        <c:varyColors val="0"/>
        <c:ser>
          <c:idx val="0"/>
          <c:order val="0"/>
          <c:spPr>
            <a:solidFill>
              <a:schemeClr val="accent3"/>
            </a:solidFill>
            <a:ln>
              <a:solidFill>
                <a:schemeClr val="tx1">
                  <a:lumMod val="65000"/>
                  <a:lumOff val="35000"/>
                </a:schemeClr>
              </a:solidFill>
            </a:ln>
            <a:effectLst/>
          </c:spPr>
          <c:invertIfNegative val="0"/>
          <c:dLbls>
            <c:dLbl>
              <c:idx val="0"/>
              <c:layout>
                <c:manualLayout>
                  <c:x val="0"/>
                  <c:y val="-2.72472619770498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0D2-4EC7-AC85-3972CAC7B779}"/>
                </c:ext>
              </c:extLst>
            </c:dLbl>
            <c:dLbl>
              <c:idx val="1"/>
              <c:layout>
                <c:manualLayout>
                  <c:x val="0"/>
                  <c:y val="-2.45639891918447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0D2-4EC7-AC85-3972CAC7B779}"/>
                </c:ext>
              </c:extLst>
            </c:dLbl>
            <c:dLbl>
              <c:idx val="2"/>
              <c:layout>
                <c:manualLayout>
                  <c:x val="9.4916497786946884E-17"/>
                  <c:y val="-5.895357406042741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0D2-4EC7-AC85-3972CAC7B779}"/>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plus"/>
            <c:errValType val="cust"/>
            <c:noEndCap val="0"/>
            <c:plus>
              <c:numRef>
                <c:f>Analysis!$U$4:$U$6</c:f>
                <c:numCache>
                  <c:formatCode>General</c:formatCode>
                  <c:ptCount val="3"/>
                  <c:pt idx="0">
                    <c:v>0.34622446624363978</c:v>
                  </c:pt>
                  <c:pt idx="1">
                    <c:v>89.246430858586393</c:v>
                  </c:pt>
                  <c:pt idx="2">
                    <c:v>34.134231637553256</c:v>
                  </c:pt>
                </c:numCache>
              </c:numRef>
            </c:plus>
            <c:minus>
              <c:numRef>
                <c:f>Analysis!$V$4:$V$6</c:f>
                <c:numCache>
                  <c:formatCode>General</c:formatCode>
                  <c:ptCount val="3"/>
                  <c:pt idx="0">
                    <c:v>0.52957697002571802</c:v>
                  </c:pt>
                  <c:pt idx="1">
                    <c:v>125.85718774060467</c:v>
                  </c:pt>
                  <c:pt idx="2">
                    <c:v>159.96609929717849</c:v>
                  </c:pt>
                </c:numCache>
              </c:numRef>
            </c:minus>
            <c:spPr>
              <a:noFill/>
              <a:ln w="9525" cap="flat" cmpd="sng" algn="ctr">
                <a:solidFill>
                  <a:schemeClr val="tx1">
                    <a:lumMod val="65000"/>
                    <a:lumOff val="35000"/>
                  </a:schemeClr>
                </a:solidFill>
                <a:round/>
              </a:ln>
              <a:effectLst/>
            </c:spPr>
          </c:errBars>
          <c:cat>
            <c:strRef>
              <c:f>Analysis!$S$4:$S$6</c:f>
              <c:strCache>
                <c:ptCount val="3"/>
                <c:pt idx="0">
                  <c:v>LVS</c:v>
                </c:pt>
                <c:pt idx="1">
                  <c:v>∆pmrA</c:v>
                </c:pt>
                <c:pt idx="2">
                  <c:v>∆pmrA-S</c:v>
                </c:pt>
              </c:strCache>
            </c:strRef>
          </c:cat>
          <c:val>
            <c:numRef>
              <c:f>Analysis!$T$4:$T$6</c:f>
              <c:numCache>
                <c:formatCode>0.000</c:formatCode>
                <c:ptCount val="3"/>
                <c:pt idx="0">
                  <c:v>1</c:v>
                </c:pt>
                <c:pt idx="1">
                  <c:v>306.80340316222566</c:v>
                </c:pt>
                <c:pt idx="2">
                  <c:v>43.393776068999323</c:v>
                </c:pt>
              </c:numCache>
            </c:numRef>
          </c:val>
          <c:extLst>
            <c:ext xmlns:c16="http://schemas.microsoft.com/office/drawing/2014/chart" uri="{C3380CC4-5D6E-409C-BE32-E72D297353CC}">
              <c16:uniqueId val="{00000003-D0D2-4EC7-AC85-3972CAC7B779}"/>
            </c:ext>
          </c:extLst>
        </c:ser>
        <c:dLbls>
          <c:showLegendKey val="0"/>
          <c:showVal val="0"/>
          <c:showCatName val="0"/>
          <c:showSerName val="0"/>
          <c:showPercent val="0"/>
          <c:showBubbleSize val="0"/>
        </c:dLbls>
        <c:gapWidth val="100"/>
        <c:axId val="1827013855"/>
        <c:axId val="1801192079"/>
      </c:barChart>
      <c:catAx>
        <c:axId val="1827013855"/>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en-US"/>
          </a:p>
        </c:txPr>
        <c:crossAx val="1801192079"/>
        <c:crosses val="autoZero"/>
        <c:auto val="1"/>
        <c:lblAlgn val="ctr"/>
        <c:lblOffset val="100"/>
        <c:noMultiLvlLbl val="0"/>
      </c:catAx>
      <c:valAx>
        <c:axId val="1801192079"/>
        <c:scaling>
          <c:logBase val="10"/>
          <c:orientation val="minMax"/>
        </c:scaling>
        <c:delete val="0"/>
        <c:axPos val="l"/>
        <c:title>
          <c:tx>
            <c:rich>
              <a:bodyPr rot="-54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r>
                  <a:rPr lang="en-US" sz="1600" b="1" dirty="0"/>
                  <a:t>Relative </a:t>
                </a:r>
                <a:r>
                  <a:rPr lang="en-US" sz="1600" b="1" i="1" dirty="0" err="1"/>
                  <a:t>priM</a:t>
                </a:r>
                <a:r>
                  <a:rPr lang="en-US" sz="1600" b="1" i="1" baseline="0" dirty="0"/>
                  <a:t> </a:t>
                </a:r>
                <a:r>
                  <a:rPr lang="en-US" sz="1600" b="1" dirty="0"/>
                  <a:t>transcript abundance</a:t>
                </a:r>
              </a:p>
            </c:rich>
          </c:tx>
          <c:layout>
            <c:manualLayout>
              <c:xMode val="edge"/>
              <c:yMode val="edge"/>
              <c:x val="1.4036317036192975E-2"/>
              <c:y val="0.10541493008616788"/>
            </c:manualLayout>
          </c:layout>
          <c:overlay val="0"/>
          <c:spPr>
            <a:noFill/>
            <a:ln>
              <a:noFill/>
            </a:ln>
            <a:effectLst/>
          </c:spPr>
          <c:txPr>
            <a:bodyPr rot="-54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827013855"/>
        <c:crosses val="autoZero"/>
        <c:crossBetween val="between"/>
        <c:majorUnit val="10"/>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21048985497764508"/>
          <c:y val="0.14893619595647742"/>
          <c:w val="0.696153353571767"/>
          <c:h val="0.70773057437587739"/>
        </c:manualLayout>
      </c:layout>
      <c:barChart>
        <c:barDir val="col"/>
        <c:grouping val="clustered"/>
        <c:varyColors val="0"/>
        <c:ser>
          <c:idx val="0"/>
          <c:order val="0"/>
          <c:spPr>
            <a:solidFill>
              <a:schemeClr val="accent3"/>
            </a:solidFill>
            <a:ln>
              <a:solidFill>
                <a:schemeClr val="tx1"/>
              </a:solidFill>
            </a:ln>
            <a:effectLst/>
          </c:spPr>
          <c:invertIfNegative val="0"/>
          <c:errBars>
            <c:errBarType val="plus"/>
            <c:errValType val="cust"/>
            <c:noEndCap val="0"/>
            <c:plus>
              <c:numRef>
                <c:f>'T=2 vs T=24 '!$G$2:$G$4</c:f>
                <c:numCache>
                  <c:formatCode>General</c:formatCode>
                  <c:ptCount val="3"/>
                  <c:pt idx="0">
                    <c:v>892.30333967771287</c:v>
                  </c:pt>
                  <c:pt idx="1">
                    <c:v>1.6782515664561439</c:v>
                  </c:pt>
                  <c:pt idx="2">
                    <c:v>2.580976048719025</c:v>
                  </c:pt>
                </c:numCache>
              </c:numRef>
            </c:plus>
            <c:minus>
              <c:numRef>
                <c:f>'T=2 vs T=24 '!$G$2:$G$4</c:f>
                <c:numCache>
                  <c:formatCode>General</c:formatCode>
                  <c:ptCount val="3"/>
                  <c:pt idx="0">
                    <c:v>892.30333967771287</c:v>
                  </c:pt>
                  <c:pt idx="1">
                    <c:v>1.6782515664561439</c:v>
                  </c:pt>
                  <c:pt idx="2">
                    <c:v>2.580976048719025</c:v>
                  </c:pt>
                </c:numCache>
              </c:numRef>
            </c:minus>
            <c:spPr>
              <a:solidFill>
                <a:schemeClr val="tx1"/>
              </a:solidFill>
              <a:ln w="6350" cap="flat" cmpd="sng" algn="ctr">
                <a:solidFill>
                  <a:schemeClr val="tx1"/>
                </a:solidFill>
                <a:prstDash val="solid"/>
                <a:round/>
              </a:ln>
              <a:effectLst/>
            </c:spPr>
          </c:errBars>
          <c:cat>
            <c:strRef>
              <c:f>'T=2 vs T=24 '!$A$2:$A$4</c:f>
              <c:strCache>
                <c:ptCount val="3"/>
                <c:pt idx="0">
                  <c:v>LVS</c:v>
                </c:pt>
                <c:pt idx="1">
                  <c:v>ΔpmrA PriM-V</c:v>
                </c:pt>
                <c:pt idx="2">
                  <c:v>∆pmrA</c:v>
                </c:pt>
              </c:strCache>
            </c:strRef>
          </c:cat>
          <c:val>
            <c:numRef>
              <c:f>'T=2 vs T=24 '!$F$2:$F$4</c:f>
              <c:numCache>
                <c:formatCode>General</c:formatCode>
                <c:ptCount val="3"/>
                <c:pt idx="0">
                  <c:v>1245</c:v>
                </c:pt>
                <c:pt idx="1">
                  <c:v>2.5000000000000004</c:v>
                </c:pt>
                <c:pt idx="2">
                  <c:v>1.6190476190476191</c:v>
                </c:pt>
              </c:numCache>
            </c:numRef>
          </c:val>
          <c:extLst>
            <c:ext xmlns:c16="http://schemas.microsoft.com/office/drawing/2014/chart" uri="{C3380CC4-5D6E-409C-BE32-E72D297353CC}">
              <c16:uniqueId val="{00000000-F475-4A07-9C41-52A9B7B414F3}"/>
            </c:ext>
          </c:extLst>
        </c:ser>
        <c:dLbls>
          <c:showLegendKey val="0"/>
          <c:showVal val="0"/>
          <c:showCatName val="0"/>
          <c:showSerName val="0"/>
          <c:showPercent val="0"/>
          <c:showBubbleSize val="0"/>
        </c:dLbls>
        <c:gapWidth val="150"/>
        <c:axId val="1794037064"/>
        <c:axId val="1793997192"/>
      </c:barChart>
      <c:catAx>
        <c:axId val="17940370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800" b="0" i="0" u="none" strike="noStrike" kern="1200" baseline="0">
                <a:ln>
                  <a:noFill/>
                </a:ln>
                <a:solidFill>
                  <a:schemeClr val="tx1"/>
                </a:solidFill>
                <a:latin typeface="+mn-lt"/>
                <a:ea typeface="+mn-ea"/>
                <a:cs typeface="+mn-cs"/>
              </a:defRPr>
            </a:pPr>
            <a:endParaRPr lang="en-US"/>
          </a:p>
        </c:txPr>
        <c:crossAx val="1793997192"/>
        <c:crosses val="autoZero"/>
        <c:auto val="1"/>
        <c:lblAlgn val="ctr"/>
        <c:lblOffset val="100"/>
        <c:noMultiLvlLbl val="0"/>
      </c:catAx>
      <c:valAx>
        <c:axId val="1793997192"/>
        <c:scaling>
          <c:logBase val="10"/>
          <c:orientation val="minMax"/>
        </c:scaling>
        <c:delete val="0"/>
        <c:axPos val="l"/>
        <c:majorGridlines>
          <c:spPr>
            <a:ln w="6350" cap="flat" cmpd="sng" algn="ctr">
              <a:noFill/>
              <a:prstDash val="solid"/>
              <a:round/>
            </a:ln>
            <a:effectLst/>
          </c:spPr>
        </c:majorGridlines>
        <c:title>
          <c:tx>
            <c:rich>
              <a:bodyPr rot="-5400000" spcFirstLastPara="1" vertOverflow="ellipsis" vert="horz" wrap="square" anchor="ctr" anchorCtr="1"/>
              <a:lstStyle/>
              <a:p>
                <a:pPr>
                  <a:defRPr sz="1800" b="1" i="0" u="none" strike="noStrike" kern="1200" baseline="0">
                    <a:ln>
                      <a:noFill/>
                    </a:ln>
                    <a:solidFill>
                      <a:schemeClr val="tx1"/>
                    </a:solidFill>
                    <a:latin typeface="+mn-lt"/>
                    <a:ea typeface="+mn-ea"/>
                    <a:cs typeface="+mn-cs"/>
                  </a:defRPr>
                </a:pPr>
                <a:r>
                  <a:rPr lang="en-US" sz="1800"/>
                  <a:t>Bacterial Growth (normalized) </a:t>
                </a:r>
              </a:p>
            </c:rich>
          </c:tx>
          <c:layout>
            <c:manualLayout>
              <c:xMode val="edge"/>
              <c:yMode val="edge"/>
              <c:x val="6.9756997830892425E-2"/>
              <c:y val="0.19660908252498893"/>
            </c:manualLayout>
          </c:layout>
          <c:overlay val="0"/>
          <c:spPr>
            <a:noFill/>
            <a:ln>
              <a:noFill/>
            </a:ln>
            <a:effectLst/>
          </c:spPr>
          <c:txPr>
            <a:bodyPr rot="-5400000" spcFirstLastPara="1" vertOverflow="ellipsis" vert="horz" wrap="square" anchor="ctr" anchorCtr="1"/>
            <a:lstStyle/>
            <a:p>
              <a:pPr>
                <a:defRPr sz="1800" b="1" i="0" u="none" strike="noStrike" kern="1200" baseline="0">
                  <a:ln>
                    <a:noFill/>
                  </a:ln>
                  <a:solidFill>
                    <a:schemeClr val="tx1"/>
                  </a:solidFill>
                  <a:latin typeface="+mn-lt"/>
                  <a:ea typeface="+mn-ea"/>
                  <a:cs typeface="+mn-cs"/>
                </a:defRPr>
              </a:pPr>
              <a:endParaRPr lang="en-US"/>
            </a:p>
          </c:txPr>
        </c:title>
        <c:numFmt formatCode="0.E+00"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ln>
                  <a:noFill/>
                </a:ln>
                <a:solidFill>
                  <a:schemeClr val="tx1"/>
                </a:solidFill>
                <a:latin typeface="+mn-lt"/>
                <a:ea typeface="+mn-ea"/>
                <a:cs typeface="+mn-cs"/>
              </a:defRPr>
            </a:pPr>
            <a:endParaRPr lang="en-US"/>
          </a:p>
        </c:txPr>
        <c:crossAx val="1794037064"/>
        <c:crosses val="autoZero"/>
        <c:crossBetween val="between"/>
      </c:valAx>
      <c:spPr>
        <a:noFill/>
        <a:ln>
          <a:noFill/>
        </a:ln>
        <a:effectLst/>
      </c:spPr>
    </c:plotArea>
    <c:plotVisOnly val="1"/>
    <c:dispBlanksAs val="gap"/>
    <c:showDLblsOverMax val="0"/>
  </c:chart>
  <c:spPr>
    <a:solidFill>
      <a:schemeClr val="bg1"/>
    </a:solidFill>
    <a:ln w="6350" cap="flat" cmpd="sng" algn="ctr">
      <a:noFill/>
      <a:prstDash val="solid"/>
      <a:round/>
    </a:ln>
    <a:effectLst/>
  </c:spPr>
  <c:txPr>
    <a:bodyPr/>
    <a:lstStyle/>
    <a:p>
      <a:pPr>
        <a:defRPr>
          <a:ln>
            <a:noFill/>
          </a:ln>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101">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8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2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F0C741-B15D-49C4-83B8-94DCF62B130B}" type="datetimeFigureOut">
              <a:rPr lang="en-US" smtClean="0"/>
              <a:t>7/13/2020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95141D-2D9B-4FAA-B8E3-5457EACBB8EE}" type="slidenum">
              <a:rPr lang="en-US" smtClean="0"/>
              <a:t>‹#›</a:t>
            </a:fld>
            <a:endParaRPr lang="en-US"/>
          </a:p>
        </p:txBody>
      </p:sp>
    </p:spTree>
    <p:extLst>
      <p:ext uri="{BB962C8B-B14F-4D97-AF65-F5344CB8AC3E}">
        <p14:creationId xmlns:p14="http://schemas.microsoft.com/office/powerpoint/2010/main" val="1304189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So if </a:t>
            </a:r>
            <a:r>
              <a:rPr lang="en-US" dirty="0" err="1"/>
              <a:t>priM</a:t>
            </a:r>
            <a:r>
              <a:rPr lang="en-US" dirty="0"/>
              <a:t> is inhibiting intramacrophage growth we would expect that removing it should restore intramacrophage replication.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 wildtype cells lacking </a:t>
            </a:r>
            <a:r>
              <a:rPr lang="en-US" dirty="0" err="1"/>
              <a:t>priM</a:t>
            </a:r>
            <a:r>
              <a:rPr lang="en-US" dirty="0"/>
              <a:t> this is normally where </a:t>
            </a:r>
            <a:r>
              <a:rPr lang="en-US" dirty="0" err="1"/>
              <a:t>priM</a:t>
            </a:r>
            <a:r>
              <a:rPr lang="en-US" dirty="0"/>
              <a:t> would be repressed </a:t>
            </a:r>
            <a:endParaRPr dirty="0"/>
          </a:p>
        </p:txBody>
      </p:sp>
      <p:sp>
        <p:nvSpPr>
          <p:cNvPr id="136" name="Google Shape;13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err="1"/>
              <a:t>pmrA</a:t>
            </a:r>
            <a:r>
              <a:rPr lang="en-US" dirty="0"/>
              <a:t> isn’t important for FPI gene expression. Instead, the primary function of </a:t>
            </a:r>
            <a:r>
              <a:rPr lang="en-US" dirty="0" err="1"/>
              <a:t>pmrA</a:t>
            </a:r>
            <a:r>
              <a:rPr lang="en-US" dirty="0"/>
              <a:t> in intramacrophage growth is repression of </a:t>
            </a:r>
            <a:r>
              <a:rPr lang="en-US" dirty="0" err="1"/>
              <a:t>priM</a:t>
            </a:r>
            <a:r>
              <a:rPr lang="en-US" dirty="0"/>
              <a:t>. This lead to development of a new model.</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When </a:t>
            </a:r>
            <a:r>
              <a:rPr lang="en-US" dirty="0" err="1"/>
              <a:t>pmrA</a:t>
            </a:r>
            <a:r>
              <a:rPr lang="en-US" dirty="0"/>
              <a:t> is absent </a:t>
            </a:r>
            <a:r>
              <a:rPr lang="en-US" dirty="0" err="1"/>
              <a:t>priM</a:t>
            </a:r>
            <a:r>
              <a:rPr lang="en-US" dirty="0"/>
              <a:t> can be transcribed and the </a:t>
            </a:r>
            <a:r>
              <a:rPr lang="en-US" dirty="0" err="1"/>
              <a:t>priM</a:t>
            </a:r>
            <a:r>
              <a:rPr lang="en-US" dirty="0"/>
              <a:t> protein is produced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This lead to </a:t>
            </a:r>
            <a:r>
              <a:rPr lang="en-US" dirty="0" err="1"/>
              <a:t>priM</a:t>
            </a:r>
            <a:r>
              <a:rPr lang="en-US" dirty="0"/>
              <a:t> being described as a novel anti-virulence factor in F. </a:t>
            </a:r>
            <a:r>
              <a:rPr lang="en-US" dirty="0" err="1"/>
              <a:t>tularensis</a:t>
            </a:r>
            <a:r>
              <a:rPr lang="en-US" dirty="0"/>
              <a:t> </a:t>
            </a:r>
          </a:p>
          <a:p>
            <a:pPr marL="0" lvl="0" indent="0" algn="l" rtl="0">
              <a:spcBef>
                <a:spcPts val="0"/>
              </a:spcBef>
              <a:spcAft>
                <a:spcPts val="0"/>
              </a:spcAft>
              <a:buNone/>
            </a:pPr>
            <a:r>
              <a:rPr lang="en-US" dirty="0"/>
              <a:t>It may seem strange that this pathogen encodes for a genes that when active prevents virulence, but there are other examples of pathogens that contain these anti virulence factors and now I am going to tell you a little more about </a:t>
            </a:r>
            <a:r>
              <a:rPr lang="en-US" dirty="0" err="1"/>
              <a:t>antivirulence</a:t>
            </a:r>
            <a:r>
              <a:rPr lang="en-US" dirty="0"/>
              <a:t> factors. </a:t>
            </a:r>
            <a:endParaRPr dirty="0"/>
          </a:p>
        </p:txBody>
      </p:sp>
      <p:sp>
        <p:nvSpPr>
          <p:cNvPr id="151" name="Google Shape;15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Samonella</a:t>
            </a:r>
            <a:r>
              <a:rPr lang="en-US" dirty="0"/>
              <a:t> enterica which is another intracellular pathogen</a:t>
            </a:r>
          </a:p>
          <a:p>
            <a:r>
              <a:rPr lang="en-US" dirty="0"/>
              <a:t>2 virulence factors </a:t>
            </a:r>
            <a:r>
              <a:rPr lang="en-US" dirty="0" err="1"/>
              <a:t>PhoP</a:t>
            </a:r>
            <a:r>
              <a:rPr lang="en-US" dirty="0"/>
              <a:t> which is a master regulator of salmonella virulence and </a:t>
            </a:r>
            <a:r>
              <a:rPr lang="en-US" dirty="0" err="1"/>
              <a:t>mgtC</a:t>
            </a:r>
            <a:r>
              <a:rPr lang="en-US" dirty="0"/>
              <a:t> which binds to </a:t>
            </a:r>
            <a:r>
              <a:rPr lang="en-US" dirty="0" err="1"/>
              <a:t>phoP</a:t>
            </a:r>
            <a:r>
              <a:rPr lang="en-US" dirty="0"/>
              <a:t> to prevent </a:t>
            </a:r>
            <a:r>
              <a:rPr lang="en-US" dirty="0" err="1"/>
              <a:t>degredation</a:t>
            </a:r>
            <a:endParaRPr lang="en-US" dirty="0"/>
          </a:p>
          <a:p>
            <a:r>
              <a:rPr lang="en-US" dirty="0" err="1"/>
              <a:t>CigR</a:t>
            </a:r>
            <a:r>
              <a:rPr lang="en-US" dirty="0"/>
              <a:t> is an </a:t>
            </a:r>
            <a:r>
              <a:rPr lang="en-US" dirty="0" err="1"/>
              <a:t>antivirulence</a:t>
            </a:r>
            <a:r>
              <a:rPr lang="en-US" dirty="0"/>
              <a:t> factor that binds to </a:t>
            </a:r>
            <a:r>
              <a:rPr lang="en-US" dirty="0" err="1"/>
              <a:t>MgtC</a:t>
            </a:r>
            <a:r>
              <a:rPr lang="en-US" dirty="0"/>
              <a:t> leaving </a:t>
            </a:r>
            <a:r>
              <a:rPr lang="en-US" dirty="0" err="1"/>
              <a:t>phoP</a:t>
            </a:r>
            <a:r>
              <a:rPr lang="en-US" dirty="0"/>
              <a:t> to be degraded </a:t>
            </a:r>
          </a:p>
          <a:p>
            <a:r>
              <a:rPr lang="en-US" dirty="0"/>
              <a:t>In an infection </a:t>
            </a:r>
            <a:r>
              <a:rPr lang="en-US" dirty="0" err="1"/>
              <a:t>MgtC</a:t>
            </a:r>
            <a:r>
              <a:rPr lang="en-US" dirty="0"/>
              <a:t> levels must hit a certain threshold to overcome </a:t>
            </a:r>
            <a:r>
              <a:rPr lang="en-US" dirty="0" err="1"/>
              <a:t>cigR</a:t>
            </a:r>
            <a:r>
              <a:rPr lang="en-US" dirty="0"/>
              <a:t> and when this occurs 2 things happen</a:t>
            </a:r>
          </a:p>
          <a:p>
            <a:pPr marL="228600" indent="-228600">
              <a:buAutoNum type="arabicPeriod"/>
            </a:pPr>
            <a:r>
              <a:rPr lang="en-US" dirty="0" err="1"/>
              <a:t>MgtC</a:t>
            </a:r>
            <a:r>
              <a:rPr lang="en-US" dirty="0"/>
              <a:t> can bind to </a:t>
            </a:r>
            <a:r>
              <a:rPr lang="en-US" dirty="0" err="1"/>
              <a:t>phoP</a:t>
            </a:r>
            <a:r>
              <a:rPr lang="en-US" dirty="0"/>
              <a:t> and prevent </a:t>
            </a:r>
            <a:r>
              <a:rPr lang="en-US" dirty="0" err="1"/>
              <a:t>degredation</a:t>
            </a:r>
            <a:r>
              <a:rPr lang="en-US" dirty="0"/>
              <a:t> and 2 </a:t>
            </a:r>
            <a:r>
              <a:rPr lang="en-US" dirty="0" err="1"/>
              <a:t>MgtC</a:t>
            </a:r>
            <a:r>
              <a:rPr lang="en-US" dirty="0"/>
              <a:t> induces cellular changes like lowering ATP levels in the cell which increases antibiotic tolerance and tolerance to lower pH environments </a:t>
            </a:r>
          </a:p>
          <a:p>
            <a:pPr marL="0" indent="0">
              <a:buNone/>
            </a:pPr>
            <a:r>
              <a:rPr lang="en-US" dirty="0"/>
              <a:t>Here, </a:t>
            </a:r>
            <a:r>
              <a:rPr lang="en-US" dirty="0" err="1"/>
              <a:t>cigR</a:t>
            </a:r>
            <a:r>
              <a:rPr lang="en-US" dirty="0"/>
              <a:t> is working to prevent virulence in 2 separate pathways</a:t>
            </a:r>
          </a:p>
          <a:p>
            <a:pPr marL="0" indent="0">
              <a:buNone/>
            </a:pPr>
            <a:endParaRPr lang="en-US" dirty="0"/>
          </a:p>
          <a:p>
            <a:pPr marL="0" indent="0">
              <a:buNone/>
            </a:pPr>
            <a:r>
              <a:rPr lang="en-US" dirty="0"/>
              <a:t>This is one example of how an </a:t>
            </a:r>
            <a:r>
              <a:rPr lang="en-US" dirty="0" err="1"/>
              <a:t>antiviruelnce</a:t>
            </a:r>
            <a:r>
              <a:rPr lang="en-US" dirty="0"/>
              <a:t> factor can function but there are actually not many well characterized virulence factors. For example it is still unknown how </a:t>
            </a:r>
            <a:r>
              <a:rPr lang="en-US" dirty="0" err="1"/>
              <a:t>PriM</a:t>
            </a:r>
            <a:r>
              <a:rPr lang="en-US" dirty="0"/>
              <a:t> functions as an </a:t>
            </a:r>
            <a:r>
              <a:rPr lang="en-US" dirty="0" err="1"/>
              <a:t>antivirulence</a:t>
            </a:r>
            <a:r>
              <a:rPr lang="en-US" dirty="0"/>
              <a:t> factor  </a:t>
            </a:r>
          </a:p>
        </p:txBody>
      </p:sp>
      <p:sp>
        <p:nvSpPr>
          <p:cNvPr id="4" name="Slide Number Placeholder 3"/>
          <p:cNvSpPr>
            <a:spLocks noGrp="1"/>
          </p:cNvSpPr>
          <p:nvPr>
            <p:ph type="sldNum" sz="quarter" idx="5"/>
          </p:nvPr>
        </p:nvSpPr>
        <p:spPr/>
        <p:txBody>
          <a:bodyPr/>
          <a:lstStyle/>
          <a:p>
            <a:fld id="{6695141D-2D9B-4FAA-B8E3-5457EACBB8EE}" type="slidenum">
              <a:rPr lang="en-US" smtClean="0"/>
              <a:t>12</a:t>
            </a:fld>
            <a:endParaRPr lang="en-US"/>
          </a:p>
        </p:txBody>
      </p:sp>
    </p:spTree>
    <p:extLst>
      <p:ext uri="{BB962C8B-B14F-4D97-AF65-F5344CB8AC3E}">
        <p14:creationId xmlns:p14="http://schemas.microsoft.com/office/powerpoint/2010/main" val="3653992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is where I came in to the project.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 my first aim I wanted to take a look at this </a:t>
            </a:r>
            <a:r>
              <a:rPr lang="en-US" dirty="0" err="1"/>
              <a:t>antivirulence</a:t>
            </a:r>
            <a:r>
              <a:rPr lang="en-US" dirty="0"/>
              <a:t> factor and see if we can identify parts of its structure that are critical for its </a:t>
            </a:r>
            <a:r>
              <a:rPr lang="en-US" dirty="0" err="1"/>
              <a:t>antiviruelnce</a:t>
            </a:r>
            <a:r>
              <a:rPr lang="en-US" dirty="0"/>
              <a:t> function.</a:t>
            </a:r>
          </a:p>
          <a:p>
            <a:pPr marL="0" lvl="0" indent="0" algn="l" rtl="0">
              <a:spcBef>
                <a:spcPts val="0"/>
              </a:spcBef>
              <a:spcAft>
                <a:spcPts val="0"/>
              </a:spcAft>
              <a:buNone/>
            </a:pPr>
            <a:r>
              <a:rPr lang="en-US" dirty="0"/>
              <a:t>In my second aim we were interested in identifying pathway or interacting partners that are important for </a:t>
            </a:r>
            <a:r>
              <a:rPr lang="en-US" dirty="0" err="1"/>
              <a:t>PriM’s</a:t>
            </a:r>
            <a:r>
              <a:rPr lang="en-US" dirty="0"/>
              <a:t> </a:t>
            </a:r>
            <a:r>
              <a:rPr lang="en-US" dirty="0" err="1"/>
              <a:t>antivirulence</a:t>
            </a:r>
            <a:r>
              <a:rPr lang="en-US" dirty="0"/>
              <a:t> function </a:t>
            </a:r>
            <a:endParaRPr dirty="0"/>
          </a:p>
        </p:txBody>
      </p:sp>
      <p:sp>
        <p:nvSpPr>
          <p:cNvPr id="166" name="Google Shape;16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our model of the </a:t>
            </a:r>
            <a:r>
              <a:rPr lang="en-US" dirty="0" err="1"/>
              <a:t>PriM</a:t>
            </a:r>
            <a:r>
              <a:rPr lang="en-US" dirty="0"/>
              <a:t> structure solved by our collaborator Dr. Maria Schumacher. The structure was described as a novel fold with no structural or sequence homology to other known proteins. </a:t>
            </a:r>
          </a:p>
          <a:p>
            <a:endParaRPr lang="en-US" dirty="0"/>
          </a:p>
          <a:p>
            <a:r>
              <a:rPr lang="en-US" dirty="0"/>
              <a:t>Overlapping structures </a:t>
            </a:r>
          </a:p>
          <a:p>
            <a:endParaRPr lang="en-US" dirty="0"/>
          </a:p>
          <a:p>
            <a:r>
              <a:rPr lang="en-US" dirty="0"/>
              <a:t>The ability of the acetate to co-crystallize suggests that this may be a place for other small molecules to interact. </a:t>
            </a:r>
          </a:p>
          <a:p>
            <a:endParaRPr lang="en-US" dirty="0"/>
          </a:p>
          <a:p>
            <a:r>
              <a:rPr lang="en-US" dirty="0" err="1"/>
              <a:t>PriM</a:t>
            </a:r>
            <a:r>
              <a:rPr lang="en-US" dirty="0"/>
              <a:t> is at least secreted into the periplasm </a:t>
            </a:r>
          </a:p>
        </p:txBody>
      </p:sp>
      <p:sp>
        <p:nvSpPr>
          <p:cNvPr id="4" name="Slide Number Placeholder 3"/>
          <p:cNvSpPr>
            <a:spLocks noGrp="1"/>
          </p:cNvSpPr>
          <p:nvPr>
            <p:ph type="sldNum" sz="quarter" idx="5"/>
          </p:nvPr>
        </p:nvSpPr>
        <p:spPr/>
        <p:txBody>
          <a:bodyPr/>
          <a:lstStyle/>
          <a:p>
            <a:fld id="{6695141D-2D9B-4FAA-B8E3-5457EACBB8EE}" type="slidenum">
              <a:rPr lang="en-US" smtClean="0"/>
              <a:t>14</a:t>
            </a:fld>
            <a:endParaRPr lang="en-US"/>
          </a:p>
        </p:txBody>
      </p:sp>
    </p:spTree>
    <p:extLst>
      <p:ext uri="{BB962C8B-B14F-4D97-AF65-F5344CB8AC3E}">
        <p14:creationId xmlns:p14="http://schemas.microsoft.com/office/powerpoint/2010/main" val="25014148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Changes the tip region by mutating all of the residues in that region to </a:t>
            </a:r>
            <a:r>
              <a:rPr lang="en-US" dirty="0" err="1"/>
              <a:t>glycines</a:t>
            </a:r>
            <a:r>
              <a:rPr lang="en-US" dirty="0"/>
              <a:t>. And the red spheres represent the residues that were changed.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Once I made the strains that produce these mutants I was able to test them in macrophage. </a:t>
            </a:r>
          </a:p>
          <a:p>
            <a:pPr marL="0" lvl="0" indent="0" algn="l" rtl="0">
              <a:spcBef>
                <a:spcPts val="0"/>
              </a:spcBef>
              <a:spcAft>
                <a:spcPts val="0"/>
              </a:spcAft>
              <a:buNone/>
            </a:pPr>
            <a:r>
              <a:rPr lang="en-US" dirty="0"/>
              <a:t>Now I am going to show you the results of the assays I did testing these mutants.</a:t>
            </a:r>
            <a:endParaRPr dirty="0"/>
          </a:p>
        </p:txBody>
      </p:sp>
      <p:sp>
        <p:nvSpPr>
          <p:cNvPr id="198" name="Google Shape;19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going to see a lot of these so I want to orient you to what your seeing here. On the x-axis is the strains we used to infect macrophage and the y-axis is the intracellular bacteria recovered after 24 hours of infection. In our wildtype cells we observe high levels of replication and here there is no </a:t>
            </a:r>
            <a:r>
              <a:rPr lang="en-US" dirty="0" err="1"/>
              <a:t>priM</a:t>
            </a:r>
            <a:r>
              <a:rPr lang="en-US" dirty="0"/>
              <a:t> production </a:t>
            </a:r>
            <a:r>
              <a:rPr lang="en-US" dirty="0" err="1"/>
              <a:t>bc</a:t>
            </a:r>
            <a:r>
              <a:rPr lang="en-US" dirty="0"/>
              <a:t> it is being repressed by </a:t>
            </a:r>
            <a:r>
              <a:rPr lang="en-US" dirty="0" err="1"/>
              <a:t>pmrA</a:t>
            </a:r>
            <a:r>
              <a:rPr lang="en-US" dirty="0"/>
              <a:t> </a:t>
            </a:r>
          </a:p>
          <a:p>
            <a:endParaRPr lang="en-US" dirty="0"/>
          </a:p>
          <a:p>
            <a:r>
              <a:rPr lang="en-US" dirty="0"/>
              <a:t>Here is our strain producing the </a:t>
            </a:r>
            <a:r>
              <a:rPr lang="en-US" dirty="0" err="1"/>
              <a:t>priM</a:t>
            </a:r>
            <a:r>
              <a:rPr lang="en-US" dirty="0"/>
              <a:t> mutant that we would expect to see an increase in intramacrophage growth if the mutation was in a region necessary for </a:t>
            </a:r>
            <a:r>
              <a:rPr lang="en-US" dirty="0" err="1"/>
              <a:t>PriM’s</a:t>
            </a:r>
            <a:r>
              <a:rPr lang="en-US" dirty="0"/>
              <a:t> </a:t>
            </a:r>
            <a:r>
              <a:rPr lang="en-US" dirty="0" err="1"/>
              <a:t>antivirulence</a:t>
            </a:r>
            <a:r>
              <a:rPr lang="en-US" dirty="0"/>
              <a:t> function, which we do not see here indicating that the positive charge of the tip region is not essential for </a:t>
            </a:r>
            <a:r>
              <a:rPr lang="en-US" dirty="0" err="1"/>
              <a:t>PriM</a:t>
            </a:r>
            <a:r>
              <a:rPr lang="en-US" dirty="0"/>
              <a:t> to function as an </a:t>
            </a:r>
            <a:r>
              <a:rPr lang="en-US" dirty="0" err="1"/>
              <a:t>antivirulence</a:t>
            </a:r>
            <a:r>
              <a:rPr lang="en-US" dirty="0"/>
              <a:t> factor. Lastly we also always recreate the mutation in the wildtype background as a control for any unexpected polar effects that could be caused by the mutations.   </a:t>
            </a:r>
          </a:p>
        </p:txBody>
      </p:sp>
      <p:sp>
        <p:nvSpPr>
          <p:cNvPr id="4" name="Slide Number Placeholder 3"/>
          <p:cNvSpPr>
            <a:spLocks noGrp="1"/>
          </p:cNvSpPr>
          <p:nvPr>
            <p:ph type="sldNum" sz="quarter" idx="5"/>
          </p:nvPr>
        </p:nvSpPr>
        <p:spPr/>
        <p:txBody>
          <a:bodyPr/>
          <a:lstStyle/>
          <a:p>
            <a:fld id="{6695141D-2D9B-4FAA-B8E3-5457EACBB8EE}" type="slidenum">
              <a:rPr lang="en-US" smtClean="0"/>
              <a:t>16</a:t>
            </a:fld>
            <a:endParaRPr lang="en-US"/>
          </a:p>
        </p:txBody>
      </p:sp>
    </p:spTree>
    <p:extLst>
      <p:ext uri="{BB962C8B-B14F-4D97-AF65-F5344CB8AC3E}">
        <p14:creationId xmlns:p14="http://schemas.microsoft.com/office/powerpoint/2010/main" val="403025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Cells that produce </a:t>
            </a:r>
            <a:r>
              <a:rPr lang="en-US" dirty="0" err="1"/>
              <a:t>PriM</a:t>
            </a:r>
            <a:r>
              <a:rPr lang="en-US" dirty="0"/>
              <a:t> with this mutation </a:t>
            </a:r>
          </a:p>
        </p:txBody>
      </p:sp>
      <p:sp>
        <p:nvSpPr>
          <p:cNvPr id="4" name="Slide Number Placeholder 3"/>
          <p:cNvSpPr>
            <a:spLocks noGrp="1"/>
          </p:cNvSpPr>
          <p:nvPr>
            <p:ph type="sldNum" sz="quarter" idx="5"/>
          </p:nvPr>
        </p:nvSpPr>
        <p:spPr/>
        <p:txBody>
          <a:bodyPr/>
          <a:lstStyle/>
          <a:p>
            <a:fld id="{6695141D-2D9B-4FAA-B8E3-5457EACBB8EE}" type="slidenum">
              <a:rPr lang="en-US" smtClean="0"/>
              <a:t>17</a:t>
            </a:fld>
            <a:endParaRPr lang="en-US"/>
          </a:p>
        </p:txBody>
      </p:sp>
    </p:spTree>
    <p:extLst>
      <p:ext uri="{BB962C8B-B14F-4D97-AF65-F5344CB8AC3E}">
        <p14:creationId xmlns:p14="http://schemas.microsoft.com/office/powerpoint/2010/main" val="14159296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see about a 1.5 log increase in replication with the </a:t>
            </a:r>
            <a:r>
              <a:rPr lang="en-US" dirty="0" err="1"/>
              <a:t>PriM</a:t>
            </a:r>
            <a:r>
              <a:rPr lang="en-US" dirty="0"/>
              <a:t> mutant </a:t>
            </a:r>
          </a:p>
          <a:p>
            <a:endParaRPr lang="en-US" dirty="0"/>
          </a:p>
          <a:p>
            <a:r>
              <a:rPr lang="en-US" dirty="0"/>
              <a:t>One simple explanation for this is that the mutations in </a:t>
            </a:r>
            <a:r>
              <a:rPr lang="en-US" dirty="0" err="1"/>
              <a:t>PriM</a:t>
            </a:r>
            <a:r>
              <a:rPr lang="en-US" dirty="0"/>
              <a:t> destabilized the protein and the increase in replication is due to less abundant </a:t>
            </a:r>
            <a:r>
              <a:rPr lang="en-US" dirty="0" err="1"/>
              <a:t>PriM</a:t>
            </a:r>
            <a:r>
              <a:rPr lang="en-US" dirty="0"/>
              <a:t>, so we tested this possibility. Since there is no commercial antibody for </a:t>
            </a:r>
            <a:r>
              <a:rPr lang="en-US" dirty="0" err="1"/>
              <a:t>priM</a:t>
            </a:r>
            <a:r>
              <a:rPr lang="en-US" dirty="0"/>
              <a:t> we used an epitope tagging approached on each of our mutants with a VSVG tag. And we probed for this tag on </a:t>
            </a:r>
            <a:r>
              <a:rPr lang="en-US" dirty="0" err="1"/>
              <a:t>PriM</a:t>
            </a:r>
            <a:r>
              <a:rPr lang="en-US" dirty="0"/>
              <a:t> by western blotting. </a:t>
            </a:r>
          </a:p>
        </p:txBody>
      </p:sp>
      <p:sp>
        <p:nvSpPr>
          <p:cNvPr id="4" name="Slide Number Placeholder 3"/>
          <p:cNvSpPr>
            <a:spLocks noGrp="1"/>
          </p:cNvSpPr>
          <p:nvPr>
            <p:ph type="sldNum" sz="quarter" idx="5"/>
          </p:nvPr>
        </p:nvSpPr>
        <p:spPr/>
        <p:txBody>
          <a:bodyPr/>
          <a:lstStyle/>
          <a:p>
            <a:fld id="{6695141D-2D9B-4FAA-B8E3-5457EACBB8EE}" type="slidenum">
              <a:rPr lang="en-US" smtClean="0"/>
              <a:t>18</a:t>
            </a:fld>
            <a:endParaRPr lang="en-US"/>
          </a:p>
        </p:txBody>
      </p:sp>
    </p:spTree>
    <p:extLst>
      <p:ext uri="{BB962C8B-B14F-4D97-AF65-F5344CB8AC3E}">
        <p14:creationId xmlns:p14="http://schemas.microsoft.com/office/powerpoint/2010/main" val="2182818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the results from the </a:t>
            </a:r>
            <a:r>
              <a:rPr lang="en-US" dirty="0" err="1"/>
              <a:t>PriM</a:t>
            </a:r>
            <a:r>
              <a:rPr lang="en-US" dirty="0"/>
              <a:t> mutant western blot with VSVG tagged </a:t>
            </a:r>
            <a:r>
              <a:rPr lang="en-US" dirty="0" err="1"/>
              <a:t>priM</a:t>
            </a:r>
            <a:r>
              <a:rPr lang="en-US" dirty="0"/>
              <a:t> on the top predicted to run at 53kDa and </a:t>
            </a:r>
            <a:r>
              <a:rPr lang="en-US" dirty="0" err="1"/>
              <a:t>lpnA</a:t>
            </a:r>
            <a:r>
              <a:rPr lang="en-US" dirty="0"/>
              <a:t> as our loading control on the bottom. For the samples we have wildtype tagged </a:t>
            </a:r>
            <a:r>
              <a:rPr lang="en-US" dirty="0" err="1"/>
              <a:t>priM</a:t>
            </a:r>
            <a:r>
              <a:rPr lang="en-US" dirty="0"/>
              <a:t> along with the 3 prim mutants and untagged LVS. Our strain producing the wildtype tagged </a:t>
            </a:r>
            <a:r>
              <a:rPr lang="en-US" dirty="0" err="1"/>
              <a:t>PriM</a:t>
            </a:r>
            <a:r>
              <a:rPr lang="en-US" dirty="0"/>
              <a:t> was diluted 1:50 because </a:t>
            </a:r>
            <a:r>
              <a:rPr lang="en-US" dirty="0" err="1"/>
              <a:t>PriM</a:t>
            </a:r>
            <a:r>
              <a:rPr lang="en-US" dirty="0"/>
              <a:t> is just so abundant the signals from the samples would have obscured the blot, which is why you see less of the loading control in those wells. We detected </a:t>
            </a:r>
            <a:r>
              <a:rPr lang="en-US" dirty="0" err="1"/>
              <a:t>PriM</a:t>
            </a:r>
            <a:r>
              <a:rPr lang="en-US" dirty="0"/>
              <a:t> in all of our mutants which was consistent with our results that the increase in intramacrophage replication wasn’t simply due to a lack of </a:t>
            </a:r>
            <a:r>
              <a:rPr lang="en-US" dirty="0" err="1"/>
              <a:t>PriM</a:t>
            </a:r>
            <a:r>
              <a:rPr lang="en-US" dirty="0"/>
              <a:t>. We did learn a few things with this western that I want to point out. I mentioned earlier that our wildtype </a:t>
            </a:r>
            <a:r>
              <a:rPr lang="en-US" dirty="0" err="1"/>
              <a:t>PriM</a:t>
            </a:r>
            <a:r>
              <a:rPr lang="en-US" dirty="0"/>
              <a:t> is diluted 50 fold, however the mutants were not diluted meaning there is much less abundant </a:t>
            </a:r>
            <a:r>
              <a:rPr lang="en-US" dirty="0" err="1"/>
              <a:t>PriM</a:t>
            </a:r>
            <a:r>
              <a:rPr lang="en-US" dirty="0"/>
              <a:t> in these cells with the tip mutant being the faintest and we still saw a lack of replication in this mutant which could represent a lower </a:t>
            </a:r>
            <a:r>
              <a:rPr lang="en-US" dirty="0" err="1"/>
              <a:t>boundry</a:t>
            </a:r>
            <a:r>
              <a:rPr lang="en-US" dirty="0"/>
              <a:t> of </a:t>
            </a:r>
            <a:r>
              <a:rPr lang="en-US" dirty="0" err="1"/>
              <a:t>PriM</a:t>
            </a:r>
            <a:r>
              <a:rPr lang="en-US" dirty="0"/>
              <a:t> necessary to function as an anti-virulence factor. Next I want to point out something with the </a:t>
            </a:r>
            <a:r>
              <a:rPr lang="en-US" dirty="0" err="1"/>
              <a:t>PriM</a:t>
            </a:r>
            <a:r>
              <a:rPr lang="en-US" dirty="0"/>
              <a:t>(C303A) mutant. We are detecting a band that is consistent with the size that a </a:t>
            </a:r>
            <a:r>
              <a:rPr lang="en-US" dirty="0" err="1"/>
              <a:t>PriM</a:t>
            </a:r>
            <a:r>
              <a:rPr lang="en-US" dirty="0"/>
              <a:t> dimer would run at.  One possible explanation is that this mutant changes one of </a:t>
            </a:r>
            <a:r>
              <a:rPr lang="en-US" dirty="0" err="1"/>
              <a:t>PriMs</a:t>
            </a:r>
            <a:r>
              <a:rPr lang="en-US" dirty="0"/>
              <a:t> 2 cysteines to </a:t>
            </a:r>
            <a:r>
              <a:rPr lang="en-US" dirty="0" err="1"/>
              <a:t>alanines</a:t>
            </a:r>
            <a:r>
              <a:rPr lang="en-US" dirty="0"/>
              <a:t> leaving a free cysteine that may be forming an intermolecular disulfide bond with another </a:t>
            </a:r>
            <a:r>
              <a:rPr lang="en-US" dirty="0" err="1"/>
              <a:t>PriM</a:t>
            </a:r>
            <a:r>
              <a:rPr lang="en-US" dirty="0"/>
              <a:t> molecule. </a:t>
            </a:r>
            <a:r>
              <a:rPr lang="en-US" dirty="0" err="1"/>
              <a:t>Lastely</a:t>
            </a:r>
            <a:r>
              <a:rPr lang="en-US" dirty="0"/>
              <a:t> in the </a:t>
            </a:r>
            <a:r>
              <a:rPr lang="en-US" dirty="0" err="1"/>
              <a:t>PriM</a:t>
            </a:r>
            <a:r>
              <a:rPr lang="en-US" dirty="0"/>
              <a:t> </a:t>
            </a:r>
            <a:r>
              <a:rPr lang="en-US" dirty="0" err="1"/>
              <a:t>mpk</a:t>
            </a:r>
            <a:r>
              <a:rPr lang="en-US" dirty="0"/>
              <a:t> mutant we see about a small shift in mobility, which could just be caused by the actual amino acid changes we made in this mutant. This could also be consistent with a molecule binding </a:t>
            </a:r>
            <a:r>
              <a:rPr lang="en-US" dirty="0" err="1"/>
              <a:t>PriM</a:t>
            </a:r>
            <a:r>
              <a:rPr lang="en-US" dirty="0"/>
              <a:t> that was not able to in the mutant or the mutations made a small portion of the protein accessible to proteases which would make the protein smaller.     </a:t>
            </a:r>
          </a:p>
        </p:txBody>
      </p:sp>
      <p:sp>
        <p:nvSpPr>
          <p:cNvPr id="4" name="Slide Number Placeholder 3"/>
          <p:cNvSpPr>
            <a:spLocks noGrp="1"/>
          </p:cNvSpPr>
          <p:nvPr>
            <p:ph type="sldNum" sz="quarter" idx="5"/>
          </p:nvPr>
        </p:nvSpPr>
        <p:spPr/>
        <p:txBody>
          <a:bodyPr/>
          <a:lstStyle/>
          <a:p>
            <a:fld id="{6695141D-2D9B-4FAA-B8E3-5457EACBB8EE}" type="slidenum">
              <a:rPr lang="en-US" smtClean="0"/>
              <a:t>19</a:t>
            </a:fld>
            <a:endParaRPr lang="en-US"/>
          </a:p>
        </p:txBody>
      </p:sp>
    </p:spTree>
    <p:extLst>
      <p:ext uri="{BB962C8B-B14F-4D97-AF65-F5344CB8AC3E}">
        <p14:creationId xmlns:p14="http://schemas.microsoft.com/office/powerpoint/2010/main" val="2968095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I am going to tell you about the transcription factor </a:t>
            </a:r>
            <a:r>
              <a:rPr lang="en-US" dirty="0" err="1"/>
              <a:t>PmrA</a:t>
            </a:r>
            <a:r>
              <a:rPr lang="en-US" dirty="0"/>
              <a:t> and its role in the repression of the anti virulence factor </a:t>
            </a:r>
            <a:r>
              <a:rPr lang="en-US" dirty="0" err="1"/>
              <a:t>PriM</a:t>
            </a:r>
            <a:r>
              <a:rPr lang="en-US" dirty="0"/>
              <a:t> which will be the focus of this talk. </a:t>
            </a:r>
            <a:endParaRPr dirty="0"/>
          </a:p>
        </p:txBody>
      </p:sp>
      <p:sp>
        <p:nvSpPr>
          <p:cNvPr id="93" name="Google Shape;9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found that </a:t>
            </a:r>
            <a:r>
              <a:rPr lang="en-US" dirty="0" err="1"/>
              <a:t>PriM</a:t>
            </a:r>
            <a:r>
              <a:rPr lang="en-US" dirty="0"/>
              <a:t> seems to function as an </a:t>
            </a:r>
            <a:r>
              <a:rPr lang="en-US" dirty="0" err="1"/>
              <a:t>antivirulence</a:t>
            </a:r>
            <a:r>
              <a:rPr lang="en-US" dirty="0"/>
              <a:t> factor even when we change the charge of the tip region and remove the intramolecular disulfide bond </a:t>
            </a:r>
          </a:p>
          <a:p>
            <a:r>
              <a:rPr lang="en-US" dirty="0"/>
              <a:t>But there is a region that we found that seems to be important for </a:t>
            </a:r>
            <a:r>
              <a:rPr lang="en-US" dirty="0" err="1"/>
              <a:t>priM</a:t>
            </a:r>
            <a:r>
              <a:rPr lang="en-US" dirty="0"/>
              <a:t> to function as an </a:t>
            </a:r>
            <a:r>
              <a:rPr lang="en-US" dirty="0" err="1"/>
              <a:t>antivirulence</a:t>
            </a:r>
            <a:r>
              <a:rPr lang="en-US" dirty="0"/>
              <a:t> factor and that being the pocket region. </a:t>
            </a:r>
          </a:p>
          <a:p>
            <a:r>
              <a:rPr lang="en-US" dirty="0"/>
              <a:t>I’ll explain more about this later </a:t>
            </a:r>
          </a:p>
        </p:txBody>
      </p:sp>
      <p:sp>
        <p:nvSpPr>
          <p:cNvPr id="4" name="Slide Number Placeholder 3"/>
          <p:cNvSpPr>
            <a:spLocks noGrp="1"/>
          </p:cNvSpPr>
          <p:nvPr>
            <p:ph type="sldNum" sz="quarter" idx="5"/>
          </p:nvPr>
        </p:nvSpPr>
        <p:spPr/>
        <p:txBody>
          <a:bodyPr/>
          <a:lstStyle/>
          <a:p>
            <a:fld id="{6695141D-2D9B-4FAA-B8E3-5457EACBB8EE}" type="slidenum">
              <a:rPr lang="en-US" smtClean="0"/>
              <a:t>20</a:t>
            </a:fld>
            <a:endParaRPr lang="en-US"/>
          </a:p>
        </p:txBody>
      </p:sp>
    </p:spTree>
    <p:extLst>
      <p:ext uri="{BB962C8B-B14F-4D97-AF65-F5344CB8AC3E}">
        <p14:creationId xmlns:p14="http://schemas.microsoft.com/office/powerpoint/2010/main" val="22286289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had a great experiment to identify this interaction but for technical reasons it didn’t work.</a:t>
            </a:r>
          </a:p>
          <a:p>
            <a:endParaRPr lang="en-US" dirty="0"/>
          </a:p>
          <a:p>
            <a:r>
              <a:rPr lang="en-US" dirty="0"/>
              <a:t>Unexpectantly we identified a </a:t>
            </a:r>
            <a:r>
              <a:rPr lang="en-US" dirty="0" err="1"/>
              <a:t>pmrA</a:t>
            </a:r>
            <a:r>
              <a:rPr lang="en-US" dirty="0"/>
              <a:t> suppressor mutant that is lacking </a:t>
            </a:r>
            <a:r>
              <a:rPr lang="en-US" dirty="0" err="1"/>
              <a:t>pmrA</a:t>
            </a:r>
            <a:r>
              <a:rPr lang="en-US" dirty="0"/>
              <a:t> and was still able to replicate in macrophage even with </a:t>
            </a:r>
            <a:r>
              <a:rPr lang="en-US" dirty="0" err="1"/>
              <a:t>priM</a:t>
            </a:r>
            <a:r>
              <a:rPr lang="en-US" dirty="0"/>
              <a:t> being expressed. We decided to call this mutant the </a:t>
            </a:r>
            <a:r>
              <a:rPr lang="en-US" dirty="0" err="1"/>
              <a:t>pmrA</a:t>
            </a:r>
            <a:r>
              <a:rPr lang="en-US" dirty="0"/>
              <a:t> suppressor mutant and realized that this mutant would provide us with a tool to study </a:t>
            </a:r>
            <a:r>
              <a:rPr lang="en-US" dirty="0" err="1"/>
              <a:t>priM</a:t>
            </a:r>
            <a:r>
              <a:rPr lang="en-US" dirty="0"/>
              <a:t>.</a:t>
            </a:r>
          </a:p>
        </p:txBody>
      </p:sp>
      <p:sp>
        <p:nvSpPr>
          <p:cNvPr id="4" name="Slide Number Placeholder 3"/>
          <p:cNvSpPr>
            <a:spLocks noGrp="1"/>
          </p:cNvSpPr>
          <p:nvPr>
            <p:ph type="sldNum" sz="quarter" idx="5"/>
          </p:nvPr>
        </p:nvSpPr>
        <p:spPr/>
        <p:txBody>
          <a:bodyPr/>
          <a:lstStyle/>
          <a:p>
            <a:fld id="{6695141D-2D9B-4FAA-B8E3-5457EACBB8EE}" type="slidenum">
              <a:rPr lang="en-US" smtClean="0"/>
              <a:t>21</a:t>
            </a:fld>
            <a:endParaRPr lang="en-US"/>
          </a:p>
        </p:txBody>
      </p:sp>
    </p:spTree>
    <p:extLst>
      <p:ext uri="{BB962C8B-B14F-4D97-AF65-F5344CB8AC3E}">
        <p14:creationId xmlns:p14="http://schemas.microsoft.com/office/powerpoint/2010/main" val="576288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the data I can show you from our suppressor mutant.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reasoned that we could study the suppressor mutant to learn more about Prim and e were hoping to find a mutation that prevents </a:t>
            </a:r>
            <a:r>
              <a:rPr lang="en-US" dirty="0" err="1"/>
              <a:t>priM</a:t>
            </a:r>
            <a:r>
              <a:rPr lang="en-US" dirty="0"/>
              <a:t> function</a:t>
            </a:r>
          </a:p>
          <a:p>
            <a:r>
              <a:rPr lang="en-US" dirty="0"/>
              <a:t>so we sent out genomic </a:t>
            </a:r>
            <a:r>
              <a:rPr lang="en-US" dirty="0" err="1"/>
              <a:t>dna</a:t>
            </a:r>
            <a:r>
              <a:rPr lang="en-US" dirty="0"/>
              <a:t> for both of these strains for WGRS to identify the mutations in the suppressor mutant </a:t>
            </a:r>
          </a:p>
        </p:txBody>
      </p:sp>
      <p:sp>
        <p:nvSpPr>
          <p:cNvPr id="4" name="Slide Number Placeholder 3"/>
          <p:cNvSpPr>
            <a:spLocks noGrp="1"/>
          </p:cNvSpPr>
          <p:nvPr>
            <p:ph type="sldNum" sz="quarter" idx="5"/>
          </p:nvPr>
        </p:nvSpPr>
        <p:spPr/>
        <p:txBody>
          <a:bodyPr/>
          <a:lstStyle/>
          <a:p>
            <a:fld id="{6695141D-2D9B-4FAA-B8E3-5457EACBB8EE}" type="slidenum">
              <a:rPr lang="en-US" smtClean="0"/>
              <a:t>22</a:t>
            </a:fld>
            <a:endParaRPr lang="en-US"/>
          </a:p>
        </p:txBody>
      </p:sp>
    </p:spTree>
    <p:extLst>
      <p:ext uri="{BB962C8B-B14F-4D97-AF65-F5344CB8AC3E}">
        <p14:creationId xmlns:p14="http://schemas.microsoft.com/office/powerpoint/2010/main" val="22731170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analysis of the sequencing data revealed 3 SNP present in the sup mutant </a:t>
            </a:r>
          </a:p>
          <a:p>
            <a:r>
              <a:rPr lang="en-US" dirty="0"/>
              <a:t>The mutation was found in a domain of this protein that is not well characterized, but it is not in the ATP binding domain.  </a:t>
            </a:r>
          </a:p>
          <a:p>
            <a:r>
              <a:rPr lang="en-US" dirty="0"/>
              <a:t>The first mutation seemed most likely to be responsible for causing the suppressor phenotype. We wanted to study this specific mutation without these other two mutations to assess the contribution of the first mutation to the suppressor phenotype, so we recreated this mutation in our wildtype cells and in our cells lacking </a:t>
            </a:r>
            <a:r>
              <a:rPr lang="en-US" dirty="0" err="1"/>
              <a:t>pmrA</a:t>
            </a:r>
            <a:r>
              <a:rPr lang="en-US" dirty="0"/>
              <a:t> to test in macrophage.  </a:t>
            </a:r>
          </a:p>
        </p:txBody>
      </p:sp>
      <p:sp>
        <p:nvSpPr>
          <p:cNvPr id="4" name="Slide Number Placeholder 3"/>
          <p:cNvSpPr>
            <a:spLocks noGrp="1"/>
          </p:cNvSpPr>
          <p:nvPr>
            <p:ph type="sldNum" sz="quarter" idx="5"/>
          </p:nvPr>
        </p:nvSpPr>
        <p:spPr/>
        <p:txBody>
          <a:bodyPr/>
          <a:lstStyle/>
          <a:p>
            <a:fld id="{6695141D-2D9B-4FAA-B8E3-5457EACBB8EE}" type="slidenum">
              <a:rPr lang="en-US" smtClean="0"/>
              <a:t>23</a:t>
            </a:fld>
            <a:endParaRPr lang="en-US"/>
          </a:p>
        </p:txBody>
      </p:sp>
    </p:spTree>
    <p:extLst>
      <p:ext uri="{BB962C8B-B14F-4D97-AF65-F5344CB8AC3E}">
        <p14:creationId xmlns:p14="http://schemas.microsoft.com/office/powerpoint/2010/main" val="31885665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mutant only contains this one mutation </a:t>
            </a:r>
          </a:p>
          <a:p>
            <a:endParaRPr lang="en-US" dirty="0"/>
          </a:p>
          <a:p>
            <a:r>
              <a:rPr lang="en-US" dirty="0"/>
              <a:t>We observed about a 1.5 log increase in intramacrophage replication between the </a:t>
            </a:r>
            <a:r>
              <a:rPr lang="en-US" dirty="0" err="1"/>
              <a:t>dpmrA</a:t>
            </a:r>
            <a:r>
              <a:rPr lang="en-US" dirty="0"/>
              <a:t> and the mutant.</a:t>
            </a:r>
          </a:p>
          <a:p>
            <a:endParaRPr lang="en-US" dirty="0"/>
          </a:p>
          <a:p>
            <a:r>
              <a:rPr lang="en-US" dirty="0"/>
              <a:t>Making this modification in this protein increases replication regardless of the background. </a:t>
            </a:r>
          </a:p>
          <a:p>
            <a:endParaRPr lang="en-US" dirty="0"/>
          </a:p>
          <a:p>
            <a:r>
              <a:rPr lang="en-US" dirty="0"/>
              <a:t>This mutation alone did not completely mimic the sup phenotype, and while this mutation likely contributes to the sup phenotype we don’t believe that its the whole story  </a:t>
            </a:r>
          </a:p>
          <a:p>
            <a:endParaRPr lang="en-US" dirty="0"/>
          </a:p>
        </p:txBody>
      </p:sp>
      <p:sp>
        <p:nvSpPr>
          <p:cNvPr id="4" name="Slide Number Placeholder 3"/>
          <p:cNvSpPr>
            <a:spLocks noGrp="1"/>
          </p:cNvSpPr>
          <p:nvPr>
            <p:ph type="sldNum" sz="quarter" idx="5"/>
          </p:nvPr>
        </p:nvSpPr>
        <p:spPr/>
        <p:txBody>
          <a:bodyPr/>
          <a:lstStyle/>
          <a:p>
            <a:fld id="{6695141D-2D9B-4FAA-B8E3-5457EACBB8EE}" type="slidenum">
              <a:rPr lang="en-US" smtClean="0"/>
              <a:t>24</a:t>
            </a:fld>
            <a:endParaRPr lang="en-US"/>
          </a:p>
        </p:txBody>
      </p:sp>
    </p:spTree>
    <p:extLst>
      <p:ext uri="{BB962C8B-B14F-4D97-AF65-F5344CB8AC3E}">
        <p14:creationId xmlns:p14="http://schemas.microsoft.com/office/powerpoint/2010/main" val="31033471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tested the contribution of the first mutant and saw partial restoration that seems to be a nonspecific intramacrophage growth advantage, but we still don’t know the contributions of the other 2 mutations. Rather than try to assess each mutation separately in the interest of time we decided to go back to the sup mutant with all 3 mutations.  </a:t>
            </a:r>
          </a:p>
          <a:p>
            <a:r>
              <a:rPr lang="en-US" dirty="0"/>
              <a:t>2 hypotheses: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These mutations are interfering with the function of </a:t>
            </a:r>
            <a:r>
              <a:rPr lang="en-US" dirty="0" err="1"/>
              <a:t>PriM</a:t>
            </a:r>
            <a:r>
              <a:rPr lang="en-US" dirty="0"/>
              <a:t>, which is what we were hoping to find but the simple explanation for the suppressor phenotype is that these cells have less </a:t>
            </a:r>
            <a:r>
              <a:rPr lang="en-US" dirty="0" err="1"/>
              <a:t>priM</a:t>
            </a:r>
            <a:r>
              <a:rPr lang="en-US" dirty="0"/>
              <a:t> production </a:t>
            </a:r>
          </a:p>
          <a:p>
            <a:pPr marL="0" indent="0">
              <a:buNone/>
            </a:pPr>
            <a:r>
              <a:rPr lang="en-US" dirty="0"/>
              <a:t>Easiest way to test this is to look at </a:t>
            </a:r>
            <a:r>
              <a:rPr lang="en-US" dirty="0" err="1"/>
              <a:t>priM</a:t>
            </a:r>
            <a:r>
              <a:rPr lang="en-US" dirty="0"/>
              <a:t> production at the level of transcription </a:t>
            </a:r>
          </a:p>
        </p:txBody>
      </p:sp>
      <p:sp>
        <p:nvSpPr>
          <p:cNvPr id="4" name="Slide Number Placeholder 3"/>
          <p:cNvSpPr>
            <a:spLocks noGrp="1"/>
          </p:cNvSpPr>
          <p:nvPr>
            <p:ph type="sldNum" sz="quarter" idx="5"/>
          </p:nvPr>
        </p:nvSpPr>
        <p:spPr/>
        <p:txBody>
          <a:bodyPr/>
          <a:lstStyle/>
          <a:p>
            <a:fld id="{6695141D-2D9B-4FAA-B8E3-5457EACBB8EE}" type="slidenum">
              <a:rPr lang="en-US" smtClean="0"/>
              <a:t>25</a:t>
            </a:fld>
            <a:endParaRPr lang="en-US"/>
          </a:p>
        </p:txBody>
      </p:sp>
    </p:spTree>
    <p:extLst>
      <p:ext uri="{BB962C8B-B14F-4D97-AF65-F5344CB8AC3E}">
        <p14:creationId xmlns:p14="http://schemas.microsoft.com/office/powerpoint/2010/main" val="3761785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PriM</a:t>
            </a:r>
            <a:r>
              <a:rPr lang="en-US" dirty="0"/>
              <a:t> transcript data normalized to wildtype observed an almost 10 fold decrease in </a:t>
            </a:r>
            <a:r>
              <a:rPr lang="en-US" dirty="0" err="1"/>
              <a:t>priM</a:t>
            </a:r>
            <a:r>
              <a:rPr lang="en-US" dirty="0"/>
              <a:t> transcript in the suppressor mutant. Also verified that the decrease in transcript results in less </a:t>
            </a:r>
            <a:r>
              <a:rPr lang="en-US" dirty="0" err="1"/>
              <a:t>priM</a:t>
            </a:r>
            <a:r>
              <a:rPr lang="en-US" dirty="0"/>
              <a:t> protein by western blotting.   </a:t>
            </a:r>
          </a:p>
        </p:txBody>
      </p:sp>
      <p:sp>
        <p:nvSpPr>
          <p:cNvPr id="4" name="Slide Number Placeholder 3"/>
          <p:cNvSpPr>
            <a:spLocks noGrp="1"/>
          </p:cNvSpPr>
          <p:nvPr>
            <p:ph type="sldNum" sz="quarter" idx="5"/>
          </p:nvPr>
        </p:nvSpPr>
        <p:spPr/>
        <p:txBody>
          <a:bodyPr/>
          <a:lstStyle/>
          <a:p>
            <a:fld id="{6695141D-2D9B-4FAA-B8E3-5457EACBB8EE}" type="slidenum">
              <a:rPr lang="en-US" smtClean="0"/>
              <a:t>26</a:t>
            </a:fld>
            <a:endParaRPr lang="en-US"/>
          </a:p>
        </p:txBody>
      </p:sp>
    </p:spTree>
    <p:extLst>
      <p:ext uri="{BB962C8B-B14F-4D97-AF65-F5344CB8AC3E}">
        <p14:creationId xmlns:p14="http://schemas.microsoft.com/office/powerpoint/2010/main" val="27782085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mutation present in FTL_0146 provides a nonspecific growth advantaged combined w/ less abundant </a:t>
            </a:r>
            <a:r>
              <a:rPr lang="en-US" dirty="0" err="1"/>
              <a:t>priM</a:t>
            </a:r>
            <a:r>
              <a:rPr lang="en-US" dirty="0"/>
              <a:t> might be sufficient to allow for robust intramacrophage growth however there may be other contributions not yet identified </a:t>
            </a:r>
          </a:p>
          <a:p>
            <a:endParaRPr lang="en-US" dirty="0"/>
          </a:p>
          <a:p>
            <a:r>
              <a:rPr lang="en-US" dirty="0"/>
              <a:t>We observed a decrease in </a:t>
            </a:r>
            <a:r>
              <a:rPr lang="en-US" dirty="0" err="1"/>
              <a:t>priM</a:t>
            </a:r>
            <a:r>
              <a:rPr lang="en-US" dirty="0"/>
              <a:t> transcript in our qPCR data in the sup mutant that was lacking the </a:t>
            </a:r>
            <a:r>
              <a:rPr lang="en-US" dirty="0" err="1"/>
              <a:t>pmrA</a:t>
            </a:r>
            <a:r>
              <a:rPr lang="en-US" dirty="0"/>
              <a:t> repressor so there must be additional factors for regulation of </a:t>
            </a:r>
            <a:r>
              <a:rPr lang="en-US" dirty="0" err="1"/>
              <a:t>priM</a:t>
            </a:r>
            <a:r>
              <a:rPr lang="en-US" dirty="0"/>
              <a:t>.</a:t>
            </a:r>
          </a:p>
        </p:txBody>
      </p:sp>
      <p:sp>
        <p:nvSpPr>
          <p:cNvPr id="4" name="Slide Number Placeholder 3"/>
          <p:cNvSpPr>
            <a:spLocks noGrp="1"/>
          </p:cNvSpPr>
          <p:nvPr>
            <p:ph type="sldNum" sz="quarter" idx="5"/>
          </p:nvPr>
        </p:nvSpPr>
        <p:spPr/>
        <p:txBody>
          <a:bodyPr/>
          <a:lstStyle/>
          <a:p>
            <a:fld id="{6695141D-2D9B-4FAA-B8E3-5457EACBB8EE}" type="slidenum">
              <a:rPr lang="en-US" smtClean="0"/>
              <a:t>27</a:t>
            </a:fld>
            <a:endParaRPr lang="en-US"/>
          </a:p>
        </p:txBody>
      </p:sp>
    </p:spTree>
    <p:extLst>
      <p:ext uri="{BB962C8B-B14F-4D97-AF65-F5344CB8AC3E}">
        <p14:creationId xmlns:p14="http://schemas.microsoft.com/office/powerpoint/2010/main" val="34802323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previously identified as being important for virulence.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or more additional factors besides </a:t>
            </a:r>
            <a:r>
              <a:rPr lang="en-US" dirty="0" err="1"/>
              <a:t>PmrA</a:t>
            </a:r>
            <a:r>
              <a:rPr lang="en-US" dirty="0"/>
              <a:t> control transcription of </a:t>
            </a:r>
            <a:r>
              <a:rPr lang="en-US" i="1" dirty="0" err="1"/>
              <a:t>priM</a:t>
            </a:r>
            <a:r>
              <a:rPr lang="en-US" i="1" dirty="0"/>
              <a:t> </a:t>
            </a:r>
            <a:r>
              <a:rPr lang="en-US" i="0" dirty="0"/>
              <a:t>which was previously unknown </a:t>
            </a:r>
            <a:endParaRPr lang="en-US" i="1" dirty="0"/>
          </a:p>
          <a:p>
            <a:endParaRPr lang="en-US" dirty="0"/>
          </a:p>
        </p:txBody>
      </p:sp>
      <p:sp>
        <p:nvSpPr>
          <p:cNvPr id="4" name="Slide Number Placeholder 3"/>
          <p:cNvSpPr>
            <a:spLocks noGrp="1"/>
          </p:cNvSpPr>
          <p:nvPr>
            <p:ph type="sldNum" sz="quarter" idx="5"/>
          </p:nvPr>
        </p:nvSpPr>
        <p:spPr/>
        <p:txBody>
          <a:bodyPr/>
          <a:lstStyle/>
          <a:p>
            <a:fld id="{6695141D-2D9B-4FAA-B8E3-5457EACBB8EE}" type="slidenum">
              <a:rPr lang="en-US" smtClean="0"/>
              <a:t>28</a:t>
            </a:fld>
            <a:endParaRPr lang="en-US"/>
          </a:p>
        </p:txBody>
      </p:sp>
    </p:spTree>
    <p:extLst>
      <p:ext uri="{BB962C8B-B14F-4D97-AF65-F5344CB8AC3E}">
        <p14:creationId xmlns:p14="http://schemas.microsoft.com/office/powerpoint/2010/main" val="8218037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were unable to identify interacting partners of </a:t>
            </a:r>
            <a:r>
              <a:rPr lang="en-US" dirty="0" err="1"/>
              <a:t>PriM</a:t>
            </a:r>
            <a:r>
              <a:rPr lang="en-US" dirty="0"/>
              <a:t> in this project, but we did identify that the pocket region is important for virulence. By performing an immunoprecipitation with our wildtype </a:t>
            </a:r>
            <a:r>
              <a:rPr lang="en-US" dirty="0" err="1"/>
              <a:t>PriM</a:t>
            </a:r>
            <a:r>
              <a:rPr lang="en-US" dirty="0"/>
              <a:t> and </a:t>
            </a:r>
            <a:r>
              <a:rPr lang="en-US" dirty="0" err="1"/>
              <a:t>PriM</a:t>
            </a:r>
            <a:r>
              <a:rPr lang="en-US" dirty="0"/>
              <a:t> pocket mutant we can identify all </a:t>
            </a:r>
            <a:r>
              <a:rPr lang="en-US" dirty="0" err="1"/>
              <a:t>coimmunoprecipating</a:t>
            </a:r>
            <a:r>
              <a:rPr lang="en-US" dirty="0"/>
              <a:t> proteins of </a:t>
            </a:r>
            <a:r>
              <a:rPr lang="en-US" dirty="0" err="1"/>
              <a:t>PriM</a:t>
            </a:r>
            <a:r>
              <a:rPr lang="en-US" dirty="0"/>
              <a:t> which could all be candidate interacting partners and additionally and compare proteins that precipitated with our wildtype </a:t>
            </a:r>
            <a:r>
              <a:rPr lang="en-US" dirty="0" err="1"/>
              <a:t>PriM</a:t>
            </a:r>
            <a:r>
              <a:rPr lang="en-US" dirty="0"/>
              <a:t> but not with the </a:t>
            </a:r>
            <a:r>
              <a:rPr lang="en-US" dirty="0" err="1"/>
              <a:t>PriM</a:t>
            </a:r>
            <a:r>
              <a:rPr lang="en-US" dirty="0"/>
              <a:t> pocket mutant to identify interactions that are dependent on the pocket region. </a:t>
            </a:r>
          </a:p>
          <a:p>
            <a:r>
              <a:rPr lang="en-US" dirty="0"/>
              <a:t>We were not able to fully identify the cause for the suppressor phenotype. We can recreate the other 2 mutations and test them in macrophage to identify their contribution to the suppressor phenotype. </a:t>
            </a:r>
          </a:p>
          <a:p>
            <a:r>
              <a:rPr lang="en-US" dirty="0"/>
              <a:t>We found a mutation that enhances growth in macrophage and we would like to study this further to understand its role in virulence. </a:t>
            </a:r>
          </a:p>
        </p:txBody>
      </p:sp>
      <p:sp>
        <p:nvSpPr>
          <p:cNvPr id="4" name="Slide Number Placeholder 3"/>
          <p:cNvSpPr>
            <a:spLocks noGrp="1"/>
          </p:cNvSpPr>
          <p:nvPr>
            <p:ph type="sldNum" sz="quarter" idx="5"/>
          </p:nvPr>
        </p:nvSpPr>
        <p:spPr/>
        <p:txBody>
          <a:bodyPr/>
          <a:lstStyle/>
          <a:p>
            <a:fld id="{6695141D-2D9B-4FAA-B8E3-5457EACBB8EE}" type="slidenum">
              <a:rPr lang="en-US" smtClean="0"/>
              <a:t>29</a:t>
            </a:fld>
            <a:endParaRPr lang="en-US"/>
          </a:p>
        </p:txBody>
      </p:sp>
    </p:spTree>
    <p:extLst>
      <p:ext uri="{BB962C8B-B14F-4D97-AF65-F5344CB8AC3E}">
        <p14:creationId xmlns:p14="http://schemas.microsoft.com/office/powerpoint/2010/main" val="3439275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FT has a very low infectious dose with as few as 10 organism causing disease. And this fact along with that fact that it can be aerosolized, has lead FT to be classified as a potential bioweapon. </a:t>
            </a:r>
            <a:endParaRPr dirty="0"/>
          </a:p>
        </p:txBody>
      </p:sp>
      <p:sp>
        <p:nvSpPr>
          <p:cNvPr id="100" name="Google Shape;10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First I would like to thank my advisor Dr. Ramsey for all of her advice, support, and encouragement. Id also like to thank our lab members especially…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Lastly I’d like to thank my family who I am lucky enough to have here with me today.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And now I’d be happy to take </a:t>
            </a:r>
            <a:r>
              <a:rPr lang="en-US"/>
              <a:t>any questions. </a:t>
            </a:r>
            <a:endParaRPr dirty="0"/>
          </a:p>
        </p:txBody>
      </p:sp>
      <p:sp>
        <p:nvSpPr>
          <p:cNvPr id="269" name="Google Shape;26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Western comparing cytosol and membrane fraction. PriM is VSVG tagged. LpnA is a membrane protein higher abundance in membrane fraction. Sigma 70 shows that there wasn’t contamination of cytosolic proteins in the membrane fraction. </a:t>
            </a:r>
            <a:endParaRPr/>
          </a:p>
        </p:txBody>
      </p:sp>
      <p:sp>
        <p:nvSpPr>
          <p:cNvPr id="285" name="Google Shape;285;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Prevent full maturation of these critical virulence factors. </a:t>
            </a:r>
          </a:p>
        </p:txBody>
      </p:sp>
      <p:sp>
        <p:nvSpPr>
          <p:cNvPr id="4" name="Slide Number Placeholder 3"/>
          <p:cNvSpPr>
            <a:spLocks noGrp="1"/>
          </p:cNvSpPr>
          <p:nvPr>
            <p:ph type="sldNum" sz="quarter" idx="5"/>
          </p:nvPr>
        </p:nvSpPr>
        <p:spPr/>
        <p:txBody>
          <a:bodyPr/>
          <a:lstStyle/>
          <a:p>
            <a:fld id="{60D67CF0-DC1A-4364-9E4D-01515B8BFD14}" type="slidenum">
              <a:rPr lang="en-US" smtClean="0"/>
              <a:t>33</a:t>
            </a:fld>
            <a:endParaRPr lang="en-US"/>
          </a:p>
        </p:txBody>
      </p:sp>
    </p:spTree>
    <p:extLst>
      <p:ext uri="{BB962C8B-B14F-4D97-AF65-F5344CB8AC3E}">
        <p14:creationId xmlns:p14="http://schemas.microsoft.com/office/powerpoint/2010/main" val="286912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Here is your typical macrophage cell with its nucleus in blue. And a bacterial cell in orange that engulfed by the macrophage. FT has the ability to break out of the phagosome and replicate to high numbers in the cytosol in the host cell. There are specific virulence genes that are necessary for FT to escape the phagosome and I am going to tell you about some of them. </a:t>
            </a:r>
          </a:p>
        </p:txBody>
      </p:sp>
      <p:sp>
        <p:nvSpPr>
          <p:cNvPr id="4" name="Slide Number Placeholder 3"/>
          <p:cNvSpPr>
            <a:spLocks noGrp="1"/>
          </p:cNvSpPr>
          <p:nvPr>
            <p:ph type="sldNum" sz="quarter" idx="10"/>
          </p:nvPr>
        </p:nvSpPr>
        <p:spPr/>
        <p:txBody>
          <a:bodyPr/>
          <a:lstStyle/>
          <a:p>
            <a:fld id="{B2AA160A-0CCA-C943-991F-EB6032C689A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Some well studied FT virulence genes are encoded on a genetic island known as the </a:t>
            </a:r>
            <a:r>
              <a:rPr lang="en-US" dirty="0" err="1"/>
              <a:t>francisella</a:t>
            </a:r>
            <a:r>
              <a:rPr lang="en-US" dirty="0"/>
              <a:t> pathogenicity island or FPI which contains 16 genes that are essential for virulence </a:t>
            </a:r>
          </a:p>
          <a:p>
            <a:pPr lvl="1"/>
            <a:endParaRPr lang="en-US" dirty="0"/>
          </a:p>
          <a:p>
            <a:pPr lvl="1"/>
            <a:r>
              <a:rPr lang="en-US" dirty="0"/>
              <a:t>The FPI encodes a t6SS which is essential for escaping the phagosome. Its not enough to simply encode these genes they must be regulated at the level of transcription and the FPI is positively regulated by the coordination of 3 TFs </a:t>
            </a:r>
            <a:r>
              <a:rPr lang="en-US" dirty="0" err="1"/>
              <a:t>mgla</a:t>
            </a:r>
            <a:r>
              <a:rPr lang="en-US" dirty="0"/>
              <a:t> </a:t>
            </a:r>
            <a:r>
              <a:rPr lang="en-US" dirty="0" err="1"/>
              <a:t>sspA</a:t>
            </a:r>
            <a:r>
              <a:rPr lang="en-US" dirty="0"/>
              <a:t> and </a:t>
            </a:r>
            <a:r>
              <a:rPr lang="en-US" dirty="0" err="1"/>
              <a:t>pigR</a:t>
            </a:r>
            <a:r>
              <a:rPr lang="en-US" dirty="0"/>
              <a:t> which are all essential for virulence. Now I’ll show a model of how these transcription factors promote FPI gene expression. </a:t>
            </a:r>
          </a:p>
        </p:txBody>
      </p:sp>
      <p:sp>
        <p:nvSpPr>
          <p:cNvPr id="4" name="Slide Number Placeholder 3"/>
          <p:cNvSpPr>
            <a:spLocks noGrp="1"/>
          </p:cNvSpPr>
          <p:nvPr>
            <p:ph type="sldNum" sz="quarter" idx="10"/>
          </p:nvPr>
        </p:nvSpPr>
        <p:spPr/>
        <p:txBody>
          <a:bodyPr/>
          <a:lstStyle/>
          <a:p>
            <a:fld id="{DB77F46F-AB6E-7F45-9E56-9E7CD318FD9D}" type="slidenum">
              <a:rPr lang="en-US" smtClean="0"/>
              <a:pPr/>
              <a:t>5</a:t>
            </a:fld>
            <a:endParaRPr lang="en-US"/>
          </a:p>
        </p:txBody>
      </p:sp>
    </p:spTree>
    <p:extLst>
      <p:ext uri="{BB962C8B-B14F-4D97-AF65-F5344CB8AC3E}">
        <p14:creationId xmlns:p14="http://schemas.microsoft.com/office/powerpoint/2010/main" val="12895316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I’m showing you the model present in the literature. Cartoon of an FPI promoter and RNAP at that promoter with </a:t>
            </a:r>
            <a:r>
              <a:rPr lang="en-US" dirty="0" err="1"/>
              <a:t>mgla</a:t>
            </a:r>
            <a:r>
              <a:rPr lang="en-US" dirty="0"/>
              <a:t> and </a:t>
            </a:r>
            <a:r>
              <a:rPr lang="en-US" dirty="0" err="1"/>
              <a:t>sspa</a:t>
            </a:r>
            <a:r>
              <a:rPr lang="en-US" dirty="0"/>
              <a:t> interacting directly with RNAP. </a:t>
            </a:r>
            <a:r>
              <a:rPr lang="en-US" dirty="0" err="1"/>
              <a:t>PigR</a:t>
            </a:r>
            <a:r>
              <a:rPr lang="en-US" dirty="0"/>
              <a:t> interacts with these proteins and requires </a:t>
            </a:r>
            <a:r>
              <a:rPr lang="en-US" dirty="0" err="1"/>
              <a:t>ppGpp</a:t>
            </a:r>
            <a:r>
              <a:rPr lang="en-US" dirty="0"/>
              <a:t> for this interaction. FPI promoters are recognized because </a:t>
            </a:r>
            <a:r>
              <a:rPr lang="en-US" dirty="0" err="1"/>
              <a:t>PigR</a:t>
            </a:r>
            <a:r>
              <a:rPr lang="en-US" dirty="0"/>
              <a:t> can bind to a motif known as the PRE at genes that these transcription factors control. And the coordinate effects of these TFs promote gene expression.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is another model for how FPI genes are controlled. In this model at the FPI promoter we still have </a:t>
            </a:r>
            <a:r>
              <a:rPr lang="en-US" dirty="0" err="1"/>
              <a:t>mglA</a:t>
            </a:r>
            <a:r>
              <a:rPr lang="en-US" dirty="0"/>
              <a:t> and </a:t>
            </a:r>
            <a:r>
              <a:rPr lang="en-US" dirty="0" err="1"/>
              <a:t>SspA</a:t>
            </a:r>
            <a:r>
              <a:rPr lang="en-US" dirty="0"/>
              <a:t> interacting with RNAP and there was another transcription factor called </a:t>
            </a:r>
            <a:r>
              <a:rPr lang="en-US" dirty="0" err="1"/>
              <a:t>PmrA</a:t>
            </a:r>
            <a:r>
              <a:rPr lang="en-US" dirty="0"/>
              <a:t> that was proposed to function analogously to </a:t>
            </a:r>
            <a:r>
              <a:rPr lang="en-US" dirty="0" err="1"/>
              <a:t>PigR</a:t>
            </a:r>
            <a:r>
              <a:rPr lang="en-US" dirty="0"/>
              <a:t> by recognizing FPI promoters to promote gene expression. Now Id like to show you some of the data that lead to this model.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p:txBody>
      </p:sp>
      <p:sp>
        <p:nvSpPr>
          <p:cNvPr id="4" name="Slide Number Placeholder 3"/>
          <p:cNvSpPr>
            <a:spLocks noGrp="1"/>
          </p:cNvSpPr>
          <p:nvPr>
            <p:ph type="sldNum" sz="quarter" idx="5"/>
          </p:nvPr>
        </p:nvSpPr>
        <p:spPr/>
        <p:txBody>
          <a:bodyPr/>
          <a:lstStyle/>
          <a:p>
            <a:fld id="{6695141D-2D9B-4FAA-B8E3-5457EACBB8EE}" type="slidenum">
              <a:rPr lang="en-US" smtClean="0"/>
              <a:t>6</a:t>
            </a:fld>
            <a:endParaRPr lang="en-US"/>
          </a:p>
        </p:txBody>
      </p:sp>
    </p:spTree>
    <p:extLst>
      <p:ext uri="{BB962C8B-B14F-4D97-AF65-F5344CB8AC3E}">
        <p14:creationId xmlns:p14="http://schemas.microsoft.com/office/powerpoint/2010/main" val="2136017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PmrA</a:t>
            </a:r>
            <a:r>
              <a:rPr lang="en-US" dirty="0"/>
              <a:t> is a transcription factor that was found to be essential for virulence as mutants lacking </a:t>
            </a:r>
            <a:r>
              <a:rPr lang="en-US" dirty="0" err="1"/>
              <a:t>pmrA</a:t>
            </a:r>
            <a:r>
              <a:rPr lang="en-US" dirty="0"/>
              <a:t> were not able to cause infection in either mouse or macrophage models.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Intramacrophage growth assay with intercellular bacteria recovered after 24hrs of growth on the y-axis </a:t>
            </a:r>
          </a:p>
          <a:p>
            <a:r>
              <a:rPr lang="en-US" dirty="0"/>
              <a:t>Microarray data showed </a:t>
            </a:r>
            <a:r>
              <a:rPr lang="en-US" dirty="0" err="1"/>
              <a:t>pmrA</a:t>
            </a:r>
            <a:r>
              <a:rPr lang="en-US" dirty="0"/>
              <a:t> regulating FPI genes </a:t>
            </a:r>
          </a:p>
          <a:p>
            <a:endParaRPr lang="en-US" dirty="0"/>
          </a:p>
          <a:p>
            <a:r>
              <a:rPr lang="en-US" dirty="0"/>
              <a:t>Another study found direct interaction between </a:t>
            </a:r>
            <a:r>
              <a:rPr lang="en-US" dirty="0" err="1"/>
              <a:t>pmrA</a:t>
            </a:r>
            <a:r>
              <a:rPr lang="en-US" dirty="0"/>
              <a:t>, </a:t>
            </a:r>
            <a:r>
              <a:rPr lang="en-US" dirty="0" err="1"/>
              <a:t>MglA</a:t>
            </a:r>
            <a:r>
              <a:rPr lang="en-US" dirty="0"/>
              <a:t>, and </a:t>
            </a:r>
            <a:r>
              <a:rPr lang="en-US" dirty="0" err="1"/>
              <a:t>SspA</a:t>
            </a:r>
            <a:r>
              <a:rPr lang="en-US" dirty="0"/>
              <a:t> in vitro </a:t>
            </a:r>
          </a:p>
          <a:p>
            <a:endParaRPr lang="en-US" dirty="0"/>
          </a:p>
          <a:p>
            <a:r>
              <a:rPr lang="en-US" dirty="0"/>
              <a:t> </a:t>
            </a:r>
          </a:p>
        </p:txBody>
      </p:sp>
      <p:sp>
        <p:nvSpPr>
          <p:cNvPr id="4" name="Slide Number Placeholder 3"/>
          <p:cNvSpPr>
            <a:spLocks noGrp="1"/>
          </p:cNvSpPr>
          <p:nvPr>
            <p:ph type="sldNum" sz="quarter" idx="5"/>
          </p:nvPr>
        </p:nvSpPr>
        <p:spPr/>
        <p:txBody>
          <a:bodyPr/>
          <a:lstStyle/>
          <a:p>
            <a:fld id="{6695141D-2D9B-4FAA-B8E3-5457EACBB8EE}" type="slidenum">
              <a:rPr lang="en-US" smtClean="0"/>
              <a:t>7</a:t>
            </a:fld>
            <a:endParaRPr lang="en-US"/>
          </a:p>
        </p:txBody>
      </p:sp>
    </p:spTree>
    <p:extLst>
      <p:ext uri="{BB962C8B-B14F-4D97-AF65-F5344CB8AC3E}">
        <p14:creationId xmlns:p14="http://schemas.microsoft.com/office/powerpoint/2010/main" val="1683208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predicts </a:t>
            </a:r>
            <a:r>
              <a:rPr lang="en-US" dirty="0" err="1"/>
              <a:t>pmrA</a:t>
            </a:r>
            <a:r>
              <a:rPr lang="en-US" dirty="0"/>
              <a:t> promoting FPI gene expression. However there was some conflicting data with this model. In a more recent study chip seq analysis was performed…  </a:t>
            </a:r>
          </a:p>
          <a:p>
            <a:r>
              <a:rPr lang="en-US" dirty="0"/>
              <a:t>And transcriptomic analysis showed…  </a:t>
            </a:r>
          </a:p>
          <a:p>
            <a:r>
              <a:rPr lang="en-US" dirty="0"/>
              <a:t>In this study there was no evidence supporting this model </a:t>
            </a:r>
          </a:p>
          <a:p>
            <a:r>
              <a:rPr lang="en-US" dirty="0"/>
              <a:t>So if </a:t>
            </a:r>
            <a:r>
              <a:rPr lang="en-US" dirty="0" err="1"/>
              <a:t>pmrA</a:t>
            </a:r>
            <a:r>
              <a:rPr lang="en-US" dirty="0"/>
              <a:t> is not regulating expression of FPI genes then why is it essential for intramacrophage growth?</a:t>
            </a:r>
          </a:p>
        </p:txBody>
      </p:sp>
      <p:sp>
        <p:nvSpPr>
          <p:cNvPr id="4" name="Slide Number Placeholder 3"/>
          <p:cNvSpPr>
            <a:spLocks noGrp="1"/>
          </p:cNvSpPr>
          <p:nvPr>
            <p:ph type="sldNum" sz="quarter" idx="10"/>
          </p:nvPr>
        </p:nvSpPr>
        <p:spPr/>
        <p:txBody>
          <a:bodyPr/>
          <a:lstStyle/>
          <a:p>
            <a:fld id="{727EB723-9468-5540-A4E7-A08875E17255}" type="slidenum">
              <a:rPr lang="en-US" smtClean="0"/>
              <a:t>8</a:t>
            </a:fld>
            <a:endParaRPr lang="en-US"/>
          </a:p>
        </p:txBody>
      </p:sp>
    </p:spTree>
    <p:extLst>
      <p:ext uri="{BB962C8B-B14F-4D97-AF65-F5344CB8AC3E}">
        <p14:creationId xmlns:p14="http://schemas.microsoft.com/office/powerpoint/2010/main" val="1719955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Google Shape;11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Lets take a closer look at that RNA seq data. This is comparing cells lacking </a:t>
            </a:r>
            <a:r>
              <a:rPr lang="en-US" dirty="0" err="1"/>
              <a:t>PmrA</a:t>
            </a:r>
            <a:r>
              <a:rPr lang="en-US" dirty="0"/>
              <a:t> with WT cells. With transcript abundance on the x-axis. Each dot here represents a different gene and each gene below this line is positively controlled by </a:t>
            </a:r>
            <a:r>
              <a:rPr lang="en-US" dirty="0" err="1"/>
              <a:t>PmrA</a:t>
            </a:r>
            <a:r>
              <a:rPr lang="en-US" dirty="0"/>
              <a:t> and every gene above this line is positively controlled by </a:t>
            </a:r>
            <a:r>
              <a:rPr lang="en-US" dirty="0" err="1"/>
              <a:t>PmrA</a:t>
            </a:r>
            <a:r>
              <a:rPr lang="en-US" dirty="0"/>
              <a:t>. With </a:t>
            </a:r>
            <a:r>
              <a:rPr lang="en-US" dirty="0" err="1"/>
              <a:t>PriM</a:t>
            </a:r>
            <a:r>
              <a:rPr lang="en-US" dirty="0"/>
              <a:t> being the most tightly controlled gene. This lead to the questions, is </a:t>
            </a:r>
            <a:r>
              <a:rPr lang="en-US" dirty="0" err="1"/>
              <a:t>PriM</a:t>
            </a:r>
            <a:r>
              <a:rPr lang="en-US" dirty="0"/>
              <a:t> responsible for the lack of intramacrophage replication?</a:t>
            </a:r>
            <a:endParaRPr dirty="0"/>
          </a:p>
        </p:txBody>
      </p:sp>
      <p:sp>
        <p:nvSpPr>
          <p:cNvPr id="116" name="Google Shape;11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143C1-9AFD-406D-8DE2-A48F9BC02C5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0123B3D-2100-488F-8C4C-889761F29D6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1649411-4EA7-4281-8C70-595AD12585D3}"/>
              </a:ext>
            </a:extLst>
          </p:cNvPr>
          <p:cNvSpPr>
            <a:spLocks noGrp="1"/>
          </p:cNvSpPr>
          <p:nvPr>
            <p:ph type="dt" sz="half" idx="10"/>
          </p:nvPr>
        </p:nvSpPr>
        <p:spPr/>
        <p:txBody>
          <a:bodyPr/>
          <a:lstStyle/>
          <a:p>
            <a:fld id="{D6BF7796-9C60-4CA6-98D1-667525F5762D}" type="datetime1">
              <a:rPr lang="en-US" smtClean="0"/>
              <a:t>7/13/2020</a:t>
            </a:fld>
            <a:endParaRPr lang="en-US"/>
          </a:p>
        </p:txBody>
      </p:sp>
      <p:sp>
        <p:nvSpPr>
          <p:cNvPr id="5" name="Footer Placeholder 4">
            <a:extLst>
              <a:ext uri="{FF2B5EF4-FFF2-40B4-BE49-F238E27FC236}">
                <a16:creationId xmlns:a16="http://schemas.microsoft.com/office/drawing/2014/main" id="{F24C3514-8263-4C56-BB91-9EB7D73090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2600FE-E80A-4E73-AEC5-7DB7670534F9}"/>
              </a:ext>
            </a:extLst>
          </p:cNvPr>
          <p:cNvSpPr>
            <a:spLocks noGrp="1"/>
          </p:cNvSpPr>
          <p:nvPr>
            <p:ph type="sldNum" sz="quarter" idx="12"/>
          </p:nvPr>
        </p:nvSpPr>
        <p:spPr/>
        <p:txBody>
          <a:bodyPr/>
          <a:lstStyle/>
          <a:p>
            <a:fld id="{C8BDFACC-0E93-4B7A-A079-5C4E32BB6C8E}" type="slidenum">
              <a:rPr lang="en-US" smtClean="0"/>
              <a:t>‹#›</a:t>
            </a:fld>
            <a:endParaRPr lang="en-US"/>
          </a:p>
        </p:txBody>
      </p:sp>
    </p:spTree>
    <p:extLst>
      <p:ext uri="{BB962C8B-B14F-4D97-AF65-F5344CB8AC3E}">
        <p14:creationId xmlns:p14="http://schemas.microsoft.com/office/powerpoint/2010/main" val="34385565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D8AA9-BDE1-4753-A672-36174B235BB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C8A0C95-D2AA-45D2-BC4D-FBE402F16F8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9D4ADF-C52B-4200-AA8D-43E3652A0925}"/>
              </a:ext>
            </a:extLst>
          </p:cNvPr>
          <p:cNvSpPr>
            <a:spLocks noGrp="1"/>
          </p:cNvSpPr>
          <p:nvPr>
            <p:ph type="dt" sz="half" idx="10"/>
          </p:nvPr>
        </p:nvSpPr>
        <p:spPr/>
        <p:txBody>
          <a:bodyPr/>
          <a:lstStyle/>
          <a:p>
            <a:fld id="{50446124-5578-46AC-8F0D-BEBE4F1E3638}" type="datetime1">
              <a:rPr lang="en-US" smtClean="0"/>
              <a:t>7/13/2020</a:t>
            </a:fld>
            <a:endParaRPr lang="en-US"/>
          </a:p>
        </p:txBody>
      </p:sp>
      <p:sp>
        <p:nvSpPr>
          <p:cNvPr id="5" name="Footer Placeholder 4">
            <a:extLst>
              <a:ext uri="{FF2B5EF4-FFF2-40B4-BE49-F238E27FC236}">
                <a16:creationId xmlns:a16="http://schemas.microsoft.com/office/drawing/2014/main" id="{E4C517D3-D9DA-4D75-8CF0-B003E34F7F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C2819-5FC8-4E1B-8B83-08A36504A042}"/>
              </a:ext>
            </a:extLst>
          </p:cNvPr>
          <p:cNvSpPr>
            <a:spLocks noGrp="1"/>
          </p:cNvSpPr>
          <p:nvPr>
            <p:ph type="sldNum" sz="quarter" idx="12"/>
          </p:nvPr>
        </p:nvSpPr>
        <p:spPr/>
        <p:txBody>
          <a:bodyPr/>
          <a:lstStyle/>
          <a:p>
            <a:fld id="{C8BDFACC-0E93-4B7A-A079-5C4E32BB6C8E}" type="slidenum">
              <a:rPr lang="en-US" smtClean="0"/>
              <a:t>‹#›</a:t>
            </a:fld>
            <a:endParaRPr lang="en-US"/>
          </a:p>
        </p:txBody>
      </p:sp>
    </p:spTree>
    <p:extLst>
      <p:ext uri="{BB962C8B-B14F-4D97-AF65-F5344CB8AC3E}">
        <p14:creationId xmlns:p14="http://schemas.microsoft.com/office/powerpoint/2010/main" val="85226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62DE02-B473-4921-AEBE-8FCAD95E46E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87DEA5-7066-4B16-BB39-F8390C23630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FB2F86-D9FE-4E09-A507-10247E6949FC}"/>
              </a:ext>
            </a:extLst>
          </p:cNvPr>
          <p:cNvSpPr>
            <a:spLocks noGrp="1"/>
          </p:cNvSpPr>
          <p:nvPr>
            <p:ph type="dt" sz="half" idx="10"/>
          </p:nvPr>
        </p:nvSpPr>
        <p:spPr/>
        <p:txBody>
          <a:bodyPr/>
          <a:lstStyle/>
          <a:p>
            <a:fld id="{02C97EC5-8D44-436D-B1FF-F25FADE20A68}" type="datetime1">
              <a:rPr lang="en-US" smtClean="0"/>
              <a:t>7/13/2020</a:t>
            </a:fld>
            <a:endParaRPr lang="en-US"/>
          </a:p>
        </p:txBody>
      </p:sp>
      <p:sp>
        <p:nvSpPr>
          <p:cNvPr id="5" name="Footer Placeholder 4">
            <a:extLst>
              <a:ext uri="{FF2B5EF4-FFF2-40B4-BE49-F238E27FC236}">
                <a16:creationId xmlns:a16="http://schemas.microsoft.com/office/drawing/2014/main" id="{4CE2F75F-99EE-4388-840C-3D81CE90AE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4DB205-2E1B-4E49-B3A0-79E4F55F6ACC}"/>
              </a:ext>
            </a:extLst>
          </p:cNvPr>
          <p:cNvSpPr>
            <a:spLocks noGrp="1"/>
          </p:cNvSpPr>
          <p:nvPr>
            <p:ph type="sldNum" sz="quarter" idx="12"/>
          </p:nvPr>
        </p:nvSpPr>
        <p:spPr/>
        <p:txBody>
          <a:bodyPr/>
          <a:lstStyle/>
          <a:p>
            <a:fld id="{C8BDFACC-0E93-4B7A-A079-5C4E32BB6C8E}" type="slidenum">
              <a:rPr lang="en-US" smtClean="0"/>
              <a:t>‹#›</a:t>
            </a:fld>
            <a:endParaRPr lang="en-US"/>
          </a:p>
        </p:txBody>
      </p:sp>
    </p:spTree>
    <p:extLst>
      <p:ext uri="{BB962C8B-B14F-4D97-AF65-F5344CB8AC3E}">
        <p14:creationId xmlns:p14="http://schemas.microsoft.com/office/powerpoint/2010/main" val="2081835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A713D-11C9-4771-B7B8-BDCD4C9672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7755B3-79B9-4ECE-BDBD-46806B0DCB9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36E43C-D4AF-43D3-A37D-7041D809F432}"/>
              </a:ext>
            </a:extLst>
          </p:cNvPr>
          <p:cNvSpPr>
            <a:spLocks noGrp="1"/>
          </p:cNvSpPr>
          <p:nvPr>
            <p:ph type="dt" sz="half" idx="10"/>
          </p:nvPr>
        </p:nvSpPr>
        <p:spPr/>
        <p:txBody>
          <a:bodyPr/>
          <a:lstStyle/>
          <a:p>
            <a:fld id="{0E911430-26CB-4EBF-BD1F-D9F37DB109A3}" type="datetime1">
              <a:rPr lang="en-US" smtClean="0"/>
              <a:t>7/13/2020</a:t>
            </a:fld>
            <a:endParaRPr lang="en-US"/>
          </a:p>
        </p:txBody>
      </p:sp>
      <p:sp>
        <p:nvSpPr>
          <p:cNvPr id="5" name="Footer Placeholder 4">
            <a:extLst>
              <a:ext uri="{FF2B5EF4-FFF2-40B4-BE49-F238E27FC236}">
                <a16:creationId xmlns:a16="http://schemas.microsoft.com/office/drawing/2014/main" id="{8390C613-A17E-4C61-9A05-95BCE294D9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C83F6C-5E32-4B9E-AA19-929CE0CC2AEA}"/>
              </a:ext>
            </a:extLst>
          </p:cNvPr>
          <p:cNvSpPr>
            <a:spLocks noGrp="1"/>
          </p:cNvSpPr>
          <p:nvPr>
            <p:ph type="sldNum" sz="quarter" idx="12"/>
          </p:nvPr>
        </p:nvSpPr>
        <p:spPr/>
        <p:txBody>
          <a:bodyPr/>
          <a:lstStyle/>
          <a:p>
            <a:fld id="{C8BDFACC-0E93-4B7A-A079-5C4E32BB6C8E}" type="slidenum">
              <a:rPr lang="en-US" smtClean="0"/>
              <a:t>‹#›</a:t>
            </a:fld>
            <a:endParaRPr lang="en-US"/>
          </a:p>
        </p:txBody>
      </p:sp>
    </p:spTree>
    <p:extLst>
      <p:ext uri="{BB962C8B-B14F-4D97-AF65-F5344CB8AC3E}">
        <p14:creationId xmlns:p14="http://schemas.microsoft.com/office/powerpoint/2010/main" val="1941835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E29E5-5393-48C5-BC00-8E4AFA49CFA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EA30B2-3F0A-480F-8603-BCF731A32B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18C2790-A558-4496-AF38-AE7FC9D7919C}"/>
              </a:ext>
            </a:extLst>
          </p:cNvPr>
          <p:cNvSpPr>
            <a:spLocks noGrp="1"/>
          </p:cNvSpPr>
          <p:nvPr>
            <p:ph type="dt" sz="half" idx="10"/>
          </p:nvPr>
        </p:nvSpPr>
        <p:spPr/>
        <p:txBody>
          <a:bodyPr/>
          <a:lstStyle/>
          <a:p>
            <a:fld id="{8C3451CF-16E2-4291-81C1-1735E07E06FC}" type="datetime1">
              <a:rPr lang="en-US" smtClean="0"/>
              <a:t>7/13/2020</a:t>
            </a:fld>
            <a:endParaRPr lang="en-US"/>
          </a:p>
        </p:txBody>
      </p:sp>
      <p:sp>
        <p:nvSpPr>
          <p:cNvPr id="5" name="Footer Placeholder 4">
            <a:extLst>
              <a:ext uri="{FF2B5EF4-FFF2-40B4-BE49-F238E27FC236}">
                <a16:creationId xmlns:a16="http://schemas.microsoft.com/office/drawing/2014/main" id="{93F57F8F-47E8-4A2F-9427-33AB65D4A0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BDEE29-E0B2-4288-93B9-C852DFC838CD}"/>
              </a:ext>
            </a:extLst>
          </p:cNvPr>
          <p:cNvSpPr>
            <a:spLocks noGrp="1"/>
          </p:cNvSpPr>
          <p:nvPr>
            <p:ph type="sldNum" sz="quarter" idx="12"/>
          </p:nvPr>
        </p:nvSpPr>
        <p:spPr/>
        <p:txBody>
          <a:bodyPr/>
          <a:lstStyle/>
          <a:p>
            <a:fld id="{C8BDFACC-0E93-4B7A-A079-5C4E32BB6C8E}" type="slidenum">
              <a:rPr lang="en-US" smtClean="0"/>
              <a:t>‹#›</a:t>
            </a:fld>
            <a:endParaRPr lang="en-US"/>
          </a:p>
        </p:txBody>
      </p:sp>
    </p:spTree>
    <p:extLst>
      <p:ext uri="{BB962C8B-B14F-4D97-AF65-F5344CB8AC3E}">
        <p14:creationId xmlns:p14="http://schemas.microsoft.com/office/powerpoint/2010/main" val="484714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009F0-23CE-4F3B-9EB8-BC252B8DEC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AF1C84-D0D6-48B7-89A7-748B752D695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B218BBC-6EBE-4F21-82C0-D675147336E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BB1B0C6-1332-43B0-B79F-80165CAFC899}"/>
              </a:ext>
            </a:extLst>
          </p:cNvPr>
          <p:cNvSpPr>
            <a:spLocks noGrp="1"/>
          </p:cNvSpPr>
          <p:nvPr>
            <p:ph type="dt" sz="half" idx="10"/>
          </p:nvPr>
        </p:nvSpPr>
        <p:spPr/>
        <p:txBody>
          <a:bodyPr/>
          <a:lstStyle/>
          <a:p>
            <a:fld id="{D22AB654-1102-4EA5-A3C6-3A2E15BDD4E8}" type="datetime1">
              <a:rPr lang="en-US" smtClean="0"/>
              <a:t>7/13/2020</a:t>
            </a:fld>
            <a:endParaRPr lang="en-US"/>
          </a:p>
        </p:txBody>
      </p:sp>
      <p:sp>
        <p:nvSpPr>
          <p:cNvPr id="6" name="Footer Placeholder 5">
            <a:extLst>
              <a:ext uri="{FF2B5EF4-FFF2-40B4-BE49-F238E27FC236}">
                <a16:creationId xmlns:a16="http://schemas.microsoft.com/office/drawing/2014/main" id="{0871BDA0-A505-4686-8CA0-45267A5F33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7539EC-24AF-475B-A3E3-E3B1BB0A56ED}"/>
              </a:ext>
            </a:extLst>
          </p:cNvPr>
          <p:cNvSpPr>
            <a:spLocks noGrp="1"/>
          </p:cNvSpPr>
          <p:nvPr>
            <p:ph type="sldNum" sz="quarter" idx="12"/>
          </p:nvPr>
        </p:nvSpPr>
        <p:spPr/>
        <p:txBody>
          <a:bodyPr/>
          <a:lstStyle/>
          <a:p>
            <a:fld id="{C8BDFACC-0E93-4B7A-A079-5C4E32BB6C8E}" type="slidenum">
              <a:rPr lang="en-US" smtClean="0"/>
              <a:t>‹#›</a:t>
            </a:fld>
            <a:endParaRPr lang="en-US"/>
          </a:p>
        </p:txBody>
      </p:sp>
    </p:spTree>
    <p:extLst>
      <p:ext uri="{BB962C8B-B14F-4D97-AF65-F5344CB8AC3E}">
        <p14:creationId xmlns:p14="http://schemas.microsoft.com/office/powerpoint/2010/main" val="1973043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F0797-23D9-4E3E-8F4F-B25B7221C9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C70C1E8-30CC-42C4-8179-7C374EE851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29923E8-7C42-4DE2-9B29-B173010B62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0F330CF-1007-407B-A432-E836876974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59BDCE0-8AE2-49D4-AA4A-E2E24880C02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E83281-9131-4FD4-A9EC-75A8D3A7BA46}"/>
              </a:ext>
            </a:extLst>
          </p:cNvPr>
          <p:cNvSpPr>
            <a:spLocks noGrp="1"/>
          </p:cNvSpPr>
          <p:nvPr>
            <p:ph type="dt" sz="half" idx="10"/>
          </p:nvPr>
        </p:nvSpPr>
        <p:spPr/>
        <p:txBody>
          <a:bodyPr/>
          <a:lstStyle/>
          <a:p>
            <a:fld id="{D533521B-1FA2-47AC-AD93-90F9237EC827}" type="datetime1">
              <a:rPr lang="en-US" smtClean="0"/>
              <a:t>7/13/2020</a:t>
            </a:fld>
            <a:endParaRPr lang="en-US"/>
          </a:p>
        </p:txBody>
      </p:sp>
      <p:sp>
        <p:nvSpPr>
          <p:cNvPr id="8" name="Footer Placeholder 7">
            <a:extLst>
              <a:ext uri="{FF2B5EF4-FFF2-40B4-BE49-F238E27FC236}">
                <a16:creationId xmlns:a16="http://schemas.microsoft.com/office/drawing/2014/main" id="{145E1D4E-CAFB-4B2C-A4F6-65A3E79D5F5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6D956D8-6CC3-420D-8338-6BD19AD5E776}"/>
              </a:ext>
            </a:extLst>
          </p:cNvPr>
          <p:cNvSpPr>
            <a:spLocks noGrp="1"/>
          </p:cNvSpPr>
          <p:nvPr>
            <p:ph type="sldNum" sz="quarter" idx="12"/>
          </p:nvPr>
        </p:nvSpPr>
        <p:spPr/>
        <p:txBody>
          <a:bodyPr/>
          <a:lstStyle/>
          <a:p>
            <a:fld id="{C8BDFACC-0E93-4B7A-A079-5C4E32BB6C8E}" type="slidenum">
              <a:rPr lang="en-US" smtClean="0"/>
              <a:t>‹#›</a:t>
            </a:fld>
            <a:endParaRPr lang="en-US"/>
          </a:p>
        </p:txBody>
      </p:sp>
    </p:spTree>
    <p:extLst>
      <p:ext uri="{BB962C8B-B14F-4D97-AF65-F5344CB8AC3E}">
        <p14:creationId xmlns:p14="http://schemas.microsoft.com/office/powerpoint/2010/main" val="1900791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063CD-A47E-4E44-9EB6-2A5ED589705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0461D8E-20F1-405B-9490-A5D4AC4FEAB7}"/>
              </a:ext>
            </a:extLst>
          </p:cNvPr>
          <p:cNvSpPr>
            <a:spLocks noGrp="1"/>
          </p:cNvSpPr>
          <p:nvPr>
            <p:ph type="dt" sz="half" idx="10"/>
          </p:nvPr>
        </p:nvSpPr>
        <p:spPr/>
        <p:txBody>
          <a:bodyPr/>
          <a:lstStyle/>
          <a:p>
            <a:fld id="{50285069-7C11-49BF-B62D-422B9389E32C}" type="datetime1">
              <a:rPr lang="en-US" smtClean="0"/>
              <a:t>7/13/2020</a:t>
            </a:fld>
            <a:endParaRPr lang="en-US"/>
          </a:p>
        </p:txBody>
      </p:sp>
      <p:sp>
        <p:nvSpPr>
          <p:cNvPr id="4" name="Footer Placeholder 3">
            <a:extLst>
              <a:ext uri="{FF2B5EF4-FFF2-40B4-BE49-F238E27FC236}">
                <a16:creationId xmlns:a16="http://schemas.microsoft.com/office/drawing/2014/main" id="{F8CE7843-E664-4F4D-8484-32BE8FE1EA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56E733B-8655-4439-9F76-BF82D136CD58}"/>
              </a:ext>
            </a:extLst>
          </p:cNvPr>
          <p:cNvSpPr>
            <a:spLocks noGrp="1"/>
          </p:cNvSpPr>
          <p:nvPr>
            <p:ph type="sldNum" sz="quarter" idx="12"/>
          </p:nvPr>
        </p:nvSpPr>
        <p:spPr/>
        <p:txBody>
          <a:bodyPr/>
          <a:lstStyle/>
          <a:p>
            <a:fld id="{C8BDFACC-0E93-4B7A-A079-5C4E32BB6C8E}" type="slidenum">
              <a:rPr lang="en-US" smtClean="0"/>
              <a:t>‹#›</a:t>
            </a:fld>
            <a:endParaRPr lang="en-US"/>
          </a:p>
        </p:txBody>
      </p:sp>
    </p:spTree>
    <p:extLst>
      <p:ext uri="{BB962C8B-B14F-4D97-AF65-F5344CB8AC3E}">
        <p14:creationId xmlns:p14="http://schemas.microsoft.com/office/powerpoint/2010/main" val="5296207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AA691D-CC62-4673-AA8D-B9853034D1F6}"/>
              </a:ext>
            </a:extLst>
          </p:cNvPr>
          <p:cNvSpPr>
            <a:spLocks noGrp="1"/>
          </p:cNvSpPr>
          <p:nvPr>
            <p:ph type="dt" sz="half" idx="10"/>
          </p:nvPr>
        </p:nvSpPr>
        <p:spPr/>
        <p:txBody>
          <a:bodyPr/>
          <a:lstStyle/>
          <a:p>
            <a:fld id="{6F062532-71F4-4A8D-B100-0FA3B463CF3A}" type="datetime1">
              <a:rPr lang="en-US" smtClean="0"/>
              <a:t>7/13/2020</a:t>
            </a:fld>
            <a:endParaRPr lang="en-US"/>
          </a:p>
        </p:txBody>
      </p:sp>
      <p:sp>
        <p:nvSpPr>
          <p:cNvPr id="3" name="Footer Placeholder 2">
            <a:extLst>
              <a:ext uri="{FF2B5EF4-FFF2-40B4-BE49-F238E27FC236}">
                <a16:creationId xmlns:a16="http://schemas.microsoft.com/office/drawing/2014/main" id="{538FE6BA-793C-4DE3-8DBC-DB5C3CCAEFE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E7E74AA-36CC-44C6-A4AE-B5189945A4F4}"/>
              </a:ext>
            </a:extLst>
          </p:cNvPr>
          <p:cNvSpPr>
            <a:spLocks noGrp="1"/>
          </p:cNvSpPr>
          <p:nvPr>
            <p:ph type="sldNum" sz="quarter" idx="12"/>
          </p:nvPr>
        </p:nvSpPr>
        <p:spPr/>
        <p:txBody>
          <a:bodyPr/>
          <a:lstStyle/>
          <a:p>
            <a:fld id="{C8BDFACC-0E93-4B7A-A079-5C4E32BB6C8E}" type="slidenum">
              <a:rPr lang="en-US" smtClean="0"/>
              <a:t>‹#›</a:t>
            </a:fld>
            <a:endParaRPr lang="en-US"/>
          </a:p>
        </p:txBody>
      </p:sp>
    </p:spTree>
    <p:extLst>
      <p:ext uri="{BB962C8B-B14F-4D97-AF65-F5344CB8AC3E}">
        <p14:creationId xmlns:p14="http://schemas.microsoft.com/office/powerpoint/2010/main" val="178205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26B5F-6262-41C5-8429-2F44FC017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99A55F4-B163-44A5-B87B-D96D4D5DAE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36FDCEA-A384-4D76-A245-8F9FA2CF2A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A0DD8F-B3B2-44DF-B9A8-B8F762BBB139}"/>
              </a:ext>
            </a:extLst>
          </p:cNvPr>
          <p:cNvSpPr>
            <a:spLocks noGrp="1"/>
          </p:cNvSpPr>
          <p:nvPr>
            <p:ph type="dt" sz="half" idx="10"/>
          </p:nvPr>
        </p:nvSpPr>
        <p:spPr/>
        <p:txBody>
          <a:bodyPr/>
          <a:lstStyle/>
          <a:p>
            <a:fld id="{DA4D7758-A8F6-41FA-B466-AAF45243BCBB}" type="datetime1">
              <a:rPr lang="en-US" smtClean="0"/>
              <a:t>7/13/2020</a:t>
            </a:fld>
            <a:endParaRPr lang="en-US"/>
          </a:p>
        </p:txBody>
      </p:sp>
      <p:sp>
        <p:nvSpPr>
          <p:cNvPr id="6" name="Footer Placeholder 5">
            <a:extLst>
              <a:ext uri="{FF2B5EF4-FFF2-40B4-BE49-F238E27FC236}">
                <a16:creationId xmlns:a16="http://schemas.microsoft.com/office/drawing/2014/main" id="{AC58B5B4-ABE7-46B4-91A9-246C7C076C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29E6B3-3A52-4E22-B36C-593194EBF27F}"/>
              </a:ext>
            </a:extLst>
          </p:cNvPr>
          <p:cNvSpPr>
            <a:spLocks noGrp="1"/>
          </p:cNvSpPr>
          <p:nvPr>
            <p:ph type="sldNum" sz="quarter" idx="12"/>
          </p:nvPr>
        </p:nvSpPr>
        <p:spPr/>
        <p:txBody>
          <a:bodyPr/>
          <a:lstStyle/>
          <a:p>
            <a:fld id="{C8BDFACC-0E93-4B7A-A079-5C4E32BB6C8E}" type="slidenum">
              <a:rPr lang="en-US" smtClean="0"/>
              <a:t>‹#›</a:t>
            </a:fld>
            <a:endParaRPr lang="en-US"/>
          </a:p>
        </p:txBody>
      </p:sp>
    </p:spTree>
    <p:extLst>
      <p:ext uri="{BB962C8B-B14F-4D97-AF65-F5344CB8AC3E}">
        <p14:creationId xmlns:p14="http://schemas.microsoft.com/office/powerpoint/2010/main" val="2327866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3D4CD-4D89-40EB-8FFA-3B8BE61B0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0605B05-A36A-425A-A677-3956D94C40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0A2B822-2B78-4BB0-8CA7-2BAECEC9C5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CAD5EF5-68DA-4CEC-87A0-DDC4AC3188DF}"/>
              </a:ext>
            </a:extLst>
          </p:cNvPr>
          <p:cNvSpPr>
            <a:spLocks noGrp="1"/>
          </p:cNvSpPr>
          <p:nvPr>
            <p:ph type="dt" sz="half" idx="10"/>
          </p:nvPr>
        </p:nvSpPr>
        <p:spPr/>
        <p:txBody>
          <a:bodyPr/>
          <a:lstStyle/>
          <a:p>
            <a:fld id="{FC5C5055-ECC7-48ED-90ED-A27B1979ECFE}" type="datetime1">
              <a:rPr lang="en-US" smtClean="0"/>
              <a:t>7/13/2020</a:t>
            </a:fld>
            <a:endParaRPr lang="en-US"/>
          </a:p>
        </p:txBody>
      </p:sp>
      <p:sp>
        <p:nvSpPr>
          <p:cNvPr id="6" name="Footer Placeholder 5">
            <a:extLst>
              <a:ext uri="{FF2B5EF4-FFF2-40B4-BE49-F238E27FC236}">
                <a16:creationId xmlns:a16="http://schemas.microsoft.com/office/drawing/2014/main" id="{D46F910E-97A0-46C1-B2C1-19AC9FD03F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23783A-877C-4E70-BCC8-79AB710D34CE}"/>
              </a:ext>
            </a:extLst>
          </p:cNvPr>
          <p:cNvSpPr>
            <a:spLocks noGrp="1"/>
          </p:cNvSpPr>
          <p:nvPr>
            <p:ph type="sldNum" sz="quarter" idx="12"/>
          </p:nvPr>
        </p:nvSpPr>
        <p:spPr/>
        <p:txBody>
          <a:bodyPr/>
          <a:lstStyle/>
          <a:p>
            <a:fld id="{C8BDFACC-0E93-4B7A-A079-5C4E32BB6C8E}" type="slidenum">
              <a:rPr lang="en-US" smtClean="0"/>
              <a:t>‹#›</a:t>
            </a:fld>
            <a:endParaRPr lang="en-US"/>
          </a:p>
        </p:txBody>
      </p:sp>
    </p:spTree>
    <p:extLst>
      <p:ext uri="{BB962C8B-B14F-4D97-AF65-F5344CB8AC3E}">
        <p14:creationId xmlns:p14="http://schemas.microsoft.com/office/powerpoint/2010/main" val="301975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4F7F76-3B52-44A4-A5F1-9D171FC400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5410501-FFBE-4EE0-9693-D92CA2EA8E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F131D7-89B4-4995-AB43-29C7389371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4B260F-CA1E-465A-82BB-2B85871BB8AC}" type="datetime1">
              <a:rPr lang="en-US" smtClean="0"/>
              <a:t>7/13/2020</a:t>
            </a:fld>
            <a:endParaRPr lang="en-US"/>
          </a:p>
        </p:txBody>
      </p:sp>
      <p:sp>
        <p:nvSpPr>
          <p:cNvPr id="5" name="Footer Placeholder 4">
            <a:extLst>
              <a:ext uri="{FF2B5EF4-FFF2-40B4-BE49-F238E27FC236}">
                <a16:creationId xmlns:a16="http://schemas.microsoft.com/office/drawing/2014/main" id="{A4BEBB52-2DF7-4D74-B5C7-99477908C3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32956CE-E306-45DC-8C0B-05743411C3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BDFACC-0E93-4B7A-A079-5C4E32BB6C8E}" type="slidenum">
              <a:rPr lang="en-US" smtClean="0"/>
              <a:t>‹#›</a:t>
            </a:fld>
            <a:endParaRPr lang="en-US"/>
          </a:p>
        </p:txBody>
      </p:sp>
    </p:spTree>
    <p:extLst>
      <p:ext uri="{BB962C8B-B14F-4D97-AF65-F5344CB8AC3E}">
        <p14:creationId xmlns:p14="http://schemas.microsoft.com/office/powerpoint/2010/main" val="4134174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png"/><Relationship Id="rId7"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5400"/>
              <a:buFont typeface="Calibri"/>
              <a:buNone/>
            </a:pPr>
            <a:r>
              <a:rPr lang="en-US" sz="5400" dirty="0"/>
              <a:t>Investigating the structure and function of a novel bacterial anti-virulence factor </a:t>
            </a:r>
            <a:endParaRPr dirty="0"/>
          </a:p>
        </p:txBody>
      </p:sp>
      <p:sp>
        <p:nvSpPr>
          <p:cNvPr id="89" name="Google Shape;89;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r>
              <a:rPr lang="en-US"/>
              <a:t>Jamie Wandzilak</a:t>
            </a:r>
            <a:endParaRPr/>
          </a:p>
        </p:txBody>
      </p:sp>
      <p:pic>
        <p:nvPicPr>
          <p:cNvPr id="3074" name="Picture 2" descr="URI Brand Visual Standards – URI Today">
            <a:extLst>
              <a:ext uri="{FF2B5EF4-FFF2-40B4-BE49-F238E27FC236}">
                <a16:creationId xmlns:a16="http://schemas.microsoft.com/office/drawing/2014/main" id="{C09D0320-4F58-4CC4-8FEF-7A7AA63384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0582"/>
            <a:ext cx="4568146" cy="20708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6" descr="4a.jpg"/>
          <p:cNvPicPr preferRelativeResize="0"/>
          <p:nvPr/>
        </p:nvPicPr>
        <p:blipFill rotWithShape="1">
          <a:blip r:embed="rId3">
            <a:alphaModFix/>
          </a:blip>
          <a:srcRect/>
          <a:stretch/>
        </p:blipFill>
        <p:spPr>
          <a:xfrm>
            <a:off x="3167605" y="1869771"/>
            <a:ext cx="5317748" cy="4408298"/>
          </a:xfrm>
          <a:prstGeom prst="rect">
            <a:avLst/>
          </a:prstGeom>
          <a:noFill/>
          <a:ln>
            <a:noFill/>
          </a:ln>
        </p:spPr>
      </p:pic>
      <p:sp>
        <p:nvSpPr>
          <p:cNvPr id="139" name="Google Shape;139;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PriM is inhibitory to intramacrophage survival</a:t>
            </a:r>
            <a:endParaRPr i="1"/>
          </a:p>
        </p:txBody>
      </p:sp>
      <p:sp>
        <p:nvSpPr>
          <p:cNvPr id="140" name="Google Shape;140;p6"/>
          <p:cNvSpPr/>
          <p:nvPr/>
        </p:nvSpPr>
        <p:spPr>
          <a:xfrm>
            <a:off x="8314945" y="6457153"/>
            <a:ext cx="2286203"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dirty="0">
                <a:solidFill>
                  <a:srgbClr val="000000"/>
                </a:solidFill>
                <a:ea typeface="Century Gothic"/>
                <a:cs typeface="Century Gothic"/>
                <a:sym typeface="Century Gothic"/>
              </a:rPr>
              <a:t>Ramsey and Dove, 2016</a:t>
            </a:r>
            <a:endParaRPr sz="1600" dirty="0">
              <a:solidFill>
                <a:schemeClr val="dk1"/>
              </a:solidFill>
              <a:ea typeface="Century Gothic"/>
              <a:cs typeface="Century Gothic"/>
              <a:sym typeface="Century Gothic"/>
            </a:endParaRPr>
          </a:p>
        </p:txBody>
      </p:sp>
      <p:sp>
        <p:nvSpPr>
          <p:cNvPr id="5" name="Rectangle 4">
            <a:extLst>
              <a:ext uri="{FF2B5EF4-FFF2-40B4-BE49-F238E27FC236}">
                <a16:creationId xmlns:a16="http://schemas.microsoft.com/office/drawing/2014/main" id="{D8AB6C78-7671-4E2E-8D22-CC2CD31CB92C}"/>
              </a:ext>
            </a:extLst>
          </p:cNvPr>
          <p:cNvSpPr/>
          <p:nvPr/>
        </p:nvSpPr>
        <p:spPr>
          <a:xfrm>
            <a:off x="6586913" y="1768106"/>
            <a:ext cx="2142725" cy="468904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124432A-80E3-4473-A9E1-F55284ED3062}"/>
              </a:ext>
            </a:extLst>
          </p:cNvPr>
          <p:cNvSpPr/>
          <p:nvPr/>
        </p:nvSpPr>
        <p:spPr>
          <a:xfrm>
            <a:off x="7536355" y="1513424"/>
            <a:ext cx="2142725" cy="468904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3" name="Google Shape;153;p8"/>
          <p:cNvPicPr preferRelativeResize="0"/>
          <p:nvPr/>
        </p:nvPicPr>
        <p:blipFill rotWithShape="1">
          <a:blip r:embed="rId3">
            <a:alphaModFix/>
          </a:blip>
          <a:srcRect/>
          <a:stretch/>
        </p:blipFill>
        <p:spPr>
          <a:xfrm>
            <a:off x="2140569" y="1297105"/>
            <a:ext cx="3684061" cy="3460785"/>
          </a:xfrm>
          <a:prstGeom prst="rect">
            <a:avLst/>
          </a:prstGeom>
          <a:noFill/>
          <a:ln>
            <a:noFill/>
          </a:ln>
        </p:spPr>
      </p:pic>
      <p:pic>
        <p:nvPicPr>
          <p:cNvPr id="154" name="Google Shape;154;p8"/>
          <p:cNvPicPr preferRelativeResize="0"/>
          <p:nvPr/>
        </p:nvPicPr>
        <p:blipFill rotWithShape="1">
          <a:blip r:embed="rId4">
            <a:alphaModFix/>
          </a:blip>
          <a:srcRect/>
          <a:stretch/>
        </p:blipFill>
        <p:spPr>
          <a:xfrm>
            <a:off x="6037951" y="3307910"/>
            <a:ext cx="3796042" cy="1464736"/>
          </a:xfrm>
          <a:prstGeom prst="rect">
            <a:avLst/>
          </a:prstGeom>
          <a:noFill/>
          <a:ln>
            <a:noFill/>
          </a:ln>
        </p:spPr>
      </p:pic>
      <p:grpSp>
        <p:nvGrpSpPr>
          <p:cNvPr id="155" name="Google Shape;155;p8"/>
          <p:cNvGrpSpPr/>
          <p:nvPr/>
        </p:nvGrpSpPr>
        <p:grpSpPr>
          <a:xfrm>
            <a:off x="2446271" y="1789070"/>
            <a:ext cx="3072652" cy="553998"/>
            <a:chOff x="1064160" y="2940621"/>
            <a:chExt cx="3072652" cy="553998"/>
          </a:xfrm>
        </p:grpSpPr>
        <p:sp>
          <p:nvSpPr>
            <p:cNvPr id="156" name="Google Shape;156;p8"/>
            <p:cNvSpPr/>
            <p:nvPr/>
          </p:nvSpPr>
          <p:spPr>
            <a:xfrm>
              <a:off x="1064160" y="2991865"/>
              <a:ext cx="3072652" cy="451722"/>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7" name="Google Shape;157;p8"/>
            <p:cNvSpPr txBox="1"/>
            <p:nvPr/>
          </p:nvSpPr>
          <p:spPr>
            <a:xfrm>
              <a:off x="1779188" y="2940621"/>
              <a:ext cx="1925527"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dirty="0">
                  <a:solidFill>
                    <a:srgbClr val="000000"/>
                  </a:solidFill>
                  <a:ea typeface="Century Gothic"/>
                  <a:cs typeface="Century Gothic"/>
                  <a:sym typeface="Century Gothic"/>
                </a:rPr>
                <a:t>Wild type</a:t>
              </a:r>
              <a:endParaRPr dirty="0"/>
            </a:p>
          </p:txBody>
        </p:sp>
      </p:grpSp>
      <p:sp>
        <p:nvSpPr>
          <p:cNvPr id="158" name="Google Shape;158;p8"/>
          <p:cNvSpPr txBox="1">
            <a:spLocks noGrp="1"/>
          </p:cNvSpPr>
          <p:nvPr>
            <p:ph type="title"/>
          </p:nvPr>
        </p:nvSpPr>
        <p:spPr>
          <a:xfrm>
            <a:off x="838199" y="365125"/>
            <a:ext cx="11007903" cy="1325563"/>
          </a:xfrm>
          <a:prstGeom prst="rect">
            <a:avLst/>
          </a:prstGeom>
          <a:noFill/>
          <a:ln>
            <a:noFill/>
          </a:ln>
        </p:spPr>
        <p:txBody>
          <a:bodyPr spcFirstLastPara="1" wrap="square" lIns="91425" tIns="45700" rIns="91425" bIns="45700" anchor="ctr" anchorCtr="0">
            <a:normAutofit fontScale="90000"/>
          </a:bodyPr>
          <a:lstStyle/>
          <a:p>
            <a:pPr>
              <a:spcBef>
                <a:spcPts val="0"/>
              </a:spcBef>
              <a:buClr>
                <a:schemeClr val="dk1"/>
              </a:buClr>
              <a:buSzPts val="4400"/>
            </a:pPr>
            <a:r>
              <a:rPr lang="en-US" sz="4000" dirty="0">
                <a:solidFill>
                  <a:srgbClr val="000000"/>
                </a:solidFill>
                <a:ea typeface="Century Gothic"/>
                <a:cs typeface="Century Gothic"/>
                <a:sym typeface="Century Gothic"/>
              </a:rPr>
              <a:t>Primary function of </a:t>
            </a:r>
            <a:r>
              <a:rPr lang="en-US" sz="4000" dirty="0" err="1">
                <a:solidFill>
                  <a:srgbClr val="000000"/>
                </a:solidFill>
                <a:ea typeface="Century Gothic"/>
                <a:cs typeface="Century Gothic"/>
                <a:sym typeface="Century Gothic"/>
              </a:rPr>
              <a:t>PmrA</a:t>
            </a:r>
            <a:r>
              <a:rPr lang="en-US" sz="4000" dirty="0">
                <a:solidFill>
                  <a:srgbClr val="000000"/>
                </a:solidFill>
                <a:ea typeface="Century Gothic"/>
                <a:cs typeface="Century Gothic"/>
                <a:sym typeface="Century Gothic"/>
              </a:rPr>
              <a:t> in intramacrophage growth is repression of </a:t>
            </a:r>
            <a:r>
              <a:rPr lang="en-US" sz="4000" i="1" dirty="0" err="1">
                <a:solidFill>
                  <a:srgbClr val="000000"/>
                </a:solidFill>
                <a:ea typeface="Century Gothic"/>
                <a:cs typeface="Century Gothic"/>
                <a:sym typeface="Century Gothic"/>
              </a:rPr>
              <a:t>priM</a:t>
            </a:r>
            <a:br>
              <a:rPr lang="en-US" i="1" dirty="0">
                <a:solidFill>
                  <a:srgbClr val="000000"/>
                </a:solidFill>
                <a:latin typeface="Century Gothic"/>
                <a:ea typeface="Century Gothic"/>
                <a:cs typeface="Century Gothic"/>
                <a:sym typeface="Century Gothic"/>
              </a:rPr>
            </a:br>
            <a:endParaRPr dirty="0"/>
          </a:p>
        </p:txBody>
      </p:sp>
      <p:grpSp>
        <p:nvGrpSpPr>
          <p:cNvPr id="159" name="Google Shape;159;p8"/>
          <p:cNvGrpSpPr/>
          <p:nvPr/>
        </p:nvGrpSpPr>
        <p:grpSpPr>
          <a:xfrm>
            <a:off x="6292131" y="1789070"/>
            <a:ext cx="3060561" cy="553998"/>
            <a:chOff x="4910017" y="2940621"/>
            <a:chExt cx="3060561" cy="553998"/>
          </a:xfrm>
        </p:grpSpPr>
        <p:sp>
          <p:nvSpPr>
            <p:cNvPr id="160" name="Google Shape;160;p8"/>
            <p:cNvSpPr/>
            <p:nvPr/>
          </p:nvSpPr>
          <p:spPr>
            <a:xfrm>
              <a:off x="4910017" y="2988345"/>
              <a:ext cx="3060561" cy="451722"/>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1" name="Google Shape;161;p8"/>
            <p:cNvSpPr txBox="1"/>
            <p:nvPr/>
          </p:nvSpPr>
          <p:spPr>
            <a:xfrm>
              <a:off x="5683218" y="2940621"/>
              <a:ext cx="1444626"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dirty="0">
                  <a:solidFill>
                    <a:srgbClr val="000000"/>
                  </a:solidFill>
                  <a:ea typeface="Century Gothic"/>
                  <a:cs typeface="Century Gothic"/>
                  <a:sym typeface="Century Gothic"/>
                </a:rPr>
                <a:t>∆</a:t>
              </a:r>
              <a:r>
                <a:rPr lang="en-US" sz="3000" i="1" dirty="0" err="1">
                  <a:solidFill>
                    <a:srgbClr val="000000"/>
                  </a:solidFill>
                  <a:ea typeface="Century Gothic"/>
                  <a:cs typeface="Century Gothic"/>
                  <a:sym typeface="Century Gothic"/>
                </a:rPr>
                <a:t>pmrA</a:t>
              </a:r>
              <a:endParaRPr sz="3000" dirty="0">
                <a:solidFill>
                  <a:srgbClr val="000000"/>
                </a:solidFill>
                <a:ea typeface="Century Gothic"/>
                <a:cs typeface="Century Gothic"/>
                <a:sym typeface="Century Gothic"/>
              </a:endParaRPr>
            </a:p>
          </p:txBody>
        </p:sp>
      </p:grpSp>
      <p:sp>
        <p:nvSpPr>
          <p:cNvPr id="4" name="TextBox 3">
            <a:extLst>
              <a:ext uri="{FF2B5EF4-FFF2-40B4-BE49-F238E27FC236}">
                <a16:creationId xmlns:a16="http://schemas.microsoft.com/office/drawing/2014/main" id="{46D995FB-6BEB-432A-8439-CE4E3C51658B}"/>
              </a:ext>
            </a:extLst>
          </p:cNvPr>
          <p:cNvSpPr txBox="1"/>
          <p:nvPr/>
        </p:nvSpPr>
        <p:spPr>
          <a:xfrm>
            <a:off x="2140569" y="5560895"/>
            <a:ext cx="10913922" cy="769441"/>
          </a:xfrm>
          <a:prstGeom prst="rect">
            <a:avLst/>
          </a:prstGeom>
          <a:noFill/>
        </p:spPr>
        <p:txBody>
          <a:bodyPr wrap="square" rtlCol="0">
            <a:spAutoFit/>
          </a:bodyPr>
          <a:lstStyle/>
          <a:p>
            <a:r>
              <a:rPr lang="en-US" sz="4400" dirty="0" err="1"/>
              <a:t>PriM</a:t>
            </a:r>
            <a:r>
              <a:rPr lang="en-US" sz="4400" dirty="0"/>
              <a:t> is a novel anti-virulence factor </a:t>
            </a:r>
            <a:endParaRPr lang="en-US" sz="44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2A9AA-0121-4E71-AB16-5C4B9E7243BE}"/>
              </a:ext>
            </a:extLst>
          </p:cNvPr>
          <p:cNvSpPr>
            <a:spLocks noGrp="1"/>
          </p:cNvSpPr>
          <p:nvPr>
            <p:ph type="title"/>
          </p:nvPr>
        </p:nvSpPr>
        <p:spPr>
          <a:xfrm>
            <a:off x="838200" y="141605"/>
            <a:ext cx="10515600" cy="1325563"/>
          </a:xfrm>
        </p:spPr>
        <p:txBody>
          <a:bodyPr/>
          <a:lstStyle/>
          <a:p>
            <a:r>
              <a:rPr lang="en-US" dirty="0"/>
              <a:t>Anti-virulence factors </a:t>
            </a:r>
          </a:p>
        </p:txBody>
      </p:sp>
      <p:sp>
        <p:nvSpPr>
          <p:cNvPr id="3" name="Content Placeholder 2">
            <a:extLst>
              <a:ext uri="{FF2B5EF4-FFF2-40B4-BE49-F238E27FC236}">
                <a16:creationId xmlns:a16="http://schemas.microsoft.com/office/drawing/2014/main" id="{3AD22EED-7B77-4E86-B3DB-5479D74956FB}"/>
              </a:ext>
            </a:extLst>
          </p:cNvPr>
          <p:cNvSpPr>
            <a:spLocks noGrp="1"/>
          </p:cNvSpPr>
          <p:nvPr>
            <p:ph idx="1"/>
          </p:nvPr>
        </p:nvSpPr>
        <p:spPr>
          <a:xfrm>
            <a:off x="838200" y="1467168"/>
            <a:ext cx="10957560" cy="3175952"/>
          </a:xfrm>
        </p:spPr>
        <p:txBody>
          <a:bodyPr>
            <a:normAutofit fontScale="40000" lnSpcReduction="20000"/>
          </a:bodyPr>
          <a:lstStyle/>
          <a:p>
            <a:r>
              <a:rPr lang="en-US" sz="7000" dirty="0"/>
              <a:t>Discovered in at least 17 bacterial species</a:t>
            </a:r>
          </a:p>
          <a:p>
            <a:pPr marL="0" indent="0">
              <a:buNone/>
            </a:pPr>
            <a:endParaRPr lang="en-US" sz="7000" dirty="0"/>
          </a:p>
          <a:p>
            <a:r>
              <a:rPr lang="en-US" sz="7000" dirty="0"/>
              <a:t>Can control specific timing of release of virulence factors in the context of an infection </a:t>
            </a:r>
          </a:p>
          <a:p>
            <a:endParaRPr lang="en-US" sz="7000" dirty="0"/>
          </a:p>
          <a:p>
            <a:r>
              <a:rPr lang="en-US" sz="7000" dirty="0"/>
              <a:t>Example in </a:t>
            </a:r>
            <a:r>
              <a:rPr lang="en-US" sz="7000" i="1" dirty="0"/>
              <a:t>Salmonella enterica</a:t>
            </a:r>
            <a:r>
              <a:rPr lang="en-US" sz="7000" dirty="0"/>
              <a:t>: </a:t>
            </a:r>
          </a:p>
          <a:p>
            <a:endParaRPr lang="en-US" dirty="0"/>
          </a:p>
          <a:p>
            <a:pPr marL="457200" lvl="1" indent="0">
              <a:buNone/>
            </a:pPr>
            <a:endParaRPr lang="en-US" dirty="0"/>
          </a:p>
          <a:p>
            <a:pPr marL="457200" lvl="1" indent="0">
              <a:buNone/>
            </a:pPr>
            <a:br>
              <a:rPr lang="en-US" dirty="0"/>
            </a:br>
            <a:endParaRPr lang="en-US" dirty="0"/>
          </a:p>
        </p:txBody>
      </p:sp>
      <p:sp>
        <p:nvSpPr>
          <p:cNvPr id="13" name="Pentagon 12">
            <a:extLst>
              <a:ext uri="{FF2B5EF4-FFF2-40B4-BE49-F238E27FC236}">
                <a16:creationId xmlns:a16="http://schemas.microsoft.com/office/drawing/2014/main" id="{6BEF4A1B-2461-4007-962B-2658D325E3F5}"/>
              </a:ext>
            </a:extLst>
          </p:cNvPr>
          <p:cNvSpPr/>
          <p:nvPr/>
        </p:nvSpPr>
        <p:spPr>
          <a:xfrm>
            <a:off x="7426961" y="3332480"/>
            <a:ext cx="1095069" cy="974344"/>
          </a:xfrm>
          <a:prstGeom prst="pentagon">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A3F821B6-8108-4430-9B8D-216050F7F26A}"/>
              </a:ext>
            </a:extLst>
          </p:cNvPr>
          <p:cNvSpPr/>
          <p:nvPr/>
        </p:nvSpPr>
        <p:spPr>
          <a:xfrm rot="10800000">
            <a:off x="7644476" y="4318024"/>
            <a:ext cx="667053" cy="631187"/>
          </a:xfrm>
          <a:prstGeom prst="triangl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Delay 16">
            <a:extLst>
              <a:ext uri="{FF2B5EF4-FFF2-40B4-BE49-F238E27FC236}">
                <a16:creationId xmlns:a16="http://schemas.microsoft.com/office/drawing/2014/main" id="{DE438132-5DBE-4CC1-8D35-54181B9A69DC}"/>
              </a:ext>
            </a:extLst>
          </p:cNvPr>
          <p:cNvSpPr/>
          <p:nvPr/>
        </p:nvSpPr>
        <p:spPr>
          <a:xfrm>
            <a:off x="2062480" y="5378886"/>
            <a:ext cx="1026160" cy="894157"/>
          </a:xfrm>
          <a:prstGeom prst="flowChartDelay">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35129894-C41B-4E78-8D12-C72591C5F290}"/>
              </a:ext>
            </a:extLst>
          </p:cNvPr>
          <p:cNvSpPr/>
          <p:nvPr/>
        </p:nvSpPr>
        <p:spPr>
          <a:xfrm rot="16200000">
            <a:off x="1113751" y="5324314"/>
            <a:ext cx="894158" cy="1003300"/>
          </a:xfrm>
          <a:prstGeom prst="triangl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entagon 18">
            <a:extLst>
              <a:ext uri="{FF2B5EF4-FFF2-40B4-BE49-F238E27FC236}">
                <a16:creationId xmlns:a16="http://schemas.microsoft.com/office/drawing/2014/main" id="{09EE2072-8904-4D52-A6DE-5CDC97997F5B}"/>
              </a:ext>
            </a:extLst>
          </p:cNvPr>
          <p:cNvSpPr/>
          <p:nvPr/>
        </p:nvSpPr>
        <p:spPr>
          <a:xfrm>
            <a:off x="1691637" y="4211061"/>
            <a:ext cx="1026160" cy="894157"/>
          </a:xfrm>
          <a:prstGeom prst="pentagon">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B361A738-5DB4-42F4-805C-B0957ADAB2E6}"/>
              </a:ext>
            </a:extLst>
          </p:cNvPr>
          <p:cNvSpPr txBox="1"/>
          <p:nvPr/>
        </p:nvSpPr>
        <p:spPr>
          <a:xfrm>
            <a:off x="7673010" y="3680069"/>
            <a:ext cx="1097280" cy="369332"/>
          </a:xfrm>
          <a:prstGeom prst="rect">
            <a:avLst/>
          </a:prstGeom>
          <a:noFill/>
        </p:spPr>
        <p:txBody>
          <a:bodyPr wrap="square" rtlCol="0">
            <a:spAutoFit/>
          </a:bodyPr>
          <a:lstStyle/>
          <a:p>
            <a:r>
              <a:rPr lang="en-US" dirty="0" err="1"/>
              <a:t>PhoP</a:t>
            </a:r>
            <a:endParaRPr lang="en-US" dirty="0"/>
          </a:p>
        </p:txBody>
      </p:sp>
      <p:sp>
        <p:nvSpPr>
          <p:cNvPr id="21" name="TextBox 20">
            <a:extLst>
              <a:ext uri="{FF2B5EF4-FFF2-40B4-BE49-F238E27FC236}">
                <a16:creationId xmlns:a16="http://schemas.microsoft.com/office/drawing/2014/main" id="{E3B2B812-2EB3-4796-9E6E-4A48DD197823}"/>
              </a:ext>
            </a:extLst>
          </p:cNvPr>
          <p:cNvSpPr txBox="1"/>
          <p:nvPr/>
        </p:nvSpPr>
        <p:spPr>
          <a:xfrm>
            <a:off x="2204717" y="5639254"/>
            <a:ext cx="1294790" cy="369332"/>
          </a:xfrm>
          <a:prstGeom prst="rect">
            <a:avLst/>
          </a:prstGeom>
          <a:noFill/>
        </p:spPr>
        <p:txBody>
          <a:bodyPr wrap="square" rtlCol="0">
            <a:spAutoFit/>
          </a:bodyPr>
          <a:lstStyle/>
          <a:p>
            <a:r>
              <a:rPr lang="en-US" dirty="0" err="1"/>
              <a:t>CigR</a:t>
            </a:r>
            <a:endParaRPr lang="en-US" dirty="0"/>
          </a:p>
        </p:txBody>
      </p:sp>
      <p:sp>
        <p:nvSpPr>
          <p:cNvPr id="22" name="TextBox 21">
            <a:extLst>
              <a:ext uri="{FF2B5EF4-FFF2-40B4-BE49-F238E27FC236}">
                <a16:creationId xmlns:a16="http://schemas.microsoft.com/office/drawing/2014/main" id="{9E4C9A02-EA2D-4894-85CB-2E183050EFB3}"/>
              </a:ext>
            </a:extLst>
          </p:cNvPr>
          <p:cNvSpPr txBox="1"/>
          <p:nvPr/>
        </p:nvSpPr>
        <p:spPr>
          <a:xfrm>
            <a:off x="1351889" y="5639254"/>
            <a:ext cx="1294790" cy="369332"/>
          </a:xfrm>
          <a:prstGeom prst="rect">
            <a:avLst/>
          </a:prstGeom>
          <a:noFill/>
        </p:spPr>
        <p:txBody>
          <a:bodyPr wrap="square" rtlCol="0">
            <a:spAutoFit/>
          </a:bodyPr>
          <a:lstStyle/>
          <a:p>
            <a:r>
              <a:rPr lang="en-US" dirty="0" err="1"/>
              <a:t>MgtC</a:t>
            </a:r>
            <a:endParaRPr lang="en-US" dirty="0"/>
          </a:p>
        </p:txBody>
      </p:sp>
      <p:sp>
        <p:nvSpPr>
          <p:cNvPr id="23" name="TextBox 22">
            <a:extLst>
              <a:ext uri="{FF2B5EF4-FFF2-40B4-BE49-F238E27FC236}">
                <a16:creationId xmlns:a16="http://schemas.microsoft.com/office/drawing/2014/main" id="{F67D3955-0F46-4E6D-B1E7-E43AECF787B3}"/>
              </a:ext>
            </a:extLst>
          </p:cNvPr>
          <p:cNvSpPr txBox="1"/>
          <p:nvPr/>
        </p:nvSpPr>
        <p:spPr>
          <a:xfrm>
            <a:off x="7673010" y="4317308"/>
            <a:ext cx="1294790" cy="338554"/>
          </a:xfrm>
          <a:prstGeom prst="rect">
            <a:avLst/>
          </a:prstGeom>
          <a:noFill/>
        </p:spPr>
        <p:txBody>
          <a:bodyPr wrap="square" rtlCol="0">
            <a:spAutoFit/>
          </a:bodyPr>
          <a:lstStyle/>
          <a:p>
            <a:r>
              <a:rPr lang="en-US" sz="1600" dirty="0" err="1"/>
              <a:t>MgtC</a:t>
            </a:r>
            <a:endParaRPr lang="en-US" sz="1600" dirty="0"/>
          </a:p>
        </p:txBody>
      </p:sp>
      <p:sp>
        <p:nvSpPr>
          <p:cNvPr id="24" name="TextBox 23">
            <a:extLst>
              <a:ext uri="{FF2B5EF4-FFF2-40B4-BE49-F238E27FC236}">
                <a16:creationId xmlns:a16="http://schemas.microsoft.com/office/drawing/2014/main" id="{32CF9B76-55DD-46D9-8A05-9130E2C10078}"/>
              </a:ext>
            </a:extLst>
          </p:cNvPr>
          <p:cNvSpPr txBox="1"/>
          <p:nvPr/>
        </p:nvSpPr>
        <p:spPr>
          <a:xfrm>
            <a:off x="1884461" y="4526636"/>
            <a:ext cx="1097280" cy="369332"/>
          </a:xfrm>
          <a:prstGeom prst="rect">
            <a:avLst/>
          </a:prstGeom>
          <a:noFill/>
        </p:spPr>
        <p:txBody>
          <a:bodyPr wrap="square" rtlCol="0">
            <a:spAutoFit/>
          </a:bodyPr>
          <a:lstStyle/>
          <a:p>
            <a:r>
              <a:rPr lang="en-US" dirty="0" err="1"/>
              <a:t>PhoP</a:t>
            </a:r>
            <a:endParaRPr lang="en-US" dirty="0"/>
          </a:p>
        </p:txBody>
      </p:sp>
      <p:sp>
        <p:nvSpPr>
          <p:cNvPr id="25" name="Isosceles Triangle 24">
            <a:extLst>
              <a:ext uri="{FF2B5EF4-FFF2-40B4-BE49-F238E27FC236}">
                <a16:creationId xmlns:a16="http://schemas.microsoft.com/office/drawing/2014/main" id="{CC5C7A88-CA6B-4694-8157-CBF7F6E27915}"/>
              </a:ext>
            </a:extLst>
          </p:cNvPr>
          <p:cNvSpPr/>
          <p:nvPr/>
        </p:nvSpPr>
        <p:spPr>
          <a:xfrm rot="8032439">
            <a:off x="3652287" y="5151990"/>
            <a:ext cx="470593" cy="453789"/>
          </a:xfrm>
          <a:prstGeom prst="triangl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D368823F-9FEE-45F9-88B9-2141DA4A7112}"/>
              </a:ext>
            </a:extLst>
          </p:cNvPr>
          <p:cNvSpPr/>
          <p:nvPr/>
        </p:nvSpPr>
        <p:spPr>
          <a:xfrm rot="7797571">
            <a:off x="4294178" y="5172756"/>
            <a:ext cx="470593" cy="453789"/>
          </a:xfrm>
          <a:prstGeom prst="triangl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a:extLst>
              <a:ext uri="{FF2B5EF4-FFF2-40B4-BE49-F238E27FC236}">
                <a16:creationId xmlns:a16="http://schemas.microsoft.com/office/drawing/2014/main" id="{8F77B91E-1F7F-42C8-9113-8105C76C3F58}"/>
              </a:ext>
            </a:extLst>
          </p:cNvPr>
          <p:cNvSpPr/>
          <p:nvPr/>
        </p:nvSpPr>
        <p:spPr>
          <a:xfrm rot="17015221">
            <a:off x="4423546" y="6242206"/>
            <a:ext cx="470593" cy="453789"/>
          </a:xfrm>
          <a:prstGeom prst="triangl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a:extLst>
              <a:ext uri="{FF2B5EF4-FFF2-40B4-BE49-F238E27FC236}">
                <a16:creationId xmlns:a16="http://schemas.microsoft.com/office/drawing/2014/main" id="{9E8446A2-7423-4C38-A225-4BC355164512}"/>
              </a:ext>
            </a:extLst>
          </p:cNvPr>
          <p:cNvSpPr/>
          <p:nvPr/>
        </p:nvSpPr>
        <p:spPr>
          <a:xfrm rot="13056403">
            <a:off x="4654081" y="5682553"/>
            <a:ext cx="470593" cy="453789"/>
          </a:xfrm>
          <a:prstGeom prst="triangl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a:extLst>
              <a:ext uri="{FF2B5EF4-FFF2-40B4-BE49-F238E27FC236}">
                <a16:creationId xmlns:a16="http://schemas.microsoft.com/office/drawing/2014/main" id="{DC3E1228-53BF-4FC5-9913-3EC20B4B6C28}"/>
              </a:ext>
            </a:extLst>
          </p:cNvPr>
          <p:cNvSpPr/>
          <p:nvPr/>
        </p:nvSpPr>
        <p:spPr>
          <a:xfrm rot="14760146">
            <a:off x="3978914" y="5648650"/>
            <a:ext cx="470593" cy="453789"/>
          </a:xfrm>
          <a:prstGeom prst="triangl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lowchart: Delay 29">
            <a:extLst>
              <a:ext uri="{FF2B5EF4-FFF2-40B4-BE49-F238E27FC236}">
                <a16:creationId xmlns:a16="http://schemas.microsoft.com/office/drawing/2014/main" id="{D14ACE65-CB32-41D7-9A24-8B8B21555F9B}"/>
              </a:ext>
            </a:extLst>
          </p:cNvPr>
          <p:cNvSpPr/>
          <p:nvPr/>
        </p:nvSpPr>
        <p:spPr>
          <a:xfrm rot="18459242">
            <a:off x="4939743" y="5289181"/>
            <a:ext cx="480563" cy="477363"/>
          </a:xfrm>
          <a:prstGeom prst="flowChartDelay">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Delay 30">
            <a:extLst>
              <a:ext uri="{FF2B5EF4-FFF2-40B4-BE49-F238E27FC236}">
                <a16:creationId xmlns:a16="http://schemas.microsoft.com/office/drawing/2014/main" id="{99F42613-1720-400B-B32F-02C7B8009E02}"/>
              </a:ext>
            </a:extLst>
          </p:cNvPr>
          <p:cNvSpPr/>
          <p:nvPr/>
        </p:nvSpPr>
        <p:spPr>
          <a:xfrm rot="824682">
            <a:off x="4881426" y="6343980"/>
            <a:ext cx="480563" cy="477363"/>
          </a:xfrm>
          <a:prstGeom prst="flowChartDelay">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Arrow Connector 32">
            <a:extLst>
              <a:ext uri="{FF2B5EF4-FFF2-40B4-BE49-F238E27FC236}">
                <a16:creationId xmlns:a16="http://schemas.microsoft.com/office/drawing/2014/main" id="{646B5C91-4497-4B3A-8AAF-8DAB1E3ED80B}"/>
              </a:ext>
            </a:extLst>
          </p:cNvPr>
          <p:cNvCxnSpPr/>
          <p:nvPr/>
        </p:nvCxnSpPr>
        <p:spPr>
          <a:xfrm flipV="1">
            <a:off x="5928461" y="4949211"/>
            <a:ext cx="1199014" cy="690043"/>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46B1E6D7-5D6A-4E64-A0BA-E5B4F879A840}"/>
              </a:ext>
            </a:extLst>
          </p:cNvPr>
          <p:cNvCxnSpPr>
            <a:cxnSpLocks/>
          </p:cNvCxnSpPr>
          <p:nvPr/>
        </p:nvCxnSpPr>
        <p:spPr>
          <a:xfrm flipV="1">
            <a:off x="6096000" y="6352355"/>
            <a:ext cx="1577010" cy="4344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0C31B132-787C-47A9-B96D-D2D03C001960}"/>
              </a:ext>
            </a:extLst>
          </p:cNvPr>
          <p:cNvCxnSpPr>
            <a:cxnSpLocks/>
          </p:cNvCxnSpPr>
          <p:nvPr/>
        </p:nvCxnSpPr>
        <p:spPr>
          <a:xfrm>
            <a:off x="8176993" y="6134746"/>
            <a:ext cx="0" cy="550669"/>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14363194-10F0-4B72-AC43-D2AAD7169D59}"/>
              </a:ext>
            </a:extLst>
          </p:cNvPr>
          <p:cNvSpPr txBox="1"/>
          <p:nvPr/>
        </p:nvSpPr>
        <p:spPr>
          <a:xfrm>
            <a:off x="8295742" y="6059967"/>
            <a:ext cx="944676" cy="584775"/>
          </a:xfrm>
          <a:prstGeom prst="rect">
            <a:avLst/>
          </a:prstGeom>
          <a:noFill/>
        </p:spPr>
        <p:txBody>
          <a:bodyPr wrap="square" rtlCol="0">
            <a:spAutoFit/>
          </a:bodyPr>
          <a:lstStyle/>
          <a:p>
            <a:r>
              <a:rPr lang="en-US" sz="3200" dirty="0"/>
              <a:t>ATP</a:t>
            </a:r>
          </a:p>
        </p:txBody>
      </p:sp>
      <p:sp>
        <p:nvSpPr>
          <p:cNvPr id="32" name="Isosceles Triangle 31">
            <a:extLst>
              <a:ext uri="{FF2B5EF4-FFF2-40B4-BE49-F238E27FC236}">
                <a16:creationId xmlns:a16="http://schemas.microsoft.com/office/drawing/2014/main" id="{D07915CE-BBA9-4D9E-87EB-4A111F6B9F79}"/>
              </a:ext>
            </a:extLst>
          </p:cNvPr>
          <p:cNvSpPr/>
          <p:nvPr/>
        </p:nvSpPr>
        <p:spPr>
          <a:xfrm rot="16200000">
            <a:off x="9121028" y="5390817"/>
            <a:ext cx="894158" cy="1003300"/>
          </a:xfrm>
          <a:prstGeom prst="triangl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13A7BC03-1191-4D18-9F00-EDA1498ED8D5}"/>
              </a:ext>
            </a:extLst>
          </p:cNvPr>
          <p:cNvSpPr txBox="1"/>
          <p:nvPr/>
        </p:nvSpPr>
        <p:spPr>
          <a:xfrm>
            <a:off x="9359166" y="5705757"/>
            <a:ext cx="1294790" cy="369332"/>
          </a:xfrm>
          <a:prstGeom prst="rect">
            <a:avLst/>
          </a:prstGeom>
          <a:noFill/>
        </p:spPr>
        <p:txBody>
          <a:bodyPr wrap="square" rtlCol="0">
            <a:spAutoFit/>
          </a:bodyPr>
          <a:lstStyle/>
          <a:p>
            <a:r>
              <a:rPr lang="en-US" dirty="0" err="1"/>
              <a:t>MgtC</a:t>
            </a:r>
            <a:endParaRPr lang="en-US" dirty="0"/>
          </a:p>
        </p:txBody>
      </p:sp>
      <p:sp>
        <p:nvSpPr>
          <p:cNvPr id="6" name="TextBox 5">
            <a:extLst>
              <a:ext uri="{FF2B5EF4-FFF2-40B4-BE49-F238E27FC236}">
                <a16:creationId xmlns:a16="http://schemas.microsoft.com/office/drawing/2014/main" id="{B3021BAD-0C80-414C-AF73-FCF7FF0AD245}"/>
              </a:ext>
            </a:extLst>
          </p:cNvPr>
          <p:cNvSpPr txBox="1"/>
          <p:nvPr/>
        </p:nvSpPr>
        <p:spPr>
          <a:xfrm>
            <a:off x="101600" y="6492240"/>
            <a:ext cx="1960880" cy="369332"/>
          </a:xfrm>
          <a:prstGeom prst="rect">
            <a:avLst/>
          </a:prstGeom>
          <a:noFill/>
        </p:spPr>
        <p:txBody>
          <a:bodyPr wrap="square" rtlCol="0">
            <a:spAutoFit/>
          </a:bodyPr>
          <a:lstStyle/>
          <a:p>
            <a:r>
              <a:rPr lang="en-US" dirty="0" err="1"/>
              <a:t>Yeom</a:t>
            </a:r>
            <a:r>
              <a:rPr lang="en-US" dirty="0"/>
              <a:t> et al., 2018</a:t>
            </a:r>
          </a:p>
        </p:txBody>
      </p:sp>
    </p:spTree>
    <p:extLst>
      <p:ext uri="{BB962C8B-B14F-4D97-AF65-F5344CB8AC3E}">
        <p14:creationId xmlns:p14="http://schemas.microsoft.com/office/powerpoint/2010/main" val="1998723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19"/>
                                        </p:tgtEl>
                                      </p:cBhvr>
                                    </p:animEffect>
                                    <p:set>
                                      <p:cBhvr>
                                        <p:cTn id="35" dur="1" fill="hold">
                                          <p:stCondLst>
                                            <p:cond delay="499"/>
                                          </p:stCondLst>
                                        </p:cTn>
                                        <p:tgtEl>
                                          <p:spTgt spid="19"/>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4"/>
                                        </p:tgtEl>
                                      </p:cBhvr>
                                    </p:animEffect>
                                    <p:set>
                                      <p:cBhvr>
                                        <p:cTn id="38" dur="1" fill="hold">
                                          <p:stCondLst>
                                            <p:cond delay="499"/>
                                          </p:stCondLst>
                                        </p:cTn>
                                        <p:tgtEl>
                                          <p:spTgt spid="2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5"/>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32"/>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18" grpId="0" animBg="1"/>
      <p:bldP spid="19" grpId="0" animBg="1"/>
      <p:bldP spid="19" grpId="1" animBg="1"/>
      <p:bldP spid="20" grpId="0"/>
      <p:bldP spid="21" grpId="0"/>
      <p:bldP spid="22" grpId="0"/>
      <p:bldP spid="23" grpId="0"/>
      <p:bldP spid="24" grpId="0"/>
      <p:bldP spid="24" grpId="1"/>
      <p:bldP spid="25" grpId="0" animBg="1"/>
      <p:bldP spid="26" grpId="0" animBg="1"/>
      <p:bldP spid="27" grpId="0" animBg="1"/>
      <p:bldP spid="28" grpId="0" animBg="1"/>
      <p:bldP spid="29" grpId="0" animBg="1"/>
      <p:bldP spid="30" grpId="0" animBg="1"/>
      <p:bldP spid="31" grpId="0" animBg="1"/>
      <p:bldP spid="39" grpId="0"/>
      <p:bldP spid="32" grpId="0" animBg="1"/>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b="1" dirty="0"/>
              <a:t>Overall Goal: Uncover how </a:t>
            </a:r>
            <a:r>
              <a:rPr lang="en-US" b="1" dirty="0" err="1"/>
              <a:t>PriM</a:t>
            </a:r>
            <a:r>
              <a:rPr lang="en-US" b="1" dirty="0"/>
              <a:t> functions to prevent intramacrophage survival</a:t>
            </a:r>
            <a:endParaRPr dirty="0"/>
          </a:p>
        </p:txBody>
      </p:sp>
      <p:sp>
        <p:nvSpPr>
          <p:cNvPr id="169" name="Google Shape;169;p9"/>
          <p:cNvSpPr txBox="1"/>
          <p:nvPr/>
        </p:nvSpPr>
        <p:spPr>
          <a:xfrm>
            <a:off x="1008490" y="1861434"/>
            <a:ext cx="10515600" cy="40318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800">
              <a:solidFill>
                <a:schemeClr val="dk1"/>
              </a:solidFill>
              <a:latin typeface="Calibri"/>
              <a:ea typeface="Calibri"/>
              <a:cs typeface="Calibri"/>
              <a:sym typeface="Calibri"/>
            </a:endParaRPr>
          </a:p>
          <a:p>
            <a:pPr marL="0" marR="0" lvl="0" indent="0" algn="l" rtl="0">
              <a:spcBef>
                <a:spcPts val="0"/>
              </a:spcBef>
              <a:spcAft>
                <a:spcPts val="0"/>
              </a:spcAft>
              <a:buNone/>
            </a:pPr>
            <a:r>
              <a:rPr lang="en-US" sz="2800" b="1">
                <a:solidFill>
                  <a:schemeClr val="dk1"/>
                </a:solidFill>
                <a:latin typeface="Calibri"/>
                <a:ea typeface="Calibri"/>
                <a:cs typeface="Calibri"/>
                <a:sym typeface="Calibri"/>
              </a:rPr>
              <a:t>Specific Aim 1: Identify critical structural features of PriM</a:t>
            </a:r>
            <a:r>
              <a:rPr lang="en-US" sz="4000">
                <a:solidFill>
                  <a:schemeClr val="dk1"/>
                </a:solidFill>
                <a:latin typeface="Calibri"/>
                <a:ea typeface="Calibri"/>
                <a:cs typeface="Calibri"/>
                <a:sym typeface="Calibri"/>
              </a:rPr>
              <a:t> </a:t>
            </a:r>
            <a:endParaRPr/>
          </a:p>
          <a:p>
            <a:pPr marL="914400" marR="0" lvl="2" indent="0" algn="l" rtl="0">
              <a:spcBef>
                <a:spcPts val="0"/>
              </a:spcBef>
              <a:spcAft>
                <a:spcPts val="0"/>
              </a:spcAft>
              <a:buNone/>
            </a:pPr>
            <a:endParaRPr sz="40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2800" b="1">
                <a:solidFill>
                  <a:schemeClr val="dk1"/>
                </a:solidFill>
                <a:latin typeface="Calibri"/>
                <a:ea typeface="Calibri"/>
                <a:cs typeface="Calibri"/>
                <a:sym typeface="Calibri"/>
              </a:rPr>
              <a:t>Specific Aim 2: Identify factors critical to the function of PriM</a:t>
            </a:r>
            <a:endParaRPr sz="2800" b="1">
              <a:solidFill>
                <a:schemeClr val="dk1"/>
              </a:solidFill>
              <a:latin typeface="Calibri"/>
              <a:ea typeface="Calibri"/>
              <a:cs typeface="Calibri"/>
              <a:sym typeface="Calibri"/>
            </a:endParaRPr>
          </a:p>
          <a:p>
            <a:pPr marL="514350" marR="0" lvl="0" indent="-336550" algn="l" rtl="0">
              <a:spcBef>
                <a:spcPts val="0"/>
              </a:spcBef>
              <a:spcAft>
                <a:spcPts val="0"/>
              </a:spcAft>
              <a:buClr>
                <a:schemeClr val="dk1"/>
              </a:buClr>
              <a:buSzPts val="2800"/>
              <a:buFont typeface="Calibri"/>
              <a:buNone/>
            </a:pPr>
            <a:endParaRPr sz="2800" b="1">
              <a:solidFill>
                <a:schemeClr val="dk1"/>
              </a:solidFill>
              <a:latin typeface="Calibri"/>
              <a:ea typeface="Calibri"/>
              <a:cs typeface="Calibri"/>
              <a:sym typeface="Calibri"/>
            </a:endParaRPr>
          </a:p>
          <a:p>
            <a:pPr marL="0" marR="0" lvl="0" indent="0" algn="l" rtl="0">
              <a:spcBef>
                <a:spcPts val="0"/>
              </a:spcBef>
              <a:spcAft>
                <a:spcPts val="0"/>
              </a:spcAft>
              <a:buNone/>
            </a:pPr>
            <a:endParaRPr sz="1800" b="1">
              <a:solidFill>
                <a:schemeClr val="dk1"/>
              </a:solidFill>
              <a:latin typeface="Calibri"/>
              <a:ea typeface="Calibri"/>
              <a:cs typeface="Calibri"/>
              <a:sym typeface="Calibri"/>
            </a:endParaRPr>
          </a:p>
          <a:p>
            <a:pPr marL="514350" marR="0" lvl="0" indent="-400050" algn="l" rtl="0">
              <a:spcBef>
                <a:spcPts val="0"/>
              </a:spcBef>
              <a:spcAft>
                <a:spcPts val="0"/>
              </a:spcAft>
              <a:buClr>
                <a:schemeClr val="dk1"/>
              </a:buClr>
              <a:buSzPts val="1800"/>
              <a:buFont typeface="Calibri"/>
              <a:buNone/>
            </a:pPr>
            <a:endParaRPr sz="1800" b="1">
              <a:solidFill>
                <a:schemeClr val="dk1"/>
              </a:solidFill>
              <a:latin typeface="Calibri"/>
              <a:ea typeface="Calibri"/>
              <a:cs typeface="Calibri"/>
              <a:sym typeface="Calibri"/>
            </a:endParaRPr>
          </a:p>
          <a:p>
            <a:pPr marL="0" marR="0" lvl="0" indent="0" algn="l" rtl="0">
              <a:spcBef>
                <a:spcPts val="0"/>
              </a:spcBef>
              <a:spcAft>
                <a:spcPts val="0"/>
              </a:spcAft>
              <a:buNone/>
            </a:pPr>
            <a:endParaRPr sz="2800">
              <a:solidFill>
                <a:schemeClr val="dk1"/>
              </a:solidFill>
              <a:latin typeface="Calibri"/>
              <a:ea typeface="Calibri"/>
              <a:cs typeface="Calibri"/>
              <a:sym typeface="Calibri"/>
            </a:endParaRPr>
          </a:p>
          <a:p>
            <a:pPr marL="0" marR="0" lvl="0" indent="0" algn="l" rtl="0">
              <a:spcBef>
                <a:spcPts val="0"/>
              </a:spcBef>
              <a:spcAft>
                <a:spcPts val="0"/>
              </a:spcAft>
              <a:buNone/>
            </a:pPr>
            <a:r>
              <a:rPr lang="en-US" sz="2800">
                <a:solidFill>
                  <a:schemeClr val="dk1"/>
                </a:solidFill>
                <a:latin typeface="Calibri"/>
                <a:ea typeface="Calibri"/>
                <a:cs typeface="Calibri"/>
                <a:sym typeface="Calibri"/>
              </a:rPr>
              <a: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oogle Shape;175;p10" descr="overalls.png">
            <a:extLst>
              <a:ext uri="{FF2B5EF4-FFF2-40B4-BE49-F238E27FC236}">
                <a16:creationId xmlns:a16="http://schemas.microsoft.com/office/drawing/2014/main" id="{516CCEB1-968B-4E7D-8AA9-5CC023D92D5D}"/>
              </a:ext>
            </a:extLst>
          </p:cNvPr>
          <p:cNvPicPr preferRelativeResize="0"/>
          <p:nvPr/>
        </p:nvPicPr>
        <p:blipFill rotWithShape="1">
          <a:blip r:embed="rId3">
            <a:alphaModFix/>
          </a:blip>
          <a:srcRect l="33656" t="2610" r="35788"/>
          <a:stretch/>
        </p:blipFill>
        <p:spPr>
          <a:xfrm>
            <a:off x="5419932" y="2075856"/>
            <a:ext cx="1860714" cy="4417019"/>
          </a:xfrm>
          <a:prstGeom prst="rect">
            <a:avLst/>
          </a:prstGeom>
          <a:noFill/>
          <a:ln>
            <a:noFill/>
          </a:ln>
        </p:spPr>
      </p:pic>
      <p:cxnSp>
        <p:nvCxnSpPr>
          <p:cNvPr id="7" name="Google Shape;176;p10">
            <a:extLst>
              <a:ext uri="{FF2B5EF4-FFF2-40B4-BE49-F238E27FC236}">
                <a16:creationId xmlns:a16="http://schemas.microsoft.com/office/drawing/2014/main" id="{30A2AD95-A907-41BB-BD0D-49944F9C16C4}"/>
              </a:ext>
            </a:extLst>
          </p:cNvPr>
          <p:cNvCxnSpPr/>
          <p:nvPr/>
        </p:nvCxnSpPr>
        <p:spPr>
          <a:xfrm rot="10800000" flipH="1">
            <a:off x="5171277" y="2046934"/>
            <a:ext cx="822778" cy="315256"/>
          </a:xfrm>
          <a:prstGeom prst="straightConnector1">
            <a:avLst/>
          </a:prstGeom>
          <a:noFill/>
          <a:ln w="9525" cap="flat" cmpd="sng">
            <a:solidFill>
              <a:schemeClr val="dk1"/>
            </a:solidFill>
            <a:prstDash val="solid"/>
            <a:miter lim="800000"/>
            <a:headEnd type="stealth" w="med" len="med"/>
            <a:tailEnd type="stealth" w="med" len="med"/>
          </a:ln>
        </p:spPr>
      </p:cxnSp>
      <p:cxnSp>
        <p:nvCxnSpPr>
          <p:cNvPr id="8" name="Google Shape;177;p10">
            <a:extLst>
              <a:ext uri="{FF2B5EF4-FFF2-40B4-BE49-F238E27FC236}">
                <a16:creationId xmlns:a16="http://schemas.microsoft.com/office/drawing/2014/main" id="{031F872B-6500-487A-89F0-25E9796CB9CF}"/>
              </a:ext>
            </a:extLst>
          </p:cNvPr>
          <p:cNvCxnSpPr/>
          <p:nvPr/>
        </p:nvCxnSpPr>
        <p:spPr>
          <a:xfrm rot="10800000" flipH="1">
            <a:off x="5285576" y="2254099"/>
            <a:ext cx="548876" cy="216185"/>
          </a:xfrm>
          <a:prstGeom prst="straightConnector1">
            <a:avLst/>
          </a:prstGeom>
          <a:noFill/>
          <a:ln w="9525" cap="flat" cmpd="sng">
            <a:solidFill>
              <a:schemeClr val="dk1"/>
            </a:solidFill>
            <a:prstDash val="solid"/>
            <a:miter lim="800000"/>
            <a:headEnd type="stealth" w="med" len="med"/>
            <a:tailEnd type="stealth" w="med" len="med"/>
          </a:ln>
        </p:spPr>
      </p:cxnSp>
      <p:sp>
        <p:nvSpPr>
          <p:cNvPr id="9" name="Google Shape;178;p10">
            <a:extLst>
              <a:ext uri="{FF2B5EF4-FFF2-40B4-BE49-F238E27FC236}">
                <a16:creationId xmlns:a16="http://schemas.microsoft.com/office/drawing/2014/main" id="{60F67BA0-A011-47F6-9E9D-8FE56AF5B274}"/>
              </a:ext>
            </a:extLst>
          </p:cNvPr>
          <p:cNvSpPr txBox="1"/>
          <p:nvPr/>
        </p:nvSpPr>
        <p:spPr>
          <a:xfrm>
            <a:off x="6301923" y="2254099"/>
            <a:ext cx="1044201"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Century Gothic"/>
                <a:ea typeface="Century Gothic"/>
                <a:cs typeface="Century Gothic"/>
                <a:sym typeface="Century Gothic"/>
              </a:rPr>
              <a:t>Flexible</a:t>
            </a:r>
            <a:endParaRPr/>
          </a:p>
          <a:p>
            <a:pPr marL="0" marR="0" lvl="0" indent="0" algn="l" rtl="0">
              <a:spcBef>
                <a:spcPts val="0"/>
              </a:spcBef>
              <a:spcAft>
                <a:spcPts val="0"/>
              </a:spcAft>
              <a:buNone/>
            </a:pPr>
            <a:r>
              <a:rPr lang="en-US" sz="1800" b="1">
                <a:solidFill>
                  <a:schemeClr val="dk1"/>
                </a:solidFill>
                <a:latin typeface="Century Gothic"/>
                <a:ea typeface="Century Gothic"/>
                <a:cs typeface="Century Gothic"/>
                <a:sym typeface="Century Gothic"/>
              </a:rPr>
              <a:t>“head</a:t>
            </a:r>
            <a:r>
              <a:rPr lang="en-US" sz="1800">
                <a:solidFill>
                  <a:schemeClr val="dk1"/>
                </a:solidFill>
                <a:latin typeface="Century Gothic"/>
                <a:ea typeface="Century Gothic"/>
                <a:cs typeface="Century Gothic"/>
                <a:sym typeface="Century Gothic"/>
              </a:rPr>
              <a:t>”</a:t>
            </a:r>
            <a:endParaRPr/>
          </a:p>
        </p:txBody>
      </p:sp>
      <p:sp>
        <p:nvSpPr>
          <p:cNvPr id="10" name="Google Shape;179;p10">
            <a:extLst>
              <a:ext uri="{FF2B5EF4-FFF2-40B4-BE49-F238E27FC236}">
                <a16:creationId xmlns:a16="http://schemas.microsoft.com/office/drawing/2014/main" id="{C47ED675-8432-4110-94C0-9DEFFD66B260}"/>
              </a:ext>
            </a:extLst>
          </p:cNvPr>
          <p:cNvSpPr txBox="1"/>
          <p:nvPr/>
        </p:nvSpPr>
        <p:spPr>
          <a:xfrm>
            <a:off x="5030703" y="5231049"/>
            <a:ext cx="1047082"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dirty="0">
                <a:solidFill>
                  <a:schemeClr val="dk1"/>
                </a:solidFill>
                <a:ea typeface="Century Gothic"/>
                <a:cs typeface="Century Gothic"/>
                <a:sym typeface="Century Gothic"/>
              </a:rPr>
              <a:t>Acetate </a:t>
            </a:r>
            <a:endParaRPr sz="2000" dirty="0"/>
          </a:p>
          <a:p>
            <a:pPr marL="0" marR="0" lvl="0" indent="0" algn="l" rtl="0">
              <a:spcBef>
                <a:spcPts val="0"/>
              </a:spcBef>
              <a:spcAft>
                <a:spcPts val="0"/>
              </a:spcAft>
              <a:buNone/>
            </a:pPr>
            <a:r>
              <a:rPr lang="en-US" sz="2000" b="1" dirty="0">
                <a:solidFill>
                  <a:schemeClr val="dk1"/>
                </a:solidFill>
                <a:ea typeface="Century Gothic"/>
                <a:cs typeface="Century Gothic"/>
                <a:sym typeface="Century Gothic"/>
              </a:rPr>
              <a:t>binding</a:t>
            </a:r>
            <a:endParaRPr sz="2000" dirty="0"/>
          </a:p>
        </p:txBody>
      </p:sp>
      <p:cxnSp>
        <p:nvCxnSpPr>
          <p:cNvPr id="11" name="Google Shape;180;p10">
            <a:extLst>
              <a:ext uri="{FF2B5EF4-FFF2-40B4-BE49-F238E27FC236}">
                <a16:creationId xmlns:a16="http://schemas.microsoft.com/office/drawing/2014/main" id="{EC9F2C0E-C92F-4393-A2F2-CBC83847F692}"/>
              </a:ext>
            </a:extLst>
          </p:cNvPr>
          <p:cNvCxnSpPr/>
          <p:nvPr/>
        </p:nvCxnSpPr>
        <p:spPr>
          <a:xfrm rot="10800000" flipH="1">
            <a:off x="5704984" y="4682068"/>
            <a:ext cx="328604" cy="622300"/>
          </a:xfrm>
          <a:prstGeom prst="straightConnector1">
            <a:avLst/>
          </a:prstGeom>
          <a:noFill/>
          <a:ln w="9525" cap="flat" cmpd="sng">
            <a:solidFill>
              <a:schemeClr val="dk1"/>
            </a:solidFill>
            <a:prstDash val="solid"/>
            <a:miter lim="800000"/>
            <a:headEnd type="none" w="sm" len="sm"/>
            <a:tailEnd type="stealth" w="med" len="med"/>
          </a:ln>
        </p:spPr>
      </p:cxnSp>
      <p:pic>
        <p:nvPicPr>
          <p:cNvPr id="12" name="Google Shape;181;p10" descr="ELECTRO.png">
            <a:extLst>
              <a:ext uri="{FF2B5EF4-FFF2-40B4-BE49-F238E27FC236}">
                <a16:creationId xmlns:a16="http://schemas.microsoft.com/office/drawing/2014/main" id="{17664A7C-4695-4448-AB4A-721FDB76AFDD}"/>
              </a:ext>
            </a:extLst>
          </p:cNvPr>
          <p:cNvPicPr preferRelativeResize="0"/>
          <p:nvPr/>
        </p:nvPicPr>
        <p:blipFill rotWithShape="1">
          <a:blip r:embed="rId4">
            <a:alphaModFix/>
          </a:blip>
          <a:srcRect l="26249" t="5967" r="30403" b="6380"/>
          <a:stretch/>
        </p:blipFill>
        <p:spPr>
          <a:xfrm>
            <a:off x="1864963" y="2500610"/>
            <a:ext cx="2565399" cy="3863600"/>
          </a:xfrm>
          <a:prstGeom prst="rect">
            <a:avLst/>
          </a:prstGeom>
          <a:noFill/>
          <a:ln>
            <a:noFill/>
          </a:ln>
        </p:spPr>
      </p:pic>
      <p:sp>
        <p:nvSpPr>
          <p:cNvPr id="13" name="Google Shape;182;p10">
            <a:extLst>
              <a:ext uri="{FF2B5EF4-FFF2-40B4-BE49-F238E27FC236}">
                <a16:creationId xmlns:a16="http://schemas.microsoft.com/office/drawing/2014/main" id="{155F9976-8C7D-43F0-9EC9-AFDE1D5DD984}"/>
              </a:ext>
            </a:extLst>
          </p:cNvPr>
          <p:cNvSpPr txBox="1"/>
          <p:nvPr/>
        </p:nvSpPr>
        <p:spPr>
          <a:xfrm>
            <a:off x="1667201" y="1723768"/>
            <a:ext cx="2763159"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dirty="0">
                <a:solidFill>
                  <a:schemeClr val="dk1"/>
                </a:solidFill>
                <a:ea typeface="Century Gothic"/>
                <a:cs typeface="Century Gothic"/>
                <a:sym typeface="Century Gothic"/>
              </a:rPr>
              <a:t>Electropositive, flexible</a:t>
            </a:r>
            <a:endParaRPr sz="2000" dirty="0"/>
          </a:p>
          <a:p>
            <a:pPr marL="0" marR="0" lvl="0" indent="0" algn="l" rtl="0">
              <a:spcBef>
                <a:spcPts val="0"/>
              </a:spcBef>
              <a:spcAft>
                <a:spcPts val="0"/>
              </a:spcAft>
              <a:buNone/>
            </a:pPr>
            <a:r>
              <a:rPr lang="en-US" sz="2000" b="1" dirty="0">
                <a:solidFill>
                  <a:schemeClr val="dk1"/>
                </a:solidFill>
                <a:ea typeface="Century Gothic"/>
                <a:cs typeface="Century Gothic"/>
                <a:sym typeface="Century Gothic"/>
              </a:rPr>
              <a:t>tip or head</a:t>
            </a:r>
            <a:endParaRPr sz="2000" dirty="0"/>
          </a:p>
        </p:txBody>
      </p:sp>
      <p:pic>
        <p:nvPicPr>
          <p:cNvPr id="14" name="Google Shape;183;p10" descr="prim-pymol.png">
            <a:extLst>
              <a:ext uri="{FF2B5EF4-FFF2-40B4-BE49-F238E27FC236}">
                <a16:creationId xmlns:a16="http://schemas.microsoft.com/office/drawing/2014/main" id="{143E60C8-5AA6-4C86-94F8-2FEF211A0FF1}"/>
              </a:ext>
            </a:extLst>
          </p:cNvPr>
          <p:cNvPicPr preferRelativeResize="0"/>
          <p:nvPr/>
        </p:nvPicPr>
        <p:blipFill rotWithShape="1">
          <a:blip r:embed="rId5">
            <a:alphaModFix/>
          </a:blip>
          <a:srcRect/>
          <a:stretch/>
        </p:blipFill>
        <p:spPr>
          <a:xfrm>
            <a:off x="7707812" y="3831881"/>
            <a:ext cx="3102429" cy="2322674"/>
          </a:xfrm>
          <a:prstGeom prst="rect">
            <a:avLst/>
          </a:prstGeom>
          <a:noFill/>
          <a:ln>
            <a:noFill/>
          </a:ln>
        </p:spPr>
      </p:pic>
      <p:sp>
        <p:nvSpPr>
          <p:cNvPr id="15" name="Google Shape;184;p10">
            <a:extLst>
              <a:ext uri="{FF2B5EF4-FFF2-40B4-BE49-F238E27FC236}">
                <a16:creationId xmlns:a16="http://schemas.microsoft.com/office/drawing/2014/main" id="{CCABF6C7-CBF7-47F3-9B3E-17BF788873CF}"/>
              </a:ext>
            </a:extLst>
          </p:cNvPr>
          <p:cNvSpPr txBox="1"/>
          <p:nvPr/>
        </p:nvSpPr>
        <p:spPr>
          <a:xfrm>
            <a:off x="8270218" y="3174854"/>
            <a:ext cx="1787669"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dirty="0">
                <a:solidFill>
                  <a:schemeClr val="dk1"/>
                </a:solidFill>
                <a:ea typeface="Century Gothic"/>
                <a:cs typeface="Century Gothic"/>
                <a:sym typeface="Century Gothic"/>
              </a:rPr>
              <a:t>Disulfide bond</a:t>
            </a:r>
            <a:endParaRPr sz="2000" dirty="0"/>
          </a:p>
        </p:txBody>
      </p:sp>
      <p:sp>
        <p:nvSpPr>
          <p:cNvPr id="16" name="Google Shape;185;p10">
            <a:extLst>
              <a:ext uri="{FF2B5EF4-FFF2-40B4-BE49-F238E27FC236}">
                <a16:creationId xmlns:a16="http://schemas.microsoft.com/office/drawing/2014/main" id="{E03709D8-D7D4-40AE-A983-815DF0C413C9}"/>
              </a:ext>
            </a:extLst>
          </p:cNvPr>
          <p:cNvSpPr txBox="1"/>
          <p:nvPr/>
        </p:nvSpPr>
        <p:spPr>
          <a:xfrm>
            <a:off x="8104099" y="6500825"/>
            <a:ext cx="268855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ea typeface="Century Gothic"/>
                <a:cs typeface="Century Gothic"/>
                <a:sym typeface="Century Gothic"/>
              </a:rPr>
              <a:t>Dr. Maria Schumacher</a:t>
            </a:r>
            <a:endParaRPr dirty="0"/>
          </a:p>
        </p:txBody>
      </p:sp>
      <p:cxnSp>
        <p:nvCxnSpPr>
          <p:cNvPr id="17" name="Google Shape;187;p10">
            <a:extLst>
              <a:ext uri="{FF2B5EF4-FFF2-40B4-BE49-F238E27FC236}">
                <a16:creationId xmlns:a16="http://schemas.microsoft.com/office/drawing/2014/main" id="{6AEC936C-636D-4B67-A1C2-365E24ACAA26}"/>
              </a:ext>
            </a:extLst>
          </p:cNvPr>
          <p:cNvCxnSpPr/>
          <p:nvPr/>
        </p:nvCxnSpPr>
        <p:spPr>
          <a:xfrm rot="10800000" flipH="1">
            <a:off x="7199745" y="4585632"/>
            <a:ext cx="1354975" cy="922712"/>
          </a:xfrm>
          <a:prstGeom prst="straightConnector1">
            <a:avLst/>
          </a:prstGeom>
          <a:noFill/>
          <a:ln w="9525" cap="flat" cmpd="sng">
            <a:solidFill>
              <a:schemeClr val="dk1"/>
            </a:solidFill>
            <a:prstDash val="solid"/>
            <a:miter lim="800000"/>
            <a:headEnd type="none" w="sm" len="sm"/>
            <a:tailEnd type="triangle" w="med" len="med"/>
          </a:ln>
        </p:spPr>
      </p:cxnSp>
      <p:sp>
        <p:nvSpPr>
          <p:cNvPr id="18" name="Google Shape;188;p10">
            <a:extLst>
              <a:ext uri="{FF2B5EF4-FFF2-40B4-BE49-F238E27FC236}">
                <a16:creationId xmlns:a16="http://schemas.microsoft.com/office/drawing/2014/main" id="{C4E98E87-D9F8-49B3-A226-E90ED8360386}"/>
              </a:ext>
            </a:extLst>
          </p:cNvPr>
          <p:cNvSpPr txBox="1"/>
          <p:nvPr/>
        </p:nvSpPr>
        <p:spPr>
          <a:xfrm>
            <a:off x="6301399" y="1974685"/>
            <a:ext cx="1469572" cy="921511"/>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 name="Google Shape;186;p10">
            <a:extLst>
              <a:ext uri="{FF2B5EF4-FFF2-40B4-BE49-F238E27FC236}">
                <a16:creationId xmlns:a16="http://schemas.microsoft.com/office/drawing/2014/main" id="{84C3F6C6-AF45-4D9E-8B4D-51ED6B3B25CD}"/>
              </a:ext>
            </a:extLst>
          </p:cNvPr>
          <p:cNvSpPr txBox="1">
            <a:spLocks noGrp="1"/>
          </p:cNvSpPr>
          <p:nvPr>
            <p:ph type="title"/>
          </p:nvPr>
        </p:nvSpPr>
        <p:spPr>
          <a:xfrm>
            <a:off x="1524001" y="3900"/>
            <a:ext cx="9144000" cy="1143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dirty="0"/>
              <a:t>The Structure of </a:t>
            </a:r>
            <a:r>
              <a:rPr lang="en-US" dirty="0" err="1"/>
              <a:t>PriM</a:t>
            </a:r>
            <a:r>
              <a:rPr lang="en-US" dirty="0"/>
              <a:t>: </a:t>
            </a:r>
            <a:br>
              <a:rPr lang="en-US" dirty="0"/>
            </a:br>
            <a:r>
              <a:rPr lang="en-US" sz="2700" u="sng" dirty="0" err="1">
                <a:ea typeface="Century Gothic"/>
                <a:cs typeface="Century Gothic"/>
                <a:sym typeface="Century Gothic"/>
              </a:rPr>
              <a:t>P</a:t>
            </a:r>
            <a:r>
              <a:rPr lang="en-US" sz="2700" dirty="0" err="1">
                <a:ea typeface="Century Gothic"/>
                <a:cs typeface="Century Gothic"/>
                <a:sym typeface="Century Gothic"/>
              </a:rPr>
              <a:t>mrA</a:t>
            </a:r>
            <a:r>
              <a:rPr lang="en-US" sz="2700" dirty="0">
                <a:ea typeface="Century Gothic"/>
                <a:cs typeface="Century Gothic"/>
                <a:sym typeface="Century Gothic"/>
              </a:rPr>
              <a:t>-</a:t>
            </a:r>
            <a:r>
              <a:rPr lang="en-US" sz="2700" u="sng" dirty="0">
                <a:ea typeface="Century Gothic"/>
                <a:cs typeface="Century Gothic"/>
                <a:sym typeface="Century Gothic"/>
              </a:rPr>
              <a:t>r</a:t>
            </a:r>
            <a:r>
              <a:rPr lang="en-US" sz="2700" dirty="0">
                <a:ea typeface="Century Gothic"/>
                <a:cs typeface="Century Gothic"/>
                <a:sym typeface="Century Gothic"/>
              </a:rPr>
              <a:t>epressed </a:t>
            </a:r>
            <a:r>
              <a:rPr lang="en-US" sz="2700" u="sng" dirty="0">
                <a:ea typeface="Century Gothic"/>
                <a:cs typeface="Century Gothic"/>
                <a:sym typeface="Century Gothic"/>
              </a:rPr>
              <a:t>i</a:t>
            </a:r>
            <a:r>
              <a:rPr lang="en-US" sz="2700" dirty="0">
                <a:ea typeface="Century Gothic"/>
                <a:cs typeface="Century Gothic"/>
                <a:sym typeface="Century Gothic"/>
              </a:rPr>
              <a:t>nhibitor of intra</a:t>
            </a:r>
            <a:r>
              <a:rPr lang="en-US" sz="2700" u="sng" dirty="0">
                <a:ea typeface="Century Gothic"/>
                <a:cs typeface="Century Gothic"/>
                <a:sym typeface="Century Gothic"/>
              </a:rPr>
              <a:t>m</a:t>
            </a:r>
            <a:r>
              <a:rPr lang="en-US" sz="2700" dirty="0">
                <a:ea typeface="Century Gothic"/>
                <a:cs typeface="Century Gothic"/>
                <a:sym typeface="Century Gothic"/>
              </a:rPr>
              <a:t>acrophage growth</a:t>
            </a:r>
            <a:endParaRPr sz="2700" dirty="0"/>
          </a:p>
        </p:txBody>
      </p:sp>
    </p:spTree>
    <p:extLst>
      <p:ext uri="{BB962C8B-B14F-4D97-AF65-F5344CB8AC3E}">
        <p14:creationId xmlns:p14="http://schemas.microsoft.com/office/powerpoint/2010/main" val="2891893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A146B896-8FE4-4356-BE48-794174E9810D}"/>
              </a:ext>
            </a:extLst>
          </p:cNvPr>
          <p:cNvGraphicFramePr>
            <a:graphicFrameLocks noGrp="1"/>
          </p:cNvGraphicFramePr>
          <p:nvPr>
            <p:extLst>
              <p:ext uri="{D42A27DB-BD31-4B8C-83A1-F6EECF244321}">
                <p14:modId xmlns:p14="http://schemas.microsoft.com/office/powerpoint/2010/main" val="2658058986"/>
              </p:ext>
            </p:extLst>
          </p:nvPr>
        </p:nvGraphicFramePr>
        <p:xfrm>
          <a:off x="596900" y="851693"/>
          <a:ext cx="10756900" cy="5687219"/>
        </p:xfrm>
        <a:graphic>
          <a:graphicData uri="http://schemas.openxmlformats.org/drawingml/2006/table">
            <a:tbl>
              <a:tblPr firstRow="1" firstCol="1" bandRow="1"/>
              <a:tblGrid>
                <a:gridCol w="2416374">
                  <a:extLst>
                    <a:ext uri="{9D8B030D-6E8A-4147-A177-3AD203B41FA5}">
                      <a16:colId xmlns:a16="http://schemas.microsoft.com/office/drawing/2014/main" val="3031360937"/>
                    </a:ext>
                  </a:extLst>
                </a:gridCol>
                <a:gridCol w="3871043">
                  <a:extLst>
                    <a:ext uri="{9D8B030D-6E8A-4147-A177-3AD203B41FA5}">
                      <a16:colId xmlns:a16="http://schemas.microsoft.com/office/drawing/2014/main" val="2921696608"/>
                    </a:ext>
                  </a:extLst>
                </a:gridCol>
                <a:gridCol w="4469483">
                  <a:extLst>
                    <a:ext uri="{9D8B030D-6E8A-4147-A177-3AD203B41FA5}">
                      <a16:colId xmlns:a16="http://schemas.microsoft.com/office/drawing/2014/main" val="3470684320"/>
                    </a:ext>
                  </a:extLst>
                </a:gridCol>
              </a:tblGrid>
              <a:tr h="1579581">
                <a:tc>
                  <a:txBody>
                    <a:bodyPr/>
                    <a:lstStyle/>
                    <a:p>
                      <a:pPr marL="0" marR="0">
                        <a:lnSpc>
                          <a:spcPct val="200000"/>
                        </a:lnSpc>
                        <a:spcBef>
                          <a:spcPts val="0"/>
                        </a:spcBef>
                        <a:spcAft>
                          <a:spcPts val="0"/>
                        </a:spcAft>
                      </a:pPr>
                      <a:r>
                        <a:rPr lang="en-US" sz="2800" dirty="0" err="1">
                          <a:effectLst/>
                          <a:latin typeface="Calibri" panose="020F0502020204030204" pitchFamily="34" charset="0"/>
                          <a:ea typeface="Calibri" panose="020F0502020204030204" pitchFamily="34" charset="0"/>
                          <a:cs typeface="Times New Roman" panose="02020603050405020304" pitchFamily="18" charset="0"/>
                        </a:rPr>
                        <a:t>PriM</a:t>
                      </a:r>
                      <a:r>
                        <a:rPr lang="en-US" sz="2800" dirty="0">
                          <a:effectLst/>
                          <a:latin typeface="Calibri" panose="020F0502020204030204" pitchFamily="34" charset="0"/>
                          <a:ea typeface="Calibri" panose="020F0502020204030204" pitchFamily="34" charset="0"/>
                          <a:cs typeface="Times New Roman" panose="02020603050405020304" pitchFamily="18" charset="0"/>
                        </a:rPr>
                        <a:t>(</a:t>
                      </a:r>
                      <a:r>
                        <a:rPr lang="en-US" sz="2800" dirty="0" err="1">
                          <a:effectLst/>
                          <a:latin typeface="Calibri" panose="020F0502020204030204" pitchFamily="34" charset="0"/>
                          <a:ea typeface="Calibri" panose="020F0502020204030204" pitchFamily="34" charset="0"/>
                          <a:cs typeface="Times New Roman" panose="02020603050405020304" pitchFamily="18" charset="0"/>
                        </a:rPr>
                        <a:t>mtip</a:t>
                      </a:r>
                      <a:r>
                        <a:rPr lang="en-US" sz="2800" dirty="0">
                          <a:effectLst/>
                          <a:latin typeface="Calibri" panose="020F0502020204030204" pitchFamily="34" charset="0"/>
                          <a:ea typeface="Calibri" panose="020F050202020403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spcBef>
                          <a:spcPts val="0"/>
                        </a:spcBef>
                        <a:spcAft>
                          <a:spcPts val="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Changes the tip region from an electropositive charge to neutral charge</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200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76836972"/>
                  </a:ext>
                </a:extLst>
              </a:tr>
              <a:tr h="1792660">
                <a:tc>
                  <a:txBody>
                    <a:bodyPr/>
                    <a:lstStyle/>
                    <a:p>
                      <a:pPr marL="0" marR="0">
                        <a:lnSpc>
                          <a:spcPct val="200000"/>
                        </a:lnSpc>
                        <a:spcBef>
                          <a:spcPts val="0"/>
                        </a:spcBef>
                        <a:spcAft>
                          <a:spcPts val="0"/>
                        </a:spcAft>
                      </a:pPr>
                      <a:r>
                        <a:rPr lang="en-US" sz="2800" dirty="0" err="1">
                          <a:effectLst/>
                          <a:latin typeface="Calibri" panose="020F0502020204030204" pitchFamily="34" charset="0"/>
                          <a:ea typeface="Calibri" panose="020F0502020204030204" pitchFamily="34" charset="0"/>
                          <a:cs typeface="Times New Roman" panose="02020603050405020304" pitchFamily="18" charset="0"/>
                        </a:rPr>
                        <a:t>PriM</a:t>
                      </a:r>
                      <a:r>
                        <a:rPr lang="en-US" sz="2800" dirty="0">
                          <a:effectLst/>
                          <a:latin typeface="Calibri" panose="020F0502020204030204" pitchFamily="34" charset="0"/>
                          <a:ea typeface="Calibri" panose="020F0502020204030204" pitchFamily="34" charset="0"/>
                          <a:cs typeface="Times New Roman" panose="02020603050405020304" pitchFamily="18" charset="0"/>
                        </a:rPr>
                        <a:t>(C303A)</a:t>
                      </a:r>
                      <a:endParaRPr lang="en-US" sz="28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spcBef>
                          <a:spcPts val="0"/>
                        </a:spcBef>
                        <a:spcAft>
                          <a:spcPts val="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Removes one of the two cysteines to prevent disulfide bond production  </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200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11787567"/>
                  </a:ext>
                </a:extLst>
              </a:tr>
              <a:tr h="2314978">
                <a:tc>
                  <a:txBody>
                    <a:bodyPr/>
                    <a:lstStyle/>
                    <a:p>
                      <a:pPr marL="0" marR="0">
                        <a:lnSpc>
                          <a:spcPct val="200000"/>
                        </a:lnSpc>
                        <a:spcBef>
                          <a:spcPts val="0"/>
                        </a:spcBef>
                        <a:spcAft>
                          <a:spcPts val="0"/>
                        </a:spcAft>
                      </a:pPr>
                      <a:r>
                        <a:rPr lang="en-US" sz="2800" dirty="0" err="1">
                          <a:effectLst/>
                          <a:latin typeface="Calibri" panose="020F0502020204030204" pitchFamily="34" charset="0"/>
                          <a:ea typeface="Calibri" panose="020F0502020204030204" pitchFamily="34" charset="0"/>
                          <a:cs typeface="Times New Roman" panose="02020603050405020304" pitchFamily="18" charset="0"/>
                        </a:rPr>
                        <a:t>PriM</a:t>
                      </a:r>
                      <a:r>
                        <a:rPr lang="en-US" sz="2800" dirty="0">
                          <a:effectLst/>
                          <a:latin typeface="Calibri" panose="020F0502020204030204" pitchFamily="34" charset="0"/>
                          <a:ea typeface="Calibri" panose="020F0502020204030204" pitchFamily="34" charset="0"/>
                          <a:cs typeface="Times New Roman" panose="02020603050405020304" pitchFamily="18" charset="0"/>
                        </a:rPr>
                        <a:t>(</a:t>
                      </a:r>
                      <a:r>
                        <a:rPr lang="en-US" sz="2800" dirty="0" err="1">
                          <a:effectLst/>
                          <a:latin typeface="Calibri" panose="020F0502020204030204" pitchFamily="34" charset="0"/>
                          <a:ea typeface="Calibri" panose="020F0502020204030204" pitchFamily="34" charset="0"/>
                          <a:cs typeface="Times New Roman" panose="02020603050405020304" pitchFamily="18" charset="0"/>
                        </a:rPr>
                        <a:t>mpk</a:t>
                      </a:r>
                      <a:r>
                        <a:rPr lang="en-US" sz="2800" dirty="0">
                          <a:effectLst/>
                          <a:latin typeface="Calibri" panose="020F0502020204030204" pitchFamily="34" charset="0"/>
                          <a:ea typeface="Calibri" panose="020F050202020403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spcBef>
                          <a:spcPts val="0"/>
                        </a:spcBef>
                        <a:spcAft>
                          <a:spcPts val="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Modifies “pocket” region, which potentially binds small molecules </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200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3476031"/>
                  </a:ext>
                </a:extLst>
              </a:tr>
            </a:tbl>
          </a:graphicData>
        </a:graphic>
      </p:graphicFrame>
      <p:pic>
        <p:nvPicPr>
          <p:cNvPr id="2052" name="Picture 1030">
            <a:extLst>
              <a:ext uri="{FF2B5EF4-FFF2-40B4-BE49-F238E27FC236}">
                <a16:creationId xmlns:a16="http://schemas.microsoft.com/office/drawing/2014/main" id="{AD833758-D313-4F69-9BAA-AB11037B68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3796" y="4471897"/>
            <a:ext cx="2181112" cy="1517532"/>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1029">
            <a:extLst>
              <a:ext uri="{FF2B5EF4-FFF2-40B4-BE49-F238E27FC236}">
                <a16:creationId xmlns:a16="http://schemas.microsoft.com/office/drawing/2014/main" id="{020FE40D-13D6-42DC-9DEC-2D9487CA40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5387" y="2518158"/>
            <a:ext cx="1556876" cy="158740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1024">
            <a:extLst>
              <a:ext uri="{FF2B5EF4-FFF2-40B4-BE49-F238E27FC236}">
                <a16:creationId xmlns:a16="http://schemas.microsoft.com/office/drawing/2014/main" id="{D06A49A2-7051-46F8-8D8C-683386BFF0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33706" y="327987"/>
            <a:ext cx="1953787" cy="18929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0B88D-41DC-444E-B0CC-733228F0AFD9}"/>
              </a:ext>
            </a:extLst>
          </p:cNvPr>
          <p:cNvSpPr>
            <a:spLocks noGrp="1"/>
          </p:cNvSpPr>
          <p:nvPr>
            <p:ph type="title"/>
          </p:nvPr>
        </p:nvSpPr>
        <p:spPr>
          <a:xfrm>
            <a:off x="838200" y="365125"/>
            <a:ext cx="10515600" cy="1325563"/>
          </a:xfrm>
        </p:spPr>
        <p:txBody>
          <a:bodyPr/>
          <a:lstStyle/>
          <a:p>
            <a:r>
              <a:rPr lang="en-US"/>
              <a:t>Positively charged tip region is not essential for virulence </a:t>
            </a:r>
            <a:endParaRPr lang="en-US" dirty="0"/>
          </a:p>
        </p:txBody>
      </p:sp>
      <p:sp>
        <p:nvSpPr>
          <p:cNvPr id="8" name="TextBox 7">
            <a:extLst>
              <a:ext uri="{FF2B5EF4-FFF2-40B4-BE49-F238E27FC236}">
                <a16:creationId xmlns:a16="http://schemas.microsoft.com/office/drawing/2014/main" id="{C711F79E-4CA9-4D0E-8336-CEF2CABCB003}"/>
              </a:ext>
            </a:extLst>
          </p:cNvPr>
          <p:cNvSpPr txBox="1"/>
          <p:nvPr/>
        </p:nvSpPr>
        <p:spPr>
          <a:xfrm>
            <a:off x="10871937" y="6323598"/>
            <a:ext cx="963725" cy="338554"/>
          </a:xfrm>
          <a:prstGeom prst="rect">
            <a:avLst/>
          </a:prstGeom>
          <a:noFill/>
        </p:spPr>
        <p:txBody>
          <a:bodyPr wrap="none" rtlCol="0">
            <a:spAutoFit/>
          </a:bodyPr>
          <a:lstStyle/>
          <a:p>
            <a:r>
              <a:rPr lang="en-US" sz="1600" dirty="0"/>
              <a:t>*p=&lt;0.01</a:t>
            </a:r>
          </a:p>
        </p:txBody>
      </p:sp>
      <p:pic>
        <p:nvPicPr>
          <p:cNvPr id="3" name="Picture 2">
            <a:extLst>
              <a:ext uri="{FF2B5EF4-FFF2-40B4-BE49-F238E27FC236}">
                <a16:creationId xmlns:a16="http://schemas.microsoft.com/office/drawing/2014/main" id="{DFF564A0-615A-486D-B2C3-B6BE21F30826}"/>
              </a:ext>
            </a:extLst>
          </p:cNvPr>
          <p:cNvPicPr>
            <a:picLocks noChangeAspect="1"/>
          </p:cNvPicPr>
          <p:nvPr/>
        </p:nvPicPr>
        <p:blipFill>
          <a:blip r:embed="rId3"/>
          <a:stretch>
            <a:fillRect/>
          </a:stretch>
        </p:blipFill>
        <p:spPr>
          <a:xfrm>
            <a:off x="2554604" y="1690688"/>
            <a:ext cx="7355205" cy="4797426"/>
          </a:xfrm>
          <a:prstGeom prst="rect">
            <a:avLst/>
          </a:prstGeom>
        </p:spPr>
      </p:pic>
    </p:spTree>
    <p:extLst>
      <p:ext uri="{BB962C8B-B14F-4D97-AF65-F5344CB8AC3E}">
        <p14:creationId xmlns:p14="http://schemas.microsoft.com/office/powerpoint/2010/main" val="1502628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2792E-70A9-4D09-B074-1BA4E2BF9E20}"/>
              </a:ext>
            </a:extLst>
          </p:cNvPr>
          <p:cNvSpPr>
            <a:spLocks noGrp="1"/>
          </p:cNvSpPr>
          <p:nvPr>
            <p:ph type="title"/>
          </p:nvPr>
        </p:nvSpPr>
        <p:spPr>
          <a:xfrm>
            <a:off x="838200" y="460040"/>
            <a:ext cx="10515600" cy="1325563"/>
          </a:xfrm>
        </p:spPr>
        <p:txBody>
          <a:bodyPr/>
          <a:lstStyle/>
          <a:p>
            <a:r>
              <a:rPr lang="en-US" dirty="0"/>
              <a:t>Disruption of disulfide bond does not improve virulence</a:t>
            </a:r>
          </a:p>
        </p:txBody>
      </p:sp>
      <p:pic>
        <p:nvPicPr>
          <p:cNvPr id="6" name="Picture 5">
            <a:extLst>
              <a:ext uri="{FF2B5EF4-FFF2-40B4-BE49-F238E27FC236}">
                <a16:creationId xmlns:a16="http://schemas.microsoft.com/office/drawing/2014/main" id="{3DDA7C10-8D7E-498E-95B4-38FC3FAA207E}"/>
              </a:ext>
            </a:extLst>
          </p:cNvPr>
          <p:cNvPicPr>
            <a:picLocks noChangeAspect="1"/>
          </p:cNvPicPr>
          <p:nvPr/>
        </p:nvPicPr>
        <p:blipFill rotWithShape="1">
          <a:blip r:embed="rId3"/>
          <a:srcRect l="16515" t="31416" r="23920" b="34064"/>
          <a:stretch/>
        </p:blipFill>
        <p:spPr>
          <a:xfrm>
            <a:off x="2596829" y="1413396"/>
            <a:ext cx="6998341" cy="5248756"/>
          </a:xfrm>
          <a:prstGeom prst="rect">
            <a:avLst/>
          </a:prstGeom>
        </p:spPr>
      </p:pic>
      <p:sp>
        <p:nvSpPr>
          <p:cNvPr id="7" name="TextBox 6">
            <a:extLst>
              <a:ext uri="{FF2B5EF4-FFF2-40B4-BE49-F238E27FC236}">
                <a16:creationId xmlns:a16="http://schemas.microsoft.com/office/drawing/2014/main" id="{7FDF34C5-9C9E-478E-8ACB-D8A9ED9A23D5}"/>
              </a:ext>
            </a:extLst>
          </p:cNvPr>
          <p:cNvSpPr txBox="1"/>
          <p:nvPr/>
        </p:nvSpPr>
        <p:spPr>
          <a:xfrm>
            <a:off x="10871937" y="6323598"/>
            <a:ext cx="963725" cy="338554"/>
          </a:xfrm>
          <a:prstGeom prst="rect">
            <a:avLst/>
          </a:prstGeom>
          <a:noFill/>
        </p:spPr>
        <p:txBody>
          <a:bodyPr wrap="none" rtlCol="0">
            <a:spAutoFit/>
          </a:bodyPr>
          <a:lstStyle/>
          <a:p>
            <a:r>
              <a:rPr lang="en-US" sz="1600" dirty="0"/>
              <a:t>*p=&lt;0.05</a:t>
            </a:r>
          </a:p>
        </p:txBody>
      </p:sp>
    </p:spTree>
    <p:extLst>
      <p:ext uri="{BB962C8B-B14F-4D97-AF65-F5344CB8AC3E}">
        <p14:creationId xmlns:p14="http://schemas.microsoft.com/office/powerpoint/2010/main" val="3879300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6F2B7-B79F-4158-92D5-F8D9FBEB5A02}"/>
              </a:ext>
            </a:extLst>
          </p:cNvPr>
          <p:cNvSpPr>
            <a:spLocks noGrp="1"/>
          </p:cNvSpPr>
          <p:nvPr>
            <p:ph type="title"/>
          </p:nvPr>
        </p:nvSpPr>
        <p:spPr/>
        <p:txBody>
          <a:bodyPr/>
          <a:lstStyle/>
          <a:p>
            <a:r>
              <a:rPr lang="en-US" dirty="0"/>
              <a:t>Potential binding pocket may be important for virulence  </a:t>
            </a:r>
          </a:p>
        </p:txBody>
      </p:sp>
      <p:pic>
        <p:nvPicPr>
          <p:cNvPr id="6" name="Picture 5">
            <a:extLst>
              <a:ext uri="{FF2B5EF4-FFF2-40B4-BE49-F238E27FC236}">
                <a16:creationId xmlns:a16="http://schemas.microsoft.com/office/drawing/2014/main" id="{9835B3D2-B773-48F6-9C19-343220060B6F}"/>
              </a:ext>
            </a:extLst>
          </p:cNvPr>
          <p:cNvPicPr>
            <a:picLocks noChangeAspect="1"/>
          </p:cNvPicPr>
          <p:nvPr/>
        </p:nvPicPr>
        <p:blipFill rotWithShape="1">
          <a:blip r:embed="rId3"/>
          <a:srcRect l="17558" t="65618" r="22534" b="2825"/>
          <a:stretch/>
        </p:blipFill>
        <p:spPr>
          <a:xfrm>
            <a:off x="2726076" y="1690688"/>
            <a:ext cx="7138014" cy="4865966"/>
          </a:xfrm>
          <a:prstGeom prst="rect">
            <a:avLst/>
          </a:prstGeom>
        </p:spPr>
      </p:pic>
      <p:sp>
        <p:nvSpPr>
          <p:cNvPr id="9" name="TextBox 8">
            <a:extLst>
              <a:ext uri="{FF2B5EF4-FFF2-40B4-BE49-F238E27FC236}">
                <a16:creationId xmlns:a16="http://schemas.microsoft.com/office/drawing/2014/main" id="{A09216BC-EC75-480D-94CA-3F273B016DD1}"/>
              </a:ext>
            </a:extLst>
          </p:cNvPr>
          <p:cNvSpPr txBox="1"/>
          <p:nvPr/>
        </p:nvSpPr>
        <p:spPr>
          <a:xfrm>
            <a:off x="10995762" y="6387377"/>
            <a:ext cx="963725" cy="338554"/>
          </a:xfrm>
          <a:prstGeom prst="rect">
            <a:avLst/>
          </a:prstGeom>
          <a:noFill/>
        </p:spPr>
        <p:txBody>
          <a:bodyPr wrap="none" rtlCol="0">
            <a:spAutoFit/>
          </a:bodyPr>
          <a:lstStyle/>
          <a:p>
            <a:r>
              <a:rPr lang="en-US" sz="1600" dirty="0"/>
              <a:t>*p=&lt;0.05</a:t>
            </a:r>
          </a:p>
        </p:txBody>
      </p:sp>
    </p:spTree>
    <p:extLst>
      <p:ext uri="{BB962C8B-B14F-4D97-AF65-F5344CB8AC3E}">
        <p14:creationId xmlns:p14="http://schemas.microsoft.com/office/powerpoint/2010/main" val="29456092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28595-C511-49F0-84F3-AD9142A9045D}"/>
              </a:ext>
            </a:extLst>
          </p:cNvPr>
          <p:cNvSpPr>
            <a:spLocks noGrp="1"/>
          </p:cNvSpPr>
          <p:nvPr>
            <p:ph type="title"/>
          </p:nvPr>
        </p:nvSpPr>
        <p:spPr>
          <a:xfrm>
            <a:off x="838200" y="243894"/>
            <a:ext cx="10515600" cy="1325563"/>
          </a:xfrm>
        </p:spPr>
        <p:txBody>
          <a:bodyPr/>
          <a:lstStyle/>
          <a:p>
            <a:r>
              <a:rPr lang="en-US" dirty="0" err="1"/>
              <a:t>PriM</a:t>
            </a:r>
            <a:r>
              <a:rPr lang="en-US" dirty="0"/>
              <a:t> production observed in all mutants  </a:t>
            </a:r>
          </a:p>
        </p:txBody>
      </p:sp>
      <p:pic>
        <p:nvPicPr>
          <p:cNvPr id="4" name="Picture 3">
            <a:extLst>
              <a:ext uri="{FF2B5EF4-FFF2-40B4-BE49-F238E27FC236}">
                <a16:creationId xmlns:a16="http://schemas.microsoft.com/office/drawing/2014/main" id="{E813606B-47C0-4F30-B230-9D727335C00B}"/>
              </a:ext>
            </a:extLst>
          </p:cNvPr>
          <p:cNvPicPr>
            <a:picLocks noChangeAspect="1"/>
          </p:cNvPicPr>
          <p:nvPr/>
        </p:nvPicPr>
        <p:blipFill>
          <a:blip r:embed="rId3"/>
          <a:stretch>
            <a:fillRect/>
          </a:stretch>
        </p:blipFill>
        <p:spPr>
          <a:xfrm>
            <a:off x="2844759" y="2651845"/>
            <a:ext cx="6181464" cy="1986207"/>
          </a:xfrm>
          <a:prstGeom prst="rect">
            <a:avLst/>
          </a:prstGeom>
        </p:spPr>
      </p:pic>
      <p:pic>
        <p:nvPicPr>
          <p:cNvPr id="5" name="Picture 4">
            <a:extLst>
              <a:ext uri="{FF2B5EF4-FFF2-40B4-BE49-F238E27FC236}">
                <a16:creationId xmlns:a16="http://schemas.microsoft.com/office/drawing/2014/main" id="{F523A015-7D8D-4023-8B99-2126932F0492}"/>
              </a:ext>
            </a:extLst>
          </p:cNvPr>
          <p:cNvPicPr>
            <a:picLocks noChangeAspect="1"/>
          </p:cNvPicPr>
          <p:nvPr/>
        </p:nvPicPr>
        <p:blipFill>
          <a:blip r:embed="rId4"/>
          <a:stretch>
            <a:fillRect/>
          </a:stretch>
        </p:blipFill>
        <p:spPr>
          <a:xfrm>
            <a:off x="2844759" y="4936114"/>
            <a:ext cx="6172200" cy="542925"/>
          </a:xfrm>
          <a:prstGeom prst="rect">
            <a:avLst/>
          </a:prstGeom>
        </p:spPr>
      </p:pic>
      <p:sp>
        <p:nvSpPr>
          <p:cNvPr id="6" name="TextBox 5">
            <a:extLst>
              <a:ext uri="{FF2B5EF4-FFF2-40B4-BE49-F238E27FC236}">
                <a16:creationId xmlns:a16="http://schemas.microsoft.com/office/drawing/2014/main" id="{605417E1-2664-442C-AD71-1B3DDFF84778}"/>
              </a:ext>
            </a:extLst>
          </p:cNvPr>
          <p:cNvSpPr txBox="1"/>
          <p:nvPr/>
        </p:nvSpPr>
        <p:spPr>
          <a:xfrm>
            <a:off x="9016959" y="3475671"/>
            <a:ext cx="1143635" cy="338554"/>
          </a:xfrm>
          <a:prstGeom prst="rect">
            <a:avLst/>
          </a:prstGeom>
          <a:noFill/>
        </p:spPr>
        <p:txBody>
          <a:bodyPr wrap="square" rtlCol="0">
            <a:spAutoFit/>
          </a:bodyPr>
          <a:lstStyle/>
          <a:p>
            <a:r>
              <a:rPr lang="en-US" sz="1600" dirty="0"/>
              <a:t>anti-VSV-G</a:t>
            </a:r>
          </a:p>
        </p:txBody>
      </p:sp>
      <p:sp>
        <p:nvSpPr>
          <p:cNvPr id="7" name="TextBox 6">
            <a:extLst>
              <a:ext uri="{FF2B5EF4-FFF2-40B4-BE49-F238E27FC236}">
                <a16:creationId xmlns:a16="http://schemas.microsoft.com/office/drawing/2014/main" id="{74CED67E-26C3-461D-B5C5-227561505368}"/>
              </a:ext>
            </a:extLst>
          </p:cNvPr>
          <p:cNvSpPr txBox="1"/>
          <p:nvPr/>
        </p:nvSpPr>
        <p:spPr>
          <a:xfrm>
            <a:off x="8906925" y="5038299"/>
            <a:ext cx="1143635" cy="338554"/>
          </a:xfrm>
          <a:prstGeom prst="rect">
            <a:avLst/>
          </a:prstGeom>
          <a:noFill/>
        </p:spPr>
        <p:txBody>
          <a:bodyPr wrap="square" rtlCol="0">
            <a:spAutoFit/>
          </a:bodyPr>
          <a:lstStyle/>
          <a:p>
            <a:r>
              <a:rPr lang="en-US" sz="1600" dirty="0"/>
              <a:t>  anti-</a:t>
            </a:r>
            <a:r>
              <a:rPr lang="en-US" sz="1600" dirty="0" err="1"/>
              <a:t>LpnA</a:t>
            </a:r>
            <a:endParaRPr lang="en-US" sz="1600" dirty="0"/>
          </a:p>
        </p:txBody>
      </p:sp>
      <p:sp>
        <p:nvSpPr>
          <p:cNvPr id="8" name="TextBox 7">
            <a:extLst>
              <a:ext uri="{FF2B5EF4-FFF2-40B4-BE49-F238E27FC236}">
                <a16:creationId xmlns:a16="http://schemas.microsoft.com/office/drawing/2014/main" id="{14E6B55D-C668-4BF8-A8B7-3F3F73FB5660}"/>
              </a:ext>
            </a:extLst>
          </p:cNvPr>
          <p:cNvSpPr txBox="1"/>
          <p:nvPr/>
        </p:nvSpPr>
        <p:spPr>
          <a:xfrm>
            <a:off x="3001303" y="2298799"/>
            <a:ext cx="1299279" cy="307777"/>
          </a:xfrm>
          <a:prstGeom prst="rect">
            <a:avLst/>
          </a:prstGeom>
          <a:noFill/>
        </p:spPr>
        <p:txBody>
          <a:bodyPr wrap="square" rtlCol="0">
            <a:spAutoFit/>
          </a:bodyPr>
          <a:lstStyle/>
          <a:p>
            <a:r>
              <a:rPr lang="en-US" sz="1400" i="1" dirty="0">
                <a:latin typeface="Calibri" panose="020F0502020204030204" pitchFamily="34" charset="0"/>
                <a:cs typeface="Calibri" panose="020F0502020204030204" pitchFamily="34" charset="0"/>
              </a:rPr>
              <a:t>ΔpmrA </a:t>
            </a:r>
            <a:r>
              <a:rPr lang="en-US" sz="1400" dirty="0">
                <a:latin typeface="Calibri" panose="020F0502020204030204" pitchFamily="34" charset="0"/>
                <a:cs typeface="Calibri" panose="020F0502020204030204" pitchFamily="34" charset="0"/>
              </a:rPr>
              <a:t>PriM-V</a:t>
            </a:r>
            <a:endParaRPr lang="en-US" sz="1400" dirty="0"/>
          </a:p>
        </p:txBody>
      </p:sp>
      <p:sp>
        <p:nvSpPr>
          <p:cNvPr id="9" name="TextBox 8">
            <a:extLst>
              <a:ext uri="{FF2B5EF4-FFF2-40B4-BE49-F238E27FC236}">
                <a16:creationId xmlns:a16="http://schemas.microsoft.com/office/drawing/2014/main" id="{64B7F634-A867-4CB5-B055-2197D16F20C4}"/>
              </a:ext>
            </a:extLst>
          </p:cNvPr>
          <p:cNvSpPr txBox="1"/>
          <p:nvPr/>
        </p:nvSpPr>
        <p:spPr>
          <a:xfrm>
            <a:off x="4300582" y="2123315"/>
            <a:ext cx="1953508" cy="523220"/>
          </a:xfrm>
          <a:prstGeom prst="rect">
            <a:avLst/>
          </a:prstGeom>
          <a:noFill/>
        </p:spPr>
        <p:txBody>
          <a:bodyPr wrap="square" rtlCol="0">
            <a:spAutoFit/>
          </a:bodyPr>
          <a:lstStyle/>
          <a:p>
            <a:r>
              <a:rPr lang="en-US" sz="1400" i="1" dirty="0">
                <a:latin typeface="Calibri" panose="020F0502020204030204" pitchFamily="34" charset="0"/>
                <a:cs typeface="Calibri" panose="020F0502020204030204" pitchFamily="34" charset="0"/>
              </a:rPr>
              <a:t>ΔpmrA </a:t>
            </a:r>
          </a:p>
          <a:p>
            <a:r>
              <a:rPr lang="en-US" sz="1400" dirty="0">
                <a:latin typeface="Calibri" panose="020F0502020204030204" pitchFamily="34" charset="0"/>
                <a:cs typeface="Calibri" panose="020F0502020204030204" pitchFamily="34" charset="0"/>
              </a:rPr>
              <a:t>PriM(C303A)-V</a:t>
            </a:r>
            <a:endParaRPr lang="en-US" sz="1400" dirty="0"/>
          </a:p>
        </p:txBody>
      </p:sp>
      <p:sp>
        <p:nvSpPr>
          <p:cNvPr id="10" name="Rectangle 9">
            <a:extLst>
              <a:ext uri="{FF2B5EF4-FFF2-40B4-BE49-F238E27FC236}">
                <a16:creationId xmlns:a16="http://schemas.microsoft.com/office/drawing/2014/main" id="{EC4411D8-FA1B-40C5-AA7D-03E8D2F3B4AC}"/>
              </a:ext>
            </a:extLst>
          </p:cNvPr>
          <p:cNvSpPr/>
          <p:nvPr/>
        </p:nvSpPr>
        <p:spPr>
          <a:xfrm>
            <a:off x="5783944" y="2118853"/>
            <a:ext cx="1139992" cy="523220"/>
          </a:xfrm>
          <a:prstGeom prst="rect">
            <a:avLst/>
          </a:prstGeom>
        </p:spPr>
        <p:txBody>
          <a:bodyPr wrap="none">
            <a:spAutoFit/>
          </a:bodyPr>
          <a:lstStyle/>
          <a:p>
            <a:r>
              <a:rPr lang="en-US" sz="1400" i="1" dirty="0">
                <a:latin typeface="Calibri" panose="020F0502020204030204" pitchFamily="34" charset="0"/>
                <a:cs typeface="Calibri" panose="020F0502020204030204" pitchFamily="34" charset="0"/>
              </a:rPr>
              <a:t>ΔpmrA </a:t>
            </a:r>
          </a:p>
          <a:p>
            <a:r>
              <a:rPr lang="en-US" sz="1400" dirty="0">
                <a:latin typeface="Calibri" panose="020F0502020204030204" pitchFamily="34" charset="0"/>
                <a:cs typeface="Calibri" panose="020F0502020204030204" pitchFamily="34" charset="0"/>
              </a:rPr>
              <a:t>PriM(</a:t>
            </a:r>
            <a:r>
              <a:rPr lang="en-US" sz="1400" dirty="0" err="1">
                <a:latin typeface="Calibri" panose="020F0502020204030204" pitchFamily="34" charset="0"/>
                <a:cs typeface="Calibri" panose="020F0502020204030204" pitchFamily="34" charset="0"/>
              </a:rPr>
              <a:t>mtip</a:t>
            </a:r>
            <a:r>
              <a:rPr lang="en-US" sz="1400" dirty="0">
                <a:latin typeface="Calibri" panose="020F0502020204030204" pitchFamily="34" charset="0"/>
                <a:cs typeface="Calibri" panose="020F0502020204030204" pitchFamily="34" charset="0"/>
              </a:rPr>
              <a:t>)-V</a:t>
            </a:r>
            <a:endParaRPr lang="en-US" sz="1400" dirty="0"/>
          </a:p>
        </p:txBody>
      </p:sp>
      <p:sp>
        <p:nvSpPr>
          <p:cNvPr id="11" name="TextBox 10">
            <a:extLst>
              <a:ext uri="{FF2B5EF4-FFF2-40B4-BE49-F238E27FC236}">
                <a16:creationId xmlns:a16="http://schemas.microsoft.com/office/drawing/2014/main" id="{5CC2E8AD-A5EA-4B20-B20B-AA23F01F4EB0}"/>
              </a:ext>
            </a:extLst>
          </p:cNvPr>
          <p:cNvSpPr txBox="1"/>
          <p:nvPr/>
        </p:nvSpPr>
        <p:spPr>
          <a:xfrm>
            <a:off x="7087812" y="2118853"/>
            <a:ext cx="1299279" cy="523220"/>
          </a:xfrm>
          <a:prstGeom prst="rect">
            <a:avLst/>
          </a:prstGeom>
          <a:noFill/>
        </p:spPr>
        <p:txBody>
          <a:bodyPr wrap="square" rtlCol="0">
            <a:spAutoFit/>
          </a:bodyPr>
          <a:lstStyle/>
          <a:p>
            <a:r>
              <a:rPr lang="en-US" sz="1400" i="1" dirty="0">
                <a:latin typeface="Calibri" panose="020F0502020204030204" pitchFamily="34" charset="0"/>
                <a:cs typeface="Calibri" panose="020F0502020204030204" pitchFamily="34" charset="0"/>
              </a:rPr>
              <a:t>ΔpmrA </a:t>
            </a:r>
            <a:r>
              <a:rPr lang="en-US" sz="1400" dirty="0">
                <a:latin typeface="Calibri" panose="020F0502020204030204" pitchFamily="34" charset="0"/>
                <a:cs typeface="Calibri" panose="020F0502020204030204" pitchFamily="34" charset="0"/>
              </a:rPr>
              <a:t>PriM(</a:t>
            </a:r>
            <a:r>
              <a:rPr lang="en-US" sz="1400" dirty="0" err="1">
                <a:latin typeface="Calibri" panose="020F0502020204030204" pitchFamily="34" charset="0"/>
                <a:cs typeface="Calibri" panose="020F0502020204030204" pitchFamily="34" charset="0"/>
              </a:rPr>
              <a:t>mpk</a:t>
            </a:r>
            <a:r>
              <a:rPr lang="en-US" sz="1400" dirty="0">
                <a:latin typeface="Calibri" panose="020F0502020204030204" pitchFamily="34" charset="0"/>
                <a:cs typeface="Calibri" panose="020F0502020204030204" pitchFamily="34" charset="0"/>
              </a:rPr>
              <a:t>)-V</a:t>
            </a:r>
            <a:endParaRPr lang="en-US" sz="1400" dirty="0"/>
          </a:p>
        </p:txBody>
      </p:sp>
      <p:sp>
        <p:nvSpPr>
          <p:cNvPr id="12" name="TextBox 11">
            <a:extLst>
              <a:ext uri="{FF2B5EF4-FFF2-40B4-BE49-F238E27FC236}">
                <a16:creationId xmlns:a16="http://schemas.microsoft.com/office/drawing/2014/main" id="{94FDA094-AEAB-4F1F-86C1-0F7352ED12DA}"/>
              </a:ext>
            </a:extLst>
          </p:cNvPr>
          <p:cNvSpPr txBox="1"/>
          <p:nvPr/>
        </p:nvSpPr>
        <p:spPr>
          <a:xfrm>
            <a:off x="2006503" y="2228653"/>
            <a:ext cx="1014023" cy="338554"/>
          </a:xfrm>
          <a:prstGeom prst="rect">
            <a:avLst/>
          </a:prstGeom>
          <a:noFill/>
        </p:spPr>
        <p:txBody>
          <a:bodyPr wrap="square" rtlCol="0">
            <a:spAutoFit/>
          </a:bodyPr>
          <a:lstStyle/>
          <a:p>
            <a:r>
              <a:rPr lang="en-US" sz="1600" b="1" dirty="0" err="1"/>
              <a:t>kDa</a:t>
            </a:r>
            <a:endParaRPr lang="en-US" sz="1600" b="1" dirty="0"/>
          </a:p>
        </p:txBody>
      </p:sp>
      <p:cxnSp>
        <p:nvCxnSpPr>
          <p:cNvPr id="13" name="Straight Connector 12">
            <a:extLst>
              <a:ext uri="{FF2B5EF4-FFF2-40B4-BE49-F238E27FC236}">
                <a16:creationId xmlns:a16="http://schemas.microsoft.com/office/drawing/2014/main" id="{1AA0C28B-836E-4D51-B648-79B6C2FE392C}"/>
              </a:ext>
            </a:extLst>
          </p:cNvPr>
          <p:cNvCxnSpPr>
            <a:cxnSpLocks/>
          </p:cNvCxnSpPr>
          <p:nvPr/>
        </p:nvCxnSpPr>
        <p:spPr>
          <a:xfrm>
            <a:off x="2356541" y="2991318"/>
            <a:ext cx="4334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79E1C08-F95E-4181-A93B-95797D60E4CF}"/>
              </a:ext>
            </a:extLst>
          </p:cNvPr>
          <p:cNvCxnSpPr>
            <a:cxnSpLocks/>
          </p:cNvCxnSpPr>
          <p:nvPr/>
        </p:nvCxnSpPr>
        <p:spPr>
          <a:xfrm>
            <a:off x="2356541" y="4210050"/>
            <a:ext cx="4334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EA9B4978-1198-4366-A689-626078715299}"/>
              </a:ext>
            </a:extLst>
          </p:cNvPr>
          <p:cNvCxnSpPr>
            <a:cxnSpLocks/>
          </p:cNvCxnSpPr>
          <p:nvPr/>
        </p:nvCxnSpPr>
        <p:spPr>
          <a:xfrm>
            <a:off x="2356541" y="5053687"/>
            <a:ext cx="4334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A5E3847A-EBFF-4A21-BA06-12D0FB2E1CB6}"/>
              </a:ext>
            </a:extLst>
          </p:cNvPr>
          <p:cNvSpPr txBox="1"/>
          <p:nvPr/>
        </p:nvSpPr>
        <p:spPr>
          <a:xfrm>
            <a:off x="1900570" y="2821122"/>
            <a:ext cx="1014023" cy="338554"/>
          </a:xfrm>
          <a:prstGeom prst="rect">
            <a:avLst/>
          </a:prstGeom>
          <a:noFill/>
        </p:spPr>
        <p:txBody>
          <a:bodyPr wrap="square" rtlCol="0">
            <a:spAutoFit/>
          </a:bodyPr>
          <a:lstStyle/>
          <a:p>
            <a:r>
              <a:rPr lang="en-US" sz="1600" dirty="0"/>
              <a:t>100</a:t>
            </a:r>
          </a:p>
        </p:txBody>
      </p:sp>
      <p:sp>
        <p:nvSpPr>
          <p:cNvPr id="17" name="TextBox 16">
            <a:extLst>
              <a:ext uri="{FF2B5EF4-FFF2-40B4-BE49-F238E27FC236}">
                <a16:creationId xmlns:a16="http://schemas.microsoft.com/office/drawing/2014/main" id="{E0102485-7C85-4A6D-9412-D9CCBC6F319C}"/>
              </a:ext>
            </a:extLst>
          </p:cNvPr>
          <p:cNvSpPr txBox="1"/>
          <p:nvPr/>
        </p:nvSpPr>
        <p:spPr>
          <a:xfrm>
            <a:off x="1987280" y="4040773"/>
            <a:ext cx="1014023" cy="338554"/>
          </a:xfrm>
          <a:prstGeom prst="rect">
            <a:avLst/>
          </a:prstGeom>
          <a:noFill/>
        </p:spPr>
        <p:txBody>
          <a:bodyPr wrap="square" rtlCol="0">
            <a:spAutoFit/>
          </a:bodyPr>
          <a:lstStyle/>
          <a:p>
            <a:r>
              <a:rPr lang="en-US" sz="1600" dirty="0"/>
              <a:t>50</a:t>
            </a:r>
          </a:p>
        </p:txBody>
      </p:sp>
      <p:sp>
        <p:nvSpPr>
          <p:cNvPr id="18" name="TextBox 17">
            <a:extLst>
              <a:ext uri="{FF2B5EF4-FFF2-40B4-BE49-F238E27FC236}">
                <a16:creationId xmlns:a16="http://schemas.microsoft.com/office/drawing/2014/main" id="{73EF1BAD-0576-4629-A2E0-794740F01B44}"/>
              </a:ext>
            </a:extLst>
          </p:cNvPr>
          <p:cNvSpPr txBox="1"/>
          <p:nvPr/>
        </p:nvSpPr>
        <p:spPr>
          <a:xfrm>
            <a:off x="2006106" y="4884410"/>
            <a:ext cx="1014023" cy="338554"/>
          </a:xfrm>
          <a:prstGeom prst="rect">
            <a:avLst/>
          </a:prstGeom>
          <a:noFill/>
        </p:spPr>
        <p:txBody>
          <a:bodyPr wrap="square" rtlCol="0">
            <a:spAutoFit/>
          </a:bodyPr>
          <a:lstStyle/>
          <a:p>
            <a:r>
              <a:rPr lang="en-US" sz="1600" dirty="0"/>
              <a:t>25</a:t>
            </a:r>
          </a:p>
        </p:txBody>
      </p:sp>
      <p:sp>
        <p:nvSpPr>
          <p:cNvPr id="3" name="TextBox 2">
            <a:extLst>
              <a:ext uri="{FF2B5EF4-FFF2-40B4-BE49-F238E27FC236}">
                <a16:creationId xmlns:a16="http://schemas.microsoft.com/office/drawing/2014/main" id="{95C9B088-E7F8-4B3E-97EF-277A9D5640B0}"/>
              </a:ext>
            </a:extLst>
          </p:cNvPr>
          <p:cNvSpPr txBox="1"/>
          <p:nvPr/>
        </p:nvSpPr>
        <p:spPr>
          <a:xfrm>
            <a:off x="3196613" y="1832257"/>
            <a:ext cx="1022031" cy="523220"/>
          </a:xfrm>
          <a:prstGeom prst="rect">
            <a:avLst/>
          </a:prstGeom>
          <a:noFill/>
        </p:spPr>
        <p:txBody>
          <a:bodyPr wrap="square" rtlCol="0">
            <a:spAutoFit/>
          </a:bodyPr>
          <a:lstStyle/>
          <a:p>
            <a:r>
              <a:rPr lang="en-US" sz="2800" dirty="0">
                <a:solidFill>
                  <a:srgbClr val="FF0000"/>
                </a:solidFill>
              </a:rPr>
              <a:t>1:50</a:t>
            </a:r>
          </a:p>
        </p:txBody>
      </p:sp>
      <p:cxnSp>
        <p:nvCxnSpPr>
          <p:cNvPr id="20" name="Straight Arrow Connector 19">
            <a:extLst>
              <a:ext uri="{FF2B5EF4-FFF2-40B4-BE49-F238E27FC236}">
                <a16:creationId xmlns:a16="http://schemas.microsoft.com/office/drawing/2014/main" id="{2A22E15A-4013-4214-932D-0323553C33B2}"/>
              </a:ext>
            </a:extLst>
          </p:cNvPr>
          <p:cNvCxnSpPr>
            <a:cxnSpLocks/>
          </p:cNvCxnSpPr>
          <p:nvPr/>
        </p:nvCxnSpPr>
        <p:spPr>
          <a:xfrm flipH="1">
            <a:off x="5715765" y="2893872"/>
            <a:ext cx="638175"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16D21CA2-603B-4105-AC13-BEC2DAA17670}"/>
              </a:ext>
            </a:extLst>
          </p:cNvPr>
          <p:cNvCxnSpPr>
            <a:cxnSpLocks/>
          </p:cNvCxnSpPr>
          <p:nvPr/>
        </p:nvCxnSpPr>
        <p:spPr>
          <a:xfrm flipH="1">
            <a:off x="9091869" y="4402758"/>
            <a:ext cx="508344"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F047072E-D187-4788-816C-F74F0FDC4DDD}"/>
              </a:ext>
            </a:extLst>
          </p:cNvPr>
          <p:cNvSpPr txBox="1"/>
          <p:nvPr/>
        </p:nvSpPr>
        <p:spPr>
          <a:xfrm rot="18067286">
            <a:off x="8428079" y="2123024"/>
            <a:ext cx="684148" cy="338554"/>
          </a:xfrm>
          <a:prstGeom prst="rect">
            <a:avLst/>
          </a:prstGeom>
          <a:noFill/>
        </p:spPr>
        <p:txBody>
          <a:bodyPr wrap="square" rtlCol="0">
            <a:spAutoFit/>
          </a:bodyPr>
          <a:lstStyle/>
          <a:p>
            <a:r>
              <a:rPr lang="en-US" sz="1600" dirty="0"/>
              <a:t>LVS</a:t>
            </a:r>
          </a:p>
        </p:txBody>
      </p:sp>
    </p:spTree>
    <p:extLst>
      <p:ext uri="{BB962C8B-B14F-4D97-AF65-F5344CB8AC3E}">
        <p14:creationId xmlns:p14="http://schemas.microsoft.com/office/powerpoint/2010/main" val="2126595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800"/>
              <a:buFont typeface="Calibri"/>
              <a:buNone/>
            </a:pPr>
            <a:r>
              <a:rPr lang="en-US" sz="4800"/>
              <a:t>Outline </a:t>
            </a:r>
            <a:endParaRPr/>
          </a:p>
        </p:txBody>
      </p:sp>
      <p:sp>
        <p:nvSpPr>
          <p:cNvPr id="96" name="Google Shape;96;p2"/>
          <p:cNvSpPr txBox="1"/>
          <p:nvPr/>
        </p:nvSpPr>
        <p:spPr>
          <a:xfrm>
            <a:off x="553452" y="1816768"/>
            <a:ext cx="10800348" cy="3970318"/>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Introduction</a:t>
            </a:r>
            <a:endParaRPr dirty="0"/>
          </a:p>
          <a:p>
            <a:pPr marL="457200" marR="0" lvl="1" indent="0" algn="l" rtl="0">
              <a:spcBef>
                <a:spcPts val="0"/>
              </a:spcBef>
              <a:spcAft>
                <a:spcPts val="0"/>
              </a:spcAft>
              <a:buNone/>
            </a:pPr>
            <a:r>
              <a:rPr lang="en-US" sz="2400" b="0" i="0" u="none" strike="noStrike" cap="none" dirty="0">
                <a:solidFill>
                  <a:schemeClr val="dk1"/>
                </a:solidFill>
                <a:latin typeface="Calibri"/>
                <a:ea typeface="Calibri"/>
                <a:cs typeface="Calibri"/>
                <a:sym typeface="Calibri"/>
              </a:rPr>
              <a:t>	- </a:t>
            </a:r>
            <a:r>
              <a:rPr lang="en-US" sz="2400" b="0" i="1" u="none" strike="noStrike" cap="none" dirty="0" err="1">
                <a:solidFill>
                  <a:schemeClr val="dk1"/>
                </a:solidFill>
                <a:latin typeface="Calibri"/>
                <a:ea typeface="Calibri"/>
                <a:cs typeface="Calibri"/>
                <a:sym typeface="Calibri"/>
              </a:rPr>
              <a:t>Francisella</a:t>
            </a:r>
            <a:r>
              <a:rPr lang="en-US" sz="2400" b="0" i="1" u="none" strike="noStrike" cap="none" dirty="0">
                <a:solidFill>
                  <a:schemeClr val="dk1"/>
                </a:solidFill>
                <a:latin typeface="Calibri"/>
                <a:ea typeface="Calibri"/>
                <a:cs typeface="Calibri"/>
                <a:sym typeface="Calibri"/>
              </a:rPr>
              <a:t> </a:t>
            </a:r>
            <a:r>
              <a:rPr lang="en-US" sz="2400" b="0" i="1" u="none" strike="noStrike" cap="none" dirty="0" err="1">
                <a:solidFill>
                  <a:schemeClr val="dk1"/>
                </a:solidFill>
                <a:latin typeface="Calibri"/>
                <a:ea typeface="Calibri"/>
                <a:cs typeface="Calibri"/>
                <a:sym typeface="Calibri"/>
              </a:rPr>
              <a:t>tularensis</a:t>
            </a:r>
            <a:r>
              <a:rPr lang="en-US" sz="2400" b="0" i="1"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US" sz="2400" b="0" i="1" u="none" strike="noStrike" cap="none" dirty="0">
                <a:solidFill>
                  <a:schemeClr val="dk1"/>
                </a:solidFill>
                <a:latin typeface="Calibri"/>
                <a:ea typeface="Calibri"/>
                <a:cs typeface="Calibri"/>
                <a:sym typeface="Calibri"/>
              </a:rPr>
              <a:t>	- </a:t>
            </a:r>
            <a:r>
              <a:rPr lang="en-US" sz="2400" b="0" i="0" u="none" strike="noStrike" cap="none" dirty="0">
                <a:solidFill>
                  <a:schemeClr val="dk1"/>
                </a:solidFill>
                <a:latin typeface="Calibri"/>
                <a:ea typeface="Calibri"/>
                <a:cs typeface="Calibri"/>
                <a:sym typeface="Calibri"/>
              </a:rPr>
              <a:t>Transcription factor </a:t>
            </a:r>
            <a:r>
              <a:rPr lang="en-US" sz="2400" b="0" i="0" u="none" strike="noStrike" cap="none" dirty="0" err="1">
                <a:solidFill>
                  <a:schemeClr val="dk1"/>
                </a:solidFill>
                <a:latin typeface="Calibri"/>
                <a:ea typeface="Calibri"/>
                <a:cs typeface="Calibri"/>
                <a:sym typeface="Calibri"/>
              </a:rPr>
              <a:t>PmrA</a:t>
            </a:r>
            <a:r>
              <a:rPr lang="en-US" sz="2400" b="0"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US" sz="2400" dirty="0">
                <a:solidFill>
                  <a:schemeClr val="dk1"/>
                </a:solidFill>
                <a:latin typeface="Calibri"/>
                <a:ea typeface="Calibri"/>
                <a:cs typeface="Calibri"/>
                <a:sym typeface="Calibri"/>
              </a:rPr>
              <a:t>	- Anti-virulence factor </a:t>
            </a:r>
            <a:r>
              <a:rPr lang="en-US" sz="2400" dirty="0" err="1">
                <a:solidFill>
                  <a:schemeClr val="dk1"/>
                </a:solidFill>
                <a:latin typeface="Calibri"/>
                <a:ea typeface="Calibri"/>
                <a:cs typeface="Calibri"/>
                <a:sym typeface="Calibri"/>
              </a:rPr>
              <a:t>PriM</a:t>
            </a:r>
            <a:r>
              <a:rPr lang="en-US" sz="2400"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endParaRPr sz="2400" dirty="0">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2400"/>
              <a:buFont typeface="Arial"/>
              <a:buChar char="•"/>
            </a:pPr>
            <a:r>
              <a:rPr lang="en-US" sz="2400" dirty="0">
                <a:solidFill>
                  <a:schemeClr val="dk1"/>
                </a:solidFill>
                <a:latin typeface="Calibri"/>
                <a:ea typeface="Calibri"/>
                <a:cs typeface="Calibri"/>
                <a:sym typeface="Calibri"/>
              </a:rPr>
              <a:t>Overall goal: </a:t>
            </a:r>
            <a:r>
              <a:rPr lang="en-US" sz="2400" b="1" dirty="0">
                <a:solidFill>
                  <a:schemeClr val="dk1"/>
                </a:solidFill>
                <a:latin typeface="Calibri"/>
                <a:ea typeface="Calibri"/>
                <a:cs typeface="Calibri"/>
                <a:sym typeface="Calibri"/>
              </a:rPr>
              <a:t>Uncover how </a:t>
            </a:r>
            <a:r>
              <a:rPr lang="en-US" sz="2400" b="1" dirty="0" err="1">
                <a:solidFill>
                  <a:schemeClr val="dk1"/>
                </a:solidFill>
                <a:latin typeface="Calibri"/>
                <a:ea typeface="Calibri"/>
                <a:cs typeface="Calibri"/>
                <a:sym typeface="Calibri"/>
              </a:rPr>
              <a:t>PriM</a:t>
            </a:r>
            <a:r>
              <a:rPr lang="en-US" sz="2400" b="1" dirty="0">
                <a:solidFill>
                  <a:schemeClr val="dk1"/>
                </a:solidFill>
                <a:latin typeface="Calibri"/>
                <a:ea typeface="Calibri"/>
                <a:cs typeface="Calibri"/>
                <a:sym typeface="Calibri"/>
              </a:rPr>
              <a:t> functions to prevent intramacrophage survival</a:t>
            </a:r>
            <a:endParaRPr sz="24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2400" dirty="0">
                <a:solidFill>
                  <a:schemeClr val="dk1"/>
                </a:solidFill>
                <a:latin typeface="Calibri"/>
                <a:ea typeface="Calibri"/>
                <a:cs typeface="Calibri"/>
                <a:sym typeface="Calibri"/>
              </a:rPr>
              <a:t>	- Specific aim 1: Identify critical structural features of </a:t>
            </a:r>
            <a:r>
              <a:rPr lang="en-US" sz="2400" dirty="0" err="1">
                <a:solidFill>
                  <a:schemeClr val="dk1"/>
                </a:solidFill>
                <a:latin typeface="Calibri"/>
                <a:ea typeface="Calibri"/>
                <a:cs typeface="Calibri"/>
                <a:sym typeface="Calibri"/>
              </a:rPr>
              <a:t>PriM</a:t>
            </a:r>
            <a:r>
              <a:rPr lang="en-US" sz="3600" dirty="0">
                <a:solidFill>
                  <a:schemeClr val="dk1"/>
                </a:solidFill>
                <a:latin typeface="Calibri"/>
                <a:ea typeface="Calibri"/>
                <a:cs typeface="Calibri"/>
                <a:sym typeface="Calibri"/>
              </a:rPr>
              <a:t> </a:t>
            </a:r>
            <a:endParaRPr sz="24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2400" dirty="0">
                <a:solidFill>
                  <a:schemeClr val="dk1"/>
                </a:solidFill>
                <a:latin typeface="Calibri"/>
                <a:ea typeface="Calibri"/>
                <a:cs typeface="Calibri"/>
                <a:sym typeface="Calibri"/>
              </a:rPr>
              <a:t>	- Specific aim 2: Identify factors critical to the function of </a:t>
            </a:r>
            <a:r>
              <a:rPr lang="en-US" sz="2400" dirty="0" err="1">
                <a:solidFill>
                  <a:schemeClr val="dk1"/>
                </a:solidFill>
                <a:latin typeface="Calibri"/>
                <a:ea typeface="Calibri"/>
                <a:cs typeface="Calibri"/>
                <a:sym typeface="Calibri"/>
              </a:rPr>
              <a:t>PriM</a:t>
            </a:r>
            <a:endParaRPr sz="24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2400" dirty="0">
                <a:solidFill>
                  <a:schemeClr val="dk1"/>
                </a:solidFill>
                <a:latin typeface="Calibri"/>
                <a:ea typeface="Calibri"/>
                <a:cs typeface="Calibri"/>
                <a:sym typeface="Calibri"/>
              </a:rPr>
              <a:t>	</a:t>
            </a:r>
            <a:endParaRPr dirty="0"/>
          </a:p>
          <a:p>
            <a:pPr marL="342900" marR="0" lvl="0" indent="-342900" algn="l" rtl="0">
              <a:spcBef>
                <a:spcPts val="0"/>
              </a:spcBef>
              <a:spcAft>
                <a:spcPts val="0"/>
              </a:spcAft>
              <a:buClr>
                <a:schemeClr val="dk1"/>
              </a:buClr>
              <a:buSzPts val="2400"/>
              <a:buFont typeface="Arial"/>
              <a:buChar char="•"/>
            </a:pPr>
            <a:r>
              <a:rPr lang="en-US" sz="2400" dirty="0">
                <a:solidFill>
                  <a:schemeClr val="dk1"/>
                </a:solidFill>
                <a:latin typeface="Calibri"/>
                <a:ea typeface="Calibri"/>
                <a:cs typeface="Calibri"/>
                <a:sym typeface="Calibri"/>
              </a:rPr>
              <a:t>Conclusions and Future Directions</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6">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6">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6">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6">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6DDD1-B6E2-453A-A37C-61901D9CB750}"/>
              </a:ext>
            </a:extLst>
          </p:cNvPr>
          <p:cNvSpPr>
            <a:spLocks noGrp="1"/>
          </p:cNvSpPr>
          <p:nvPr>
            <p:ph type="title"/>
          </p:nvPr>
        </p:nvSpPr>
        <p:spPr/>
        <p:txBody>
          <a:bodyPr/>
          <a:lstStyle/>
          <a:p>
            <a:r>
              <a:rPr lang="en-US" dirty="0"/>
              <a:t>Conclusions from aim 1 </a:t>
            </a:r>
          </a:p>
        </p:txBody>
      </p:sp>
      <p:sp>
        <p:nvSpPr>
          <p:cNvPr id="3" name="Content Placeholder 2">
            <a:extLst>
              <a:ext uri="{FF2B5EF4-FFF2-40B4-BE49-F238E27FC236}">
                <a16:creationId xmlns:a16="http://schemas.microsoft.com/office/drawing/2014/main" id="{92CFB14F-4C38-4621-9859-734FF0569874}"/>
              </a:ext>
            </a:extLst>
          </p:cNvPr>
          <p:cNvSpPr>
            <a:spLocks noGrp="1"/>
          </p:cNvSpPr>
          <p:nvPr>
            <p:ph idx="1"/>
          </p:nvPr>
        </p:nvSpPr>
        <p:spPr>
          <a:xfrm>
            <a:off x="838200" y="1825625"/>
            <a:ext cx="7536366" cy="4351338"/>
          </a:xfrm>
        </p:spPr>
        <p:txBody>
          <a:bodyPr/>
          <a:lstStyle/>
          <a:p>
            <a:pPr>
              <a:lnSpc>
                <a:spcPct val="100000"/>
              </a:lnSpc>
            </a:pPr>
            <a:r>
              <a:rPr lang="en-US" sz="3200" dirty="0">
                <a:latin typeface="Calibri" panose="020F0502020204030204" pitchFamily="34" charset="0"/>
                <a:cs typeface="Calibri" panose="020F0502020204030204" pitchFamily="34" charset="0"/>
              </a:rPr>
              <a:t>Mutation in tip region and disulfide bond seem not to have an effect on virulence </a:t>
            </a:r>
          </a:p>
          <a:p>
            <a:pPr>
              <a:lnSpc>
                <a:spcPct val="100000"/>
              </a:lnSpc>
            </a:pPr>
            <a:endParaRPr lang="en-US" sz="3200" dirty="0">
              <a:latin typeface="Calibri" panose="020F0502020204030204" pitchFamily="34" charset="0"/>
              <a:cs typeface="Calibri" panose="020F0502020204030204" pitchFamily="34" charset="0"/>
            </a:endParaRPr>
          </a:p>
          <a:p>
            <a:pPr>
              <a:lnSpc>
                <a:spcPct val="100000"/>
              </a:lnSpc>
            </a:pPr>
            <a:r>
              <a:rPr lang="en-US" sz="3200" dirty="0">
                <a:latin typeface="Calibri" panose="020F0502020204030204" pitchFamily="34" charset="0"/>
                <a:cs typeface="Calibri" panose="020F0502020204030204" pitchFamily="34" charset="0"/>
              </a:rPr>
              <a:t>Pocket region seems to be important for </a:t>
            </a:r>
            <a:r>
              <a:rPr lang="en-US" sz="3200" dirty="0" err="1">
                <a:latin typeface="Calibri" panose="020F0502020204030204" pitchFamily="34" charset="0"/>
                <a:cs typeface="Calibri" panose="020F0502020204030204" pitchFamily="34" charset="0"/>
              </a:rPr>
              <a:t>PriM’s</a:t>
            </a:r>
            <a:r>
              <a:rPr lang="en-US" sz="3200" dirty="0">
                <a:latin typeface="Calibri" panose="020F0502020204030204" pitchFamily="34" charset="0"/>
                <a:cs typeface="Calibri" panose="020F0502020204030204" pitchFamily="34" charset="0"/>
              </a:rPr>
              <a:t> anti-virulence function</a:t>
            </a:r>
          </a:p>
          <a:p>
            <a:pPr lvl="1">
              <a:lnSpc>
                <a:spcPct val="100000"/>
              </a:lnSpc>
            </a:pPr>
            <a:r>
              <a:rPr lang="en-US" dirty="0">
                <a:latin typeface="Calibri" panose="020F0502020204030204" pitchFamily="34" charset="0"/>
                <a:cs typeface="Calibri" panose="020F0502020204030204" pitchFamily="34" charset="0"/>
              </a:rPr>
              <a:t>Provides us with a tool to further understand </a:t>
            </a:r>
            <a:r>
              <a:rPr lang="en-US" dirty="0" err="1">
                <a:latin typeface="Calibri" panose="020F0502020204030204" pitchFamily="34" charset="0"/>
                <a:cs typeface="Calibri" panose="020F0502020204030204" pitchFamily="34" charset="0"/>
              </a:rPr>
              <a:t>PriM’s</a:t>
            </a:r>
            <a:r>
              <a:rPr lang="en-US" dirty="0">
                <a:latin typeface="Calibri" panose="020F0502020204030204" pitchFamily="34" charset="0"/>
                <a:cs typeface="Calibri" panose="020F0502020204030204" pitchFamily="34" charset="0"/>
              </a:rPr>
              <a:t> function</a:t>
            </a:r>
          </a:p>
          <a:p>
            <a:pPr marL="0" indent="0">
              <a:lnSpc>
                <a:spcPct val="100000"/>
              </a:lnSpc>
              <a:buNone/>
            </a:pPr>
            <a:endParaRPr lang="en-US" dirty="0"/>
          </a:p>
        </p:txBody>
      </p:sp>
      <p:pic>
        <p:nvPicPr>
          <p:cNvPr id="6" name="Picture 1030">
            <a:extLst>
              <a:ext uri="{FF2B5EF4-FFF2-40B4-BE49-F238E27FC236}">
                <a16:creationId xmlns:a16="http://schemas.microsoft.com/office/drawing/2014/main" id="{8FC70D47-3D61-4848-BD09-1A75686E4F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5170" y="3078481"/>
            <a:ext cx="3044131" cy="2117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852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98DF4-1337-4CFF-9D3A-3ADADEBBFD56}"/>
              </a:ext>
            </a:extLst>
          </p:cNvPr>
          <p:cNvSpPr>
            <a:spLocks noGrp="1"/>
          </p:cNvSpPr>
          <p:nvPr>
            <p:ph type="title"/>
          </p:nvPr>
        </p:nvSpPr>
        <p:spPr/>
        <p:txBody>
          <a:bodyPr>
            <a:normAutofit/>
          </a:bodyPr>
          <a:lstStyle/>
          <a:p>
            <a:r>
              <a:rPr lang="en-US" sz="4800" dirty="0"/>
              <a:t>Second aim</a:t>
            </a:r>
          </a:p>
        </p:txBody>
      </p:sp>
      <p:sp>
        <p:nvSpPr>
          <p:cNvPr id="3" name="Content Placeholder 2">
            <a:extLst>
              <a:ext uri="{FF2B5EF4-FFF2-40B4-BE49-F238E27FC236}">
                <a16:creationId xmlns:a16="http://schemas.microsoft.com/office/drawing/2014/main" id="{73EAB199-6EF6-4B5B-B726-3D3002DB13E0}"/>
              </a:ext>
            </a:extLst>
          </p:cNvPr>
          <p:cNvSpPr>
            <a:spLocks noGrp="1"/>
          </p:cNvSpPr>
          <p:nvPr>
            <p:ph idx="1"/>
          </p:nvPr>
        </p:nvSpPr>
        <p:spPr/>
        <p:txBody>
          <a:bodyPr>
            <a:normAutofit/>
          </a:bodyPr>
          <a:lstStyle/>
          <a:p>
            <a:r>
              <a:rPr lang="en-US" sz="4000" dirty="0"/>
              <a:t>Goal was to identify a potential interacting partner of </a:t>
            </a:r>
            <a:r>
              <a:rPr lang="en-US" sz="4000" dirty="0" err="1"/>
              <a:t>PriM</a:t>
            </a:r>
            <a:r>
              <a:rPr lang="en-US" sz="4000" dirty="0"/>
              <a:t> that plays a role in the anti-virulence function </a:t>
            </a:r>
          </a:p>
          <a:p>
            <a:pPr marL="0" indent="0">
              <a:buNone/>
            </a:pPr>
            <a:endParaRPr lang="en-US" sz="4000" dirty="0"/>
          </a:p>
          <a:p>
            <a:r>
              <a:rPr lang="en-US" sz="4000" dirty="0"/>
              <a:t>Identified </a:t>
            </a:r>
            <a:r>
              <a:rPr lang="en-US" sz="4000" dirty="0" err="1"/>
              <a:t>PmrA</a:t>
            </a:r>
            <a:r>
              <a:rPr lang="en-US" sz="4000" dirty="0"/>
              <a:t> suppressor mutant (</a:t>
            </a:r>
            <a:r>
              <a:rPr lang="en-US" sz="4000" dirty="0" err="1"/>
              <a:t>Δ</a:t>
            </a:r>
            <a:r>
              <a:rPr lang="en-US" sz="4000" i="1" dirty="0" err="1"/>
              <a:t>pmrA</a:t>
            </a:r>
            <a:r>
              <a:rPr lang="en-US" sz="4000" i="1" dirty="0"/>
              <a:t>,</a:t>
            </a:r>
            <a:r>
              <a:rPr lang="en-US" sz="4000" dirty="0"/>
              <a:t> </a:t>
            </a:r>
            <a:r>
              <a:rPr lang="en-US" sz="4000" dirty="0" err="1"/>
              <a:t>PriM</a:t>
            </a:r>
            <a:r>
              <a:rPr lang="en-US" sz="4000" dirty="0"/>
              <a:t> has no mutations)</a:t>
            </a:r>
          </a:p>
          <a:p>
            <a:endParaRPr lang="en-US" sz="3600" dirty="0"/>
          </a:p>
          <a:p>
            <a:pPr marL="0" indent="0">
              <a:buNone/>
            </a:pPr>
            <a:endParaRPr lang="en-US" sz="3600" dirty="0"/>
          </a:p>
        </p:txBody>
      </p:sp>
    </p:spTree>
    <p:extLst>
      <p:ext uri="{BB962C8B-B14F-4D97-AF65-F5344CB8AC3E}">
        <p14:creationId xmlns:p14="http://schemas.microsoft.com/office/powerpoint/2010/main" val="2508505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EEE41-AA45-43A3-B6BD-53DEDDD06545}"/>
              </a:ext>
            </a:extLst>
          </p:cNvPr>
          <p:cNvSpPr>
            <a:spLocks noGrp="1"/>
          </p:cNvSpPr>
          <p:nvPr>
            <p:ph type="title"/>
          </p:nvPr>
        </p:nvSpPr>
        <p:spPr/>
        <p:txBody>
          <a:bodyPr>
            <a:normAutofit/>
          </a:bodyPr>
          <a:lstStyle/>
          <a:p>
            <a:r>
              <a:rPr lang="en-US" sz="3600" dirty="0"/>
              <a:t>Mutant that suppresses </a:t>
            </a:r>
            <a:r>
              <a:rPr lang="el-GR" sz="3600" dirty="0"/>
              <a:t>Δ</a:t>
            </a:r>
            <a:r>
              <a:rPr lang="en-US" sz="3600" i="1" dirty="0" err="1"/>
              <a:t>pmrA</a:t>
            </a:r>
            <a:r>
              <a:rPr lang="en-US" sz="3600" dirty="0"/>
              <a:t> phenotype</a:t>
            </a:r>
          </a:p>
        </p:txBody>
      </p:sp>
      <p:pic>
        <p:nvPicPr>
          <p:cNvPr id="5" name="Picture 4">
            <a:extLst>
              <a:ext uri="{FF2B5EF4-FFF2-40B4-BE49-F238E27FC236}">
                <a16:creationId xmlns:a16="http://schemas.microsoft.com/office/drawing/2014/main" id="{E9E67056-F852-480D-A57D-AD48742B71B8}"/>
              </a:ext>
            </a:extLst>
          </p:cNvPr>
          <p:cNvPicPr>
            <a:picLocks noChangeAspect="1"/>
          </p:cNvPicPr>
          <p:nvPr/>
        </p:nvPicPr>
        <p:blipFill rotWithShape="1">
          <a:blip r:embed="rId3"/>
          <a:srcRect l="17758" t="-1" r="17706" b="68263"/>
          <a:stretch/>
        </p:blipFill>
        <p:spPr>
          <a:xfrm>
            <a:off x="2256916" y="1690688"/>
            <a:ext cx="7678167" cy="4886641"/>
          </a:xfrm>
          <a:prstGeom prst="rect">
            <a:avLst/>
          </a:prstGeom>
        </p:spPr>
      </p:pic>
      <p:sp>
        <p:nvSpPr>
          <p:cNvPr id="8" name="TextBox 7">
            <a:extLst>
              <a:ext uri="{FF2B5EF4-FFF2-40B4-BE49-F238E27FC236}">
                <a16:creationId xmlns:a16="http://schemas.microsoft.com/office/drawing/2014/main" id="{73194B97-D452-456C-90EC-4F88396DA31F}"/>
              </a:ext>
            </a:extLst>
          </p:cNvPr>
          <p:cNvSpPr txBox="1"/>
          <p:nvPr/>
        </p:nvSpPr>
        <p:spPr>
          <a:xfrm>
            <a:off x="10066518" y="6452885"/>
            <a:ext cx="1948931" cy="338554"/>
          </a:xfrm>
          <a:prstGeom prst="rect">
            <a:avLst/>
          </a:prstGeom>
          <a:noFill/>
        </p:spPr>
        <p:txBody>
          <a:bodyPr wrap="none" rtlCol="0">
            <a:spAutoFit/>
          </a:bodyPr>
          <a:lstStyle/>
          <a:p>
            <a:r>
              <a:rPr lang="en-US" sz="1600" dirty="0"/>
              <a:t>*p=&lt;0.01 at 24 hours</a:t>
            </a:r>
          </a:p>
        </p:txBody>
      </p:sp>
    </p:spTree>
    <p:extLst>
      <p:ext uri="{BB962C8B-B14F-4D97-AF65-F5344CB8AC3E}">
        <p14:creationId xmlns:p14="http://schemas.microsoft.com/office/powerpoint/2010/main" val="19914580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084B1-449E-4D42-A84F-278501CF39B1}"/>
              </a:ext>
            </a:extLst>
          </p:cNvPr>
          <p:cNvSpPr>
            <a:spLocks noGrp="1"/>
          </p:cNvSpPr>
          <p:nvPr>
            <p:ph type="title"/>
          </p:nvPr>
        </p:nvSpPr>
        <p:spPr>
          <a:xfrm>
            <a:off x="838200" y="365125"/>
            <a:ext cx="10515600" cy="1325563"/>
          </a:xfrm>
        </p:spPr>
        <p:txBody>
          <a:bodyPr/>
          <a:lstStyle/>
          <a:p>
            <a:r>
              <a:rPr lang="en-US" dirty="0"/>
              <a:t>Mutations unique to </a:t>
            </a:r>
            <a:r>
              <a:rPr lang="en-US" dirty="0" err="1"/>
              <a:t>PmrA</a:t>
            </a:r>
            <a:r>
              <a:rPr lang="en-US" dirty="0"/>
              <a:t> suppressor cells</a:t>
            </a:r>
          </a:p>
        </p:txBody>
      </p:sp>
      <p:graphicFrame>
        <p:nvGraphicFramePr>
          <p:cNvPr id="6" name="Content Placeholder 5">
            <a:extLst>
              <a:ext uri="{FF2B5EF4-FFF2-40B4-BE49-F238E27FC236}">
                <a16:creationId xmlns:a16="http://schemas.microsoft.com/office/drawing/2014/main" id="{C8054BA1-FCB2-4EBD-8273-B3E02CE4C561}"/>
              </a:ext>
            </a:extLst>
          </p:cNvPr>
          <p:cNvGraphicFramePr>
            <a:graphicFrameLocks noGrp="1"/>
          </p:cNvGraphicFramePr>
          <p:nvPr>
            <p:ph idx="1"/>
            <p:extLst>
              <p:ext uri="{D42A27DB-BD31-4B8C-83A1-F6EECF244321}">
                <p14:modId xmlns:p14="http://schemas.microsoft.com/office/powerpoint/2010/main" val="2524370226"/>
              </p:ext>
            </p:extLst>
          </p:nvPr>
        </p:nvGraphicFramePr>
        <p:xfrm>
          <a:off x="2399822" y="2029016"/>
          <a:ext cx="6110689" cy="3832288"/>
        </p:xfrm>
        <a:graphic>
          <a:graphicData uri="http://schemas.openxmlformats.org/drawingml/2006/table">
            <a:tbl>
              <a:tblPr firstRow="1" firstCol="1" bandRow="1">
                <a:tableStyleId>{F5AB1C69-6EDB-4FF4-983F-18BD219EF322}</a:tableStyleId>
              </a:tblPr>
              <a:tblGrid>
                <a:gridCol w="2747691">
                  <a:extLst>
                    <a:ext uri="{9D8B030D-6E8A-4147-A177-3AD203B41FA5}">
                      <a16:colId xmlns:a16="http://schemas.microsoft.com/office/drawing/2014/main" val="662018671"/>
                    </a:ext>
                  </a:extLst>
                </a:gridCol>
                <a:gridCol w="1827161">
                  <a:extLst>
                    <a:ext uri="{9D8B030D-6E8A-4147-A177-3AD203B41FA5}">
                      <a16:colId xmlns:a16="http://schemas.microsoft.com/office/drawing/2014/main" val="1262481019"/>
                    </a:ext>
                  </a:extLst>
                </a:gridCol>
                <a:gridCol w="1535837">
                  <a:extLst>
                    <a:ext uri="{9D8B030D-6E8A-4147-A177-3AD203B41FA5}">
                      <a16:colId xmlns:a16="http://schemas.microsoft.com/office/drawing/2014/main" val="3109769043"/>
                    </a:ext>
                  </a:extLst>
                </a:gridCol>
              </a:tblGrid>
              <a:tr h="1042290">
                <a:tc>
                  <a:txBody>
                    <a:bodyPr/>
                    <a:lstStyle/>
                    <a:p>
                      <a:pPr marL="0" marR="0">
                        <a:spcBef>
                          <a:spcPts val="0"/>
                        </a:spcBef>
                        <a:spcAft>
                          <a:spcPts val="0"/>
                        </a:spcAft>
                      </a:pPr>
                      <a:r>
                        <a:rPr lang="en-US" sz="2800" dirty="0">
                          <a:effectLst/>
                        </a:rPr>
                        <a:t>Gene or Region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2400" dirty="0">
                          <a:effectLst/>
                        </a:rPr>
                        <a:t>Locus Number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2400" dirty="0">
                          <a:effectLst/>
                        </a:rPr>
                        <a:t>Mutations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41502225"/>
                  </a:ext>
                </a:extLst>
              </a:tr>
              <a:tr h="709336">
                <a:tc>
                  <a:txBody>
                    <a:bodyPr/>
                    <a:lstStyle/>
                    <a:p>
                      <a:pPr marL="0" marR="0">
                        <a:spcBef>
                          <a:spcPts val="0"/>
                        </a:spcBef>
                        <a:spcAft>
                          <a:spcPts val="0"/>
                        </a:spcAft>
                      </a:pPr>
                      <a:r>
                        <a:rPr lang="en-US" sz="1800" dirty="0">
                          <a:effectLst/>
                        </a:rPr>
                        <a:t>ATP Binding Protein</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FTL_0146</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2000" dirty="0">
                          <a:effectLst/>
                        </a:rPr>
                        <a:t>F315L</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29746575"/>
                  </a:ext>
                </a:extLst>
              </a:tr>
              <a:tr h="1124658">
                <a:tc>
                  <a:txBody>
                    <a:bodyPr/>
                    <a:lstStyle/>
                    <a:p>
                      <a:pPr marL="0" marR="0">
                        <a:spcBef>
                          <a:spcPts val="0"/>
                        </a:spcBef>
                        <a:spcAft>
                          <a:spcPts val="0"/>
                        </a:spcAft>
                      </a:pPr>
                      <a:r>
                        <a:rPr lang="en-US" sz="1800" dirty="0">
                          <a:effectLst/>
                        </a:rPr>
                        <a:t>Proton-dependent oligopeptide transport</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FTL_1339</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G421G</a:t>
                      </a:r>
                    </a:p>
                    <a:p>
                      <a:pPr marL="0" marR="0">
                        <a:spcBef>
                          <a:spcPts val="0"/>
                        </a:spcBef>
                        <a:spcAft>
                          <a:spcPts val="0"/>
                        </a:spcAft>
                      </a:pPr>
                      <a:r>
                        <a:rPr lang="en-US" sz="1800" dirty="0">
                          <a:effectLst/>
                          <a:latin typeface="+mn-lt"/>
                          <a:ea typeface="Times New Roman" panose="02020603050405020304" pitchFamily="18" charset="0"/>
                          <a:cs typeface="Times New Roman" panose="02020603050405020304" pitchFamily="18" charset="0"/>
                        </a:rPr>
                        <a:t>(CCC </a:t>
                      </a:r>
                      <a:r>
                        <a:rPr lang="en-US" sz="1800" dirty="0">
                          <a:effectLst/>
                          <a:latin typeface="+mn-lt"/>
                          <a:ea typeface="Times New Roman" panose="02020603050405020304" pitchFamily="18" charset="0"/>
                          <a:cs typeface="Times New Roman" panose="02020603050405020304" pitchFamily="18" charset="0"/>
                          <a:sym typeface="Wingdings" panose="05000000000000000000" pitchFamily="2" charset="2"/>
                        </a:rPr>
                        <a:t> CCA)</a:t>
                      </a:r>
                      <a:endParaRPr lang="en-US" sz="18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57136552"/>
                  </a:ext>
                </a:extLst>
              </a:tr>
              <a:tr h="956004">
                <a:tc>
                  <a:txBody>
                    <a:bodyPr/>
                    <a:lstStyle/>
                    <a:p>
                      <a:pPr marL="0" marR="0">
                        <a:spcBef>
                          <a:spcPts val="0"/>
                        </a:spcBef>
                        <a:spcAft>
                          <a:spcPts val="0"/>
                        </a:spcAft>
                      </a:pPr>
                      <a:r>
                        <a:rPr lang="en-US" sz="2000" dirty="0">
                          <a:effectLst/>
                        </a:rPr>
                        <a:t>Upstream of hypothetical protein</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Upstream of FTL_0869</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kern="1200" dirty="0">
                          <a:solidFill>
                            <a:schemeClr val="dk1"/>
                          </a:solidFill>
                          <a:effectLst/>
                          <a:latin typeface="+mn-lt"/>
                          <a:ea typeface="+mn-ea"/>
                          <a:cs typeface="+mn-cs"/>
                        </a:rPr>
                        <a:t>G849877T</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73378093"/>
                  </a:ext>
                </a:extLst>
              </a:tr>
            </a:tbl>
          </a:graphicData>
        </a:graphic>
      </p:graphicFrame>
      <p:sp>
        <p:nvSpPr>
          <p:cNvPr id="7" name="TextBox 6">
            <a:extLst>
              <a:ext uri="{FF2B5EF4-FFF2-40B4-BE49-F238E27FC236}">
                <a16:creationId xmlns:a16="http://schemas.microsoft.com/office/drawing/2014/main" id="{76172010-A8BD-418F-B229-EDF69A835BD6}"/>
              </a:ext>
            </a:extLst>
          </p:cNvPr>
          <p:cNvSpPr txBox="1"/>
          <p:nvPr/>
        </p:nvSpPr>
        <p:spPr>
          <a:xfrm>
            <a:off x="1905399" y="3785616"/>
            <a:ext cx="8518761" cy="1116717"/>
          </a:xfrm>
          <a:prstGeom prst="rect">
            <a:avLst/>
          </a:prstGeom>
          <a:solidFill>
            <a:schemeClr val="bg1"/>
          </a:solidFill>
        </p:spPr>
        <p:txBody>
          <a:bodyPr wrap="square" rtlCol="0">
            <a:spAutoFit/>
          </a:bodyPr>
          <a:lstStyle/>
          <a:p>
            <a:endParaRPr lang="en-US" dirty="0"/>
          </a:p>
        </p:txBody>
      </p:sp>
      <p:sp>
        <p:nvSpPr>
          <p:cNvPr id="12" name="TextBox 11">
            <a:extLst>
              <a:ext uri="{FF2B5EF4-FFF2-40B4-BE49-F238E27FC236}">
                <a16:creationId xmlns:a16="http://schemas.microsoft.com/office/drawing/2014/main" id="{8AA01430-7987-497F-BE0D-1E661773BCDC}"/>
              </a:ext>
            </a:extLst>
          </p:cNvPr>
          <p:cNvSpPr txBox="1"/>
          <p:nvPr/>
        </p:nvSpPr>
        <p:spPr>
          <a:xfrm>
            <a:off x="2164955" y="4902333"/>
            <a:ext cx="8518761" cy="1116717"/>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4224286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33DC3-E32C-4FB0-BF4E-C807DE491572}"/>
              </a:ext>
            </a:extLst>
          </p:cNvPr>
          <p:cNvSpPr>
            <a:spLocks noGrp="1"/>
          </p:cNvSpPr>
          <p:nvPr>
            <p:ph type="title"/>
          </p:nvPr>
        </p:nvSpPr>
        <p:spPr/>
        <p:txBody>
          <a:bodyPr>
            <a:normAutofit/>
          </a:bodyPr>
          <a:lstStyle/>
          <a:p>
            <a:r>
              <a:rPr lang="en-US" sz="4000" dirty="0"/>
              <a:t>Mutation in FTL_0146 contributes to suppressor phenotype  </a:t>
            </a:r>
          </a:p>
        </p:txBody>
      </p:sp>
      <p:pic>
        <p:nvPicPr>
          <p:cNvPr id="5" name="Picture 4">
            <a:extLst>
              <a:ext uri="{FF2B5EF4-FFF2-40B4-BE49-F238E27FC236}">
                <a16:creationId xmlns:a16="http://schemas.microsoft.com/office/drawing/2014/main" id="{49E5E288-0939-47BA-A2BB-93E913F63113}"/>
              </a:ext>
            </a:extLst>
          </p:cNvPr>
          <p:cNvPicPr>
            <a:picLocks noChangeAspect="1"/>
          </p:cNvPicPr>
          <p:nvPr/>
        </p:nvPicPr>
        <p:blipFill rotWithShape="1">
          <a:blip r:embed="rId3"/>
          <a:srcRect l="19135" t="65034" r="19577" b="-2"/>
          <a:stretch/>
        </p:blipFill>
        <p:spPr>
          <a:xfrm>
            <a:off x="2895600" y="1690688"/>
            <a:ext cx="6688736" cy="4938712"/>
          </a:xfrm>
          <a:prstGeom prst="rect">
            <a:avLst/>
          </a:prstGeom>
        </p:spPr>
      </p:pic>
    </p:spTree>
    <p:extLst>
      <p:ext uri="{BB962C8B-B14F-4D97-AF65-F5344CB8AC3E}">
        <p14:creationId xmlns:p14="http://schemas.microsoft.com/office/powerpoint/2010/main" val="34612800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DA822-CDF8-4C84-9731-4920619A23FE}"/>
              </a:ext>
            </a:extLst>
          </p:cNvPr>
          <p:cNvSpPr>
            <a:spLocks noGrp="1"/>
          </p:cNvSpPr>
          <p:nvPr>
            <p:ph type="title"/>
          </p:nvPr>
        </p:nvSpPr>
        <p:spPr/>
        <p:txBody>
          <a:bodyPr/>
          <a:lstStyle/>
          <a:p>
            <a:r>
              <a:rPr lang="en-US" dirty="0"/>
              <a:t>Returning to the </a:t>
            </a:r>
            <a:r>
              <a:rPr lang="en-US" dirty="0" err="1"/>
              <a:t>PmrA</a:t>
            </a:r>
            <a:r>
              <a:rPr lang="en-US" dirty="0"/>
              <a:t> Suppressor Mutant </a:t>
            </a:r>
          </a:p>
        </p:txBody>
      </p:sp>
      <p:graphicFrame>
        <p:nvGraphicFramePr>
          <p:cNvPr id="5" name="Content Placeholder 5">
            <a:extLst>
              <a:ext uri="{FF2B5EF4-FFF2-40B4-BE49-F238E27FC236}">
                <a16:creationId xmlns:a16="http://schemas.microsoft.com/office/drawing/2014/main" id="{FF14A3CD-9F6E-4A28-A285-56E498885F05}"/>
              </a:ext>
            </a:extLst>
          </p:cNvPr>
          <p:cNvGraphicFramePr>
            <a:graphicFrameLocks noGrp="1"/>
          </p:cNvGraphicFramePr>
          <p:nvPr>
            <p:ph idx="1"/>
            <p:extLst>
              <p:ext uri="{D42A27DB-BD31-4B8C-83A1-F6EECF244321}">
                <p14:modId xmlns:p14="http://schemas.microsoft.com/office/powerpoint/2010/main" val="1765761797"/>
              </p:ext>
            </p:extLst>
          </p:nvPr>
        </p:nvGraphicFramePr>
        <p:xfrm>
          <a:off x="2387791" y="2003509"/>
          <a:ext cx="6110689" cy="3832288"/>
        </p:xfrm>
        <a:graphic>
          <a:graphicData uri="http://schemas.openxmlformats.org/drawingml/2006/table">
            <a:tbl>
              <a:tblPr firstRow="1" firstCol="1" bandRow="1">
                <a:tableStyleId>{F5AB1C69-6EDB-4FF4-983F-18BD219EF322}</a:tableStyleId>
              </a:tblPr>
              <a:tblGrid>
                <a:gridCol w="2747691">
                  <a:extLst>
                    <a:ext uri="{9D8B030D-6E8A-4147-A177-3AD203B41FA5}">
                      <a16:colId xmlns:a16="http://schemas.microsoft.com/office/drawing/2014/main" val="662018671"/>
                    </a:ext>
                  </a:extLst>
                </a:gridCol>
                <a:gridCol w="1827161">
                  <a:extLst>
                    <a:ext uri="{9D8B030D-6E8A-4147-A177-3AD203B41FA5}">
                      <a16:colId xmlns:a16="http://schemas.microsoft.com/office/drawing/2014/main" val="1262481019"/>
                    </a:ext>
                  </a:extLst>
                </a:gridCol>
                <a:gridCol w="1535837">
                  <a:extLst>
                    <a:ext uri="{9D8B030D-6E8A-4147-A177-3AD203B41FA5}">
                      <a16:colId xmlns:a16="http://schemas.microsoft.com/office/drawing/2014/main" val="3109769043"/>
                    </a:ext>
                  </a:extLst>
                </a:gridCol>
              </a:tblGrid>
              <a:tr h="1042290">
                <a:tc>
                  <a:txBody>
                    <a:bodyPr/>
                    <a:lstStyle/>
                    <a:p>
                      <a:pPr marL="0" marR="0">
                        <a:spcBef>
                          <a:spcPts val="0"/>
                        </a:spcBef>
                        <a:spcAft>
                          <a:spcPts val="0"/>
                        </a:spcAft>
                      </a:pPr>
                      <a:r>
                        <a:rPr lang="en-US" sz="2800" dirty="0">
                          <a:effectLst/>
                        </a:rPr>
                        <a:t>Gene or Region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2400" dirty="0">
                          <a:effectLst/>
                        </a:rPr>
                        <a:t>Locus Number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2400" dirty="0">
                          <a:effectLst/>
                        </a:rPr>
                        <a:t>Mutations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41502225"/>
                  </a:ext>
                </a:extLst>
              </a:tr>
              <a:tr h="709336">
                <a:tc>
                  <a:txBody>
                    <a:bodyPr/>
                    <a:lstStyle/>
                    <a:p>
                      <a:pPr marL="0" marR="0">
                        <a:spcBef>
                          <a:spcPts val="0"/>
                        </a:spcBef>
                        <a:spcAft>
                          <a:spcPts val="0"/>
                        </a:spcAft>
                      </a:pPr>
                      <a:r>
                        <a:rPr lang="en-US" sz="1800" dirty="0">
                          <a:effectLst/>
                        </a:rPr>
                        <a:t>ATP Binding Protein</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FTL_0146</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2000" dirty="0">
                          <a:effectLst/>
                        </a:rPr>
                        <a:t>F315L</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29746575"/>
                  </a:ext>
                </a:extLst>
              </a:tr>
              <a:tr h="1124658">
                <a:tc>
                  <a:txBody>
                    <a:bodyPr/>
                    <a:lstStyle/>
                    <a:p>
                      <a:pPr marL="0" marR="0">
                        <a:spcBef>
                          <a:spcPts val="0"/>
                        </a:spcBef>
                        <a:spcAft>
                          <a:spcPts val="0"/>
                        </a:spcAft>
                      </a:pPr>
                      <a:r>
                        <a:rPr lang="en-US" sz="1800" dirty="0">
                          <a:effectLst/>
                        </a:rPr>
                        <a:t>Proton-dependent oligopeptide transport</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FTL_1339</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G421G</a:t>
                      </a:r>
                    </a:p>
                    <a:p>
                      <a:pPr marL="0" marR="0">
                        <a:spcBef>
                          <a:spcPts val="0"/>
                        </a:spcBef>
                        <a:spcAft>
                          <a:spcPts val="0"/>
                        </a:spcAft>
                      </a:pPr>
                      <a:r>
                        <a:rPr lang="en-US" sz="1800" dirty="0">
                          <a:effectLst/>
                          <a:latin typeface="+mn-lt"/>
                          <a:ea typeface="Times New Roman" panose="02020603050405020304" pitchFamily="18" charset="0"/>
                          <a:cs typeface="Times New Roman" panose="02020603050405020304" pitchFamily="18" charset="0"/>
                        </a:rPr>
                        <a:t>(CCC </a:t>
                      </a:r>
                      <a:r>
                        <a:rPr lang="en-US" sz="1800" dirty="0">
                          <a:effectLst/>
                          <a:latin typeface="+mn-lt"/>
                          <a:ea typeface="Times New Roman" panose="02020603050405020304" pitchFamily="18" charset="0"/>
                          <a:cs typeface="Times New Roman" panose="02020603050405020304" pitchFamily="18" charset="0"/>
                          <a:sym typeface="Wingdings" panose="05000000000000000000" pitchFamily="2" charset="2"/>
                        </a:rPr>
                        <a:t> CCA)</a:t>
                      </a:r>
                      <a:endParaRPr lang="en-US" sz="18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57136552"/>
                  </a:ext>
                </a:extLst>
              </a:tr>
              <a:tr h="956004">
                <a:tc>
                  <a:txBody>
                    <a:bodyPr/>
                    <a:lstStyle/>
                    <a:p>
                      <a:pPr marL="0" marR="0">
                        <a:spcBef>
                          <a:spcPts val="0"/>
                        </a:spcBef>
                        <a:spcAft>
                          <a:spcPts val="0"/>
                        </a:spcAft>
                      </a:pPr>
                      <a:r>
                        <a:rPr lang="en-US" sz="2000" dirty="0">
                          <a:effectLst/>
                        </a:rPr>
                        <a:t>Upstream of hypothetical protein</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Upstream of FTL_0869</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kern="1200" dirty="0">
                          <a:solidFill>
                            <a:schemeClr val="dk1"/>
                          </a:solidFill>
                          <a:effectLst/>
                          <a:latin typeface="+mn-lt"/>
                          <a:ea typeface="+mn-ea"/>
                          <a:cs typeface="+mn-cs"/>
                        </a:rPr>
                        <a:t>G849877T</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73378093"/>
                  </a:ext>
                </a:extLst>
              </a:tr>
            </a:tbl>
          </a:graphicData>
        </a:graphic>
      </p:graphicFrame>
      <p:sp>
        <p:nvSpPr>
          <p:cNvPr id="3" name="TextBox 2">
            <a:extLst>
              <a:ext uri="{FF2B5EF4-FFF2-40B4-BE49-F238E27FC236}">
                <a16:creationId xmlns:a16="http://schemas.microsoft.com/office/drawing/2014/main" id="{97FB5BF8-69B3-49D9-9185-782A5E517498}"/>
              </a:ext>
            </a:extLst>
          </p:cNvPr>
          <p:cNvSpPr txBox="1"/>
          <p:nvPr/>
        </p:nvSpPr>
        <p:spPr>
          <a:xfrm>
            <a:off x="1046747" y="1804737"/>
            <a:ext cx="10010274" cy="4308872"/>
          </a:xfrm>
          <a:prstGeom prst="rect">
            <a:avLst/>
          </a:prstGeom>
          <a:noFill/>
        </p:spPr>
        <p:txBody>
          <a:bodyPr wrap="square" rtlCol="0">
            <a:spAutoFit/>
          </a:bodyPr>
          <a:lstStyle/>
          <a:p>
            <a:r>
              <a:rPr lang="en-US" sz="4000" dirty="0"/>
              <a:t>Two hypotheses:</a:t>
            </a:r>
          </a:p>
          <a:p>
            <a:endParaRPr lang="en-US" sz="3600" dirty="0"/>
          </a:p>
          <a:p>
            <a:pPr marL="228600" indent="-228600">
              <a:buAutoNum type="arabicPeriod"/>
            </a:pPr>
            <a:r>
              <a:rPr lang="en-US" sz="3600" dirty="0"/>
              <a:t>These mutations are interfering with the function of </a:t>
            </a:r>
            <a:r>
              <a:rPr lang="en-US" sz="3600" dirty="0" err="1"/>
              <a:t>PriM</a:t>
            </a:r>
            <a:r>
              <a:rPr lang="en-US" sz="3600" dirty="0"/>
              <a:t>  </a:t>
            </a:r>
          </a:p>
          <a:p>
            <a:pPr marL="228600" indent="-228600">
              <a:buAutoNum type="arabicPeriod"/>
            </a:pPr>
            <a:endParaRPr lang="en-US" sz="3600" dirty="0"/>
          </a:p>
          <a:p>
            <a:pPr marL="228600" indent="-228600">
              <a:buAutoNum type="arabicPeriod"/>
            </a:pPr>
            <a:r>
              <a:rPr lang="en-US" sz="3600" dirty="0"/>
              <a:t>These mutations are decreasing production of </a:t>
            </a:r>
            <a:r>
              <a:rPr lang="en-US" sz="3600" dirty="0" err="1"/>
              <a:t>PriM</a:t>
            </a:r>
            <a:r>
              <a:rPr lang="en-US" sz="3600" dirty="0"/>
              <a:t> </a:t>
            </a:r>
          </a:p>
          <a:p>
            <a:endParaRPr lang="en-US" dirty="0"/>
          </a:p>
        </p:txBody>
      </p:sp>
    </p:spTree>
    <p:extLst>
      <p:ext uri="{BB962C8B-B14F-4D97-AF65-F5344CB8AC3E}">
        <p14:creationId xmlns:p14="http://schemas.microsoft.com/office/powerpoint/2010/main" val="1958207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B2608-C9FB-4EE6-B8D0-0141356477CA}"/>
              </a:ext>
            </a:extLst>
          </p:cNvPr>
          <p:cNvSpPr>
            <a:spLocks noGrp="1"/>
          </p:cNvSpPr>
          <p:nvPr>
            <p:ph type="title"/>
          </p:nvPr>
        </p:nvSpPr>
        <p:spPr>
          <a:xfrm>
            <a:off x="812800" y="138200"/>
            <a:ext cx="10782300" cy="1325563"/>
          </a:xfrm>
        </p:spPr>
        <p:txBody>
          <a:bodyPr>
            <a:normAutofit/>
          </a:bodyPr>
          <a:lstStyle/>
          <a:p>
            <a:r>
              <a:rPr lang="en-US" sz="3600" i="1" dirty="0" err="1"/>
              <a:t>priM</a:t>
            </a:r>
            <a:r>
              <a:rPr lang="en-US" sz="3600" dirty="0"/>
              <a:t> transcript is decreased in </a:t>
            </a:r>
            <a:r>
              <a:rPr lang="en-US" sz="3600" dirty="0" err="1"/>
              <a:t>PmrA</a:t>
            </a:r>
            <a:r>
              <a:rPr lang="en-US" sz="3600" dirty="0"/>
              <a:t> suppressor mutant</a:t>
            </a:r>
          </a:p>
        </p:txBody>
      </p:sp>
      <p:graphicFrame>
        <p:nvGraphicFramePr>
          <p:cNvPr id="6" name="Chart 5">
            <a:extLst>
              <a:ext uri="{FF2B5EF4-FFF2-40B4-BE49-F238E27FC236}">
                <a16:creationId xmlns:a16="http://schemas.microsoft.com/office/drawing/2014/main" id="{9BABC834-0D82-5540-B7B3-0ED5172B016C}"/>
              </a:ext>
            </a:extLst>
          </p:cNvPr>
          <p:cNvGraphicFramePr/>
          <p:nvPr>
            <p:extLst>
              <p:ext uri="{D42A27DB-BD31-4B8C-83A1-F6EECF244321}">
                <p14:modId xmlns:p14="http://schemas.microsoft.com/office/powerpoint/2010/main" val="3090098436"/>
              </p:ext>
            </p:extLst>
          </p:nvPr>
        </p:nvGraphicFramePr>
        <p:xfrm>
          <a:off x="2476817" y="2064386"/>
          <a:ext cx="7238366" cy="406114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 Box 2">
            <a:extLst>
              <a:ext uri="{FF2B5EF4-FFF2-40B4-BE49-F238E27FC236}">
                <a16:creationId xmlns:a16="http://schemas.microsoft.com/office/drawing/2014/main" id="{9FB1DDBB-4C9C-4D82-8E50-D767F023CA14}"/>
              </a:ext>
            </a:extLst>
          </p:cNvPr>
          <p:cNvSpPr txBox="1">
            <a:spLocks noChangeArrowheads="1"/>
          </p:cNvSpPr>
          <p:nvPr/>
        </p:nvSpPr>
        <p:spPr bwMode="auto">
          <a:xfrm>
            <a:off x="3791902" y="5894706"/>
            <a:ext cx="5758498" cy="527866"/>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spcBef>
                <a:spcPts val="0"/>
              </a:spcBef>
              <a:spcAft>
                <a:spcPts val="0"/>
              </a:spcAft>
            </a:pPr>
            <a:r>
              <a:rPr lang="en-US" sz="1600" dirty="0">
                <a:effectLst/>
                <a:latin typeface="Calibri" panose="020F0502020204030204" pitchFamily="34" charset="0"/>
                <a:ea typeface="Times New Roman" panose="02020603050405020304" pitchFamily="18" charset="0"/>
              </a:rPr>
              <a:t>          WT                                   </a:t>
            </a:r>
            <a:r>
              <a:rPr lang="en-US" sz="1600" i="1" dirty="0" err="1">
                <a:effectLst/>
                <a:latin typeface="Calibri" panose="020F0502020204030204" pitchFamily="34" charset="0"/>
                <a:ea typeface="Times New Roman" panose="02020603050405020304" pitchFamily="18" charset="0"/>
              </a:rPr>
              <a:t>ΔpmrA</a:t>
            </a:r>
            <a:r>
              <a:rPr lang="en-US" sz="1600" dirty="0">
                <a:effectLst/>
                <a:latin typeface="Calibri" panose="020F0502020204030204" pitchFamily="34" charset="0"/>
                <a:ea typeface="Times New Roman" panose="02020603050405020304" pitchFamily="18" charset="0"/>
              </a:rPr>
              <a:t>                            </a:t>
            </a:r>
            <a:r>
              <a:rPr lang="en-US" sz="1600" i="1" dirty="0" err="1">
                <a:effectLst/>
                <a:latin typeface="Calibri" panose="020F0502020204030204" pitchFamily="34" charset="0"/>
                <a:ea typeface="Times New Roman" panose="02020603050405020304" pitchFamily="18" charset="0"/>
              </a:rPr>
              <a:t>ΔpmrA</a:t>
            </a:r>
            <a:r>
              <a:rPr lang="en-US" sz="1600" dirty="0">
                <a:effectLst/>
                <a:latin typeface="Calibri" panose="020F0502020204030204" pitchFamily="34" charset="0"/>
                <a:ea typeface="Times New Roman" panose="02020603050405020304" pitchFamily="18" charset="0"/>
              </a:rPr>
              <a:t>(sup)</a:t>
            </a:r>
            <a:endParaRPr lang="en-US" sz="1600" dirty="0">
              <a:effectLst/>
              <a:latin typeface="Times New Roman" panose="02020603050405020304" pitchFamily="18" charset="0"/>
              <a:ea typeface="Times New Roman" panose="02020603050405020304" pitchFamily="18" charset="0"/>
            </a:endParaRPr>
          </a:p>
        </p:txBody>
      </p:sp>
      <p:sp>
        <p:nvSpPr>
          <p:cNvPr id="3" name="TextBox 2">
            <a:extLst>
              <a:ext uri="{FF2B5EF4-FFF2-40B4-BE49-F238E27FC236}">
                <a16:creationId xmlns:a16="http://schemas.microsoft.com/office/drawing/2014/main" id="{D248F13E-2DF7-4EAA-AA2A-050CA53FE20C}"/>
              </a:ext>
            </a:extLst>
          </p:cNvPr>
          <p:cNvSpPr txBox="1"/>
          <p:nvPr/>
        </p:nvSpPr>
        <p:spPr>
          <a:xfrm>
            <a:off x="7381460" y="1811214"/>
            <a:ext cx="675861" cy="461665"/>
          </a:xfrm>
          <a:prstGeom prst="rect">
            <a:avLst/>
          </a:prstGeom>
          <a:noFill/>
        </p:spPr>
        <p:txBody>
          <a:bodyPr wrap="square" rtlCol="0">
            <a:spAutoFit/>
          </a:bodyPr>
          <a:lstStyle/>
          <a:p>
            <a:r>
              <a:rPr lang="en-US" sz="2400" dirty="0"/>
              <a:t>*</a:t>
            </a:r>
          </a:p>
        </p:txBody>
      </p:sp>
      <p:cxnSp>
        <p:nvCxnSpPr>
          <p:cNvPr id="8" name="Straight Connector 7">
            <a:extLst>
              <a:ext uri="{FF2B5EF4-FFF2-40B4-BE49-F238E27FC236}">
                <a16:creationId xmlns:a16="http://schemas.microsoft.com/office/drawing/2014/main" id="{BDDC6A76-9E9E-439C-869B-54E7F8A5958E}"/>
              </a:ext>
            </a:extLst>
          </p:cNvPr>
          <p:cNvCxnSpPr>
            <a:cxnSpLocks/>
          </p:cNvCxnSpPr>
          <p:nvPr/>
        </p:nvCxnSpPr>
        <p:spPr>
          <a:xfrm>
            <a:off x="6427305" y="2074325"/>
            <a:ext cx="2305878" cy="0"/>
          </a:xfrm>
          <a:prstGeom prst="line">
            <a:avLst/>
          </a:prstGeom>
          <a:ln w="12700"/>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BB1C6126-B253-4234-82BF-7F39AA153C53}"/>
              </a:ext>
            </a:extLst>
          </p:cNvPr>
          <p:cNvSpPr txBox="1"/>
          <p:nvPr/>
        </p:nvSpPr>
        <p:spPr>
          <a:xfrm>
            <a:off x="5075582" y="1991305"/>
            <a:ext cx="675861" cy="461665"/>
          </a:xfrm>
          <a:prstGeom prst="rect">
            <a:avLst/>
          </a:prstGeom>
          <a:noFill/>
        </p:spPr>
        <p:txBody>
          <a:bodyPr wrap="square" rtlCol="0">
            <a:spAutoFit/>
          </a:bodyPr>
          <a:lstStyle/>
          <a:p>
            <a:r>
              <a:rPr lang="en-US" sz="2400" dirty="0"/>
              <a:t>*</a:t>
            </a:r>
          </a:p>
        </p:txBody>
      </p:sp>
      <p:cxnSp>
        <p:nvCxnSpPr>
          <p:cNvPr id="12" name="Straight Connector 11">
            <a:extLst>
              <a:ext uri="{FF2B5EF4-FFF2-40B4-BE49-F238E27FC236}">
                <a16:creationId xmlns:a16="http://schemas.microsoft.com/office/drawing/2014/main" id="{907E4988-87E3-4A8B-B386-0065A408331C}"/>
              </a:ext>
            </a:extLst>
          </p:cNvPr>
          <p:cNvCxnSpPr>
            <a:cxnSpLocks/>
          </p:cNvCxnSpPr>
          <p:nvPr/>
        </p:nvCxnSpPr>
        <p:spPr>
          <a:xfrm>
            <a:off x="4121427" y="2257705"/>
            <a:ext cx="2305878" cy="0"/>
          </a:xfrm>
          <a:prstGeom prst="line">
            <a:avLst/>
          </a:prstGeom>
          <a:ln w="12700"/>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130E4AFC-8FA6-41A6-A4CF-2AA477ED302F}"/>
              </a:ext>
            </a:extLst>
          </p:cNvPr>
          <p:cNvSpPr txBox="1"/>
          <p:nvPr/>
        </p:nvSpPr>
        <p:spPr>
          <a:xfrm>
            <a:off x="6203950" y="1334876"/>
            <a:ext cx="855318" cy="461665"/>
          </a:xfrm>
          <a:prstGeom prst="rect">
            <a:avLst/>
          </a:prstGeom>
          <a:noFill/>
        </p:spPr>
        <p:txBody>
          <a:bodyPr wrap="square" rtlCol="0">
            <a:spAutoFit/>
          </a:bodyPr>
          <a:lstStyle/>
          <a:p>
            <a:r>
              <a:rPr lang="en-US" sz="2400" dirty="0"/>
              <a:t>*</a:t>
            </a:r>
          </a:p>
        </p:txBody>
      </p:sp>
      <p:cxnSp>
        <p:nvCxnSpPr>
          <p:cNvPr id="14" name="Straight Connector 13">
            <a:extLst>
              <a:ext uri="{FF2B5EF4-FFF2-40B4-BE49-F238E27FC236}">
                <a16:creationId xmlns:a16="http://schemas.microsoft.com/office/drawing/2014/main" id="{F643E480-2DFD-40DB-A8F8-CA4C201102E0}"/>
              </a:ext>
            </a:extLst>
          </p:cNvPr>
          <p:cNvCxnSpPr>
            <a:cxnSpLocks/>
          </p:cNvCxnSpPr>
          <p:nvPr/>
        </p:nvCxnSpPr>
        <p:spPr>
          <a:xfrm flipV="1">
            <a:off x="4121427" y="1576271"/>
            <a:ext cx="4611756" cy="23076"/>
          </a:xfrm>
          <a:prstGeom prst="line">
            <a:avLst/>
          </a:prstGeom>
          <a:ln w="12700"/>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27EDB051-6B85-4862-B1C4-520388D4617A}"/>
              </a:ext>
            </a:extLst>
          </p:cNvPr>
          <p:cNvSpPr txBox="1"/>
          <p:nvPr/>
        </p:nvSpPr>
        <p:spPr>
          <a:xfrm>
            <a:off x="10871937" y="6323598"/>
            <a:ext cx="963725" cy="338554"/>
          </a:xfrm>
          <a:prstGeom prst="rect">
            <a:avLst/>
          </a:prstGeom>
          <a:noFill/>
        </p:spPr>
        <p:txBody>
          <a:bodyPr wrap="none" rtlCol="0">
            <a:spAutoFit/>
          </a:bodyPr>
          <a:lstStyle/>
          <a:p>
            <a:r>
              <a:rPr lang="en-US" sz="1600" dirty="0"/>
              <a:t>*p=&lt;0.05</a:t>
            </a:r>
          </a:p>
        </p:txBody>
      </p:sp>
    </p:spTree>
    <p:extLst>
      <p:ext uri="{BB962C8B-B14F-4D97-AF65-F5344CB8AC3E}">
        <p14:creationId xmlns:p14="http://schemas.microsoft.com/office/powerpoint/2010/main" val="2914642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CDA16-9897-4BAF-A938-B3AE09081BC8}"/>
              </a:ext>
            </a:extLst>
          </p:cNvPr>
          <p:cNvSpPr>
            <a:spLocks noGrp="1"/>
          </p:cNvSpPr>
          <p:nvPr>
            <p:ph type="title"/>
          </p:nvPr>
        </p:nvSpPr>
        <p:spPr/>
        <p:txBody>
          <a:bodyPr/>
          <a:lstStyle/>
          <a:p>
            <a:r>
              <a:rPr lang="en-US" dirty="0"/>
              <a:t>Conclusions for aim 2 </a:t>
            </a:r>
          </a:p>
        </p:txBody>
      </p:sp>
      <p:sp>
        <p:nvSpPr>
          <p:cNvPr id="3" name="Content Placeholder 2">
            <a:extLst>
              <a:ext uri="{FF2B5EF4-FFF2-40B4-BE49-F238E27FC236}">
                <a16:creationId xmlns:a16="http://schemas.microsoft.com/office/drawing/2014/main" id="{CEF04139-BD6C-45D7-91A6-DADEA94213D2}"/>
              </a:ext>
            </a:extLst>
          </p:cNvPr>
          <p:cNvSpPr>
            <a:spLocks noGrp="1"/>
          </p:cNvSpPr>
          <p:nvPr>
            <p:ph idx="1"/>
          </p:nvPr>
        </p:nvSpPr>
        <p:spPr>
          <a:xfrm>
            <a:off x="838200" y="1825625"/>
            <a:ext cx="11120120" cy="4351338"/>
          </a:xfrm>
        </p:spPr>
        <p:txBody>
          <a:bodyPr/>
          <a:lstStyle/>
          <a:p>
            <a:pPr lvl="1"/>
            <a:r>
              <a:rPr lang="en-US" sz="3200" dirty="0"/>
              <a:t>Change in FTL_0146 results in better intramacrophage growth</a:t>
            </a:r>
          </a:p>
          <a:p>
            <a:pPr marL="457200" lvl="1" indent="0">
              <a:buNone/>
            </a:pPr>
            <a:endParaRPr lang="en-US" sz="3200" dirty="0"/>
          </a:p>
          <a:p>
            <a:pPr lvl="1"/>
            <a:r>
              <a:rPr lang="en-US" sz="3200" dirty="0" err="1"/>
              <a:t>PmrA</a:t>
            </a:r>
            <a:r>
              <a:rPr lang="en-US" sz="3200" dirty="0"/>
              <a:t> suppressor phenotype</a:t>
            </a:r>
          </a:p>
          <a:p>
            <a:pPr lvl="2"/>
            <a:r>
              <a:rPr lang="en-US" sz="2800" dirty="0"/>
              <a:t>Mutation in FTL_0146 combined with less abundant </a:t>
            </a:r>
            <a:r>
              <a:rPr lang="en-US" sz="2800" dirty="0" err="1"/>
              <a:t>PriM</a:t>
            </a:r>
            <a:endParaRPr lang="en-US" sz="2800" dirty="0"/>
          </a:p>
          <a:p>
            <a:pPr lvl="2"/>
            <a:r>
              <a:rPr lang="en-US" sz="2800" dirty="0"/>
              <a:t>May be other contributions not yet identified </a:t>
            </a:r>
          </a:p>
          <a:p>
            <a:pPr marL="914400" lvl="2" indent="0">
              <a:buNone/>
            </a:pPr>
            <a:endParaRPr lang="en-US" sz="3200" dirty="0"/>
          </a:p>
          <a:p>
            <a:pPr lvl="1"/>
            <a:r>
              <a:rPr lang="en-US" sz="3200" dirty="0"/>
              <a:t>Identified that there are additional factors that regulate </a:t>
            </a:r>
            <a:r>
              <a:rPr lang="en-US" sz="3200" i="1" dirty="0" err="1"/>
              <a:t>priM</a:t>
            </a:r>
            <a:r>
              <a:rPr lang="en-US" sz="3200" dirty="0"/>
              <a:t> transcription</a:t>
            </a:r>
          </a:p>
          <a:p>
            <a:pPr marL="457200" lvl="1" indent="0">
              <a:buNone/>
            </a:pPr>
            <a:endParaRPr lang="en-US" dirty="0"/>
          </a:p>
        </p:txBody>
      </p:sp>
    </p:spTree>
    <p:extLst>
      <p:ext uri="{BB962C8B-B14F-4D97-AF65-F5344CB8AC3E}">
        <p14:creationId xmlns:p14="http://schemas.microsoft.com/office/powerpoint/2010/main" val="2210976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33192-0F77-4825-A45B-86A94AC11707}"/>
              </a:ext>
            </a:extLst>
          </p:cNvPr>
          <p:cNvSpPr>
            <a:spLocks noGrp="1"/>
          </p:cNvSpPr>
          <p:nvPr>
            <p:ph type="title"/>
          </p:nvPr>
        </p:nvSpPr>
        <p:spPr/>
        <p:txBody>
          <a:bodyPr/>
          <a:lstStyle/>
          <a:p>
            <a:r>
              <a:rPr lang="en-US" dirty="0"/>
              <a:t>Overall conclusions for project </a:t>
            </a:r>
          </a:p>
        </p:txBody>
      </p:sp>
      <p:sp>
        <p:nvSpPr>
          <p:cNvPr id="3" name="Content Placeholder 2">
            <a:extLst>
              <a:ext uri="{FF2B5EF4-FFF2-40B4-BE49-F238E27FC236}">
                <a16:creationId xmlns:a16="http://schemas.microsoft.com/office/drawing/2014/main" id="{67EE9D9D-737C-4F2D-875F-C469949D26EC}"/>
              </a:ext>
            </a:extLst>
          </p:cNvPr>
          <p:cNvSpPr>
            <a:spLocks noGrp="1"/>
          </p:cNvSpPr>
          <p:nvPr>
            <p:ph idx="1"/>
          </p:nvPr>
        </p:nvSpPr>
        <p:spPr>
          <a:xfrm>
            <a:off x="838200" y="1825625"/>
            <a:ext cx="6375400" cy="4351338"/>
          </a:xfrm>
        </p:spPr>
        <p:txBody>
          <a:bodyPr>
            <a:normAutofit lnSpcReduction="10000"/>
          </a:bodyPr>
          <a:lstStyle/>
          <a:p>
            <a:r>
              <a:rPr lang="en-US" dirty="0"/>
              <a:t>Found a region of </a:t>
            </a:r>
            <a:r>
              <a:rPr lang="en-US" dirty="0" err="1"/>
              <a:t>PriM</a:t>
            </a:r>
            <a:r>
              <a:rPr lang="en-US" dirty="0"/>
              <a:t> that seems to be important for function </a:t>
            </a:r>
          </a:p>
          <a:p>
            <a:endParaRPr lang="en-US" dirty="0"/>
          </a:p>
          <a:p>
            <a:r>
              <a:rPr lang="en-US" dirty="0"/>
              <a:t>Identified an ATP binding protein that can contribute to virulence </a:t>
            </a:r>
          </a:p>
          <a:p>
            <a:endParaRPr lang="en-US" dirty="0"/>
          </a:p>
          <a:p>
            <a:r>
              <a:rPr lang="en-US" dirty="0"/>
              <a:t>Increased knowledge of how </a:t>
            </a:r>
            <a:r>
              <a:rPr lang="en-US" i="1" dirty="0" err="1"/>
              <a:t>priM</a:t>
            </a:r>
            <a:r>
              <a:rPr lang="en-US" dirty="0"/>
              <a:t> is regulated </a:t>
            </a:r>
          </a:p>
          <a:p>
            <a:pPr lvl="1"/>
            <a:r>
              <a:rPr lang="en-US" dirty="0"/>
              <a:t>One or more additional factors besides </a:t>
            </a:r>
            <a:r>
              <a:rPr lang="en-US" dirty="0" err="1"/>
              <a:t>PmrA</a:t>
            </a:r>
            <a:r>
              <a:rPr lang="en-US" dirty="0"/>
              <a:t> control transcription of </a:t>
            </a:r>
            <a:r>
              <a:rPr lang="en-US" i="1" dirty="0" err="1"/>
              <a:t>priM</a:t>
            </a:r>
            <a:endParaRPr lang="en-US" i="1" dirty="0"/>
          </a:p>
          <a:p>
            <a:endParaRPr lang="en-US" dirty="0"/>
          </a:p>
        </p:txBody>
      </p:sp>
      <p:pic>
        <p:nvPicPr>
          <p:cNvPr id="4" name="Google Shape;212;p13">
            <a:extLst>
              <a:ext uri="{FF2B5EF4-FFF2-40B4-BE49-F238E27FC236}">
                <a16:creationId xmlns:a16="http://schemas.microsoft.com/office/drawing/2014/main" id="{B0896DE2-C1B0-49F2-ABFF-DC8BF276BB0A}"/>
              </a:ext>
            </a:extLst>
          </p:cNvPr>
          <p:cNvPicPr preferRelativeResize="0"/>
          <p:nvPr/>
        </p:nvPicPr>
        <p:blipFill rotWithShape="1">
          <a:blip r:embed="rId3">
            <a:alphaModFix/>
          </a:blip>
          <a:srcRect/>
          <a:stretch/>
        </p:blipFill>
        <p:spPr>
          <a:xfrm>
            <a:off x="8186656" y="1690688"/>
            <a:ext cx="2902984" cy="1954212"/>
          </a:xfrm>
          <a:prstGeom prst="rect">
            <a:avLst/>
          </a:prstGeom>
          <a:noFill/>
          <a:ln>
            <a:noFill/>
          </a:ln>
        </p:spPr>
      </p:pic>
    </p:spTree>
    <p:extLst>
      <p:ext uri="{BB962C8B-B14F-4D97-AF65-F5344CB8AC3E}">
        <p14:creationId xmlns:p14="http://schemas.microsoft.com/office/powerpoint/2010/main" val="2352897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EE11E-F788-4194-981A-4F8E5A5AEA9C}"/>
              </a:ext>
            </a:extLst>
          </p:cNvPr>
          <p:cNvSpPr>
            <a:spLocks noGrp="1"/>
          </p:cNvSpPr>
          <p:nvPr>
            <p:ph type="title"/>
          </p:nvPr>
        </p:nvSpPr>
        <p:spPr/>
        <p:txBody>
          <a:bodyPr/>
          <a:lstStyle/>
          <a:p>
            <a:r>
              <a:rPr lang="en-US" dirty="0"/>
              <a:t>Future Directions </a:t>
            </a:r>
          </a:p>
        </p:txBody>
      </p:sp>
      <p:sp>
        <p:nvSpPr>
          <p:cNvPr id="3" name="Content Placeholder 2">
            <a:extLst>
              <a:ext uri="{FF2B5EF4-FFF2-40B4-BE49-F238E27FC236}">
                <a16:creationId xmlns:a16="http://schemas.microsoft.com/office/drawing/2014/main" id="{918446FA-1997-4385-95B7-055C8F4FFE84}"/>
              </a:ext>
            </a:extLst>
          </p:cNvPr>
          <p:cNvSpPr>
            <a:spLocks noGrp="1"/>
          </p:cNvSpPr>
          <p:nvPr>
            <p:ph idx="1"/>
          </p:nvPr>
        </p:nvSpPr>
        <p:spPr>
          <a:xfrm>
            <a:off x="838200" y="1728470"/>
            <a:ext cx="11353800" cy="4764405"/>
          </a:xfrm>
        </p:spPr>
        <p:txBody>
          <a:bodyPr>
            <a:normAutofit fontScale="92500" lnSpcReduction="20000"/>
          </a:bodyPr>
          <a:lstStyle/>
          <a:p>
            <a:pPr marL="0" indent="0">
              <a:buNone/>
            </a:pPr>
            <a:r>
              <a:rPr lang="en-US" sz="3500" dirty="0"/>
              <a:t>1. What proteins interact with </a:t>
            </a:r>
            <a:r>
              <a:rPr lang="en-US" sz="3500" dirty="0" err="1"/>
              <a:t>PriM</a:t>
            </a:r>
            <a:r>
              <a:rPr lang="en-US" sz="3500" dirty="0"/>
              <a:t>?</a:t>
            </a:r>
          </a:p>
          <a:p>
            <a:pPr lvl="2"/>
            <a:r>
              <a:rPr lang="en-US" sz="2600" dirty="0"/>
              <a:t>Immunoprecipitation followed with mass spectrometry </a:t>
            </a:r>
          </a:p>
          <a:p>
            <a:pPr lvl="2"/>
            <a:r>
              <a:rPr lang="en-US" sz="2600" dirty="0"/>
              <a:t>Compare </a:t>
            </a:r>
            <a:r>
              <a:rPr lang="el-GR" sz="2600" dirty="0"/>
              <a:t>Δ</a:t>
            </a:r>
            <a:r>
              <a:rPr lang="en-US" sz="2600" i="1" dirty="0" err="1"/>
              <a:t>pmrA</a:t>
            </a:r>
            <a:r>
              <a:rPr lang="en-US" sz="2600" dirty="0"/>
              <a:t> with </a:t>
            </a:r>
            <a:r>
              <a:rPr lang="el-GR" sz="2600" dirty="0"/>
              <a:t>Δ</a:t>
            </a:r>
            <a:r>
              <a:rPr lang="en-US" sz="2600" i="1" dirty="0" err="1"/>
              <a:t>pmrA</a:t>
            </a:r>
            <a:r>
              <a:rPr lang="en-US" sz="2600" i="1" dirty="0"/>
              <a:t> </a:t>
            </a:r>
            <a:r>
              <a:rPr lang="en-US" sz="2600" dirty="0" err="1"/>
              <a:t>PriM</a:t>
            </a:r>
            <a:r>
              <a:rPr lang="en-US" sz="2600" dirty="0"/>
              <a:t>(</a:t>
            </a:r>
            <a:r>
              <a:rPr lang="en-US" sz="2600" dirty="0" err="1"/>
              <a:t>mpk</a:t>
            </a:r>
            <a:r>
              <a:rPr lang="en-US" sz="2600" dirty="0"/>
              <a:t>) </a:t>
            </a:r>
          </a:p>
          <a:p>
            <a:pPr marL="514350" indent="-514350">
              <a:buAutoNum type="arabicPeriod"/>
            </a:pPr>
            <a:endParaRPr lang="en-US" dirty="0"/>
          </a:p>
          <a:p>
            <a:pPr marL="0" indent="0">
              <a:buNone/>
            </a:pPr>
            <a:r>
              <a:rPr lang="en-US" sz="3500" dirty="0"/>
              <a:t>2. What in the </a:t>
            </a:r>
            <a:r>
              <a:rPr lang="en-US" sz="3500" dirty="0" err="1"/>
              <a:t>PmrA</a:t>
            </a:r>
            <a:r>
              <a:rPr lang="en-US" sz="3500" dirty="0"/>
              <a:t> suppressor mutant allows for intramacrophage replication?</a:t>
            </a:r>
          </a:p>
          <a:p>
            <a:pPr lvl="2"/>
            <a:r>
              <a:rPr lang="en-US" sz="2600" dirty="0"/>
              <a:t>Recreate other two mutations identified in suppressor mutant </a:t>
            </a:r>
          </a:p>
          <a:p>
            <a:pPr lvl="2"/>
            <a:r>
              <a:rPr lang="en-US" sz="2600" dirty="0"/>
              <a:t>Test mutants in macrophage  </a:t>
            </a:r>
          </a:p>
          <a:p>
            <a:pPr marL="914400" lvl="2" indent="0">
              <a:buNone/>
            </a:pPr>
            <a:endParaRPr lang="en-US" sz="2800" dirty="0"/>
          </a:p>
          <a:p>
            <a:pPr marL="0" indent="0">
              <a:buNone/>
            </a:pPr>
            <a:r>
              <a:rPr lang="en-US" sz="3500" dirty="0"/>
              <a:t>3. What is the role of FTL_0146?</a:t>
            </a:r>
          </a:p>
          <a:p>
            <a:pPr marL="914400" lvl="2" indent="0">
              <a:buNone/>
            </a:pPr>
            <a:endParaRPr lang="en-US" dirty="0"/>
          </a:p>
          <a:p>
            <a:pPr marL="914400" lvl="2" indent="0">
              <a:buNone/>
            </a:pPr>
            <a:endParaRPr lang="en-US" dirty="0"/>
          </a:p>
          <a:p>
            <a:pPr marL="914400" lvl="2" indent="0">
              <a:buNone/>
            </a:pPr>
            <a:r>
              <a:rPr lang="en-US" dirty="0"/>
              <a:t>	</a:t>
            </a:r>
          </a:p>
        </p:txBody>
      </p:sp>
    </p:spTree>
    <p:extLst>
      <p:ext uri="{BB962C8B-B14F-4D97-AF65-F5344CB8AC3E}">
        <p14:creationId xmlns:p14="http://schemas.microsoft.com/office/powerpoint/2010/main" val="187504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i="1"/>
              <a:t>Francisella tularensis </a:t>
            </a:r>
            <a:endParaRPr/>
          </a:p>
        </p:txBody>
      </p:sp>
      <p:sp>
        <p:nvSpPr>
          <p:cNvPr id="103" name="Google Shape;10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Font typeface="Arial"/>
              <a:buChar char="•"/>
            </a:pPr>
            <a:r>
              <a:rPr lang="en-US" sz="2800" dirty="0"/>
              <a:t> Gram-negative, facultative, intracellular</a:t>
            </a:r>
            <a:endParaRPr dirty="0"/>
          </a:p>
          <a:p>
            <a:pPr marL="0" lvl="0" indent="0" algn="l" rtl="0">
              <a:lnSpc>
                <a:spcPct val="90000"/>
              </a:lnSpc>
              <a:spcBef>
                <a:spcPts val="1000"/>
              </a:spcBef>
              <a:spcAft>
                <a:spcPts val="0"/>
              </a:spcAft>
              <a:buClr>
                <a:schemeClr val="dk1"/>
              </a:buClr>
              <a:buSzPts val="2800"/>
              <a:buNone/>
            </a:pPr>
            <a:r>
              <a:rPr lang="en-US" sz="2800" dirty="0"/>
              <a:t>    bacteria </a:t>
            </a:r>
            <a:endParaRPr dirty="0"/>
          </a:p>
          <a:p>
            <a:pPr marL="228600" lvl="0" indent="-228600" algn="l" rtl="0">
              <a:lnSpc>
                <a:spcPct val="90000"/>
              </a:lnSpc>
              <a:spcBef>
                <a:spcPts val="1000"/>
              </a:spcBef>
              <a:spcAft>
                <a:spcPts val="0"/>
              </a:spcAft>
              <a:buClr>
                <a:schemeClr val="dk1"/>
              </a:buClr>
              <a:buSzPts val="2800"/>
              <a:buFont typeface="Arial"/>
              <a:buChar char="•"/>
            </a:pPr>
            <a:r>
              <a:rPr lang="en-US" sz="2800" dirty="0"/>
              <a:t> Causative agent of tularemia</a:t>
            </a:r>
            <a:endParaRPr dirty="0"/>
          </a:p>
          <a:p>
            <a:pPr marL="1143000" lvl="2" indent="-228600" algn="l" rtl="0">
              <a:lnSpc>
                <a:spcPct val="90000"/>
              </a:lnSpc>
              <a:spcBef>
                <a:spcPts val="500"/>
              </a:spcBef>
              <a:spcAft>
                <a:spcPts val="0"/>
              </a:spcAft>
              <a:buClr>
                <a:schemeClr val="dk1"/>
              </a:buClr>
              <a:buSzPts val="2400"/>
              <a:buFont typeface="Arial"/>
              <a:buChar char="•"/>
            </a:pPr>
            <a:r>
              <a:rPr lang="en-US" sz="2400" dirty="0"/>
              <a:t>Can be fatal in humans </a:t>
            </a:r>
            <a:endParaRPr dirty="0"/>
          </a:p>
          <a:p>
            <a:pPr marL="228600" lvl="0" indent="-228600" algn="l" rtl="0">
              <a:lnSpc>
                <a:spcPct val="90000"/>
              </a:lnSpc>
              <a:spcBef>
                <a:spcPts val="1000"/>
              </a:spcBef>
              <a:spcAft>
                <a:spcPts val="0"/>
              </a:spcAft>
              <a:buClr>
                <a:schemeClr val="dk1"/>
              </a:buClr>
              <a:buSzPts val="2800"/>
              <a:buFont typeface="Arial"/>
              <a:buChar char="•"/>
            </a:pPr>
            <a:r>
              <a:rPr lang="en-US" sz="2800" dirty="0"/>
              <a:t> Potential bioweapon</a:t>
            </a:r>
            <a:endParaRPr dirty="0"/>
          </a:p>
          <a:p>
            <a:pPr marL="228600" lvl="0" indent="-228600" algn="l" rtl="0">
              <a:lnSpc>
                <a:spcPct val="90000"/>
              </a:lnSpc>
              <a:spcBef>
                <a:spcPts val="1000"/>
              </a:spcBef>
              <a:spcAft>
                <a:spcPts val="0"/>
              </a:spcAft>
              <a:buClr>
                <a:schemeClr val="dk1"/>
              </a:buClr>
              <a:buSzPts val="2800"/>
              <a:buFont typeface="Arial"/>
              <a:buChar char="•"/>
            </a:pPr>
            <a:r>
              <a:rPr lang="en-US" sz="2800" dirty="0"/>
              <a:t> Model: </a:t>
            </a:r>
            <a:r>
              <a:rPr lang="en-US" sz="2800" i="1" dirty="0"/>
              <a:t>F. </a:t>
            </a:r>
            <a:r>
              <a:rPr lang="en-US" sz="2800" i="1" dirty="0" err="1"/>
              <a:t>tularensis</a:t>
            </a:r>
            <a:r>
              <a:rPr lang="en-US" sz="2800" i="1" dirty="0"/>
              <a:t> </a:t>
            </a:r>
            <a:r>
              <a:rPr lang="en-US" sz="2800" dirty="0"/>
              <a:t>subsp.                                                                                        </a:t>
            </a:r>
            <a:r>
              <a:rPr lang="en-US" sz="2800" i="1" dirty="0" err="1"/>
              <a:t>holartica</a:t>
            </a:r>
            <a:r>
              <a:rPr lang="en-US" sz="2800" dirty="0"/>
              <a:t> </a:t>
            </a:r>
            <a:r>
              <a:rPr lang="en-US" dirty="0"/>
              <a:t>live vaccine strain (</a:t>
            </a:r>
            <a:r>
              <a:rPr lang="en-US" sz="2800" dirty="0"/>
              <a:t>LVS)</a:t>
            </a:r>
            <a:endParaRPr dirty="0"/>
          </a:p>
          <a:p>
            <a:pPr marL="201168" lvl="1" indent="0" algn="l" rtl="0">
              <a:lnSpc>
                <a:spcPct val="90000"/>
              </a:lnSpc>
              <a:spcBef>
                <a:spcPts val="500"/>
              </a:spcBef>
              <a:spcAft>
                <a:spcPts val="0"/>
              </a:spcAft>
              <a:buClr>
                <a:schemeClr val="dk1"/>
              </a:buClr>
              <a:buSzPts val="2400"/>
              <a:buNone/>
            </a:pPr>
            <a:r>
              <a:rPr lang="en-US" dirty="0"/>
              <a:t> </a:t>
            </a:r>
            <a:endParaRPr dirty="0"/>
          </a:p>
        </p:txBody>
      </p:sp>
      <p:pic>
        <p:nvPicPr>
          <p:cNvPr id="104" name="Google Shape;104;p3"/>
          <p:cNvPicPr preferRelativeResize="0"/>
          <p:nvPr/>
        </p:nvPicPr>
        <p:blipFill rotWithShape="1">
          <a:blip r:embed="rId3">
            <a:alphaModFix/>
          </a:blip>
          <a:srcRect l="4133" r="4132"/>
          <a:stretch/>
        </p:blipFill>
        <p:spPr>
          <a:xfrm>
            <a:off x="7152861" y="1845734"/>
            <a:ext cx="3660913" cy="4102698"/>
          </a:xfrm>
          <a:prstGeom prst="rect">
            <a:avLst/>
          </a:prstGeom>
          <a:noFill/>
          <a:ln>
            <a:noFill/>
          </a:ln>
        </p:spPr>
      </p:pic>
      <p:sp>
        <p:nvSpPr>
          <p:cNvPr id="105" name="Google Shape;105;p3"/>
          <p:cNvSpPr txBox="1"/>
          <p:nvPr/>
        </p:nvSpPr>
        <p:spPr>
          <a:xfrm>
            <a:off x="8481084" y="5902917"/>
            <a:ext cx="2332690" cy="307777"/>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400">
                <a:solidFill>
                  <a:schemeClr val="dk1"/>
                </a:solidFill>
                <a:latin typeface="Century Gothic"/>
                <a:ea typeface="Century Gothic"/>
                <a:cs typeface="Century Gothic"/>
                <a:sym typeface="Century Gothic"/>
              </a:rPr>
              <a:t>Fischer, PNAS cover 2006</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Acknowledgements </a:t>
            </a:r>
            <a:endParaRPr/>
          </a:p>
        </p:txBody>
      </p:sp>
      <p:sp>
        <p:nvSpPr>
          <p:cNvPr id="272" name="Google Shape;272;p19"/>
          <p:cNvSpPr txBox="1"/>
          <p:nvPr/>
        </p:nvSpPr>
        <p:spPr>
          <a:xfrm>
            <a:off x="495759" y="1870728"/>
            <a:ext cx="3580482" cy="206210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Calibri"/>
                <a:ea typeface="Calibri"/>
                <a:cs typeface="Calibri"/>
                <a:sym typeface="Calibri"/>
              </a:rPr>
              <a:t>Dr. Kathryn Ramsey Lab</a:t>
            </a:r>
            <a:endParaRPr dirty="0"/>
          </a:p>
          <a:p>
            <a:pPr marL="342900" marR="0" lvl="0" indent="-3429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Hannah </a:t>
            </a:r>
            <a:r>
              <a:rPr lang="en-US" sz="2000" dirty="0" err="1">
                <a:solidFill>
                  <a:schemeClr val="dk1"/>
                </a:solidFill>
                <a:latin typeface="Calibri"/>
                <a:ea typeface="Calibri"/>
                <a:cs typeface="Calibri"/>
                <a:sym typeface="Calibri"/>
              </a:rPr>
              <a:t>Trautmann</a:t>
            </a:r>
            <a:endParaRPr sz="2000" dirty="0">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John Church</a:t>
            </a:r>
            <a:endParaRPr dirty="0"/>
          </a:p>
          <a:p>
            <a:pPr marL="342900" marR="0" lvl="0" indent="-3429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Joe Paquette </a:t>
            </a:r>
            <a:endParaRPr dirty="0"/>
          </a:p>
          <a:p>
            <a:pPr marL="342900" marR="0" lvl="0" indent="-3429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Carly </a:t>
            </a:r>
            <a:r>
              <a:rPr lang="en-US" sz="2000" dirty="0" err="1">
                <a:solidFill>
                  <a:schemeClr val="dk1"/>
                </a:solidFill>
                <a:latin typeface="Calibri"/>
                <a:ea typeface="Calibri"/>
                <a:cs typeface="Calibri"/>
                <a:sym typeface="Calibri"/>
              </a:rPr>
              <a:t>Sautter</a:t>
            </a:r>
            <a:r>
              <a:rPr lang="en-US" sz="2000" dirty="0">
                <a:solidFill>
                  <a:schemeClr val="dk1"/>
                </a:solidFill>
                <a:latin typeface="Calibri"/>
                <a:ea typeface="Calibri"/>
                <a:cs typeface="Calibri"/>
                <a:sym typeface="Calibri"/>
              </a:rPr>
              <a:t> </a:t>
            </a:r>
            <a:endParaRPr dirty="0"/>
          </a:p>
          <a:p>
            <a:pPr marL="342900" marR="0" lvl="0" indent="-3429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Other members  </a:t>
            </a:r>
            <a:endParaRPr dirty="0"/>
          </a:p>
        </p:txBody>
      </p:sp>
      <p:sp>
        <p:nvSpPr>
          <p:cNvPr id="273" name="Google Shape;273;p19"/>
          <p:cNvSpPr txBox="1"/>
          <p:nvPr/>
        </p:nvSpPr>
        <p:spPr>
          <a:xfrm>
            <a:off x="495759" y="5088889"/>
            <a:ext cx="4859143" cy="17542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Calibri"/>
                <a:ea typeface="Calibri"/>
                <a:cs typeface="Calibri"/>
                <a:sym typeface="Calibri"/>
              </a:rPr>
              <a:t>Committee Members</a:t>
            </a:r>
            <a:endParaRPr dirty="0"/>
          </a:p>
          <a:p>
            <a:pPr marL="342900" marR="0" lvl="0" indent="-3429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Dr. Jodi </a:t>
            </a:r>
            <a:r>
              <a:rPr lang="en-US" sz="2000" dirty="0" err="1">
                <a:solidFill>
                  <a:schemeClr val="dk1"/>
                </a:solidFill>
                <a:latin typeface="Calibri"/>
                <a:ea typeface="Calibri"/>
                <a:cs typeface="Calibri"/>
                <a:sym typeface="Calibri"/>
              </a:rPr>
              <a:t>Camberg</a:t>
            </a:r>
            <a:endParaRPr sz="2000" dirty="0">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Dr. Alison Roberts</a:t>
            </a:r>
          </a:p>
          <a:p>
            <a:pPr marL="342900" marR="0" lvl="0" indent="-342900" algn="l" rtl="0">
              <a:spcBef>
                <a:spcPts val="0"/>
              </a:spcBef>
              <a:spcAft>
                <a:spcPts val="0"/>
              </a:spcAft>
              <a:buClr>
                <a:schemeClr val="dk1"/>
              </a:buClr>
              <a:buSzPts val="2000"/>
              <a:buFont typeface="Arial"/>
              <a:buChar char="•"/>
            </a:pPr>
            <a:r>
              <a:rPr lang="en-US" sz="2000" dirty="0">
                <a:solidFill>
                  <a:schemeClr val="dk1"/>
                </a:solidFill>
                <a:latin typeface="Calibri"/>
                <a:cs typeface="Calibri"/>
                <a:sym typeface="Calibri"/>
              </a:rPr>
              <a:t>Dr. Marta Gomez-</a:t>
            </a:r>
            <a:r>
              <a:rPr lang="en-US" sz="2000" dirty="0" err="1">
                <a:solidFill>
                  <a:schemeClr val="dk1"/>
                </a:solidFill>
                <a:latin typeface="Calibri"/>
                <a:cs typeface="Calibri"/>
                <a:sym typeface="Calibri"/>
              </a:rPr>
              <a:t>Chiarri</a:t>
            </a:r>
            <a:r>
              <a:rPr lang="en-US" sz="2000" dirty="0">
                <a:solidFill>
                  <a:schemeClr val="dk1"/>
                </a:solidFill>
                <a:latin typeface="Calibri"/>
                <a:cs typeface="Calibri"/>
                <a:sym typeface="Calibri"/>
              </a:rPr>
              <a:t> </a:t>
            </a:r>
          </a:p>
          <a:p>
            <a:pPr marR="0" lvl="0" algn="l" rtl="0">
              <a:spcBef>
                <a:spcPts val="0"/>
              </a:spcBef>
              <a:spcAft>
                <a:spcPts val="0"/>
              </a:spcAft>
              <a:buClr>
                <a:schemeClr val="dk1"/>
              </a:buClr>
              <a:buSzPts val="2000"/>
            </a:pPr>
            <a:r>
              <a:rPr lang="en-US" sz="2000" dirty="0">
                <a:solidFill>
                  <a:schemeClr val="dk1"/>
                </a:solidFill>
                <a:latin typeface="Calibri"/>
                <a:cs typeface="Calibri"/>
                <a:sym typeface="Calibri"/>
              </a:rPr>
              <a:t>(Defense Chair)</a:t>
            </a:r>
            <a:endParaRPr dirty="0"/>
          </a:p>
        </p:txBody>
      </p:sp>
      <p:sp>
        <p:nvSpPr>
          <p:cNvPr id="274" name="Google Shape;274;p19"/>
          <p:cNvSpPr txBox="1"/>
          <p:nvPr/>
        </p:nvSpPr>
        <p:spPr>
          <a:xfrm>
            <a:off x="495759" y="4112871"/>
            <a:ext cx="3084723"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Calibri"/>
                <a:ea typeface="Calibri"/>
                <a:cs typeface="Calibri"/>
                <a:sym typeface="Calibri"/>
              </a:rPr>
              <a:t>Duke University</a:t>
            </a:r>
            <a:endParaRPr dirty="0"/>
          </a:p>
          <a:p>
            <a:pPr marL="457200" marR="0" lvl="0" indent="-4572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Dr. Maria Schumacher </a:t>
            </a:r>
            <a:endParaRPr dirty="0"/>
          </a:p>
        </p:txBody>
      </p:sp>
      <p:sp>
        <p:nvSpPr>
          <p:cNvPr id="275" name="Google Shape;275;p19"/>
          <p:cNvSpPr txBox="1"/>
          <p:nvPr/>
        </p:nvSpPr>
        <p:spPr>
          <a:xfrm>
            <a:off x="4975736" y="2099381"/>
            <a:ext cx="5692263"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Calibri"/>
                <a:ea typeface="Calibri"/>
                <a:cs typeface="Calibri"/>
                <a:sym typeface="Calibri"/>
              </a:rPr>
              <a:t>URI Genomics and Sequencing Center</a:t>
            </a:r>
            <a:endParaRPr dirty="0"/>
          </a:p>
          <a:p>
            <a:pPr marL="457200" marR="0" lvl="0" indent="-4572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Janet </a:t>
            </a:r>
            <a:r>
              <a:rPr lang="en-US" sz="2000" dirty="0" err="1">
                <a:solidFill>
                  <a:schemeClr val="dk1"/>
                </a:solidFill>
                <a:latin typeface="Calibri"/>
                <a:ea typeface="Calibri"/>
                <a:cs typeface="Calibri"/>
                <a:sym typeface="Calibri"/>
              </a:rPr>
              <a:t>Atoyan</a:t>
            </a:r>
            <a:endParaRPr sz="2000" dirty="0">
              <a:solidFill>
                <a:schemeClr val="dk1"/>
              </a:solidFill>
              <a:latin typeface="Calibri"/>
              <a:ea typeface="Calibri"/>
              <a:cs typeface="Calibri"/>
              <a:sym typeface="Calibri"/>
            </a:endParaRPr>
          </a:p>
        </p:txBody>
      </p:sp>
      <p:sp>
        <p:nvSpPr>
          <p:cNvPr id="7" name="Google Shape;275;p19">
            <a:extLst>
              <a:ext uri="{FF2B5EF4-FFF2-40B4-BE49-F238E27FC236}">
                <a16:creationId xmlns:a16="http://schemas.microsoft.com/office/drawing/2014/main" id="{8EEA0A7D-4E37-47B0-84CD-4B9E70CD6E3C}"/>
              </a:ext>
            </a:extLst>
          </p:cNvPr>
          <p:cNvSpPr txBox="1"/>
          <p:nvPr/>
        </p:nvSpPr>
        <p:spPr>
          <a:xfrm>
            <a:off x="4975735" y="3847082"/>
            <a:ext cx="4957590" cy="113873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Calibri"/>
                <a:cs typeface="Calibri"/>
                <a:sym typeface="Calibri"/>
              </a:rPr>
              <a:t>Funding Sources</a:t>
            </a:r>
            <a:endParaRPr dirty="0"/>
          </a:p>
          <a:p>
            <a:pPr marL="457200" marR="0" lvl="0" indent="-4572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URI Foundation</a:t>
            </a:r>
          </a:p>
          <a:p>
            <a:pPr marL="457200" marR="0" lvl="0" indent="-4572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RI-INBRE </a:t>
            </a:r>
            <a:endParaRPr sz="2000" dirty="0">
              <a:solidFill>
                <a:schemeClr val="dk1"/>
              </a:solidFill>
              <a:latin typeface="Calibri"/>
              <a:ea typeface="Calibri"/>
              <a:cs typeface="Calibri"/>
              <a:sym typeface="Calibri"/>
            </a:endParaRPr>
          </a:p>
        </p:txBody>
      </p:sp>
      <p:sp>
        <p:nvSpPr>
          <p:cNvPr id="10" name="Google Shape;275;p19">
            <a:extLst>
              <a:ext uri="{FF2B5EF4-FFF2-40B4-BE49-F238E27FC236}">
                <a16:creationId xmlns:a16="http://schemas.microsoft.com/office/drawing/2014/main" id="{C87B7CC6-3F2F-4D83-AF23-BEE0B054EFBD}"/>
              </a:ext>
            </a:extLst>
          </p:cNvPr>
          <p:cNvSpPr txBox="1"/>
          <p:nvPr/>
        </p:nvSpPr>
        <p:spPr>
          <a:xfrm>
            <a:off x="4975735" y="3137237"/>
            <a:ext cx="5692263"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Calibri"/>
                <a:ea typeface="Calibri"/>
                <a:cs typeface="Calibri"/>
                <a:sym typeface="Calibri"/>
              </a:rPr>
              <a:t>URI INBRE Core </a:t>
            </a:r>
            <a:endParaRPr dirty="0"/>
          </a:p>
        </p:txBody>
      </p:sp>
      <p:sp>
        <p:nvSpPr>
          <p:cNvPr id="11" name="Google Shape;275;p19">
            <a:extLst>
              <a:ext uri="{FF2B5EF4-FFF2-40B4-BE49-F238E27FC236}">
                <a16:creationId xmlns:a16="http://schemas.microsoft.com/office/drawing/2014/main" id="{5BE383F6-7254-47E3-B846-2486CB84DF5C}"/>
              </a:ext>
            </a:extLst>
          </p:cNvPr>
          <p:cNvSpPr txBox="1"/>
          <p:nvPr/>
        </p:nvSpPr>
        <p:spPr>
          <a:xfrm>
            <a:off x="4975735" y="5312916"/>
            <a:ext cx="4957590"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Calibri"/>
                <a:cs typeface="Calibri"/>
                <a:sym typeface="Calibri"/>
              </a:rPr>
              <a:t>College of Pharmacy</a:t>
            </a:r>
          </a:p>
          <a:p>
            <a:pPr marL="457200" marR="0" lvl="0" indent="-457200" algn="l" rtl="0">
              <a:spcBef>
                <a:spcPts val="0"/>
              </a:spcBef>
              <a:spcAft>
                <a:spcPts val="0"/>
              </a:spcAft>
              <a:buClr>
                <a:schemeClr val="dk1"/>
              </a:buClr>
              <a:buSzPts val="2000"/>
              <a:buFont typeface="Arial"/>
              <a:buChar char="•"/>
            </a:pPr>
            <a:r>
              <a:rPr lang="en-US" sz="2000" dirty="0">
                <a:solidFill>
                  <a:schemeClr val="dk1"/>
                </a:solidFill>
                <a:latin typeface="Calibri"/>
                <a:ea typeface="Calibri"/>
                <a:cs typeface="Calibri"/>
                <a:sym typeface="Calibri"/>
              </a:rPr>
              <a:t>Ian Lester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21"/>
          <p:cNvPicPr preferRelativeResize="0"/>
          <p:nvPr/>
        </p:nvPicPr>
        <p:blipFill rotWithShape="1">
          <a:blip r:embed="rId3">
            <a:alphaModFix/>
          </a:blip>
          <a:srcRect/>
          <a:stretch/>
        </p:blipFill>
        <p:spPr>
          <a:xfrm>
            <a:off x="2358240" y="245240"/>
            <a:ext cx="6924675" cy="61912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1DF972E9-6C0F-4933-8838-2AA232A0BA26}"/>
              </a:ext>
            </a:extLst>
          </p:cNvPr>
          <p:cNvGraphicFramePr/>
          <p:nvPr>
            <p:extLst>
              <p:ext uri="{D42A27DB-BD31-4B8C-83A1-F6EECF244321}">
                <p14:modId xmlns:p14="http://schemas.microsoft.com/office/powerpoint/2010/main" val="1553114275"/>
              </p:ext>
            </p:extLst>
          </p:nvPr>
        </p:nvGraphicFramePr>
        <p:xfrm>
          <a:off x="2232660" y="1281899"/>
          <a:ext cx="7726680" cy="4759007"/>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 Box 2">
            <a:extLst>
              <a:ext uri="{FF2B5EF4-FFF2-40B4-BE49-F238E27FC236}">
                <a16:creationId xmlns:a16="http://schemas.microsoft.com/office/drawing/2014/main" id="{540BA75B-C0B1-41BB-A513-433645B3CA5B}"/>
              </a:ext>
            </a:extLst>
          </p:cNvPr>
          <p:cNvSpPr txBox="1">
            <a:spLocks noChangeArrowheads="1"/>
          </p:cNvSpPr>
          <p:nvPr/>
        </p:nvSpPr>
        <p:spPr bwMode="auto">
          <a:xfrm>
            <a:off x="4244364" y="5413223"/>
            <a:ext cx="4645111" cy="308847"/>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spcBef>
                <a:spcPts val="0"/>
              </a:spcBef>
              <a:spcAft>
                <a:spcPts val="0"/>
              </a:spcAft>
            </a:pPr>
            <a:r>
              <a:rPr lang="en-US" sz="1200" dirty="0">
                <a:effectLst/>
                <a:latin typeface="Calibri" panose="020F0502020204030204" pitchFamily="34" charset="0"/>
                <a:ea typeface="Times New Roman" panose="02020603050405020304" pitchFamily="18" charset="0"/>
              </a:rPr>
              <a:t>          </a:t>
            </a:r>
            <a:r>
              <a:rPr lang="en-US" sz="1200" dirty="0">
                <a:latin typeface="Calibri" panose="020F0502020204030204" pitchFamily="34" charset="0"/>
                <a:ea typeface="Times New Roman" panose="02020603050405020304" pitchFamily="18" charset="0"/>
              </a:rPr>
              <a:t>WT</a:t>
            </a:r>
            <a:r>
              <a:rPr lang="en-US" sz="1200" dirty="0">
                <a:effectLst/>
                <a:latin typeface="Calibri" panose="020F0502020204030204" pitchFamily="34" charset="0"/>
                <a:ea typeface="Times New Roman" panose="02020603050405020304" pitchFamily="18" charset="0"/>
              </a:rPr>
              <a:t>                                    </a:t>
            </a:r>
            <a:r>
              <a:rPr lang="en-US" sz="1200" dirty="0" err="1">
                <a:effectLst/>
                <a:latin typeface="Calibri" panose="020F0502020204030204" pitchFamily="34" charset="0"/>
                <a:ea typeface="Times New Roman" panose="02020603050405020304" pitchFamily="18" charset="0"/>
              </a:rPr>
              <a:t>Δ</a:t>
            </a:r>
            <a:r>
              <a:rPr lang="en-US" sz="1200" i="1" dirty="0" err="1">
                <a:effectLst/>
                <a:latin typeface="Calibri" panose="020F0502020204030204" pitchFamily="34" charset="0"/>
                <a:ea typeface="Times New Roman" panose="02020603050405020304" pitchFamily="18" charset="0"/>
              </a:rPr>
              <a:t>pmrA</a:t>
            </a:r>
            <a:r>
              <a:rPr lang="en-US" sz="1200" dirty="0">
                <a:effectLst/>
                <a:latin typeface="Calibri" panose="020F0502020204030204" pitchFamily="34" charset="0"/>
                <a:ea typeface="Times New Roman" panose="02020603050405020304" pitchFamily="18" charset="0"/>
              </a:rPr>
              <a:t> </a:t>
            </a:r>
            <a:r>
              <a:rPr lang="en-US" sz="1200" dirty="0" err="1">
                <a:effectLst/>
                <a:latin typeface="Calibri" panose="020F0502020204030204" pitchFamily="34" charset="0"/>
                <a:ea typeface="Times New Roman" panose="02020603050405020304" pitchFamily="18" charset="0"/>
              </a:rPr>
              <a:t>PriM</a:t>
            </a:r>
            <a:r>
              <a:rPr lang="en-US" sz="1200" dirty="0">
                <a:effectLst/>
                <a:latin typeface="Calibri" panose="020F0502020204030204" pitchFamily="34" charset="0"/>
                <a:ea typeface="Times New Roman" panose="02020603050405020304" pitchFamily="18" charset="0"/>
              </a:rPr>
              <a:t>-V                              </a:t>
            </a:r>
            <a:r>
              <a:rPr lang="en-US" sz="1200" dirty="0" err="1">
                <a:effectLst/>
                <a:latin typeface="Calibri" panose="020F0502020204030204" pitchFamily="34" charset="0"/>
                <a:ea typeface="Times New Roman" panose="02020603050405020304" pitchFamily="18" charset="0"/>
              </a:rPr>
              <a:t>Δ</a:t>
            </a:r>
            <a:r>
              <a:rPr lang="en-US" sz="1200" i="1" dirty="0" err="1">
                <a:effectLst/>
                <a:latin typeface="Calibri" panose="020F0502020204030204" pitchFamily="34" charset="0"/>
                <a:ea typeface="Times New Roman" panose="02020603050405020304" pitchFamily="18" charset="0"/>
              </a:rPr>
              <a:t>pmrA</a:t>
            </a:r>
            <a:endParaRPr lang="en-US" sz="12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3D85C343-60C7-4CEB-BF60-3FE176A60254}"/>
              </a:ext>
            </a:extLst>
          </p:cNvPr>
          <p:cNvSpPr txBox="1"/>
          <p:nvPr/>
        </p:nvSpPr>
        <p:spPr>
          <a:xfrm>
            <a:off x="1002030" y="378288"/>
            <a:ext cx="10161270" cy="707886"/>
          </a:xfrm>
          <a:prstGeom prst="rect">
            <a:avLst/>
          </a:prstGeom>
          <a:noFill/>
        </p:spPr>
        <p:txBody>
          <a:bodyPr wrap="square" rtlCol="0">
            <a:spAutoFit/>
          </a:bodyPr>
          <a:lstStyle/>
          <a:p>
            <a:r>
              <a:rPr lang="en-US" sz="4000" dirty="0">
                <a:latin typeface="+mj-lt"/>
              </a:rPr>
              <a:t>VSV-G tag on </a:t>
            </a:r>
            <a:r>
              <a:rPr lang="en-US" sz="4000" dirty="0" err="1">
                <a:latin typeface="+mj-lt"/>
              </a:rPr>
              <a:t>PriM</a:t>
            </a:r>
            <a:r>
              <a:rPr lang="en-US" sz="4000" dirty="0">
                <a:latin typeface="+mj-lt"/>
              </a:rPr>
              <a:t> does not affect virulence </a:t>
            </a:r>
          </a:p>
        </p:txBody>
      </p:sp>
    </p:spTree>
    <p:extLst>
      <p:ext uri="{BB962C8B-B14F-4D97-AF65-F5344CB8AC3E}">
        <p14:creationId xmlns:p14="http://schemas.microsoft.com/office/powerpoint/2010/main" val="11989284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5CFCD253-4D82-47C5-B57A-0C67DA3CA8FE}"/>
              </a:ext>
            </a:extLst>
          </p:cNvPr>
          <p:cNvGrpSpPr/>
          <p:nvPr/>
        </p:nvGrpSpPr>
        <p:grpSpPr>
          <a:xfrm rot="5400000">
            <a:off x="720745" y="2417370"/>
            <a:ext cx="1088455" cy="1074996"/>
            <a:chOff x="1175701" y="4914859"/>
            <a:chExt cx="1451275" cy="1433328"/>
          </a:xfrm>
        </p:grpSpPr>
        <p:sp>
          <p:nvSpPr>
            <p:cNvPr id="17" name="Oval 16">
              <a:extLst>
                <a:ext uri="{FF2B5EF4-FFF2-40B4-BE49-F238E27FC236}">
                  <a16:creationId xmlns:a16="http://schemas.microsoft.com/office/drawing/2014/main" id="{5A27579D-CEDC-46F6-BD9D-3E44B04B17F6}"/>
                </a:ext>
              </a:extLst>
            </p:cNvPr>
            <p:cNvSpPr/>
            <p:nvPr/>
          </p:nvSpPr>
          <p:spPr>
            <a:xfrm>
              <a:off x="1420587" y="5384800"/>
              <a:ext cx="963386" cy="963387"/>
            </a:xfrm>
            <a:prstGeom prst="ellipse">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vert270" wrap="square" lIns="68580" tIns="34290" rIns="68580" bIns="34290" numCol="1" spcCol="0" rtlCol="0" fromWordArt="0" anchor="ctr" anchorCtr="0" forceAA="0" compatLnSpc="1">
              <a:prstTxWarp prst="textNoShape">
                <a:avLst/>
              </a:prstTxWarp>
              <a:noAutofit/>
            </a:bodyPr>
            <a:lstStyle/>
            <a:p>
              <a:pPr algn="ctr"/>
              <a:r>
                <a:rPr lang="en-US" sz="1350" dirty="0" err="1">
                  <a:solidFill>
                    <a:schemeClr val="bg1"/>
                  </a:solidFill>
                </a:rPr>
                <a:t>DsbA</a:t>
              </a:r>
              <a:endParaRPr lang="en-US" sz="1350" dirty="0">
                <a:solidFill>
                  <a:schemeClr val="bg1"/>
                </a:solidFill>
              </a:endParaRPr>
            </a:p>
          </p:txBody>
        </p:sp>
        <p:cxnSp>
          <p:nvCxnSpPr>
            <p:cNvPr id="18" name="Straight Connector 17">
              <a:extLst>
                <a:ext uri="{FF2B5EF4-FFF2-40B4-BE49-F238E27FC236}">
                  <a16:creationId xmlns:a16="http://schemas.microsoft.com/office/drawing/2014/main" id="{0E48D43F-90E2-46E7-A847-5AD4D23AEEA3}"/>
                </a:ext>
              </a:extLst>
            </p:cNvPr>
            <p:cNvCxnSpPr>
              <a:cxnSpLocks/>
            </p:cNvCxnSpPr>
            <p:nvPr/>
          </p:nvCxnSpPr>
          <p:spPr>
            <a:xfrm>
              <a:off x="1420585" y="5176157"/>
              <a:ext cx="244929" cy="375557"/>
            </a:xfrm>
            <a:prstGeom prst="line">
              <a:avLst/>
            </a:prstGeom>
            <a:effectLst/>
          </p:spPr>
          <p:style>
            <a:lnRef idx="2">
              <a:schemeClr val="dk1"/>
            </a:lnRef>
            <a:fillRef idx="0">
              <a:schemeClr val="dk1"/>
            </a:fillRef>
            <a:effectRef idx="1">
              <a:schemeClr val="dk1"/>
            </a:effectRef>
            <a:fontRef idx="minor">
              <a:schemeClr val="tx1"/>
            </a:fontRef>
          </p:style>
        </p:cxnSp>
        <p:cxnSp>
          <p:nvCxnSpPr>
            <p:cNvPr id="19" name="Straight Connector 18">
              <a:extLst>
                <a:ext uri="{FF2B5EF4-FFF2-40B4-BE49-F238E27FC236}">
                  <a16:creationId xmlns:a16="http://schemas.microsoft.com/office/drawing/2014/main" id="{EF14EF5E-F294-4A59-A238-492525D78472}"/>
                </a:ext>
              </a:extLst>
            </p:cNvPr>
            <p:cNvCxnSpPr>
              <a:cxnSpLocks/>
            </p:cNvCxnSpPr>
            <p:nvPr/>
          </p:nvCxnSpPr>
          <p:spPr>
            <a:xfrm flipH="1">
              <a:off x="2106385" y="5174344"/>
              <a:ext cx="244929" cy="375557"/>
            </a:xfrm>
            <a:prstGeom prst="line">
              <a:avLst/>
            </a:prstGeom>
            <a:effectLst/>
          </p:spPr>
          <p:style>
            <a:lnRef idx="2">
              <a:schemeClr val="dk1"/>
            </a:lnRef>
            <a:fillRef idx="0">
              <a:schemeClr val="dk1"/>
            </a:fillRef>
            <a:effectRef idx="1">
              <a:schemeClr val="dk1"/>
            </a:effectRef>
            <a:fontRef idx="minor">
              <a:schemeClr val="tx1"/>
            </a:fontRef>
          </p:style>
        </p:cxnSp>
        <p:sp>
          <p:nvSpPr>
            <p:cNvPr id="20" name="TextBox 19">
              <a:extLst>
                <a:ext uri="{FF2B5EF4-FFF2-40B4-BE49-F238E27FC236}">
                  <a16:creationId xmlns:a16="http://schemas.microsoft.com/office/drawing/2014/main" id="{A13DBDB9-EBFA-4646-9106-F21AE539B7D2}"/>
                </a:ext>
              </a:extLst>
            </p:cNvPr>
            <p:cNvSpPr txBox="1"/>
            <p:nvPr/>
          </p:nvSpPr>
          <p:spPr>
            <a:xfrm rot="16200000">
              <a:off x="1199212" y="4891348"/>
              <a:ext cx="353088" cy="400110"/>
            </a:xfrm>
            <a:prstGeom prst="rect">
              <a:avLst/>
            </a:prstGeom>
            <a:noFill/>
          </p:spPr>
          <p:txBody>
            <a:bodyPr wrap="none" rtlCol="0">
              <a:spAutoFit/>
            </a:bodyPr>
            <a:lstStyle/>
            <a:p>
              <a:r>
                <a:rPr lang="en-US" sz="1350" dirty="0"/>
                <a:t>S</a:t>
              </a:r>
            </a:p>
          </p:txBody>
        </p:sp>
        <p:sp>
          <p:nvSpPr>
            <p:cNvPr id="21" name="TextBox 20">
              <a:extLst>
                <a:ext uri="{FF2B5EF4-FFF2-40B4-BE49-F238E27FC236}">
                  <a16:creationId xmlns:a16="http://schemas.microsoft.com/office/drawing/2014/main" id="{098E8765-59B0-4EB9-885D-8468CBE73299}"/>
                </a:ext>
              </a:extLst>
            </p:cNvPr>
            <p:cNvSpPr txBox="1"/>
            <p:nvPr/>
          </p:nvSpPr>
          <p:spPr>
            <a:xfrm rot="16200000">
              <a:off x="2250377" y="4891348"/>
              <a:ext cx="353088" cy="400110"/>
            </a:xfrm>
            <a:prstGeom prst="rect">
              <a:avLst/>
            </a:prstGeom>
            <a:noFill/>
          </p:spPr>
          <p:txBody>
            <a:bodyPr wrap="none" rtlCol="0">
              <a:spAutoFit/>
            </a:bodyPr>
            <a:lstStyle/>
            <a:p>
              <a:r>
                <a:rPr lang="en-US" sz="1350" dirty="0"/>
                <a:t>S</a:t>
              </a:r>
            </a:p>
          </p:txBody>
        </p:sp>
      </p:grpSp>
      <p:cxnSp>
        <p:nvCxnSpPr>
          <p:cNvPr id="16" name="Straight Connector 15">
            <a:extLst>
              <a:ext uri="{FF2B5EF4-FFF2-40B4-BE49-F238E27FC236}">
                <a16:creationId xmlns:a16="http://schemas.microsoft.com/office/drawing/2014/main" id="{043AB15E-5A1B-44FC-BF06-254FCF288CB0}"/>
              </a:ext>
            </a:extLst>
          </p:cNvPr>
          <p:cNvCxnSpPr>
            <a:cxnSpLocks/>
          </p:cNvCxnSpPr>
          <p:nvPr/>
        </p:nvCxnSpPr>
        <p:spPr>
          <a:xfrm rot="5400000" flipV="1">
            <a:off x="1419976" y="2962276"/>
            <a:ext cx="506286" cy="296"/>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grpSp>
        <p:nvGrpSpPr>
          <p:cNvPr id="35" name="Group 34">
            <a:extLst>
              <a:ext uri="{FF2B5EF4-FFF2-40B4-BE49-F238E27FC236}">
                <a16:creationId xmlns:a16="http://schemas.microsoft.com/office/drawing/2014/main" id="{5BDCD93E-8184-43CF-845D-337F64A11924}"/>
              </a:ext>
            </a:extLst>
          </p:cNvPr>
          <p:cNvGrpSpPr/>
          <p:nvPr/>
        </p:nvGrpSpPr>
        <p:grpSpPr>
          <a:xfrm>
            <a:off x="1925858" y="1343176"/>
            <a:ext cx="805208" cy="840735"/>
            <a:chOff x="2452867" y="2033375"/>
            <a:chExt cx="805208" cy="840735"/>
          </a:xfrm>
        </p:grpSpPr>
        <p:cxnSp>
          <p:nvCxnSpPr>
            <p:cNvPr id="22" name="Straight Connector 21">
              <a:extLst>
                <a:ext uri="{FF2B5EF4-FFF2-40B4-BE49-F238E27FC236}">
                  <a16:creationId xmlns:a16="http://schemas.microsoft.com/office/drawing/2014/main" id="{B92F9A49-48DF-47FA-A9E4-A754CF6157BF}"/>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23" name="Straight Connector 22">
              <a:extLst>
                <a:ext uri="{FF2B5EF4-FFF2-40B4-BE49-F238E27FC236}">
                  <a16:creationId xmlns:a16="http://schemas.microsoft.com/office/drawing/2014/main" id="{7D1C69E0-07BD-49C3-98B5-67E05193BAB9}"/>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27" name="Straight Connector 26">
              <a:extLst>
                <a:ext uri="{FF2B5EF4-FFF2-40B4-BE49-F238E27FC236}">
                  <a16:creationId xmlns:a16="http://schemas.microsoft.com/office/drawing/2014/main" id="{4401E73C-A541-4290-B67B-D8B74A0CBC74}"/>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29" name="Rectangle 28">
              <a:extLst>
                <a:ext uri="{FF2B5EF4-FFF2-40B4-BE49-F238E27FC236}">
                  <a16:creationId xmlns:a16="http://schemas.microsoft.com/office/drawing/2014/main" id="{96B70A05-3207-4CBB-AE25-E02D5F3CF517}"/>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30" name="Rectangle 29">
              <a:extLst>
                <a:ext uri="{FF2B5EF4-FFF2-40B4-BE49-F238E27FC236}">
                  <a16:creationId xmlns:a16="http://schemas.microsoft.com/office/drawing/2014/main" id="{4A140E0E-26F7-410E-A37A-F51564B07CDE}"/>
                </a:ext>
              </a:extLst>
            </p:cNvPr>
            <p:cNvSpPr/>
            <p:nvPr/>
          </p:nvSpPr>
          <p:spPr>
            <a:xfrm>
              <a:off x="2452867" y="2561254"/>
              <a:ext cx="346181" cy="312856"/>
            </a:xfrm>
            <a:prstGeom prst="rect">
              <a:avLst/>
            </a:prstGeom>
          </p:spPr>
          <p:txBody>
            <a:bodyPr wrap="none">
              <a:spAutoFit/>
            </a:bodyPr>
            <a:lstStyle/>
            <a:p>
              <a:r>
                <a:rPr lang="en-US" sz="1200" dirty="0"/>
                <a:t>S</a:t>
              </a:r>
            </a:p>
          </p:txBody>
        </p:sp>
      </p:grpSp>
      <p:grpSp>
        <p:nvGrpSpPr>
          <p:cNvPr id="36" name="Group 35">
            <a:extLst>
              <a:ext uri="{FF2B5EF4-FFF2-40B4-BE49-F238E27FC236}">
                <a16:creationId xmlns:a16="http://schemas.microsoft.com/office/drawing/2014/main" id="{DA1E761F-5257-48A5-84FF-18549214BC5D}"/>
              </a:ext>
            </a:extLst>
          </p:cNvPr>
          <p:cNvGrpSpPr/>
          <p:nvPr/>
        </p:nvGrpSpPr>
        <p:grpSpPr>
          <a:xfrm>
            <a:off x="3200490" y="1753568"/>
            <a:ext cx="805208" cy="840735"/>
            <a:chOff x="2452867" y="2033375"/>
            <a:chExt cx="805208" cy="840735"/>
          </a:xfrm>
        </p:grpSpPr>
        <p:cxnSp>
          <p:nvCxnSpPr>
            <p:cNvPr id="37" name="Straight Connector 36">
              <a:extLst>
                <a:ext uri="{FF2B5EF4-FFF2-40B4-BE49-F238E27FC236}">
                  <a16:creationId xmlns:a16="http://schemas.microsoft.com/office/drawing/2014/main" id="{2E5302E4-197C-48A5-A3DF-F1A575FA2F83}"/>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38" name="Straight Connector 37">
              <a:extLst>
                <a:ext uri="{FF2B5EF4-FFF2-40B4-BE49-F238E27FC236}">
                  <a16:creationId xmlns:a16="http://schemas.microsoft.com/office/drawing/2014/main" id="{ACA816CE-E7E0-4C62-8068-4D74104D74AE}"/>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39" name="Straight Connector 38">
              <a:extLst>
                <a:ext uri="{FF2B5EF4-FFF2-40B4-BE49-F238E27FC236}">
                  <a16:creationId xmlns:a16="http://schemas.microsoft.com/office/drawing/2014/main" id="{DAC43349-DE7E-4D36-AE79-5713337DEA13}"/>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40" name="Rectangle 39">
              <a:extLst>
                <a:ext uri="{FF2B5EF4-FFF2-40B4-BE49-F238E27FC236}">
                  <a16:creationId xmlns:a16="http://schemas.microsoft.com/office/drawing/2014/main" id="{9654A541-DCCC-4446-BBF3-3C502326AA9C}"/>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41" name="Rectangle 40">
              <a:extLst>
                <a:ext uri="{FF2B5EF4-FFF2-40B4-BE49-F238E27FC236}">
                  <a16:creationId xmlns:a16="http://schemas.microsoft.com/office/drawing/2014/main" id="{0B41A57A-DB41-4FB8-BB05-2E62C20DC47F}"/>
                </a:ext>
              </a:extLst>
            </p:cNvPr>
            <p:cNvSpPr/>
            <p:nvPr/>
          </p:nvSpPr>
          <p:spPr>
            <a:xfrm>
              <a:off x="2452867" y="2561254"/>
              <a:ext cx="346181" cy="312856"/>
            </a:xfrm>
            <a:prstGeom prst="rect">
              <a:avLst/>
            </a:prstGeom>
          </p:spPr>
          <p:txBody>
            <a:bodyPr wrap="none">
              <a:spAutoFit/>
            </a:bodyPr>
            <a:lstStyle/>
            <a:p>
              <a:r>
                <a:rPr lang="en-US" sz="1200" dirty="0"/>
                <a:t>S</a:t>
              </a:r>
            </a:p>
          </p:txBody>
        </p:sp>
      </p:grpSp>
      <p:grpSp>
        <p:nvGrpSpPr>
          <p:cNvPr id="42" name="Group 41">
            <a:extLst>
              <a:ext uri="{FF2B5EF4-FFF2-40B4-BE49-F238E27FC236}">
                <a16:creationId xmlns:a16="http://schemas.microsoft.com/office/drawing/2014/main" id="{28BD2206-2862-4FCF-A679-2E39B0471B4C}"/>
              </a:ext>
            </a:extLst>
          </p:cNvPr>
          <p:cNvGrpSpPr/>
          <p:nvPr/>
        </p:nvGrpSpPr>
        <p:grpSpPr>
          <a:xfrm>
            <a:off x="2436142" y="2909354"/>
            <a:ext cx="805208" cy="840735"/>
            <a:chOff x="2452867" y="2033375"/>
            <a:chExt cx="805208" cy="840735"/>
          </a:xfrm>
        </p:grpSpPr>
        <p:cxnSp>
          <p:nvCxnSpPr>
            <p:cNvPr id="43" name="Straight Connector 42">
              <a:extLst>
                <a:ext uri="{FF2B5EF4-FFF2-40B4-BE49-F238E27FC236}">
                  <a16:creationId xmlns:a16="http://schemas.microsoft.com/office/drawing/2014/main" id="{774DACFD-09C4-41D3-85D6-B8919168053C}"/>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44" name="Straight Connector 43">
              <a:extLst>
                <a:ext uri="{FF2B5EF4-FFF2-40B4-BE49-F238E27FC236}">
                  <a16:creationId xmlns:a16="http://schemas.microsoft.com/office/drawing/2014/main" id="{C9D4807D-4DDC-4163-B55B-F9DE13C5310A}"/>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45" name="Straight Connector 44">
              <a:extLst>
                <a:ext uri="{FF2B5EF4-FFF2-40B4-BE49-F238E27FC236}">
                  <a16:creationId xmlns:a16="http://schemas.microsoft.com/office/drawing/2014/main" id="{A61204CF-8F66-4799-B464-C9CDCB9C0FF4}"/>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46" name="Rectangle 45">
              <a:extLst>
                <a:ext uri="{FF2B5EF4-FFF2-40B4-BE49-F238E27FC236}">
                  <a16:creationId xmlns:a16="http://schemas.microsoft.com/office/drawing/2014/main" id="{467261F9-DD67-493C-8608-F6C4A177B721}"/>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47" name="Rectangle 46">
              <a:extLst>
                <a:ext uri="{FF2B5EF4-FFF2-40B4-BE49-F238E27FC236}">
                  <a16:creationId xmlns:a16="http://schemas.microsoft.com/office/drawing/2014/main" id="{3A516D92-043C-42DF-9A53-CBC0BFD524C6}"/>
                </a:ext>
              </a:extLst>
            </p:cNvPr>
            <p:cNvSpPr/>
            <p:nvPr/>
          </p:nvSpPr>
          <p:spPr>
            <a:xfrm>
              <a:off x="2452867" y="2561254"/>
              <a:ext cx="346181" cy="312856"/>
            </a:xfrm>
            <a:prstGeom prst="rect">
              <a:avLst/>
            </a:prstGeom>
          </p:spPr>
          <p:txBody>
            <a:bodyPr wrap="none">
              <a:spAutoFit/>
            </a:bodyPr>
            <a:lstStyle/>
            <a:p>
              <a:r>
                <a:rPr lang="en-US" sz="1200" dirty="0"/>
                <a:t>S</a:t>
              </a:r>
            </a:p>
          </p:txBody>
        </p:sp>
      </p:grpSp>
      <p:sp>
        <p:nvSpPr>
          <p:cNvPr id="50" name="Arrow: Down 49">
            <a:extLst>
              <a:ext uri="{FF2B5EF4-FFF2-40B4-BE49-F238E27FC236}">
                <a16:creationId xmlns:a16="http://schemas.microsoft.com/office/drawing/2014/main" id="{B2343A6C-7276-4231-B3A2-17D7B720D780}"/>
              </a:ext>
            </a:extLst>
          </p:cNvPr>
          <p:cNvSpPr/>
          <p:nvPr/>
        </p:nvSpPr>
        <p:spPr>
          <a:xfrm>
            <a:off x="2578366" y="4042307"/>
            <a:ext cx="520761" cy="7619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677690D0-9392-45EA-9186-6AFB12894D48}"/>
              </a:ext>
            </a:extLst>
          </p:cNvPr>
          <p:cNvSpPr/>
          <p:nvPr/>
        </p:nvSpPr>
        <p:spPr>
          <a:xfrm>
            <a:off x="2710603" y="5366252"/>
            <a:ext cx="767628" cy="55878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004B0CBA-A88C-4376-ACC3-8C9050627188}"/>
              </a:ext>
            </a:extLst>
          </p:cNvPr>
          <p:cNvSpPr/>
          <p:nvPr/>
        </p:nvSpPr>
        <p:spPr>
          <a:xfrm>
            <a:off x="3516548" y="6045131"/>
            <a:ext cx="767628" cy="55878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DA51B59B-B365-4D46-8EE2-887A8C109EF0}"/>
              </a:ext>
            </a:extLst>
          </p:cNvPr>
          <p:cNvSpPr/>
          <p:nvPr/>
        </p:nvSpPr>
        <p:spPr>
          <a:xfrm>
            <a:off x="1802471" y="6072760"/>
            <a:ext cx="767628" cy="55878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BC9F51AA-9E6F-4DFA-A8FD-A05A2EEDE99A}"/>
              </a:ext>
            </a:extLst>
          </p:cNvPr>
          <p:cNvSpPr txBox="1"/>
          <p:nvPr/>
        </p:nvSpPr>
        <p:spPr>
          <a:xfrm>
            <a:off x="470963" y="4506582"/>
            <a:ext cx="1771099" cy="646331"/>
          </a:xfrm>
          <a:prstGeom prst="rect">
            <a:avLst/>
          </a:prstGeom>
          <a:noFill/>
        </p:spPr>
        <p:txBody>
          <a:bodyPr wrap="square" rtlCol="0">
            <a:spAutoFit/>
          </a:bodyPr>
          <a:lstStyle/>
          <a:p>
            <a:r>
              <a:rPr lang="en-US" dirty="0"/>
              <a:t>Functional virulence factors</a:t>
            </a:r>
          </a:p>
        </p:txBody>
      </p:sp>
      <p:cxnSp>
        <p:nvCxnSpPr>
          <p:cNvPr id="56" name="Straight Arrow Connector 55">
            <a:extLst>
              <a:ext uri="{FF2B5EF4-FFF2-40B4-BE49-F238E27FC236}">
                <a16:creationId xmlns:a16="http://schemas.microsoft.com/office/drawing/2014/main" id="{147696E5-7593-4B72-AFCE-F16C62D3BFCE}"/>
              </a:ext>
            </a:extLst>
          </p:cNvPr>
          <p:cNvCxnSpPr>
            <a:cxnSpLocks/>
          </p:cNvCxnSpPr>
          <p:nvPr/>
        </p:nvCxnSpPr>
        <p:spPr>
          <a:xfrm>
            <a:off x="1264459" y="5127754"/>
            <a:ext cx="1076024" cy="5039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5BED4597-BAE5-4FA2-A62E-14D66F7E0BE3}"/>
              </a:ext>
            </a:extLst>
          </p:cNvPr>
          <p:cNvGrpSpPr/>
          <p:nvPr/>
        </p:nvGrpSpPr>
        <p:grpSpPr>
          <a:xfrm rot="5400000">
            <a:off x="6579248" y="2117288"/>
            <a:ext cx="1088455" cy="1074996"/>
            <a:chOff x="1175701" y="4914859"/>
            <a:chExt cx="1451275" cy="1433328"/>
          </a:xfrm>
        </p:grpSpPr>
        <p:sp>
          <p:nvSpPr>
            <p:cNvPr id="61" name="Oval 60">
              <a:extLst>
                <a:ext uri="{FF2B5EF4-FFF2-40B4-BE49-F238E27FC236}">
                  <a16:creationId xmlns:a16="http://schemas.microsoft.com/office/drawing/2014/main" id="{BD366C7D-ED25-4763-B58C-EB2BE1A92618}"/>
                </a:ext>
              </a:extLst>
            </p:cNvPr>
            <p:cNvSpPr/>
            <p:nvPr/>
          </p:nvSpPr>
          <p:spPr>
            <a:xfrm>
              <a:off x="1420585" y="5384801"/>
              <a:ext cx="963386" cy="963386"/>
            </a:xfrm>
            <a:prstGeom prst="ellipse">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vert270" wrap="square" lIns="68580" tIns="34290" rIns="68580" bIns="34290" numCol="1" spcCol="0" rtlCol="0" fromWordArt="0" anchor="ctr" anchorCtr="0" forceAA="0" compatLnSpc="1">
              <a:prstTxWarp prst="textNoShape">
                <a:avLst/>
              </a:prstTxWarp>
              <a:noAutofit/>
            </a:bodyPr>
            <a:lstStyle/>
            <a:p>
              <a:pPr algn="ctr"/>
              <a:r>
                <a:rPr lang="en-US" sz="1350" dirty="0" err="1">
                  <a:solidFill>
                    <a:schemeClr val="bg1"/>
                  </a:solidFill>
                </a:rPr>
                <a:t>DsbA</a:t>
              </a:r>
              <a:endParaRPr lang="en-US" sz="1350" dirty="0">
                <a:solidFill>
                  <a:schemeClr val="bg1"/>
                </a:solidFill>
              </a:endParaRPr>
            </a:p>
          </p:txBody>
        </p:sp>
        <p:cxnSp>
          <p:nvCxnSpPr>
            <p:cNvPr id="62" name="Straight Connector 61">
              <a:extLst>
                <a:ext uri="{FF2B5EF4-FFF2-40B4-BE49-F238E27FC236}">
                  <a16:creationId xmlns:a16="http://schemas.microsoft.com/office/drawing/2014/main" id="{004E8DCF-273F-4402-94C1-9C1C1C9E8A90}"/>
                </a:ext>
              </a:extLst>
            </p:cNvPr>
            <p:cNvCxnSpPr>
              <a:cxnSpLocks/>
            </p:cNvCxnSpPr>
            <p:nvPr/>
          </p:nvCxnSpPr>
          <p:spPr>
            <a:xfrm>
              <a:off x="1420585" y="5176157"/>
              <a:ext cx="244929" cy="375557"/>
            </a:xfrm>
            <a:prstGeom prst="line">
              <a:avLst/>
            </a:prstGeom>
            <a:effectLst/>
          </p:spPr>
          <p:style>
            <a:lnRef idx="2">
              <a:schemeClr val="dk1"/>
            </a:lnRef>
            <a:fillRef idx="0">
              <a:schemeClr val="dk1"/>
            </a:fillRef>
            <a:effectRef idx="1">
              <a:schemeClr val="dk1"/>
            </a:effectRef>
            <a:fontRef idx="minor">
              <a:schemeClr val="tx1"/>
            </a:fontRef>
          </p:style>
        </p:cxnSp>
        <p:cxnSp>
          <p:nvCxnSpPr>
            <p:cNvPr id="63" name="Straight Connector 62">
              <a:extLst>
                <a:ext uri="{FF2B5EF4-FFF2-40B4-BE49-F238E27FC236}">
                  <a16:creationId xmlns:a16="http://schemas.microsoft.com/office/drawing/2014/main" id="{BF7C121D-C377-4B15-A049-F758EE76F961}"/>
                </a:ext>
              </a:extLst>
            </p:cNvPr>
            <p:cNvCxnSpPr>
              <a:cxnSpLocks/>
            </p:cNvCxnSpPr>
            <p:nvPr/>
          </p:nvCxnSpPr>
          <p:spPr>
            <a:xfrm flipH="1">
              <a:off x="2106385" y="5174344"/>
              <a:ext cx="244929" cy="375557"/>
            </a:xfrm>
            <a:prstGeom prst="line">
              <a:avLst/>
            </a:prstGeom>
            <a:effectLst/>
          </p:spPr>
          <p:style>
            <a:lnRef idx="2">
              <a:schemeClr val="dk1"/>
            </a:lnRef>
            <a:fillRef idx="0">
              <a:schemeClr val="dk1"/>
            </a:fillRef>
            <a:effectRef idx="1">
              <a:schemeClr val="dk1"/>
            </a:effectRef>
            <a:fontRef idx="minor">
              <a:schemeClr val="tx1"/>
            </a:fontRef>
          </p:style>
        </p:cxnSp>
        <p:sp>
          <p:nvSpPr>
            <p:cNvPr id="64" name="TextBox 63">
              <a:extLst>
                <a:ext uri="{FF2B5EF4-FFF2-40B4-BE49-F238E27FC236}">
                  <a16:creationId xmlns:a16="http://schemas.microsoft.com/office/drawing/2014/main" id="{4C3AA0B7-B855-483F-B5E8-1ECF922D6B21}"/>
                </a:ext>
              </a:extLst>
            </p:cNvPr>
            <p:cNvSpPr txBox="1"/>
            <p:nvPr/>
          </p:nvSpPr>
          <p:spPr>
            <a:xfrm rot="16200000">
              <a:off x="1199212" y="4891348"/>
              <a:ext cx="353088" cy="400110"/>
            </a:xfrm>
            <a:prstGeom prst="rect">
              <a:avLst/>
            </a:prstGeom>
            <a:noFill/>
          </p:spPr>
          <p:txBody>
            <a:bodyPr wrap="none" rtlCol="0">
              <a:spAutoFit/>
            </a:bodyPr>
            <a:lstStyle/>
            <a:p>
              <a:r>
                <a:rPr lang="en-US" sz="1350" dirty="0"/>
                <a:t>S</a:t>
              </a:r>
            </a:p>
          </p:txBody>
        </p:sp>
        <p:sp>
          <p:nvSpPr>
            <p:cNvPr id="65" name="TextBox 64">
              <a:extLst>
                <a:ext uri="{FF2B5EF4-FFF2-40B4-BE49-F238E27FC236}">
                  <a16:creationId xmlns:a16="http://schemas.microsoft.com/office/drawing/2014/main" id="{22023E43-66C6-479F-813B-4176CA16FCC2}"/>
                </a:ext>
              </a:extLst>
            </p:cNvPr>
            <p:cNvSpPr txBox="1"/>
            <p:nvPr/>
          </p:nvSpPr>
          <p:spPr>
            <a:xfrm rot="16200000">
              <a:off x="2250377" y="4891348"/>
              <a:ext cx="353088" cy="400110"/>
            </a:xfrm>
            <a:prstGeom prst="rect">
              <a:avLst/>
            </a:prstGeom>
            <a:noFill/>
          </p:spPr>
          <p:txBody>
            <a:bodyPr wrap="none" rtlCol="0">
              <a:spAutoFit/>
            </a:bodyPr>
            <a:lstStyle/>
            <a:p>
              <a:r>
                <a:rPr lang="en-US" sz="1350" dirty="0"/>
                <a:t>S</a:t>
              </a:r>
            </a:p>
          </p:txBody>
        </p:sp>
      </p:grpSp>
      <p:cxnSp>
        <p:nvCxnSpPr>
          <p:cNvPr id="60" name="Straight Connector 59">
            <a:extLst>
              <a:ext uri="{FF2B5EF4-FFF2-40B4-BE49-F238E27FC236}">
                <a16:creationId xmlns:a16="http://schemas.microsoft.com/office/drawing/2014/main" id="{3D1C6E3C-9AC9-4B2E-A8FF-1956CD1D9C2E}"/>
              </a:ext>
            </a:extLst>
          </p:cNvPr>
          <p:cNvCxnSpPr>
            <a:cxnSpLocks/>
          </p:cNvCxnSpPr>
          <p:nvPr/>
        </p:nvCxnSpPr>
        <p:spPr>
          <a:xfrm rot="5400000" flipV="1">
            <a:off x="7278479" y="2662194"/>
            <a:ext cx="506286" cy="296"/>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grpSp>
        <p:nvGrpSpPr>
          <p:cNvPr id="85" name="Group 84">
            <a:extLst>
              <a:ext uri="{FF2B5EF4-FFF2-40B4-BE49-F238E27FC236}">
                <a16:creationId xmlns:a16="http://schemas.microsoft.com/office/drawing/2014/main" id="{F7144632-EA6E-4693-AA88-0627A73DC755}"/>
              </a:ext>
            </a:extLst>
          </p:cNvPr>
          <p:cNvGrpSpPr/>
          <p:nvPr/>
        </p:nvGrpSpPr>
        <p:grpSpPr>
          <a:xfrm>
            <a:off x="9247139" y="1295013"/>
            <a:ext cx="805208" cy="840735"/>
            <a:chOff x="2452867" y="2033375"/>
            <a:chExt cx="805208" cy="840735"/>
          </a:xfrm>
        </p:grpSpPr>
        <p:cxnSp>
          <p:nvCxnSpPr>
            <p:cNvPr id="86" name="Straight Connector 85">
              <a:extLst>
                <a:ext uri="{FF2B5EF4-FFF2-40B4-BE49-F238E27FC236}">
                  <a16:creationId xmlns:a16="http://schemas.microsoft.com/office/drawing/2014/main" id="{F1ED92AB-A71E-4B7B-B339-B4CFE505A6CB}"/>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87" name="Straight Connector 86">
              <a:extLst>
                <a:ext uri="{FF2B5EF4-FFF2-40B4-BE49-F238E27FC236}">
                  <a16:creationId xmlns:a16="http://schemas.microsoft.com/office/drawing/2014/main" id="{B15F149B-DFC6-405F-9D3B-B1DC9941D633}"/>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88" name="Straight Connector 87">
              <a:extLst>
                <a:ext uri="{FF2B5EF4-FFF2-40B4-BE49-F238E27FC236}">
                  <a16:creationId xmlns:a16="http://schemas.microsoft.com/office/drawing/2014/main" id="{04059D10-666C-4962-8D29-7C624B8AE2F6}"/>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89" name="Rectangle 88">
              <a:extLst>
                <a:ext uri="{FF2B5EF4-FFF2-40B4-BE49-F238E27FC236}">
                  <a16:creationId xmlns:a16="http://schemas.microsoft.com/office/drawing/2014/main" id="{B91893E5-EAB8-40CB-9BAB-2A097BD50D02}"/>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90" name="Rectangle 89">
              <a:extLst>
                <a:ext uri="{FF2B5EF4-FFF2-40B4-BE49-F238E27FC236}">
                  <a16:creationId xmlns:a16="http://schemas.microsoft.com/office/drawing/2014/main" id="{23C02C74-0A74-4B28-B592-9A4C9AD1E738}"/>
                </a:ext>
              </a:extLst>
            </p:cNvPr>
            <p:cNvSpPr/>
            <p:nvPr/>
          </p:nvSpPr>
          <p:spPr>
            <a:xfrm>
              <a:off x="2452867" y="2561254"/>
              <a:ext cx="346181" cy="312856"/>
            </a:xfrm>
            <a:prstGeom prst="rect">
              <a:avLst/>
            </a:prstGeom>
          </p:spPr>
          <p:txBody>
            <a:bodyPr wrap="none">
              <a:spAutoFit/>
            </a:bodyPr>
            <a:lstStyle/>
            <a:p>
              <a:r>
                <a:rPr lang="en-US" sz="1200" dirty="0"/>
                <a:t>S</a:t>
              </a:r>
            </a:p>
          </p:txBody>
        </p:sp>
      </p:grpSp>
      <p:grpSp>
        <p:nvGrpSpPr>
          <p:cNvPr id="91" name="Group 90">
            <a:extLst>
              <a:ext uri="{FF2B5EF4-FFF2-40B4-BE49-F238E27FC236}">
                <a16:creationId xmlns:a16="http://schemas.microsoft.com/office/drawing/2014/main" id="{833B26B6-28D2-47CF-B0B0-ECC0494666A1}"/>
              </a:ext>
            </a:extLst>
          </p:cNvPr>
          <p:cNvGrpSpPr/>
          <p:nvPr/>
        </p:nvGrpSpPr>
        <p:grpSpPr>
          <a:xfrm>
            <a:off x="10508729" y="1069261"/>
            <a:ext cx="805208" cy="840735"/>
            <a:chOff x="2452867" y="2033375"/>
            <a:chExt cx="805208" cy="840735"/>
          </a:xfrm>
        </p:grpSpPr>
        <p:cxnSp>
          <p:nvCxnSpPr>
            <p:cNvPr id="92" name="Straight Connector 91">
              <a:extLst>
                <a:ext uri="{FF2B5EF4-FFF2-40B4-BE49-F238E27FC236}">
                  <a16:creationId xmlns:a16="http://schemas.microsoft.com/office/drawing/2014/main" id="{F41F04B9-B260-4284-83DA-62478D3EA8C2}"/>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93" name="Straight Connector 92">
              <a:extLst>
                <a:ext uri="{FF2B5EF4-FFF2-40B4-BE49-F238E27FC236}">
                  <a16:creationId xmlns:a16="http://schemas.microsoft.com/office/drawing/2014/main" id="{13EB5FEC-2D5A-4E80-8FD1-EF926A944B17}"/>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94" name="Straight Connector 93">
              <a:extLst>
                <a:ext uri="{FF2B5EF4-FFF2-40B4-BE49-F238E27FC236}">
                  <a16:creationId xmlns:a16="http://schemas.microsoft.com/office/drawing/2014/main" id="{B7195D62-F441-4BE5-9BF0-EBE59FD344CB}"/>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95" name="Rectangle 94">
              <a:extLst>
                <a:ext uri="{FF2B5EF4-FFF2-40B4-BE49-F238E27FC236}">
                  <a16:creationId xmlns:a16="http://schemas.microsoft.com/office/drawing/2014/main" id="{AFFE0415-3976-49B5-B7B9-20AC18D73B2F}"/>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96" name="Rectangle 95">
              <a:extLst>
                <a:ext uri="{FF2B5EF4-FFF2-40B4-BE49-F238E27FC236}">
                  <a16:creationId xmlns:a16="http://schemas.microsoft.com/office/drawing/2014/main" id="{57504F5C-C8CA-472C-A098-49C03A526CF3}"/>
                </a:ext>
              </a:extLst>
            </p:cNvPr>
            <p:cNvSpPr/>
            <p:nvPr/>
          </p:nvSpPr>
          <p:spPr>
            <a:xfrm>
              <a:off x="2452867" y="2561254"/>
              <a:ext cx="346181" cy="312856"/>
            </a:xfrm>
            <a:prstGeom prst="rect">
              <a:avLst/>
            </a:prstGeom>
          </p:spPr>
          <p:txBody>
            <a:bodyPr wrap="none">
              <a:spAutoFit/>
            </a:bodyPr>
            <a:lstStyle/>
            <a:p>
              <a:r>
                <a:rPr lang="en-US" sz="1200" dirty="0"/>
                <a:t>S</a:t>
              </a:r>
            </a:p>
          </p:txBody>
        </p:sp>
      </p:grpSp>
      <p:grpSp>
        <p:nvGrpSpPr>
          <p:cNvPr id="106" name="Group 105">
            <a:extLst>
              <a:ext uri="{FF2B5EF4-FFF2-40B4-BE49-F238E27FC236}">
                <a16:creationId xmlns:a16="http://schemas.microsoft.com/office/drawing/2014/main" id="{F6A0AF39-0B1E-4E93-A6A9-BC105BC2B352}"/>
              </a:ext>
            </a:extLst>
          </p:cNvPr>
          <p:cNvGrpSpPr/>
          <p:nvPr/>
        </p:nvGrpSpPr>
        <p:grpSpPr>
          <a:xfrm>
            <a:off x="10229098" y="1439611"/>
            <a:ext cx="1273425" cy="2215991"/>
            <a:chOff x="8455476" y="1221242"/>
            <a:chExt cx="1273425" cy="2215991"/>
          </a:xfrm>
        </p:grpSpPr>
        <p:sp>
          <p:nvSpPr>
            <p:cNvPr id="107" name="TextBox 106">
              <a:extLst>
                <a:ext uri="{FF2B5EF4-FFF2-40B4-BE49-F238E27FC236}">
                  <a16:creationId xmlns:a16="http://schemas.microsoft.com/office/drawing/2014/main" id="{4EEEFE85-C873-4C9D-9B67-9FCBBD94561A}"/>
                </a:ext>
              </a:extLst>
            </p:cNvPr>
            <p:cNvSpPr txBox="1"/>
            <p:nvPr/>
          </p:nvSpPr>
          <p:spPr>
            <a:xfrm>
              <a:off x="8458680" y="1221242"/>
              <a:ext cx="1270221" cy="2215991"/>
            </a:xfrm>
            <a:prstGeom prst="rect">
              <a:avLst/>
            </a:prstGeom>
            <a:noFill/>
          </p:spPr>
          <p:txBody>
            <a:bodyPr wrap="square" rtlCol="0">
              <a:spAutoFit/>
            </a:bodyPr>
            <a:lstStyle/>
            <a:p>
              <a:r>
                <a:rPr lang="en-US" sz="13800" dirty="0">
                  <a:solidFill>
                    <a:srgbClr val="FFFF00"/>
                  </a:solidFill>
                  <a:latin typeface="Candara Light" panose="020E0502030303020204" pitchFamily="34" charset="0"/>
                </a:rPr>
                <a:t>&gt;</a:t>
              </a:r>
            </a:p>
          </p:txBody>
        </p:sp>
        <p:sp>
          <p:nvSpPr>
            <p:cNvPr id="108" name="TextBox 107">
              <a:extLst>
                <a:ext uri="{FF2B5EF4-FFF2-40B4-BE49-F238E27FC236}">
                  <a16:creationId xmlns:a16="http://schemas.microsoft.com/office/drawing/2014/main" id="{2D45F95C-F71B-46B0-8382-EBEC405581A5}"/>
                </a:ext>
              </a:extLst>
            </p:cNvPr>
            <p:cNvSpPr txBox="1"/>
            <p:nvPr/>
          </p:nvSpPr>
          <p:spPr>
            <a:xfrm>
              <a:off x="8455476" y="1916383"/>
              <a:ext cx="264816" cy="300082"/>
            </a:xfrm>
            <a:prstGeom prst="rect">
              <a:avLst/>
            </a:prstGeom>
            <a:noFill/>
          </p:spPr>
          <p:txBody>
            <a:bodyPr wrap="none" rtlCol="0">
              <a:spAutoFit/>
            </a:bodyPr>
            <a:lstStyle/>
            <a:p>
              <a:r>
                <a:rPr lang="en-US" sz="1350" dirty="0"/>
                <a:t>S</a:t>
              </a:r>
            </a:p>
          </p:txBody>
        </p:sp>
        <p:sp>
          <p:nvSpPr>
            <p:cNvPr id="109" name="TextBox 108">
              <a:extLst>
                <a:ext uri="{FF2B5EF4-FFF2-40B4-BE49-F238E27FC236}">
                  <a16:creationId xmlns:a16="http://schemas.microsoft.com/office/drawing/2014/main" id="{759D4BA6-7205-480A-9D97-002267A4354A}"/>
                </a:ext>
              </a:extLst>
            </p:cNvPr>
            <p:cNvSpPr txBox="1"/>
            <p:nvPr/>
          </p:nvSpPr>
          <p:spPr>
            <a:xfrm>
              <a:off x="8455476" y="2675481"/>
              <a:ext cx="264816" cy="300082"/>
            </a:xfrm>
            <a:prstGeom prst="rect">
              <a:avLst/>
            </a:prstGeom>
            <a:noFill/>
          </p:spPr>
          <p:txBody>
            <a:bodyPr wrap="none" rtlCol="0">
              <a:spAutoFit/>
            </a:bodyPr>
            <a:lstStyle/>
            <a:p>
              <a:r>
                <a:rPr lang="en-US" sz="1350" dirty="0"/>
                <a:t>S</a:t>
              </a:r>
            </a:p>
          </p:txBody>
        </p:sp>
      </p:grpSp>
      <p:sp>
        <p:nvSpPr>
          <p:cNvPr id="116" name="Arrow: Down 115">
            <a:extLst>
              <a:ext uri="{FF2B5EF4-FFF2-40B4-BE49-F238E27FC236}">
                <a16:creationId xmlns:a16="http://schemas.microsoft.com/office/drawing/2014/main" id="{49E7EF85-1106-4A9F-8BE0-AE5CA7A84274}"/>
              </a:ext>
            </a:extLst>
          </p:cNvPr>
          <p:cNvSpPr/>
          <p:nvPr/>
        </p:nvSpPr>
        <p:spPr>
          <a:xfrm>
            <a:off x="8490475" y="4354650"/>
            <a:ext cx="520761" cy="7619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Isosceles Triangle 116">
            <a:extLst>
              <a:ext uri="{FF2B5EF4-FFF2-40B4-BE49-F238E27FC236}">
                <a16:creationId xmlns:a16="http://schemas.microsoft.com/office/drawing/2014/main" id="{14294EC6-0C52-4C68-9F03-8AE37C9C8EB6}"/>
              </a:ext>
            </a:extLst>
          </p:cNvPr>
          <p:cNvSpPr/>
          <p:nvPr/>
        </p:nvSpPr>
        <p:spPr>
          <a:xfrm rot="5400000">
            <a:off x="7648036" y="5153815"/>
            <a:ext cx="879604" cy="805273"/>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118" name="Isosceles Triangle 117">
            <a:extLst>
              <a:ext uri="{FF2B5EF4-FFF2-40B4-BE49-F238E27FC236}">
                <a16:creationId xmlns:a16="http://schemas.microsoft.com/office/drawing/2014/main" id="{DAA58AFA-51AE-460A-9C93-2AB9790866F8}"/>
              </a:ext>
            </a:extLst>
          </p:cNvPr>
          <p:cNvSpPr/>
          <p:nvPr/>
        </p:nvSpPr>
        <p:spPr>
          <a:xfrm rot="5400000">
            <a:off x="8604797" y="5761473"/>
            <a:ext cx="879604" cy="805273"/>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119" name="Isosceles Triangle 118">
            <a:extLst>
              <a:ext uri="{FF2B5EF4-FFF2-40B4-BE49-F238E27FC236}">
                <a16:creationId xmlns:a16="http://schemas.microsoft.com/office/drawing/2014/main" id="{94EAE68C-0364-4359-BA12-9154491C0BC1}"/>
              </a:ext>
            </a:extLst>
          </p:cNvPr>
          <p:cNvSpPr/>
          <p:nvPr/>
        </p:nvSpPr>
        <p:spPr>
          <a:xfrm rot="5400000">
            <a:off x="9512568" y="5121177"/>
            <a:ext cx="879604" cy="805273"/>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grpSp>
        <p:nvGrpSpPr>
          <p:cNvPr id="120" name="Group 119">
            <a:extLst>
              <a:ext uri="{FF2B5EF4-FFF2-40B4-BE49-F238E27FC236}">
                <a16:creationId xmlns:a16="http://schemas.microsoft.com/office/drawing/2014/main" id="{DD1D3A6C-DC6F-42DF-8EAE-17836D6FDB0D}"/>
              </a:ext>
            </a:extLst>
          </p:cNvPr>
          <p:cNvGrpSpPr/>
          <p:nvPr/>
        </p:nvGrpSpPr>
        <p:grpSpPr>
          <a:xfrm>
            <a:off x="10623711" y="4817688"/>
            <a:ext cx="805208" cy="840735"/>
            <a:chOff x="2452867" y="2033375"/>
            <a:chExt cx="805208" cy="840735"/>
          </a:xfrm>
        </p:grpSpPr>
        <p:cxnSp>
          <p:nvCxnSpPr>
            <p:cNvPr id="121" name="Straight Connector 120">
              <a:extLst>
                <a:ext uri="{FF2B5EF4-FFF2-40B4-BE49-F238E27FC236}">
                  <a16:creationId xmlns:a16="http://schemas.microsoft.com/office/drawing/2014/main" id="{64CD9C5A-C827-4730-A730-B5531E2DFD0B}"/>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122" name="Straight Connector 121">
              <a:extLst>
                <a:ext uri="{FF2B5EF4-FFF2-40B4-BE49-F238E27FC236}">
                  <a16:creationId xmlns:a16="http://schemas.microsoft.com/office/drawing/2014/main" id="{69C9793C-9DB5-4365-A809-1CFC5121CB21}"/>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123" name="Straight Connector 122">
              <a:extLst>
                <a:ext uri="{FF2B5EF4-FFF2-40B4-BE49-F238E27FC236}">
                  <a16:creationId xmlns:a16="http://schemas.microsoft.com/office/drawing/2014/main" id="{5E015E47-A9F1-4CC3-9E61-E6F3C2CAE7A8}"/>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124" name="Rectangle 123">
              <a:extLst>
                <a:ext uri="{FF2B5EF4-FFF2-40B4-BE49-F238E27FC236}">
                  <a16:creationId xmlns:a16="http://schemas.microsoft.com/office/drawing/2014/main" id="{BCD4F171-B9B7-48CD-961C-AE8E1E437A9E}"/>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125" name="Rectangle 124">
              <a:extLst>
                <a:ext uri="{FF2B5EF4-FFF2-40B4-BE49-F238E27FC236}">
                  <a16:creationId xmlns:a16="http://schemas.microsoft.com/office/drawing/2014/main" id="{44100BC5-D5EE-4028-BC30-F27303CBD40F}"/>
                </a:ext>
              </a:extLst>
            </p:cNvPr>
            <p:cNvSpPr/>
            <p:nvPr/>
          </p:nvSpPr>
          <p:spPr>
            <a:xfrm>
              <a:off x="2452867" y="2561254"/>
              <a:ext cx="346181" cy="312856"/>
            </a:xfrm>
            <a:prstGeom prst="rect">
              <a:avLst/>
            </a:prstGeom>
          </p:spPr>
          <p:txBody>
            <a:bodyPr wrap="none">
              <a:spAutoFit/>
            </a:bodyPr>
            <a:lstStyle/>
            <a:p>
              <a:r>
                <a:rPr lang="en-US" sz="1200" dirty="0"/>
                <a:t>S</a:t>
              </a:r>
            </a:p>
          </p:txBody>
        </p:sp>
      </p:grpSp>
      <p:grpSp>
        <p:nvGrpSpPr>
          <p:cNvPr id="126" name="Group 125">
            <a:extLst>
              <a:ext uri="{FF2B5EF4-FFF2-40B4-BE49-F238E27FC236}">
                <a16:creationId xmlns:a16="http://schemas.microsoft.com/office/drawing/2014/main" id="{82A7511D-B96C-4EC7-ADBC-1D9FDDE32102}"/>
              </a:ext>
            </a:extLst>
          </p:cNvPr>
          <p:cNvGrpSpPr/>
          <p:nvPr/>
        </p:nvGrpSpPr>
        <p:grpSpPr>
          <a:xfrm>
            <a:off x="10266141" y="5816600"/>
            <a:ext cx="805208" cy="840735"/>
            <a:chOff x="2452867" y="2033375"/>
            <a:chExt cx="805208" cy="840735"/>
          </a:xfrm>
        </p:grpSpPr>
        <p:cxnSp>
          <p:nvCxnSpPr>
            <p:cNvPr id="127" name="Straight Connector 126">
              <a:extLst>
                <a:ext uri="{FF2B5EF4-FFF2-40B4-BE49-F238E27FC236}">
                  <a16:creationId xmlns:a16="http://schemas.microsoft.com/office/drawing/2014/main" id="{CD646486-9AD6-4AA7-8EEA-1742BEE6689C}"/>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128" name="Straight Connector 127">
              <a:extLst>
                <a:ext uri="{FF2B5EF4-FFF2-40B4-BE49-F238E27FC236}">
                  <a16:creationId xmlns:a16="http://schemas.microsoft.com/office/drawing/2014/main" id="{7B2A20FA-0969-42F0-A127-724E5B1C03A4}"/>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129" name="Straight Connector 128">
              <a:extLst>
                <a:ext uri="{FF2B5EF4-FFF2-40B4-BE49-F238E27FC236}">
                  <a16:creationId xmlns:a16="http://schemas.microsoft.com/office/drawing/2014/main" id="{547158C4-47B3-4792-947A-3BADB3922C13}"/>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130" name="Rectangle 129">
              <a:extLst>
                <a:ext uri="{FF2B5EF4-FFF2-40B4-BE49-F238E27FC236}">
                  <a16:creationId xmlns:a16="http://schemas.microsoft.com/office/drawing/2014/main" id="{3AE1041A-9A90-43E1-8D06-C6A9AE8F5BDC}"/>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131" name="Rectangle 130">
              <a:extLst>
                <a:ext uri="{FF2B5EF4-FFF2-40B4-BE49-F238E27FC236}">
                  <a16:creationId xmlns:a16="http://schemas.microsoft.com/office/drawing/2014/main" id="{F8C11850-5DDD-4436-A784-5F03AC220DD0}"/>
                </a:ext>
              </a:extLst>
            </p:cNvPr>
            <p:cNvSpPr/>
            <p:nvPr/>
          </p:nvSpPr>
          <p:spPr>
            <a:xfrm>
              <a:off x="2452867" y="2561254"/>
              <a:ext cx="346181" cy="312856"/>
            </a:xfrm>
            <a:prstGeom prst="rect">
              <a:avLst/>
            </a:prstGeom>
          </p:spPr>
          <p:txBody>
            <a:bodyPr wrap="none">
              <a:spAutoFit/>
            </a:bodyPr>
            <a:lstStyle/>
            <a:p>
              <a:r>
                <a:rPr lang="en-US" sz="1200" dirty="0"/>
                <a:t>S</a:t>
              </a:r>
            </a:p>
          </p:txBody>
        </p:sp>
      </p:grpSp>
      <p:cxnSp>
        <p:nvCxnSpPr>
          <p:cNvPr id="133" name="Straight Connector 132">
            <a:extLst>
              <a:ext uri="{FF2B5EF4-FFF2-40B4-BE49-F238E27FC236}">
                <a16:creationId xmlns:a16="http://schemas.microsoft.com/office/drawing/2014/main" id="{095BE601-D4EB-4110-BB16-96999F71F630}"/>
              </a:ext>
            </a:extLst>
          </p:cNvPr>
          <p:cNvCxnSpPr/>
          <p:nvPr/>
        </p:nvCxnSpPr>
        <p:spPr>
          <a:xfrm>
            <a:off x="-1591" y="837282"/>
            <a:ext cx="12263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5AFCC9F7-3FB0-40E5-8113-B661CFC24235}"/>
              </a:ext>
            </a:extLst>
          </p:cNvPr>
          <p:cNvCxnSpPr>
            <a:cxnSpLocks/>
          </p:cNvCxnSpPr>
          <p:nvPr/>
        </p:nvCxnSpPr>
        <p:spPr>
          <a:xfrm>
            <a:off x="5613652" y="0"/>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9F29DFB2-7CC4-4A32-9B8A-1EE9F5783ADE}"/>
              </a:ext>
            </a:extLst>
          </p:cNvPr>
          <p:cNvSpPr txBox="1"/>
          <p:nvPr/>
        </p:nvSpPr>
        <p:spPr>
          <a:xfrm>
            <a:off x="7642663" y="5346285"/>
            <a:ext cx="783170" cy="369332"/>
          </a:xfrm>
          <a:prstGeom prst="rect">
            <a:avLst/>
          </a:prstGeom>
          <a:noFill/>
        </p:spPr>
        <p:txBody>
          <a:bodyPr wrap="square" rtlCol="0">
            <a:spAutoFit/>
          </a:bodyPr>
          <a:lstStyle/>
          <a:p>
            <a:r>
              <a:rPr lang="en-US" dirty="0" err="1"/>
              <a:t>PriM</a:t>
            </a:r>
            <a:endParaRPr lang="en-US" dirty="0"/>
          </a:p>
        </p:txBody>
      </p:sp>
      <p:sp>
        <p:nvSpPr>
          <p:cNvPr id="138" name="TextBox 137">
            <a:extLst>
              <a:ext uri="{FF2B5EF4-FFF2-40B4-BE49-F238E27FC236}">
                <a16:creationId xmlns:a16="http://schemas.microsoft.com/office/drawing/2014/main" id="{9D979EFF-2645-48C8-BFE0-AFA940F956A8}"/>
              </a:ext>
            </a:extLst>
          </p:cNvPr>
          <p:cNvSpPr txBox="1"/>
          <p:nvPr/>
        </p:nvSpPr>
        <p:spPr>
          <a:xfrm>
            <a:off x="8606261" y="5944790"/>
            <a:ext cx="783170" cy="369332"/>
          </a:xfrm>
          <a:prstGeom prst="rect">
            <a:avLst/>
          </a:prstGeom>
          <a:noFill/>
        </p:spPr>
        <p:txBody>
          <a:bodyPr wrap="square" rtlCol="0">
            <a:spAutoFit/>
          </a:bodyPr>
          <a:lstStyle/>
          <a:p>
            <a:r>
              <a:rPr lang="en-US" dirty="0" err="1"/>
              <a:t>PriM</a:t>
            </a:r>
            <a:endParaRPr lang="en-US" dirty="0"/>
          </a:p>
        </p:txBody>
      </p:sp>
      <p:sp>
        <p:nvSpPr>
          <p:cNvPr id="139" name="TextBox 138">
            <a:extLst>
              <a:ext uri="{FF2B5EF4-FFF2-40B4-BE49-F238E27FC236}">
                <a16:creationId xmlns:a16="http://schemas.microsoft.com/office/drawing/2014/main" id="{7978D6CD-2216-447A-B76E-4C81EE660351}"/>
              </a:ext>
            </a:extLst>
          </p:cNvPr>
          <p:cNvSpPr txBox="1"/>
          <p:nvPr/>
        </p:nvSpPr>
        <p:spPr>
          <a:xfrm>
            <a:off x="9505218" y="5303508"/>
            <a:ext cx="783170" cy="369332"/>
          </a:xfrm>
          <a:prstGeom prst="rect">
            <a:avLst/>
          </a:prstGeom>
          <a:noFill/>
        </p:spPr>
        <p:txBody>
          <a:bodyPr wrap="square" rtlCol="0">
            <a:spAutoFit/>
          </a:bodyPr>
          <a:lstStyle/>
          <a:p>
            <a:r>
              <a:rPr lang="en-US" dirty="0" err="1"/>
              <a:t>PriM</a:t>
            </a:r>
            <a:endParaRPr lang="en-US" dirty="0"/>
          </a:p>
        </p:txBody>
      </p:sp>
      <p:sp>
        <p:nvSpPr>
          <p:cNvPr id="140" name="TextBox 139">
            <a:extLst>
              <a:ext uri="{FF2B5EF4-FFF2-40B4-BE49-F238E27FC236}">
                <a16:creationId xmlns:a16="http://schemas.microsoft.com/office/drawing/2014/main" id="{9D2AFB41-8DCD-4E52-9AF1-A7726828AA76}"/>
              </a:ext>
            </a:extLst>
          </p:cNvPr>
          <p:cNvSpPr txBox="1"/>
          <p:nvPr/>
        </p:nvSpPr>
        <p:spPr>
          <a:xfrm>
            <a:off x="389460" y="117279"/>
            <a:ext cx="4898571" cy="461665"/>
          </a:xfrm>
          <a:prstGeom prst="rect">
            <a:avLst/>
          </a:prstGeom>
          <a:noFill/>
        </p:spPr>
        <p:txBody>
          <a:bodyPr wrap="square" rtlCol="0">
            <a:spAutoFit/>
          </a:bodyPr>
          <a:lstStyle/>
          <a:p>
            <a:r>
              <a:rPr lang="en-US" sz="2400" dirty="0" err="1"/>
              <a:t>DsbA</a:t>
            </a:r>
            <a:r>
              <a:rPr lang="en-US" sz="2400" dirty="0"/>
              <a:t> activity in the absence of </a:t>
            </a:r>
            <a:r>
              <a:rPr lang="en-US" sz="2400" dirty="0" err="1"/>
              <a:t>PriM</a:t>
            </a:r>
            <a:endParaRPr lang="en-US" sz="2400" dirty="0"/>
          </a:p>
        </p:txBody>
      </p:sp>
      <p:sp>
        <p:nvSpPr>
          <p:cNvPr id="141" name="TextBox 140">
            <a:extLst>
              <a:ext uri="{FF2B5EF4-FFF2-40B4-BE49-F238E27FC236}">
                <a16:creationId xmlns:a16="http://schemas.microsoft.com/office/drawing/2014/main" id="{CF66141C-256D-46A4-8A82-4F488AB113A2}"/>
              </a:ext>
            </a:extLst>
          </p:cNvPr>
          <p:cNvSpPr txBox="1"/>
          <p:nvPr/>
        </p:nvSpPr>
        <p:spPr>
          <a:xfrm>
            <a:off x="5938033" y="125586"/>
            <a:ext cx="4898571" cy="461665"/>
          </a:xfrm>
          <a:prstGeom prst="rect">
            <a:avLst/>
          </a:prstGeom>
          <a:noFill/>
        </p:spPr>
        <p:txBody>
          <a:bodyPr wrap="square" rtlCol="0">
            <a:spAutoFit/>
          </a:bodyPr>
          <a:lstStyle/>
          <a:p>
            <a:r>
              <a:rPr lang="en-US" sz="2400" dirty="0" err="1"/>
              <a:t>DsbA</a:t>
            </a:r>
            <a:r>
              <a:rPr lang="en-US" sz="2400" dirty="0"/>
              <a:t> activity in the presence of </a:t>
            </a:r>
            <a:r>
              <a:rPr lang="en-US" sz="2400" dirty="0" err="1"/>
              <a:t>PriM</a:t>
            </a:r>
            <a:endParaRPr lang="en-US" sz="2400" dirty="0"/>
          </a:p>
        </p:txBody>
      </p:sp>
      <p:grpSp>
        <p:nvGrpSpPr>
          <p:cNvPr id="148" name="Group 147">
            <a:extLst>
              <a:ext uri="{FF2B5EF4-FFF2-40B4-BE49-F238E27FC236}">
                <a16:creationId xmlns:a16="http://schemas.microsoft.com/office/drawing/2014/main" id="{CCAFBEF9-98BD-40CB-9D1D-9BC47A9BA1DF}"/>
              </a:ext>
            </a:extLst>
          </p:cNvPr>
          <p:cNvGrpSpPr/>
          <p:nvPr/>
        </p:nvGrpSpPr>
        <p:grpSpPr>
          <a:xfrm>
            <a:off x="9204656" y="1416119"/>
            <a:ext cx="1273425" cy="2215991"/>
            <a:chOff x="8455476" y="1221242"/>
            <a:chExt cx="1273425" cy="2215991"/>
          </a:xfrm>
        </p:grpSpPr>
        <p:sp>
          <p:nvSpPr>
            <p:cNvPr id="149" name="TextBox 148">
              <a:extLst>
                <a:ext uri="{FF2B5EF4-FFF2-40B4-BE49-F238E27FC236}">
                  <a16:creationId xmlns:a16="http://schemas.microsoft.com/office/drawing/2014/main" id="{A4820066-BD20-4D6F-8B93-0161C9162E57}"/>
                </a:ext>
              </a:extLst>
            </p:cNvPr>
            <p:cNvSpPr txBox="1"/>
            <p:nvPr/>
          </p:nvSpPr>
          <p:spPr>
            <a:xfrm>
              <a:off x="8458680" y="1221242"/>
              <a:ext cx="1270221" cy="2215991"/>
            </a:xfrm>
            <a:prstGeom prst="rect">
              <a:avLst/>
            </a:prstGeom>
            <a:noFill/>
          </p:spPr>
          <p:txBody>
            <a:bodyPr wrap="square" rtlCol="0">
              <a:spAutoFit/>
            </a:bodyPr>
            <a:lstStyle/>
            <a:p>
              <a:r>
                <a:rPr lang="en-US" sz="13800" dirty="0">
                  <a:solidFill>
                    <a:srgbClr val="FFFF00"/>
                  </a:solidFill>
                  <a:latin typeface="Candara Light" panose="020E0502030303020204" pitchFamily="34" charset="0"/>
                </a:rPr>
                <a:t>&gt;</a:t>
              </a:r>
            </a:p>
          </p:txBody>
        </p:sp>
        <p:sp>
          <p:nvSpPr>
            <p:cNvPr id="150" name="TextBox 149">
              <a:extLst>
                <a:ext uri="{FF2B5EF4-FFF2-40B4-BE49-F238E27FC236}">
                  <a16:creationId xmlns:a16="http://schemas.microsoft.com/office/drawing/2014/main" id="{5C887F09-23DB-444A-9022-78E2D27D4803}"/>
                </a:ext>
              </a:extLst>
            </p:cNvPr>
            <p:cNvSpPr txBox="1"/>
            <p:nvPr/>
          </p:nvSpPr>
          <p:spPr>
            <a:xfrm>
              <a:off x="8455476" y="1916383"/>
              <a:ext cx="264816" cy="300082"/>
            </a:xfrm>
            <a:prstGeom prst="rect">
              <a:avLst/>
            </a:prstGeom>
            <a:noFill/>
          </p:spPr>
          <p:txBody>
            <a:bodyPr wrap="none" rtlCol="0">
              <a:spAutoFit/>
            </a:bodyPr>
            <a:lstStyle/>
            <a:p>
              <a:r>
                <a:rPr lang="en-US" sz="1350" dirty="0"/>
                <a:t>S</a:t>
              </a:r>
            </a:p>
          </p:txBody>
        </p:sp>
        <p:sp>
          <p:nvSpPr>
            <p:cNvPr id="151" name="TextBox 150">
              <a:extLst>
                <a:ext uri="{FF2B5EF4-FFF2-40B4-BE49-F238E27FC236}">
                  <a16:creationId xmlns:a16="http://schemas.microsoft.com/office/drawing/2014/main" id="{63EF7EB9-E91E-46D4-B03A-F831A903FA03}"/>
                </a:ext>
              </a:extLst>
            </p:cNvPr>
            <p:cNvSpPr txBox="1"/>
            <p:nvPr/>
          </p:nvSpPr>
          <p:spPr>
            <a:xfrm>
              <a:off x="8455476" y="2675481"/>
              <a:ext cx="264816" cy="300082"/>
            </a:xfrm>
            <a:prstGeom prst="rect">
              <a:avLst/>
            </a:prstGeom>
            <a:noFill/>
          </p:spPr>
          <p:txBody>
            <a:bodyPr wrap="none" rtlCol="0">
              <a:spAutoFit/>
            </a:bodyPr>
            <a:lstStyle/>
            <a:p>
              <a:r>
                <a:rPr lang="en-US" sz="1350" dirty="0"/>
                <a:t>S</a:t>
              </a:r>
            </a:p>
          </p:txBody>
        </p:sp>
      </p:grpSp>
      <p:grpSp>
        <p:nvGrpSpPr>
          <p:cNvPr id="152" name="Group 151">
            <a:extLst>
              <a:ext uri="{FF2B5EF4-FFF2-40B4-BE49-F238E27FC236}">
                <a16:creationId xmlns:a16="http://schemas.microsoft.com/office/drawing/2014/main" id="{D04D65AC-CC5C-4CE9-876E-D20239E3D225}"/>
              </a:ext>
            </a:extLst>
          </p:cNvPr>
          <p:cNvGrpSpPr/>
          <p:nvPr/>
        </p:nvGrpSpPr>
        <p:grpSpPr>
          <a:xfrm>
            <a:off x="8381995" y="1977273"/>
            <a:ext cx="1273425" cy="2215991"/>
            <a:chOff x="8455476" y="1221242"/>
            <a:chExt cx="1273425" cy="2215991"/>
          </a:xfrm>
        </p:grpSpPr>
        <p:sp>
          <p:nvSpPr>
            <p:cNvPr id="153" name="TextBox 152">
              <a:extLst>
                <a:ext uri="{FF2B5EF4-FFF2-40B4-BE49-F238E27FC236}">
                  <a16:creationId xmlns:a16="http://schemas.microsoft.com/office/drawing/2014/main" id="{4364B9EF-3CFC-4111-8A67-CE0EDEEEB93C}"/>
                </a:ext>
              </a:extLst>
            </p:cNvPr>
            <p:cNvSpPr txBox="1"/>
            <p:nvPr/>
          </p:nvSpPr>
          <p:spPr>
            <a:xfrm>
              <a:off x="8458680" y="1221242"/>
              <a:ext cx="1270221" cy="2215991"/>
            </a:xfrm>
            <a:prstGeom prst="rect">
              <a:avLst/>
            </a:prstGeom>
            <a:noFill/>
          </p:spPr>
          <p:txBody>
            <a:bodyPr wrap="square" rtlCol="0">
              <a:spAutoFit/>
            </a:bodyPr>
            <a:lstStyle/>
            <a:p>
              <a:r>
                <a:rPr lang="en-US" sz="13800" dirty="0">
                  <a:solidFill>
                    <a:srgbClr val="FFFF00"/>
                  </a:solidFill>
                  <a:latin typeface="Candara Light" panose="020E0502030303020204" pitchFamily="34" charset="0"/>
                </a:rPr>
                <a:t>&gt;</a:t>
              </a:r>
            </a:p>
          </p:txBody>
        </p:sp>
        <p:sp>
          <p:nvSpPr>
            <p:cNvPr id="154" name="TextBox 153">
              <a:extLst>
                <a:ext uri="{FF2B5EF4-FFF2-40B4-BE49-F238E27FC236}">
                  <a16:creationId xmlns:a16="http://schemas.microsoft.com/office/drawing/2014/main" id="{1840C807-155D-4A09-886D-EBE026062471}"/>
                </a:ext>
              </a:extLst>
            </p:cNvPr>
            <p:cNvSpPr txBox="1"/>
            <p:nvPr/>
          </p:nvSpPr>
          <p:spPr>
            <a:xfrm>
              <a:off x="8455476" y="1916383"/>
              <a:ext cx="264816" cy="300082"/>
            </a:xfrm>
            <a:prstGeom prst="rect">
              <a:avLst/>
            </a:prstGeom>
            <a:noFill/>
          </p:spPr>
          <p:txBody>
            <a:bodyPr wrap="none" rtlCol="0">
              <a:spAutoFit/>
            </a:bodyPr>
            <a:lstStyle/>
            <a:p>
              <a:r>
                <a:rPr lang="en-US" sz="1350" dirty="0"/>
                <a:t>S</a:t>
              </a:r>
            </a:p>
          </p:txBody>
        </p:sp>
        <p:sp>
          <p:nvSpPr>
            <p:cNvPr id="155" name="TextBox 154">
              <a:extLst>
                <a:ext uri="{FF2B5EF4-FFF2-40B4-BE49-F238E27FC236}">
                  <a16:creationId xmlns:a16="http://schemas.microsoft.com/office/drawing/2014/main" id="{EFA2568D-A251-4E22-AFF7-5406A7008924}"/>
                </a:ext>
              </a:extLst>
            </p:cNvPr>
            <p:cNvSpPr txBox="1"/>
            <p:nvPr/>
          </p:nvSpPr>
          <p:spPr>
            <a:xfrm>
              <a:off x="8455476" y="2675481"/>
              <a:ext cx="264816" cy="300082"/>
            </a:xfrm>
            <a:prstGeom prst="rect">
              <a:avLst/>
            </a:prstGeom>
            <a:noFill/>
          </p:spPr>
          <p:txBody>
            <a:bodyPr wrap="none" rtlCol="0">
              <a:spAutoFit/>
            </a:bodyPr>
            <a:lstStyle/>
            <a:p>
              <a:r>
                <a:rPr lang="en-US" sz="1350" dirty="0"/>
                <a:t>S</a:t>
              </a:r>
            </a:p>
          </p:txBody>
        </p:sp>
      </p:grpSp>
      <p:grpSp>
        <p:nvGrpSpPr>
          <p:cNvPr id="156" name="Group 155">
            <a:extLst>
              <a:ext uri="{FF2B5EF4-FFF2-40B4-BE49-F238E27FC236}">
                <a16:creationId xmlns:a16="http://schemas.microsoft.com/office/drawing/2014/main" id="{63677349-3DEA-4C43-94D9-9D0B82EAB2F7}"/>
              </a:ext>
            </a:extLst>
          </p:cNvPr>
          <p:cNvGrpSpPr/>
          <p:nvPr/>
        </p:nvGrpSpPr>
        <p:grpSpPr>
          <a:xfrm>
            <a:off x="7859999" y="931472"/>
            <a:ext cx="1273425" cy="2215991"/>
            <a:chOff x="8455476" y="1221242"/>
            <a:chExt cx="1273425" cy="2215991"/>
          </a:xfrm>
        </p:grpSpPr>
        <p:sp>
          <p:nvSpPr>
            <p:cNvPr id="157" name="TextBox 156">
              <a:extLst>
                <a:ext uri="{FF2B5EF4-FFF2-40B4-BE49-F238E27FC236}">
                  <a16:creationId xmlns:a16="http://schemas.microsoft.com/office/drawing/2014/main" id="{2E0DC3C7-8C23-4044-B9CE-E302C2207ED1}"/>
                </a:ext>
              </a:extLst>
            </p:cNvPr>
            <p:cNvSpPr txBox="1"/>
            <p:nvPr/>
          </p:nvSpPr>
          <p:spPr>
            <a:xfrm>
              <a:off x="8458680" y="1221242"/>
              <a:ext cx="1270221" cy="2215991"/>
            </a:xfrm>
            <a:prstGeom prst="rect">
              <a:avLst/>
            </a:prstGeom>
            <a:noFill/>
          </p:spPr>
          <p:txBody>
            <a:bodyPr wrap="square" rtlCol="0">
              <a:spAutoFit/>
            </a:bodyPr>
            <a:lstStyle/>
            <a:p>
              <a:r>
                <a:rPr lang="en-US" sz="13800" dirty="0">
                  <a:solidFill>
                    <a:srgbClr val="FFFF00"/>
                  </a:solidFill>
                  <a:latin typeface="Candara Light" panose="020E0502030303020204" pitchFamily="34" charset="0"/>
                </a:rPr>
                <a:t>&gt;</a:t>
              </a:r>
            </a:p>
          </p:txBody>
        </p:sp>
        <p:sp>
          <p:nvSpPr>
            <p:cNvPr id="158" name="TextBox 157">
              <a:extLst>
                <a:ext uri="{FF2B5EF4-FFF2-40B4-BE49-F238E27FC236}">
                  <a16:creationId xmlns:a16="http://schemas.microsoft.com/office/drawing/2014/main" id="{F6D8C1EB-4150-4621-8F53-9F58C70C4741}"/>
                </a:ext>
              </a:extLst>
            </p:cNvPr>
            <p:cNvSpPr txBox="1"/>
            <p:nvPr/>
          </p:nvSpPr>
          <p:spPr>
            <a:xfrm>
              <a:off x="8455476" y="1916383"/>
              <a:ext cx="264816" cy="300082"/>
            </a:xfrm>
            <a:prstGeom prst="rect">
              <a:avLst/>
            </a:prstGeom>
            <a:noFill/>
          </p:spPr>
          <p:txBody>
            <a:bodyPr wrap="none" rtlCol="0">
              <a:spAutoFit/>
            </a:bodyPr>
            <a:lstStyle/>
            <a:p>
              <a:r>
                <a:rPr lang="en-US" sz="1350" dirty="0"/>
                <a:t>S</a:t>
              </a:r>
            </a:p>
          </p:txBody>
        </p:sp>
        <p:sp>
          <p:nvSpPr>
            <p:cNvPr id="159" name="TextBox 158">
              <a:extLst>
                <a:ext uri="{FF2B5EF4-FFF2-40B4-BE49-F238E27FC236}">
                  <a16:creationId xmlns:a16="http://schemas.microsoft.com/office/drawing/2014/main" id="{0131AACE-F75A-478E-B47A-FC49DC6CD0E7}"/>
                </a:ext>
              </a:extLst>
            </p:cNvPr>
            <p:cNvSpPr txBox="1"/>
            <p:nvPr/>
          </p:nvSpPr>
          <p:spPr>
            <a:xfrm>
              <a:off x="8455476" y="2675481"/>
              <a:ext cx="264816" cy="300082"/>
            </a:xfrm>
            <a:prstGeom prst="rect">
              <a:avLst/>
            </a:prstGeom>
            <a:noFill/>
          </p:spPr>
          <p:txBody>
            <a:bodyPr wrap="none" rtlCol="0">
              <a:spAutoFit/>
            </a:bodyPr>
            <a:lstStyle/>
            <a:p>
              <a:r>
                <a:rPr lang="en-US" sz="1350" dirty="0"/>
                <a:t>S</a:t>
              </a:r>
            </a:p>
          </p:txBody>
        </p:sp>
      </p:grpSp>
      <p:grpSp>
        <p:nvGrpSpPr>
          <p:cNvPr id="160" name="Group 159">
            <a:extLst>
              <a:ext uri="{FF2B5EF4-FFF2-40B4-BE49-F238E27FC236}">
                <a16:creationId xmlns:a16="http://schemas.microsoft.com/office/drawing/2014/main" id="{0F67AB76-F809-4FE6-9B0A-4E9B2153ACA1}"/>
              </a:ext>
            </a:extLst>
          </p:cNvPr>
          <p:cNvGrpSpPr/>
          <p:nvPr/>
        </p:nvGrpSpPr>
        <p:grpSpPr>
          <a:xfrm>
            <a:off x="9540703" y="2404403"/>
            <a:ext cx="1273425" cy="2215991"/>
            <a:chOff x="8455476" y="1221242"/>
            <a:chExt cx="1273425" cy="2215991"/>
          </a:xfrm>
        </p:grpSpPr>
        <p:sp>
          <p:nvSpPr>
            <p:cNvPr id="161" name="TextBox 160">
              <a:extLst>
                <a:ext uri="{FF2B5EF4-FFF2-40B4-BE49-F238E27FC236}">
                  <a16:creationId xmlns:a16="http://schemas.microsoft.com/office/drawing/2014/main" id="{840C3CF3-0D6E-44F0-AF1A-A3DB6360C1B0}"/>
                </a:ext>
              </a:extLst>
            </p:cNvPr>
            <p:cNvSpPr txBox="1"/>
            <p:nvPr/>
          </p:nvSpPr>
          <p:spPr>
            <a:xfrm>
              <a:off x="8458680" y="1221242"/>
              <a:ext cx="1270221" cy="2215991"/>
            </a:xfrm>
            <a:prstGeom prst="rect">
              <a:avLst/>
            </a:prstGeom>
            <a:noFill/>
          </p:spPr>
          <p:txBody>
            <a:bodyPr wrap="square" rtlCol="0">
              <a:spAutoFit/>
            </a:bodyPr>
            <a:lstStyle/>
            <a:p>
              <a:r>
                <a:rPr lang="en-US" sz="13800" dirty="0">
                  <a:solidFill>
                    <a:srgbClr val="FFFF00"/>
                  </a:solidFill>
                  <a:latin typeface="Candara Light" panose="020E0502030303020204" pitchFamily="34" charset="0"/>
                </a:rPr>
                <a:t>&gt;</a:t>
              </a:r>
            </a:p>
          </p:txBody>
        </p:sp>
        <p:sp>
          <p:nvSpPr>
            <p:cNvPr id="162" name="TextBox 161">
              <a:extLst>
                <a:ext uri="{FF2B5EF4-FFF2-40B4-BE49-F238E27FC236}">
                  <a16:creationId xmlns:a16="http://schemas.microsoft.com/office/drawing/2014/main" id="{06C4D99F-AE5F-4F0C-8A72-C14BF94D9C2C}"/>
                </a:ext>
              </a:extLst>
            </p:cNvPr>
            <p:cNvSpPr txBox="1"/>
            <p:nvPr/>
          </p:nvSpPr>
          <p:spPr>
            <a:xfrm>
              <a:off x="8455476" y="1916383"/>
              <a:ext cx="264816" cy="300082"/>
            </a:xfrm>
            <a:prstGeom prst="rect">
              <a:avLst/>
            </a:prstGeom>
            <a:noFill/>
          </p:spPr>
          <p:txBody>
            <a:bodyPr wrap="none" rtlCol="0">
              <a:spAutoFit/>
            </a:bodyPr>
            <a:lstStyle/>
            <a:p>
              <a:r>
                <a:rPr lang="en-US" sz="1350" dirty="0"/>
                <a:t>S</a:t>
              </a:r>
            </a:p>
          </p:txBody>
        </p:sp>
        <p:sp>
          <p:nvSpPr>
            <p:cNvPr id="163" name="TextBox 162">
              <a:extLst>
                <a:ext uri="{FF2B5EF4-FFF2-40B4-BE49-F238E27FC236}">
                  <a16:creationId xmlns:a16="http://schemas.microsoft.com/office/drawing/2014/main" id="{C0AEEFDD-569A-4DF7-98D5-0D9F94BA193E}"/>
                </a:ext>
              </a:extLst>
            </p:cNvPr>
            <p:cNvSpPr txBox="1"/>
            <p:nvPr/>
          </p:nvSpPr>
          <p:spPr>
            <a:xfrm>
              <a:off x="8455476" y="2675481"/>
              <a:ext cx="264816" cy="300082"/>
            </a:xfrm>
            <a:prstGeom prst="rect">
              <a:avLst/>
            </a:prstGeom>
            <a:noFill/>
          </p:spPr>
          <p:txBody>
            <a:bodyPr wrap="none" rtlCol="0">
              <a:spAutoFit/>
            </a:bodyPr>
            <a:lstStyle/>
            <a:p>
              <a:r>
                <a:rPr lang="en-US" sz="1350" dirty="0"/>
                <a:t>S</a:t>
              </a:r>
            </a:p>
          </p:txBody>
        </p:sp>
      </p:grpSp>
    </p:spTree>
    <p:extLst>
      <p:ext uri="{BB962C8B-B14F-4D97-AF65-F5344CB8AC3E}">
        <p14:creationId xmlns:p14="http://schemas.microsoft.com/office/powerpoint/2010/main" val="1641688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63" presetClass="path" presetSubtype="0" accel="50000" decel="50000" fill="hold" nodeType="clickEffect">
                                  <p:stCondLst>
                                    <p:cond delay="0"/>
                                  </p:stCondLst>
                                  <p:childTnLst>
                                    <p:animMotion origin="layout" path="M 6.25E-7 -4.44444E-6 L 0.07917 0.05 " pathEditMode="relative" rAng="0" ptsTypes="AA">
                                      <p:cBhvr>
                                        <p:cTn id="26" dur="2000" fill="hold"/>
                                        <p:tgtEl>
                                          <p:spTgt spid="16"/>
                                        </p:tgtEl>
                                        <p:attrNameLst>
                                          <p:attrName>ppt_x</p:attrName>
                                          <p:attrName>ppt_y</p:attrName>
                                        </p:attrNameLst>
                                      </p:cBhvr>
                                      <p:rCtr x="3958" y="2500"/>
                                    </p:animMotion>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5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9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4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60"/>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5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06"/>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5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6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63" presetClass="path" presetSubtype="0" accel="50000" decel="50000" fill="hold" nodeType="clickEffect">
                                  <p:stCondLst>
                                    <p:cond delay="0"/>
                                  </p:stCondLst>
                                  <p:childTnLst>
                                    <p:animMotion origin="layout" path="M 1.66667E-6 -4.44444E-6 L 0.08815 0.07755 " pathEditMode="relative" rAng="0" ptsTypes="AA">
                                      <p:cBhvr>
                                        <p:cTn id="70" dur="2000" fill="hold"/>
                                        <p:tgtEl>
                                          <p:spTgt spid="60"/>
                                        </p:tgtEl>
                                        <p:attrNameLst>
                                          <p:attrName>ppt_x</p:attrName>
                                          <p:attrName>ppt_y</p:attrName>
                                        </p:attrNameLst>
                                      </p:cBhvr>
                                      <p:rCtr x="4401" y="3866"/>
                                    </p:animMotion>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1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1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18"/>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38"/>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3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19"/>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126"/>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1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p:bldP spid="116" grpId="0" animBg="1"/>
      <p:bldP spid="117" grpId="0" animBg="1"/>
      <p:bldP spid="118" grpId="0" animBg="1"/>
      <p:bldP spid="119" grpId="0" animBg="1"/>
      <p:bldP spid="137" grpId="0"/>
      <p:bldP spid="138" grpId="0"/>
      <p:bldP spid="139" grpId="0"/>
      <p:bldP spid="140" grpId="0"/>
      <p:bldP spid="14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20B7D-F23E-D847-A30F-CE6863B40CFF}"/>
              </a:ext>
            </a:extLst>
          </p:cNvPr>
          <p:cNvSpPr>
            <a:spLocks noGrp="1"/>
          </p:cNvSpPr>
          <p:nvPr>
            <p:ph type="title"/>
          </p:nvPr>
        </p:nvSpPr>
        <p:spPr/>
        <p:txBody>
          <a:bodyPr/>
          <a:lstStyle/>
          <a:p>
            <a:r>
              <a:rPr lang="en-US" dirty="0"/>
              <a:t>Type VI secretion system homologs </a:t>
            </a:r>
          </a:p>
        </p:txBody>
      </p:sp>
      <p:pic>
        <p:nvPicPr>
          <p:cNvPr id="4" name="Picture 3">
            <a:extLst>
              <a:ext uri="{FF2B5EF4-FFF2-40B4-BE49-F238E27FC236}">
                <a16:creationId xmlns:a16="http://schemas.microsoft.com/office/drawing/2014/main" id="{26A1751F-1876-F349-BB33-A62B89D8090D}"/>
              </a:ext>
            </a:extLst>
          </p:cNvPr>
          <p:cNvPicPr>
            <a:picLocks noChangeAspect="1"/>
          </p:cNvPicPr>
          <p:nvPr/>
        </p:nvPicPr>
        <p:blipFill rotWithShape="1">
          <a:blip r:embed="rId2"/>
          <a:srcRect b="79298"/>
          <a:stretch/>
        </p:blipFill>
        <p:spPr>
          <a:xfrm>
            <a:off x="112982" y="1369568"/>
            <a:ext cx="11549420" cy="3094147"/>
          </a:xfrm>
          <a:prstGeom prst="rect">
            <a:avLst/>
          </a:prstGeom>
        </p:spPr>
      </p:pic>
    </p:spTree>
    <p:extLst>
      <p:ext uri="{BB962C8B-B14F-4D97-AF65-F5344CB8AC3E}">
        <p14:creationId xmlns:p14="http://schemas.microsoft.com/office/powerpoint/2010/main" val="10154014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2F4456AB-7221-4594-8BEB-6A66DD23BA0C}"/>
              </a:ext>
            </a:extLst>
          </p:cNvPr>
          <p:cNvGraphicFramePr>
            <a:graphicFrameLocks noGrp="1"/>
          </p:cNvGraphicFramePr>
          <p:nvPr>
            <p:extLst>
              <p:ext uri="{D42A27DB-BD31-4B8C-83A1-F6EECF244321}">
                <p14:modId xmlns:p14="http://schemas.microsoft.com/office/powerpoint/2010/main" val="705338198"/>
              </p:ext>
            </p:extLst>
          </p:nvPr>
        </p:nvGraphicFramePr>
        <p:xfrm>
          <a:off x="1306512" y="779146"/>
          <a:ext cx="8218488" cy="5418859"/>
        </p:xfrm>
        <a:graphic>
          <a:graphicData uri="http://schemas.openxmlformats.org/drawingml/2006/table">
            <a:tbl>
              <a:tblPr firstRow="1" firstCol="1" bandRow="1"/>
              <a:tblGrid>
                <a:gridCol w="1483592">
                  <a:extLst>
                    <a:ext uri="{9D8B030D-6E8A-4147-A177-3AD203B41FA5}">
                      <a16:colId xmlns:a16="http://schemas.microsoft.com/office/drawing/2014/main" val="2715705167"/>
                    </a:ext>
                  </a:extLst>
                </a:gridCol>
                <a:gridCol w="1801193">
                  <a:extLst>
                    <a:ext uri="{9D8B030D-6E8A-4147-A177-3AD203B41FA5}">
                      <a16:colId xmlns:a16="http://schemas.microsoft.com/office/drawing/2014/main" val="1779557710"/>
                    </a:ext>
                  </a:extLst>
                </a:gridCol>
                <a:gridCol w="2586931">
                  <a:extLst>
                    <a:ext uri="{9D8B030D-6E8A-4147-A177-3AD203B41FA5}">
                      <a16:colId xmlns:a16="http://schemas.microsoft.com/office/drawing/2014/main" val="3402590260"/>
                    </a:ext>
                  </a:extLst>
                </a:gridCol>
                <a:gridCol w="2346772">
                  <a:extLst>
                    <a:ext uri="{9D8B030D-6E8A-4147-A177-3AD203B41FA5}">
                      <a16:colId xmlns:a16="http://schemas.microsoft.com/office/drawing/2014/main" val="1375379063"/>
                    </a:ext>
                  </a:extLst>
                </a:gridCol>
              </a:tblGrid>
              <a:tr h="435016">
                <a:tc>
                  <a:txBody>
                    <a:bodyPr/>
                    <a:lstStyle/>
                    <a:p>
                      <a:pPr marL="0" marR="0">
                        <a:lnSpc>
                          <a:spcPct val="200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Purpose</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Description</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Illustration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0545966"/>
                  </a:ext>
                </a:extLst>
              </a:tr>
              <a:tr h="1467543">
                <a:tc>
                  <a:txBody>
                    <a:bodyPr/>
                    <a:lstStyle/>
                    <a:p>
                      <a:pPr marL="0" marR="0">
                        <a:lnSpc>
                          <a:spcPct val="200000"/>
                        </a:lnSpc>
                        <a:spcBef>
                          <a:spcPts val="0"/>
                        </a:spcBef>
                        <a:spcAft>
                          <a:spcPts val="0"/>
                        </a:spcAft>
                      </a:pPr>
                      <a:r>
                        <a:rPr lang="en-US" sz="2000" dirty="0" err="1">
                          <a:effectLst/>
                          <a:latin typeface="Calibri" panose="020F0502020204030204" pitchFamily="34" charset="0"/>
                          <a:ea typeface="Calibri" panose="020F0502020204030204" pitchFamily="34" charset="0"/>
                          <a:cs typeface="Times New Roman" panose="02020603050405020304" pitchFamily="18" charset="0"/>
                        </a:rPr>
                        <a:t>PriM</a:t>
                      </a:r>
                      <a:r>
                        <a:rPr lang="en-US" sz="2000" dirty="0">
                          <a:effectLst/>
                          <a:latin typeface="Calibri" panose="020F0502020204030204" pitchFamily="34" charset="0"/>
                          <a:ea typeface="Calibri" panose="020F0502020204030204" pitchFamily="34" charset="0"/>
                          <a:cs typeface="Times New Roman" panose="02020603050405020304" pitchFamily="18" charset="0"/>
                        </a:rPr>
                        <a:t>(</a:t>
                      </a:r>
                      <a:r>
                        <a:rPr lang="en-US" sz="2000" dirty="0" err="1">
                          <a:effectLst/>
                          <a:latin typeface="Calibri" panose="020F0502020204030204" pitchFamily="34" charset="0"/>
                          <a:ea typeface="Calibri" panose="020F0502020204030204" pitchFamily="34" charset="0"/>
                          <a:cs typeface="Times New Roman" panose="02020603050405020304" pitchFamily="18" charset="0"/>
                        </a:rPr>
                        <a:t>mtip</a:t>
                      </a:r>
                      <a:r>
                        <a:rPr lang="en-US" sz="2000" dirty="0">
                          <a:effectLst/>
                          <a:latin typeface="Calibri" panose="020F0502020204030204" pitchFamily="34" charset="0"/>
                          <a:ea typeface="Calibri" panose="020F050202020403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Changes the tip region from an electropositive charge to neutral charge</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Mutations in the tip region: L121-I133 (colored as red spheres in illustration) changed to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glycines</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endParaRPr>
                    </a:p>
                    <a:p>
                      <a:pPr marL="0" marR="0">
                        <a:lnSpc>
                          <a:spcPct val="200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3282262"/>
                  </a:ext>
                </a:extLst>
              </a:tr>
              <a:tr h="1519169">
                <a:tc>
                  <a:txBody>
                    <a:bodyPr/>
                    <a:lstStyle/>
                    <a:p>
                      <a:pPr marL="0" marR="0">
                        <a:lnSpc>
                          <a:spcPct val="200000"/>
                        </a:lnSpc>
                        <a:spcBef>
                          <a:spcPts val="0"/>
                        </a:spcBef>
                        <a:spcAft>
                          <a:spcPts val="0"/>
                        </a:spcAft>
                      </a:pPr>
                      <a:r>
                        <a:rPr lang="en-US" sz="2000" dirty="0" err="1">
                          <a:effectLst/>
                          <a:latin typeface="Calibri" panose="020F0502020204030204" pitchFamily="34" charset="0"/>
                          <a:ea typeface="Calibri" panose="020F0502020204030204" pitchFamily="34" charset="0"/>
                          <a:cs typeface="Times New Roman" panose="02020603050405020304" pitchFamily="18" charset="0"/>
                        </a:rPr>
                        <a:t>PriM</a:t>
                      </a:r>
                      <a:r>
                        <a:rPr lang="en-US" sz="2000" dirty="0">
                          <a:effectLst/>
                          <a:latin typeface="Calibri" panose="020F0502020204030204" pitchFamily="34" charset="0"/>
                          <a:ea typeface="Calibri" panose="020F0502020204030204" pitchFamily="34" charset="0"/>
                          <a:cs typeface="Times New Roman" panose="02020603050405020304" pitchFamily="18" charset="0"/>
                        </a:rPr>
                        <a:t>(C303A)</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Removes one of the two cysteines to prevent disulfide bond production  </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Mutation changing C303 to alanine (disulfide bond formed by cysteines 303 and 424 is colored in yellow in illustration)</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3469716"/>
                  </a:ext>
                </a:extLst>
              </a:tr>
              <a:tr h="1961802">
                <a:tc>
                  <a:txBody>
                    <a:bodyPr/>
                    <a:lstStyle/>
                    <a:p>
                      <a:pPr marL="0" marR="0">
                        <a:lnSpc>
                          <a:spcPct val="200000"/>
                        </a:lnSpc>
                        <a:spcBef>
                          <a:spcPts val="0"/>
                        </a:spcBef>
                        <a:spcAft>
                          <a:spcPts val="0"/>
                        </a:spcAft>
                      </a:pPr>
                      <a:r>
                        <a:rPr lang="en-US" sz="2000" dirty="0" err="1">
                          <a:effectLst/>
                          <a:latin typeface="Calibri" panose="020F0502020204030204" pitchFamily="34" charset="0"/>
                          <a:ea typeface="Calibri" panose="020F0502020204030204" pitchFamily="34" charset="0"/>
                          <a:cs typeface="Times New Roman" panose="02020603050405020304" pitchFamily="18" charset="0"/>
                        </a:rPr>
                        <a:t>PriM</a:t>
                      </a:r>
                      <a:r>
                        <a:rPr lang="en-US" sz="2000" dirty="0">
                          <a:effectLst/>
                          <a:latin typeface="Calibri" panose="020F0502020204030204" pitchFamily="34" charset="0"/>
                          <a:ea typeface="Calibri" panose="020F0502020204030204" pitchFamily="34" charset="0"/>
                          <a:cs typeface="Times New Roman" panose="02020603050405020304" pitchFamily="18" charset="0"/>
                        </a:rPr>
                        <a:t>(</a:t>
                      </a:r>
                      <a:r>
                        <a:rPr lang="en-US" sz="2000" dirty="0" err="1">
                          <a:effectLst/>
                          <a:latin typeface="Calibri" panose="020F0502020204030204" pitchFamily="34" charset="0"/>
                          <a:ea typeface="Calibri" panose="020F0502020204030204" pitchFamily="34" charset="0"/>
                          <a:cs typeface="Times New Roman" panose="02020603050405020304" pitchFamily="18" charset="0"/>
                        </a:rPr>
                        <a:t>mpk</a:t>
                      </a:r>
                      <a:r>
                        <a:rPr lang="en-US" sz="2000" dirty="0">
                          <a:effectLst/>
                          <a:latin typeface="Calibri" panose="020F0502020204030204" pitchFamily="34" charset="0"/>
                          <a:ea typeface="Calibri" panose="020F0502020204030204" pitchFamily="34"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Modifies “pocket” region, which potentially binds small molecules </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Mutations in the small molecule binding pocket region: R222, W219, W226, and Y270 (colored in red in illustration; acetate molecule in the potential binding pocket is colored in blue) changed to alanine. </a:t>
                      </a:r>
                      <a:endParaRPr lang="en-US" sz="1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0834050"/>
                  </a:ext>
                </a:extLst>
              </a:tr>
            </a:tbl>
          </a:graphicData>
        </a:graphic>
      </p:graphicFrame>
      <p:pic>
        <p:nvPicPr>
          <p:cNvPr id="3076" name="Picture 1030">
            <a:extLst>
              <a:ext uri="{FF2B5EF4-FFF2-40B4-BE49-F238E27FC236}">
                <a16:creationId xmlns:a16="http://schemas.microsoft.com/office/drawing/2014/main" id="{4FA27A49-ED5E-46B8-AB5F-F4004DC2E0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6162" y="4524694"/>
            <a:ext cx="1861389" cy="1295081"/>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1029">
            <a:extLst>
              <a:ext uri="{FF2B5EF4-FFF2-40B4-BE49-F238E27FC236}">
                <a16:creationId xmlns:a16="http://schemas.microsoft.com/office/drawing/2014/main" id="{18E56D8D-CCC6-4ED3-8136-C3BFC8A6C9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087" y="2751604"/>
            <a:ext cx="1328738" cy="135479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1024">
            <a:extLst>
              <a:ext uri="{FF2B5EF4-FFF2-40B4-BE49-F238E27FC236}">
                <a16:creationId xmlns:a16="http://schemas.microsoft.com/office/drawing/2014/main" id="{A8D7D438-E807-49AD-8C38-EFF56FF817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8088" y="1381125"/>
            <a:ext cx="1249560" cy="1210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47350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D84FB-F4C8-4A9D-9F29-52DE6141CCB9}"/>
              </a:ext>
            </a:extLst>
          </p:cNvPr>
          <p:cNvSpPr>
            <a:spLocks noGrp="1"/>
          </p:cNvSpPr>
          <p:nvPr>
            <p:ph type="title"/>
          </p:nvPr>
        </p:nvSpPr>
        <p:spPr/>
        <p:txBody>
          <a:bodyPr/>
          <a:lstStyle/>
          <a:p>
            <a:r>
              <a:rPr lang="en-US" dirty="0" err="1"/>
              <a:t>PriM</a:t>
            </a:r>
            <a:r>
              <a:rPr lang="en-US" dirty="0"/>
              <a:t> protein abundance is decreased in </a:t>
            </a:r>
            <a:r>
              <a:rPr lang="en-US" dirty="0" err="1"/>
              <a:t>PmrA</a:t>
            </a:r>
            <a:r>
              <a:rPr lang="en-US" dirty="0"/>
              <a:t> suppressor mutant </a:t>
            </a:r>
          </a:p>
        </p:txBody>
      </p:sp>
      <p:pic>
        <p:nvPicPr>
          <p:cNvPr id="5122" name="Picture 22">
            <a:extLst>
              <a:ext uri="{FF2B5EF4-FFF2-40B4-BE49-F238E27FC236}">
                <a16:creationId xmlns:a16="http://schemas.microsoft.com/office/drawing/2014/main" id="{705F4617-09F5-43B9-A2D6-23FA4AC39D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5599" y="1919287"/>
            <a:ext cx="8389575"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12087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0B467-8AC0-4B49-A128-202841605835}"/>
              </a:ext>
            </a:extLst>
          </p:cNvPr>
          <p:cNvSpPr>
            <a:spLocks noGrp="1"/>
          </p:cNvSpPr>
          <p:nvPr>
            <p:ph type="title"/>
          </p:nvPr>
        </p:nvSpPr>
        <p:spPr/>
        <p:txBody>
          <a:bodyPr/>
          <a:lstStyle/>
          <a:p>
            <a:r>
              <a:rPr lang="en-US" dirty="0"/>
              <a:t>Predicted domains of FTL_0146</a:t>
            </a:r>
          </a:p>
        </p:txBody>
      </p:sp>
      <p:pic>
        <p:nvPicPr>
          <p:cNvPr id="5" name="Picture 4">
            <a:extLst>
              <a:ext uri="{FF2B5EF4-FFF2-40B4-BE49-F238E27FC236}">
                <a16:creationId xmlns:a16="http://schemas.microsoft.com/office/drawing/2014/main" id="{2BD5812A-58B6-404F-8DF9-CD1A8FB10ACF}"/>
              </a:ext>
            </a:extLst>
          </p:cNvPr>
          <p:cNvPicPr>
            <a:picLocks noChangeAspect="1"/>
          </p:cNvPicPr>
          <p:nvPr/>
        </p:nvPicPr>
        <p:blipFill>
          <a:blip r:embed="rId2"/>
          <a:stretch>
            <a:fillRect/>
          </a:stretch>
        </p:blipFill>
        <p:spPr>
          <a:xfrm>
            <a:off x="1485900" y="2042319"/>
            <a:ext cx="9220200" cy="3962400"/>
          </a:xfrm>
          <a:prstGeom prst="rect">
            <a:avLst/>
          </a:prstGeom>
        </p:spPr>
      </p:pic>
    </p:spTree>
    <p:extLst>
      <p:ext uri="{BB962C8B-B14F-4D97-AF65-F5344CB8AC3E}">
        <p14:creationId xmlns:p14="http://schemas.microsoft.com/office/powerpoint/2010/main" val="35562270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A261A-363D-465A-B83C-A86D5174992B}"/>
              </a:ext>
            </a:extLst>
          </p:cNvPr>
          <p:cNvSpPr>
            <a:spLocks noGrp="1"/>
          </p:cNvSpPr>
          <p:nvPr>
            <p:ph type="title"/>
          </p:nvPr>
        </p:nvSpPr>
        <p:spPr/>
        <p:txBody>
          <a:bodyPr/>
          <a:lstStyle/>
          <a:p>
            <a:r>
              <a:rPr lang="en-US" dirty="0"/>
              <a:t>ATP Binding Cassette Transporters </a:t>
            </a:r>
          </a:p>
        </p:txBody>
      </p:sp>
      <p:pic>
        <p:nvPicPr>
          <p:cNvPr id="5" name="Picture 4">
            <a:extLst>
              <a:ext uri="{FF2B5EF4-FFF2-40B4-BE49-F238E27FC236}">
                <a16:creationId xmlns:a16="http://schemas.microsoft.com/office/drawing/2014/main" id="{B41EDB8C-39B8-4782-9C47-CE6D34F13AC8}"/>
              </a:ext>
            </a:extLst>
          </p:cNvPr>
          <p:cNvPicPr>
            <a:picLocks noChangeAspect="1"/>
          </p:cNvPicPr>
          <p:nvPr/>
        </p:nvPicPr>
        <p:blipFill>
          <a:blip r:embed="rId2"/>
          <a:stretch>
            <a:fillRect/>
          </a:stretch>
        </p:blipFill>
        <p:spPr>
          <a:xfrm>
            <a:off x="2725379" y="1866728"/>
            <a:ext cx="6741241" cy="4854747"/>
          </a:xfrm>
          <a:prstGeom prst="rect">
            <a:avLst/>
          </a:prstGeom>
          <a:ln>
            <a:solidFill>
              <a:schemeClr val="tx1"/>
            </a:solidFill>
          </a:ln>
        </p:spPr>
      </p:pic>
    </p:spTree>
    <p:extLst>
      <p:ext uri="{BB962C8B-B14F-4D97-AF65-F5344CB8AC3E}">
        <p14:creationId xmlns:p14="http://schemas.microsoft.com/office/powerpoint/2010/main" val="17066686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crophagece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7460" y="2012491"/>
            <a:ext cx="5893985" cy="3661187"/>
          </a:xfrm>
          <a:prstGeom prst="rect">
            <a:avLst/>
          </a:prstGeom>
        </p:spPr>
      </p:pic>
      <p:sp>
        <p:nvSpPr>
          <p:cNvPr id="7" name="Title 6"/>
          <p:cNvSpPr>
            <a:spLocks noGrp="1"/>
          </p:cNvSpPr>
          <p:nvPr>
            <p:ph type="title"/>
          </p:nvPr>
        </p:nvSpPr>
        <p:spPr/>
        <p:txBody>
          <a:bodyPr>
            <a:normAutofit/>
          </a:bodyPr>
          <a:lstStyle/>
          <a:p>
            <a:r>
              <a:rPr lang="en-US" dirty="0"/>
              <a:t>An overview of </a:t>
            </a:r>
            <a:r>
              <a:rPr lang="en-US" i="1" dirty="0" err="1"/>
              <a:t>Francisella</a:t>
            </a:r>
            <a:r>
              <a:rPr lang="en-US" i="1" dirty="0"/>
              <a:t> </a:t>
            </a:r>
            <a:r>
              <a:rPr lang="en-US" dirty="0"/>
              <a:t>infection</a:t>
            </a:r>
          </a:p>
        </p:txBody>
      </p:sp>
      <p:grpSp>
        <p:nvGrpSpPr>
          <p:cNvPr id="61" name="Group 60"/>
          <p:cNvGrpSpPr/>
          <p:nvPr/>
        </p:nvGrpSpPr>
        <p:grpSpPr>
          <a:xfrm>
            <a:off x="3888404" y="3379683"/>
            <a:ext cx="1436510" cy="1219517"/>
            <a:chOff x="2364404" y="2819831"/>
            <a:chExt cx="1436510" cy="1219517"/>
          </a:xfrm>
        </p:grpSpPr>
        <p:pic>
          <p:nvPicPr>
            <p:cNvPr id="41" name="Picture 40" descr="bacteriainEEndosome.ai"/>
            <p:cNvPicPr>
              <a:picLocks noChangeAspect="1"/>
            </p:cNvPicPr>
            <p:nvPr/>
          </p:nvPicPr>
          <p:blipFill>
            <a:blip r:embed="rId4"/>
            <a:srcRect l="44581" t="45917" r="43534" b="44876"/>
            <a:stretch>
              <a:fillRect/>
            </a:stretch>
          </p:blipFill>
          <p:spPr>
            <a:xfrm>
              <a:off x="2584481" y="2819831"/>
              <a:ext cx="1216433" cy="1219517"/>
            </a:xfrm>
            <a:prstGeom prst="rect">
              <a:avLst/>
            </a:prstGeom>
          </p:spPr>
        </p:pic>
        <p:cxnSp>
          <p:nvCxnSpPr>
            <p:cNvPr id="47" name="Straight Arrow Connector 46"/>
            <p:cNvCxnSpPr/>
            <p:nvPr/>
          </p:nvCxnSpPr>
          <p:spPr>
            <a:xfrm>
              <a:off x="2364404" y="3448650"/>
              <a:ext cx="330397" cy="1588"/>
            </a:xfrm>
            <a:prstGeom prst="straightConnector1">
              <a:avLst/>
            </a:prstGeom>
            <a:ln>
              <a:solidFill>
                <a:schemeClr val="tx1"/>
              </a:solidFill>
              <a:tailEnd type="stealth" w="lg" len="lg"/>
            </a:ln>
          </p:spPr>
          <p:style>
            <a:lnRef idx="2">
              <a:schemeClr val="accent1"/>
            </a:lnRef>
            <a:fillRef idx="0">
              <a:schemeClr val="accent1"/>
            </a:fillRef>
            <a:effectRef idx="1">
              <a:schemeClr val="accent1"/>
            </a:effectRef>
            <a:fontRef idx="minor">
              <a:schemeClr val="tx1"/>
            </a:fontRef>
          </p:style>
        </p:cxnSp>
      </p:grpSp>
      <p:grpSp>
        <p:nvGrpSpPr>
          <p:cNvPr id="62" name="Group 61"/>
          <p:cNvGrpSpPr/>
          <p:nvPr/>
        </p:nvGrpSpPr>
        <p:grpSpPr>
          <a:xfrm>
            <a:off x="5187671" y="3843085"/>
            <a:ext cx="1499644" cy="1219517"/>
            <a:chOff x="3663671" y="3283233"/>
            <a:chExt cx="1499644" cy="1219517"/>
          </a:xfrm>
        </p:grpSpPr>
        <p:pic>
          <p:nvPicPr>
            <p:cNvPr id="44" name="Picture 43" descr="bacteriaEscapeEndosome.ai"/>
            <p:cNvPicPr>
              <a:picLocks noChangeAspect="1"/>
            </p:cNvPicPr>
            <p:nvPr/>
          </p:nvPicPr>
          <p:blipFill>
            <a:blip r:embed="rId5"/>
            <a:srcRect l="44581" t="45916" r="43534" b="44877"/>
            <a:stretch>
              <a:fillRect/>
            </a:stretch>
          </p:blipFill>
          <p:spPr>
            <a:xfrm>
              <a:off x="3946882" y="3283233"/>
              <a:ext cx="1216433" cy="1219517"/>
            </a:xfrm>
            <a:prstGeom prst="rect">
              <a:avLst/>
            </a:prstGeom>
          </p:spPr>
        </p:pic>
        <p:cxnSp>
          <p:nvCxnSpPr>
            <p:cNvPr id="48" name="Straight Arrow Connector 47"/>
            <p:cNvCxnSpPr/>
            <p:nvPr/>
          </p:nvCxnSpPr>
          <p:spPr>
            <a:xfrm>
              <a:off x="3663671" y="3543154"/>
              <a:ext cx="354777" cy="213674"/>
            </a:xfrm>
            <a:prstGeom prst="straightConnector1">
              <a:avLst/>
            </a:prstGeom>
            <a:ln>
              <a:solidFill>
                <a:schemeClr val="tx1"/>
              </a:solidFill>
              <a:tailEnd type="stealth" w="lg" len="lg"/>
            </a:ln>
          </p:spPr>
          <p:style>
            <a:lnRef idx="2">
              <a:schemeClr val="accent1"/>
            </a:lnRef>
            <a:fillRef idx="0">
              <a:schemeClr val="accent1"/>
            </a:fillRef>
            <a:effectRef idx="1">
              <a:schemeClr val="accent1"/>
            </a:effectRef>
            <a:fontRef idx="minor">
              <a:schemeClr val="tx1"/>
            </a:fontRef>
          </p:style>
        </p:cxnSp>
      </p:grpSp>
      <p:grpSp>
        <p:nvGrpSpPr>
          <p:cNvPr id="20" name="Group 19"/>
          <p:cNvGrpSpPr/>
          <p:nvPr/>
        </p:nvGrpSpPr>
        <p:grpSpPr>
          <a:xfrm>
            <a:off x="5192111" y="2490385"/>
            <a:ext cx="1495205" cy="1219518"/>
            <a:chOff x="3668110" y="1930534"/>
            <a:chExt cx="1495205" cy="1219518"/>
          </a:xfrm>
        </p:grpSpPr>
        <p:pic>
          <p:nvPicPr>
            <p:cNvPr id="43" name="Picture 42" descr="bacteriainLEndsome.ai"/>
            <p:cNvPicPr>
              <a:picLocks noChangeAspect="1"/>
            </p:cNvPicPr>
            <p:nvPr/>
          </p:nvPicPr>
          <p:blipFill>
            <a:blip r:embed="rId6"/>
            <a:srcRect l="44581" t="45916" r="43729" b="44877"/>
            <a:stretch>
              <a:fillRect/>
            </a:stretch>
          </p:blipFill>
          <p:spPr>
            <a:xfrm>
              <a:off x="3966823" y="1930534"/>
              <a:ext cx="1196492" cy="1219518"/>
            </a:xfrm>
            <a:prstGeom prst="rect">
              <a:avLst/>
            </a:prstGeom>
          </p:spPr>
        </p:pic>
        <p:cxnSp>
          <p:nvCxnSpPr>
            <p:cNvPr id="51" name="Straight Arrow Connector 50"/>
            <p:cNvCxnSpPr/>
            <p:nvPr/>
          </p:nvCxnSpPr>
          <p:spPr>
            <a:xfrm flipV="1">
              <a:off x="3668110" y="2799183"/>
              <a:ext cx="381313" cy="328634"/>
            </a:xfrm>
            <a:prstGeom prst="straightConnector1">
              <a:avLst/>
            </a:prstGeom>
            <a:ln>
              <a:solidFill>
                <a:schemeClr val="tx1"/>
              </a:solidFill>
              <a:tailEnd type="stealth" w="lg" len="lg"/>
            </a:ln>
          </p:spPr>
          <p:style>
            <a:lnRef idx="2">
              <a:schemeClr val="accent1"/>
            </a:lnRef>
            <a:fillRef idx="0">
              <a:schemeClr val="accent1"/>
            </a:fillRef>
            <a:effectRef idx="1">
              <a:schemeClr val="accent1"/>
            </a:effectRef>
            <a:fontRef idx="minor">
              <a:schemeClr val="tx1"/>
            </a:fontRef>
          </p:style>
        </p:cxnSp>
      </p:grpSp>
      <p:grpSp>
        <p:nvGrpSpPr>
          <p:cNvPr id="63" name="Group 62"/>
          <p:cNvGrpSpPr/>
          <p:nvPr/>
        </p:nvGrpSpPr>
        <p:grpSpPr>
          <a:xfrm>
            <a:off x="6562558" y="4103006"/>
            <a:ext cx="1744907" cy="1219517"/>
            <a:chOff x="5038557" y="3543154"/>
            <a:chExt cx="1744907" cy="1219517"/>
          </a:xfrm>
        </p:grpSpPr>
        <p:pic>
          <p:nvPicPr>
            <p:cNvPr id="45" name="Picture 44" descr="freeLVS.ai"/>
            <p:cNvPicPr>
              <a:picLocks noChangeAspect="1"/>
            </p:cNvPicPr>
            <p:nvPr/>
          </p:nvPicPr>
          <p:blipFill>
            <a:blip r:embed="rId7"/>
            <a:srcRect l="44581" t="45916" r="43534" b="44877"/>
            <a:stretch>
              <a:fillRect/>
            </a:stretch>
          </p:blipFill>
          <p:spPr>
            <a:xfrm>
              <a:off x="5567031" y="3543154"/>
              <a:ext cx="1216433" cy="1219517"/>
            </a:xfrm>
            <a:prstGeom prst="rect">
              <a:avLst/>
            </a:prstGeom>
          </p:spPr>
        </p:pic>
        <p:cxnSp>
          <p:nvCxnSpPr>
            <p:cNvPr id="54" name="Straight Arrow Connector 53"/>
            <p:cNvCxnSpPr/>
            <p:nvPr/>
          </p:nvCxnSpPr>
          <p:spPr>
            <a:xfrm>
              <a:off x="5038557" y="3985228"/>
              <a:ext cx="536895" cy="1588"/>
            </a:xfrm>
            <a:prstGeom prst="straightConnector1">
              <a:avLst/>
            </a:prstGeom>
            <a:ln>
              <a:solidFill>
                <a:schemeClr val="tx1"/>
              </a:solidFill>
              <a:tailEnd type="stealth" w="lg" len="lg"/>
            </a:ln>
          </p:spPr>
          <p:style>
            <a:lnRef idx="2">
              <a:schemeClr val="accent1"/>
            </a:lnRef>
            <a:fillRef idx="0">
              <a:schemeClr val="accent1"/>
            </a:fillRef>
            <a:effectRef idx="1">
              <a:schemeClr val="accent1"/>
            </a:effectRef>
            <a:fontRef idx="minor">
              <a:schemeClr val="tx1"/>
            </a:fontRef>
          </p:style>
        </p:cxnSp>
      </p:grpSp>
      <p:sp>
        <p:nvSpPr>
          <p:cNvPr id="65" name="Rectangle 64"/>
          <p:cNvSpPr/>
          <p:nvPr/>
        </p:nvSpPr>
        <p:spPr>
          <a:xfrm>
            <a:off x="7507816" y="5433403"/>
            <a:ext cx="2529687" cy="276999"/>
          </a:xfrm>
          <a:prstGeom prst="rect">
            <a:avLst/>
          </a:prstGeom>
        </p:spPr>
        <p:txBody>
          <a:bodyPr wrap="square">
            <a:spAutoFit/>
          </a:bodyPr>
          <a:lstStyle/>
          <a:p>
            <a:r>
              <a:rPr lang="en-US" sz="1200" dirty="0"/>
              <a:t>Adapted from </a:t>
            </a:r>
            <a:r>
              <a:rPr lang="en-US" sz="1200" dirty="0" err="1"/>
              <a:t>Pechous</a:t>
            </a:r>
            <a:r>
              <a:rPr lang="en-US" sz="1200" dirty="0"/>
              <a:t> et al., 2009</a:t>
            </a:r>
          </a:p>
        </p:txBody>
      </p:sp>
      <p:pic>
        <p:nvPicPr>
          <p:cNvPr id="4" name="Picture 3" descr="LVScell.ai"/>
          <p:cNvPicPr>
            <a:picLocks noChangeAspect="1"/>
          </p:cNvPicPr>
          <p:nvPr/>
        </p:nvPicPr>
        <p:blipFill rotWithShape="1">
          <a:blip r:embed="rId8">
            <a:extLst>
              <a:ext uri="{28A0092B-C50C-407E-A947-70E740481C1C}">
                <a14:useLocalDpi xmlns:a14="http://schemas.microsoft.com/office/drawing/2010/main" val="0"/>
              </a:ext>
            </a:extLst>
          </a:blip>
          <a:srcRect l="46862" t="48065" r="47467" b="47977"/>
          <a:stretch/>
        </p:blipFill>
        <p:spPr>
          <a:xfrm>
            <a:off x="3399472" y="3730117"/>
            <a:ext cx="606230" cy="547610"/>
          </a:xfrm>
          <a:prstGeom prst="rect">
            <a:avLst/>
          </a:prstGeom>
        </p:spPr>
      </p:pic>
      <p:sp>
        <p:nvSpPr>
          <p:cNvPr id="6" name="Multiplication Sign 5">
            <a:extLst>
              <a:ext uri="{FF2B5EF4-FFF2-40B4-BE49-F238E27FC236}">
                <a16:creationId xmlns:a16="http://schemas.microsoft.com/office/drawing/2014/main" id="{4409312B-96EE-4779-8A8B-B02B9B9E556A}"/>
              </a:ext>
            </a:extLst>
          </p:cNvPr>
          <p:cNvSpPr/>
          <p:nvPr/>
        </p:nvSpPr>
        <p:spPr>
          <a:xfrm>
            <a:off x="5187671" y="2211809"/>
            <a:ext cx="1725543" cy="1730296"/>
          </a:xfrm>
          <a:prstGeom prst="mathMultiply">
            <a:avLst>
              <a:gd name="adj1" fmla="val 10112"/>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endParaRPr>
          </a:p>
        </p:txBody>
      </p:sp>
    </p:spTree>
    <p:extLst>
      <p:ext uri="{BB962C8B-B14F-4D97-AF65-F5344CB8AC3E}">
        <p14:creationId xmlns:p14="http://schemas.microsoft.com/office/powerpoint/2010/main" val="2747166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Francisella Pathogenicity Island (FPI) is essential for virulence</a:t>
            </a:r>
          </a:p>
        </p:txBody>
      </p:sp>
      <p:sp>
        <p:nvSpPr>
          <p:cNvPr id="6" name="Content Placeholder 5"/>
          <p:cNvSpPr>
            <a:spLocks noGrp="1"/>
          </p:cNvSpPr>
          <p:nvPr>
            <p:ph idx="1"/>
          </p:nvPr>
        </p:nvSpPr>
        <p:spPr>
          <a:xfrm>
            <a:off x="1981200" y="4585177"/>
            <a:ext cx="8229600" cy="2375967"/>
          </a:xfrm>
        </p:spPr>
        <p:txBody>
          <a:bodyPr>
            <a:normAutofit/>
          </a:bodyPr>
          <a:lstStyle/>
          <a:p>
            <a:pPr>
              <a:spcAft>
                <a:spcPts val="1800"/>
              </a:spcAft>
            </a:pPr>
            <a:r>
              <a:rPr lang="en-US" sz="2200" dirty="0"/>
              <a:t>Encodes a type VI secretion system</a:t>
            </a:r>
          </a:p>
          <a:p>
            <a:pPr>
              <a:spcAft>
                <a:spcPts val="1800"/>
              </a:spcAft>
            </a:pPr>
            <a:r>
              <a:rPr lang="en-US" sz="2200" dirty="0"/>
              <a:t>Positively regulated by </a:t>
            </a:r>
            <a:r>
              <a:rPr lang="en-US" sz="2200" dirty="0" err="1"/>
              <a:t>MglA</a:t>
            </a:r>
            <a:r>
              <a:rPr lang="en-US" sz="2200" dirty="0"/>
              <a:t>, </a:t>
            </a:r>
            <a:r>
              <a:rPr lang="en-US" sz="2200" dirty="0" err="1"/>
              <a:t>SspA</a:t>
            </a:r>
            <a:r>
              <a:rPr lang="en-US" sz="2200" dirty="0"/>
              <a:t>, and </a:t>
            </a:r>
            <a:r>
              <a:rPr lang="en-US" sz="2200" dirty="0" err="1"/>
              <a:t>PigR</a:t>
            </a:r>
            <a:endParaRPr lang="en-US" sz="2400" dirty="0"/>
          </a:p>
        </p:txBody>
      </p:sp>
      <p:pic>
        <p:nvPicPr>
          <p:cNvPr id="8" name="Picture 7">
            <a:extLst>
              <a:ext uri="{FF2B5EF4-FFF2-40B4-BE49-F238E27FC236}">
                <a16:creationId xmlns:a16="http://schemas.microsoft.com/office/drawing/2014/main" id="{0BE27DD7-9F65-4CBC-9B42-59278775EC32}"/>
              </a:ext>
            </a:extLst>
          </p:cNvPr>
          <p:cNvPicPr>
            <a:picLocks noChangeAspect="1"/>
          </p:cNvPicPr>
          <p:nvPr/>
        </p:nvPicPr>
        <p:blipFill rotWithShape="1">
          <a:blip r:embed="rId3"/>
          <a:srcRect l="6982" b="83888"/>
          <a:stretch/>
        </p:blipFill>
        <p:spPr>
          <a:xfrm>
            <a:off x="518335" y="1593153"/>
            <a:ext cx="11155330" cy="2500567"/>
          </a:xfrm>
          <a:prstGeom prst="rect">
            <a:avLst/>
          </a:prstGeom>
        </p:spPr>
      </p:pic>
    </p:spTree>
    <p:extLst>
      <p:ext uri="{BB962C8B-B14F-4D97-AF65-F5344CB8AC3E}">
        <p14:creationId xmlns:p14="http://schemas.microsoft.com/office/powerpoint/2010/main" val="724994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lide.r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1135" y="4303001"/>
            <a:ext cx="5162481" cy="2386464"/>
          </a:xfrm>
          <a:prstGeom prst="rect">
            <a:avLst/>
          </a:prstGeom>
        </p:spPr>
      </p:pic>
      <p:sp>
        <p:nvSpPr>
          <p:cNvPr id="6" name="Rectangle 5"/>
          <p:cNvSpPr/>
          <p:nvPr/>
        </p:nvSpPr>
        <p:spPr>
          <a:xfrm>
            <a:off x="8885323" y="6420889"/>
            <a:ext cx="1429109" cy="338554"/>
          </a:xfrm>
          <a:prstGeom prst="rect">
            <a:avLst/>
          </a:prstGeom>
        </p:spPr>
        <p:txBody>
          <a:bodyPr wrap="none">
            <a:spAutoFit/>
          </a:bodyPr>
          <a:lstStyle/>
          <a:p>
            <a:r>
              <a:rPr lang="en-US" sz="1600" dirty="0">
                <a:solidFill>
                  <a:srgbClr val="000000"/>
                </a:solidFill>
                <a:ea typeface="Century Gothic" charset="0"/>
                <a:cs typeface="Century Gothic" charset="0"/>
              </a:rPr>
              <a:t>Dai et al., 2011</a:t>
            </a:r>
            <a:endParaRPr lang="en-US" sz="1600" dirty="0">
              <a:ea typeface="Century Gothic" charset="0"/>
              <a:cs typeface="Century Gothic" charset="0"/>
            </a:endParaRPr>
          </a:p>
        </p:txBody>
      </p:sp>
      <p:sp>
        <p:nvSpPr>
          <p:cNvPr id="2" name="Title 1"/>
          <p:cNvSpPr>
            <a:spLocks noGrp="1"/>
          </p:cNvSpPr>
          <p:nvPr>
            <p:ph type="title"/>
          </p:nvPr>
        </p:nvSpPr>
        <p:spPr/>
        <p:txBody>
          <a:bodyPr>
            <a:normAutofit/>
          </a:bodyPr>
          <a:lstStyle/>
          <a:p>
            <a:pPr eaLnBrk="0" hangingPunct="0"/>
            <a:r>
              <a:rPr lang="en-US" dirty="0">
                <a:latin typeface="+mn-lt"/>
                <a:ea typeface="Century Gothic" charset="0"/>
                <a:cs typeface="Century Gothic" charset="0"/>
              </a:rPr>
              <a:t>Two models for direct control of FPI genes</a:t>
            </a:r>
          </a:p>
        </p:txBody>
      </p:sp>
      <p:sp>
        <p:nvSpPr>
          <p:cNvPr id="10" name="TextBox 9"/>
          <p:cNvSpPr txBox="1"/>
          <p:nvPr/>
        </p:nvSpPr>
        <p:spPr>
          <a:xfrm>
            <a:off x="7467721" y="3088980"/>
            <a:ext cx="2876657" cy="830997"/>
          </a:xfrm>
          <a:prstGeom prst="rect">
            <a:avLst/>
          </a:prstGeom>
          <a:noFill/>
        </p:spPr>
        <p:txBody>
          <a:bodyPr wrap="square" rtlCol="0">
            <a:spAutoFit/>
          </a:bodyPr>
          <a:lstStyle/>
          <a:p>
            <a:pPr algn="r"/>
            <a:r>
              <a:rPr lang="en-US" sz="1600" dirty="0">
                <a:cs typeface="Century Gothic"/>
              </a:rPr>
              <a:t>Charity et al., 2009; </a:t>
            </a:r>
          </a:p>
          <a:p>
            <a:pPr algn="r"/>
            <a:r>
              <a:rPr lang="en-US" sz="1600" dirty="0">
                <a:cs typeface="Century Gothic"/>
              </a:rPr>
              <a:t>Ramsey et al., 2015; </a:t>
            </a:r>
          </a:p>
          <a:p>
            <a:pPr algn="r"/>
            <a:r>
              <a:rPr lang="en-US" sz="1600" dirty="0">
                <a:cs typeface="Century Gothic"/>
              </a:rPr>
              <a:t>Cuthbert et al., 2017</a:t>
            </a:r>
          </a:p>
        </p:txBody>
      </p:sp>
      <p:grpSp>
        <p:nvGrpSpPr>
          <p:cNvPr id="3" name="Group 2">
            <a:extLst>
              <a:ext uri="{FF2B5EF4-FFF2-40B4-BE49-F238E27FC236}">
                <a16:creationId xmlns:a16="http://schemas.microsoft.com/office/drawing/2014/main" id="{88755BD6-B4DD-3B45-8AFB-431CE2B6A177}"/>
              </a:ext>
            </a:extLst>
          </p:cNvPr>
          <p:cNvGrpSpPr/>
          <p:nvPr/>
        </p:nvGrpSpPr>
        <p:grpSpPr>
          <a:xfrm>
            <a:off x="3121135" y="1483843"/>
            <a:ext cx="5031591" cy="2338389"/>
            <a:chOff x="1597134" y="1483842"/>
            <a:chExt cx="5031591" cy="2338389"/>
          </a:xfrm>
        </p:grpSpPr>
        <p:pic>
          <p:nvPicPr>
            <p:cNvPr id="13" name="Picture 12">
              <a:extLst>
                <a:ext uri="{FF2B5EF4-FFF2-40B4-BE49-F238E27FC236}">
                  <a16:creationId xmlns:a16="http://schemas.microsoft.com/office/drawing/2014/main" id="{7977E0CB-7189-8242-9E64-451A7B757AA9}"/>
                </a:ext>
              </a:extLst>
            </p:cNvPr>
            <p:cNvPicPr>
              <a:picLocks noChangeAspect="1"/>
            </p:cNvPicPr>
            <p:nvPr/>
          </p:nvPicPr>
          <p:blipFill>
            <a:blip r:embed="rId4"/>
            <a:stretch>
              <a:fillRect/>
            </a:stretch>
          </p:blipFill>
          <p:spPr>
            <a:xfrm>
              <a:off x="1597134" y="2829667"/>
              <a:ext cx="5031591" cy="393532"/>
            </a:xfrm>
            <a:prstGeom prst="rect">
              <a:avLst/>
            </a:prstGeom>
          </p:spPr>
        </p:pic>
        <p:pic>
          <p:nvPicPr>
            <p:cNvPr id="15" name="Picture 14">
              <a:extLst>
                <a:ext uri="{FF2B5EF4-FFF2-40B4-BE49-F238E27FC236}">
                  <a16:creationId xmlns:a16="http://schemas.microsoft.com/office/drawing/2014/main" id="{6037E55C-9934-694A-9CC6-CF8FDB5D1A04}"/>
                </a:ext>
              </a:extLst>
            </p:cNvPr>
            <p:cNvPicPr>
              <a:picLocks noChangeAspect="1"/>
            </p:cNvPicPr>
            <p:nvPr/>
          </p:nvPicPr>
          <p:blipFill>
            <a:blip r:embed="rId5"/>
            <a:stretch>
              <a:fillRect/>
            </a:stretch>
          </p:blipFill>
          <p:spPr>
            <a:xfrm>
              <a:off x="3152473" y="1483842"/>
              <a:ext cx="2839054" cy="1461691"/>
            </a:xfrm>
            <a:prstGeom prst="rect">
              <a:avLst/>
            </a:prstGeom>
          </p:spPr>
        </p:pic>
        <p:pic>
          <p:nvPicPr>
            <p:cNvPr id="16" name="Picture 15">
              <a:extLst>
                <a:ext uri="{FF2B5EF4-FFF2-40B4-BE49-F238E27FC236}">
                  <a16:creationId xmlns:a16="http://schemas.microsoft.com/office/drawing/2014/main" id="{8E04CA08-09C3-C843-9D22-88F47BD384C7}"/>
                </a:ext>
              </a:extLst>
            </p:cNvPr>
            <p:cNvPicPr>
              <a:picLocks noChangeAspect="1"/>
            </p:cNvPicPr>
            <p:nvPr/>
          </p:nvPicPr>
          <p:blipFill>
            <a:blip r:embed="rId6"/>
            <a:stretch>
              <a:fillRect/>
            </a:stretch>
          </p:blipFill>
          <p:spPr>
            <a:xfrm>
              <a:off x="5443645" y="2560017"/>
              <a:ext cx="674627" cy="337314"/>
            </a:xfrm>
            <a:prstGeom prst="rect">
              <a:avLst/>
            </a:prstGeom>
          </p:spPr>
        </p:pic>
        <p:pic>
          <p:nvPicPr>
            <p:cNvPr id="17" name="Picture 16" descr="slide.left.jpg">
              <a:extLst>
                <a:ext uri="{FF2B5EF4-FFF2-40B4-BE49-F238E27FC236}">
                  <a16:creationId xmlns:a16="http://schemas.microsoft.com/office/drawing/2014/main" id="{65B917C6-2CC5-8847-8991-754C450ADF38}"/>
                </a:ext>
              </a:extLst>
            </p:cNvPr>
            <p:cNvPicPr>
              <a:picLocks noChangeAspect="1"/>
            </p:cNvPicPr>
            <p:nvPr/>
          </p:nvPicPr>
          <p:blipFill rotWithShape="1">
            <a:blip r:embed="rId7">
              <a:extLst>
                <a:ext uri="{28A0092B-C50C-407E-A947-70E740481C1C}">
                  <a14:useLocalDpi xmlns:a14="http://schemas.microsoft.com/office/drawing/2010/main" val="0"/>
                </a:ext>
              </a:extLst>
            </a:blip>
            <a:srcRect l="32400" t="81431" r="32658" b="777"/>
            <a:stretch/>
          </p:blipFill>
          <p:spPr>
            <a:xfrm>
              <a:off x="3235162" y="3347342"/>
              <a:ext cx="2015922" cy="474889"/>
            </a:xfrm>
            <a:prstGeom prst="rect">
              <a:avLst/>
            </a:prstGeom>
          </p:spPr>
        </p:pic>
        <p:pic>
          <p:nvPicPr>
            <p:cNvPr id="18" name="Picture 17">
              <a:extLst>
                <a:ext uri="{FF2B5EF4-FFF2-40B4-BE49-F238E27FC236}">
                  <a16:creationId xmlns:a16="http://schemas.microsoft.com/office/drawing/2014/main" id="{67F2D4AF-B2E9-DB49-805F-9415868DEF73}"/>
                </a:ext>
              </a:extLst>
            </p:cNvPr>
            <p:cNvPicPr>
              <a:picLocks noChangeAspect="1"/>
            </p:cNvPicPr>
            <p:nvPr/>
          </p:nvPicPr>
          <p:blipFill>
            <a:blip r:embed="rId8"/>
            <a:stretch>
              <a:fillRect/>
            </a:stretch>
          </p:blipFill>
          <p:spPr>
            <a:xfrm>
              <a:off x="2547624" y="1839801"/>
              <a:ext cx="843283" cy="815174"/>
            </a:xfrm>
            <a:prstGeom prst="rect">
              <a:avLst/>
            </a:prstGeom>
          </p:spPr>
        </p:pic>
        <p:pic>
          <p:nvPicPr>
            <p:cNvPr id="19" name="Picture 18">
              <a:extLst>
                <a:ext uri="{FF2B5EF4-FFF2-40B4-BE49-F238E27FC236}">
                  <a16:creationId xmlns:a16="http://schemas.microsoft.com/office/drawing/2014/main" id="{89507E20-5719-3C4C-9273-B92568ADE4B7}"/>
                </a:ext>
              </a:extLst>
            </p:cNvPr>
            <p:cNvPicPr>
              <a:picLocks noChangeAspect="1"/>
            </p:cNvPicPr>
            <p:nvPr/>
          </p:nvPicPr>
          <p:blipFill>
            <a:blip r:embed="rId9"/>
            <a:stretch>
              <a:fillRect/>
            </a:stretch>
          </p:blipFill>
          <p:spPr>
            <a:xfrm>
              <a:off x="1930244" y="2807955"/>
              <a:ext cx="618408" cy="393532"/>
            </a:xfrm>
            <a:prstGeom prst="rect">
              <a:avLst/>
            </a:prstGeom>
          </p:spPr>
        </p:pic>
        <p:pic>
          <p:nvPicPr>
            <p:cNvPr id="20" name="Picture 19">
              <a:extLst>
                <a:ext uri="{FF2B5EF4-FFF2-40B4-BE49-F238E27FC236}">
                  <a16:creationId xmlns:a16="http://schemas.microsoft.com/office/drawing/2014/main" id="{AE617770-02F5-F64D-9877-092FC9F21198}"/>
                </a:ext>
              </a:extLst>
            </p:cNvPr>
            <p:cNvPicPr>
              <a:picLocks noChangeAspect="1"/>
            </p:cNvPicPr>
            <p:nvPr/>
          </p:nvPicPr>
          <p:blipFill>
            <a:blip r:embed="rId10"/>
            <a:stretch>
              <a:fillRect/>
            </a:stretch>
          </p:blipFill>
          <p:spPr>
            <a:xfrm>
              <a:off x="1930244" y="2084079"/>
              <a:ext cx="758955" cy="730846"/>
            </a:xfrm>
            <a:prstGeom prst="rect">
              <a:avLst/>
            </a:prstGeom>
          </p:spPr>
        </p:pic>
        <p:pic>
          <p:nvPicPr>
            <p:cNvPr id="21" name="Picture 20">
              <a:extLst>
                <a:ext uri="{FF2B5EF4-FFF2-40B4-BE49-F238E27FC236}">
                  <a16:creationId xmlns:a16="http://schemas.microsoft.com/office/drawing/2014/main" id="{6FE9B2F5-A9E3-304B-927F-90C7C5CE5D6C}"/>
                </a:ext>
              </a:extLst>
            </p:cNvPr>
            <p:cNvPicPr>
              <a:picLocks noChangeAspect="1"/>
            </p:cNvPicPr>
            <p:nvPr/>
          </p:nvPicPr>
          <p:blipFill>
            <a:blip r:embed="rId11"/>
            <a:stretch>
              <a:fillRect/>
            </a:stretch>
          </p:blipFill>
          <p:spPr>
            <a:xfrm>
              <a:off x="2399304" y="1641959"/>
              <a:ext cx="618408" cy="702736"/>
            </a:xfrm>
            <a:prstGeom prst="rect">
              <a:avLst/>
            </a:prstGeom>
          </p:spPr>
        </p:pic>
      </p:grpSp>
    </p:spTree>
    <p:extLst>
      <p:ext uri="{BB962C8B-B14F-4D97-AF65-F5344CB8AC3E}">
        <p14:creationId xmlns:p14="http://schemas.microsoft.com/office/powerpoint/2010/main" val="818903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E077A-95F1-4B54-A3A5-8A4712BD1802}"/>
              </a:ext>
            </a:extLst>
          </p:cNvPr>
          <p:cNvSpPr>
            <a:spLocks noGrp="1"/>
          </p:cNvSpPr>
          <p:nvPr>
            <p:ph type="title"/>
          </p:nvPr>
        </p:nvSpPr>
        <p:spPr/>
        <p:txBody>
          <a:bodyPr/>
          <a:lstStyle/>
          <a:p>
            <a:r>
              <a:rPr lang="en-US" dirty="0" err="1"/>
              <a:t>PmrA</a:t>
            </a:r>
            <a:r>
              <a:rPr lang="en-US" dirty="0"/>
              <a:t> is an essential virulence factor </a:t>
            </a:r>
          </a:p>
        </p:txBody>
      </p:sp>
      <p:sp>
        <p:nvSpPr>
          <p:cNvPr id="3" name="Content Placeholder 2">
            <a:extLst>
              <a:ext uri="{FF2B5EF4-FFF2-40B4-BE49-F238E27FC236}">
                <a16:creationId xmlns:a16="http://schemas.microsoft.com/office/drawing/2014/main" id="{8F9E3D77-FB13-445F-9009-66CE6F24AE4A}"/>
              </a:ext>
            </a:extLst>
          </p:cNvPr>
          <p:cNvSpPr>
            <a:spLocks noGrp="1"/>
          </p:cNvSpPr>
          <p:nvPr>
            <p:ph idx="1"/>
          </p:nvPr>
        </p:nvSpPr>
        <p:spPr>
          <a:xfrm>
            <a:off x="838200" y="1901697"/>
            <a:ext cx="4871720" cy="4351338"/>
          </a:xfrm>
        </p:spPr>
        <p:txBody>
          <a:bodyPr>
            <a:normAutofit lnSpcReduction="10000"/>
          </a:bodyPr>
          <a:lstStyle/>
          <a:p>
            <a:r>
              <a:rPr lang="en-US" dirty="0"/>
              <a:t>Essential for virulence </a:t>
            </a:r>
          </a:p>
          <a:p>
            <a:r>
              <a:rPr lang="en-US" dirty="0" err="1"/>
              <a:t>PmrA</a:t>
            </a:r>
            <a:r>
              <a:rPr lang="en-US" dirty="0"/>
              <a:t> was found to regulate FPI genes </a:t>
            </a:r>
            <a:r>
              <a:rPr lang="en-US" sz="1600" dirty="0"/>
              <a:t>(</a:t>
            </a:r>
            <a:r>
              <a:rPr lang="en-US" sz="1600" dirty="0" err="1"/>
              <a:t>Mophaptra</a:t>
            </a:r>
            <a:r>
              <a:rPr lang="en-US" sz="1600" dirty="0"/>
              <a:t> et al., 2007; Sammons-Jackson et al., 2008)</a:t>
            </a:r>
          </a:p>
          <a:p>
            <a:r>
              <a:rPr lang="en-US" dirty="0"/>
              <a:t>Direct interaction with </a:t>
            </a:r>
            <a:r>
              <a:rPr lang="en-US" dirty="0" err="1"/>
              <a:t>MglA</a:t>
            </a:r>
            <a:r>
              <a:rPr lang="en-US" dirty="0"/>
              <a:t> and </a:t>
            </a:r>
            <a:r>
              <a:rPr lang="en-US" dirty="0" err="1"/>
              <a:t>SspA</a:t>
            </a:r>
            <a:r>
              <a:rPr lang="en-US" dirty="0"/>
              <a:t> </a:t>
            </a:r>
            <a:r>
              <a:rPr lang="en-US" sz="1600" dirty="0"/>
              <a:t>(Bell et al., 2010)</a:t>
            </a:r>
          </a:p>
          <a:p>
            <a:r>
              <a:rPr lang="en-US" dirty="0"/>
              <a:t>A model was proposed: </a:t>
            </a:r>
            <a:r>
              <a:rPr lang="en-US" dirty="0" err="1"/>
              <a:t>PmrA</a:t>
            </a:r>
            <a:r>
              <a:rPr lang="en-US" dirty="0"/>
              <a:t> is critical for intramacrophage growth because it promotes FPI gene expression </a:t>
            </a:r>
            <a:r>
              <a:rPr lang="en-US" sz="1600" dirty="0"/>
              <a:t>(</a:t>
            </a:r>
            <a:r>
              <a:rPr lang="en-US" sz="1600" dirty="0" err="1"/>
              <a:t>Mophaptra</a:t>
            </a:r>
            <a:r>
              <a:rPr lang="en-US" sz="1600" dirty="0"/>
              <a:t> et al., 2007; Bell et al., 2010)</a:t>
            </a:r>
          </a:p>
          <a:p>
            <a:pPr marL="0" indent="0">
              <a:buNone/>
            </a:pPr>
            <a:endParaRPr lang="en-US" dirty="0"/>
          </a:p>
        </p:txBody>
      </p:sp>
      <p:pic>
        <p:nvPicPr>
          <p:cNvPr id="4" name="Picture 3" descr="4a.jpg">
            <a:extLst>
              <a:ext uri="{FF2B5EF4-FFF2-40B4-BE49-F238E27FC236}">
                <a16:creationId xmlns:a16="http://schemas.microsoft.com/office/drawing/2014/main" id="{1CA7C64B-D796-476A-AE60-F1115636FB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2545" y="1901697"/>
            <a:ext cx="5317748" cy="4408298"/>
          </a:xfrm>
          <a:prstGeom prst="rect">
            <a:avLst/>
          </a:prstGeom>
        </p:spPr>
      </p:pic>
      <p:sp>
        <p:nvSpPr>
          <p:cNvPr id="5" name="Rectangle 4">
            <a:extLst>
              <a:ext uri="{FF2B5EF4-FFF2-40B4-BE49-F238E27FC236}">
                <a16:creationId xmlns:a16="http://schemas.microsoft.com/office/drawing/2014/main" id="{AD0F45A6-A972-4CD3-B968-2AF21D809B92}"/>
              </a:ext>
            </a:extLst>
          </p:cNvPr>
          <p:cNvSpPr/>
          <p:nvPr/>
        </p:nvSpPr>
        <p:spPr>
          <a:xfrm>
            <a:off x="9427568" y="1646237"/>
            <a:ext cx="2142725" cy="468904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E2F75F43-430B-45C0-882B-AFCB7C16FC5E}"/>
              </a:ext>
            </a:extLst>
          </p:cNvPr>
          <p:cNvSpPr txBox="1"/>
          <p:nvPr/>
        </p:nvSpPr>
        <p:spPr>
          <a:xfrm>
            <a:off x="9706349" y="5065801"/>
            <a:ext cx="2764432" cy="861774"/>
          </a:xfrm>
          <a:prstGeom prst="rect">
            <a:avLst/>
          </a:prstGeom>
          <a:noFill/>
        </p:spPr>
        <p:txBody>
          <a:bodyPr wrap="square" rtlCol="0">
            <a:spAutoFit/>
          </a:bodyPr>
          <a:lstStyle/>
          <a:p>
            <a:r>
              <a:rPr lang="en-US" sz="1600" dirty="0">
                <a:latin typeface="+mj-lt"/>
              </a:rPr>
              <a:t>Ramsey and Dove, 2016</a:t>
            </a:r>
          </a:p>
          <a:p>
            <a:endParaRPr lang="en-US" sz="1600" dirty="0"/>
          </a:p>
          <a:p>
            <a:endParaRPr lang="en-US" dirty="0"/>
          </a:p>
        </p:txBody>
      </p:sp>
    </p:spTree>
    <p:extLst>
      <p:ext uri="{BB962C8B-B14F-4D97-AF65-F5344CB8AC3E}">
        <p14:creationId xmlns:p14="http://schemas.microsoft.com/office/powerpoint/2010/main" val="1807766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hangingPunct="0"/>
            <a:r>
              <a:rPr lang="en-US" dirty="0" err="1">
                <a:ea typeface="Century Gothic" charset="0"/>
                <a:cs typeface="Century Gothic" charset="0"/>
              </a:rPr>
              <a:t>PmrA</a:t>
            </a:r>
            <a:r>
              <a:rPr lang="en-US" dirty="0">
                <a:ea typeface="Century Gothic" charset="0"/>
                <a:cs typeface="Century Gothic" charset="0"/>
              </a:rPr>
              <a:t> is a transcription factor essential for intramacrophage growth</a:t>
            </a:r>
          </a:p>
        </p:txBody>
      </p:sp>
      <p:sp>
        <p:nvSpPr>
          <p:cNvPr id="8" name="Content Placeholder 2"/>
          <p:cNvSpPr txBox="1">
            <a:spLocks/>
          </p:cNvSpPr>
          <p:nvPr/>
        </p:nvSpPr>
        <p:spPr>
          <a:xfrm>
            <a:off x="1798320" y="3522798"/>
            <a:ext cx="4038600" cy="2134451"/>
          </a:xfrm>
          <a:prstGeom prst="rect">
            <a:avLst/>
          </a:prstGeom>
        </p:spPr>
        <p:txBody>
          <a:bodyPr vert="horz" lIns="91440" tIns="45720" rIns="91440" bIns="45720" numCol="1"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Century Gothic"/>
                <a:ea typeface="+mn-ea"/>
                <a:cs typeface="Century Gothic"/>
              </a:defRPr>
            </a:lvl1pPr>
            <a:lvl2pPr marL="742950" indent="-285750" algn="l" defTabSz="457200" rtl="0" eaLnBrk="1" latinLnBrk="0" hangingPunct="1">
              <a:spcBef>
                <a:spcPct val="20000"/>
              </a:spcBef>
              <a:buFont typeface="Arial"/>
              <a:buChar char="–"/>
              <a:defRPr sz="2400" kern="1200">
                <a:solidFill>
                  <a:schemeClr val="tx1"/>
                </a:solidFill>
                <a:latin typeface="Century Gothic"/>
                <a:ea typeface="+mn-ea"/>
                <a:cs typeface="Century Gothic"/>
              </a:defRPr>
            </a:lvl2pPr>
            <a:lvl3pPr marL="1143000" indent="-228600" algn="l" defTabSz="457200" rtl="0" eaLnBrk="1" latinLnBrk="0" hangingPunct="1">
              <a:spcBef>
                <a:spcPct val="20000"/>
              </a:spcBef>
              <a:buFont typeface="Arial"/>
              <a:buChar char="•"/>
              <a:defRPr sz="2000" kern="1200">
                <a:solidFill>
                  <a:schemeClr val="tx1"/>
                </a:solidFill>
                <a:latin typeface="Century Gothic"/>
                <a:ea typeface="+mn-ea"/>
                <a:cs typeface="Century Gothic"/>
              </a:defRPr>
            </a:lvl3pPr>
            <a:lvl4pPr marL="1600200" indent="-228600" algn="l" defTabSz="457200" rtl="0" eaLnBrk="1" latinLnBrk="0" hangingPunct="1">
              <a:spcBef>
                <a:spcPct val="20000"/>
              </a:spcBef>
              <a:buFont typeface="Arial"/>
              <a:buChar char="–"/>
              <a:defRPr sz="1800" kern="1200">
                <a:solidFill>
                  <a:schemeClr val="tx1"/>
                </a:solidFill>
                <a:latin typeface="Century Gothic"/>
                <a:ea typeface="+mn-ea"/>
                <a:cs typeface="Century Gothic"/>
              </a:defRPr>
            </a:lvl4pPr>
            <a:lvl5pPr marL="2057400" indent="-228600" algn="l" defTabSz="457200" rtl="0" eaLnBrk="1" latinLnBrk="0" hangingPunct="1">
              <a:spcBef>
                <a:spcPct val="20000"/>
              </a:spcBef>
              <a:buFont typeface="Arial"/>
              <a:buChar char="»"/>
              <a:defRPr sz="1800" kern="1200">
                <a:solidFill>
                  <a:schemeClr val="tx1"/>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624"/>
              </a:spcBef>
              <a:buNone/>
            </a:pPr>
            <a:r>
              <a:rPr lang="en-US" sz="3500" u="sng" dirty="0" err="1">
                <a:latin typeface="+mn-lt"/>
              </a:rPr>
              <a:t>ChIP-Seq</a:t>
            </a:r>
            <a:endParaRPr lang="en-US" sz="3500" u="sng" dirty="0">
              <a:solidFill>
                <a:schemeClr val="bg1"/>
              </a:solidFill>
              <a:latin typeface="+mn-lt"/>
            </a:endParaRPr>
          </a:p>
          <a:p>
            <a:pPr marL="0" indent="0">
              <a:spcBef>
                <a:spcPts val="624"/>
              </a:spcBef>
              <a:buNone/>
            </a:pPr>
            <a:r>
              <a:rPr lang="en-US" sz="2600" dirty="0">
                <a:latin typeface="+mn-lt"/>
              </a:rPr>
              <a:t>Found at 252 locations</a:t>
            </a:r>
          </a:p>
          <a:p>
            <a:pPr marL="0" indent="0">
              <a:spcBef>
                <a:spcPts val="624"/>
              </a:spcBef>
              <a:buNone/>
            </a:pPr>
            <a:r>
              <a:rPr lang="en-US" sz="2600" dirty="0">
                <a:solidFill>
                  <a:srgbClr val="FF0000"/>
                </a:solidFill>
                <a:latin typeface="+mn-lt"/>
              </a:rPr>
              <a:t>Not found at critical FPI promoters</a:t>
            </a:r>
          </a:p>
        </p:txBody>
      </p:sp>
      <p:sp>
        <p:nvSpPr>
          <p:cNvPr id="11" name="Content Placeholder 9"/>
          <p:cNvSpPr txBox="1">
            <a:spLocks/>
          </p:cNvSpPr>
          <p:nvPr/>
        </p:nvSpPr>
        <p:spPr>
          <a:xfrm>
            <a:off x="5966460" y="3522798"/>
            <a:ext cx="4701540" cy="2466523"/>
          </a:xfrm>
          <a:prstGeom prst="rect">
            <a:avLst/>
          </a:prstGeom>
        </p:spPr>
        <p:txBody>
          <a:bodyPr>
            <a:normAutofit/>
          </a:bodyPr>
          <a:lstStyle>
            <a:lvl1pPr marL="342900" indent="-342900" algn="l" defTabSz="457200" rtl="0" eaLnBrk="1" latinLnBrk="0" hangingPunct="1">
              <a:spcBef>
                <a:spcPct val="20000"/>
              </a:spcBef>
              <a:buFont typeface="Arial"/>
              <a:buChar char="•"/>
              <a:defRPr sz="2800" kern="1200">
                <a:solidFill>
                  <a:schemeClr val="tx1"/>
                </a:solidFill>
                <a:latin typeface="Century Gothic"/>
                <a:ea typeface="+mn-ea"/>
                <a:cs typeface="Century Gothic"/>
              </a:defRPr>
            </a:lvl1pPr>
            <a:lvl2pPr marL="742950" indent="-285750" algn="l" defTabSz="457200" rtl="0" eaLnBrk="1" latinLnBrk="0" hangingPunct="1">
              <a:spcBef>
                <a:spcPct val="20000"/>
              </a:spcBef>
              <a:buFont typeface="Arial"/>
              <a:buChar char="–"/>
              <a:defRPr sz="2400" kern="1200">
                <a:solidFill>
                  <a:schemeClr val="tx1"/>
                </a:solidFill>
                <a:latin typeface="Century Gothic"/>
                <a:ea typeface="+mn-ea"/>
                <a:cs typeface="Century Gothic"/>
              </a:defRPr>
            </a:lvl2pPr>
            <a:lvl3pPr marL="1143000" indent="-228600" algn="l" defTabSz="457200" rtl="0" eaLnBrk="1" latinLnBrk="0" hangingPunct="1">
              <a:spcBef>
                <a:spcPct val="20000"/>
              </a:spcBef>
              <a:buFont typeface="Arial"/>
              <a:buChar char="•"/>
              <a:defRPr sz="2000" kern="1200">
                <a:solidFill>
                  <a:schemeClr val="tx1"/>
                </a:solidFill>
                <a:latin typeface="Century Gothic"/>
                <a:ea typeface="+mn-ea"/>
                <a:cs typeface="Century Gothic"/>
              </a:defRPr>
            </a:lvl3pPr>
            <a:lvl4pPr marL="1600200" indent="-228600" algn="l" defTabSz="457200" rtl="0" eaLnBrk="1" latinLnBrk="0" hangingPunct="1">
              <a:spcBef>
                <a:spcPct val="20000"/>
              </a:spcBef>
              <a:buFont typeface="Arial"/>
              <a:buChar char="–"/>
              <a:defRPr sz="1800" kern="1200">
                <a:solidFill>
                  <a:schemeClr val="tx1"/>
                </a:solidFill>
                <a:latin typeface="Century Gothic"/>
                <a:ea typeface="+mn-ea"/>
                <a:cs typeface="Century Gothic"/>
              </a:defRPr>
            </a:lvl4pPr>
            <a:lvl5pPr marL="2057400" indent="-228600" algn="l" defTabSz="457200" rtl="0" eaLnBrk="1" latinLnBrk="0" hangingPunct="1">
              <a:spcBef>
                <a:spcPct val="20000"/>
              </a:spcBef>
              <a:buFont typeface="Arial"/>
              <a:buChar char="»"/>
              <a:defRPr sz="1800" kern="1200">
                <a:solidFill>
                  <a:schemeClr val="tx1"/>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624"/>
              </a:spcBef>
              <a:buNone/>
            </a:pPr>
            <a:r>
              <a:rPr lang="en-US" sz="3500" u="sng" dirty="0">
                <a:latin typeface="+mn-lt"/>
              </a:rPr>
              <a:t>RNA-</a:t>
            </a:r>
            <a:r>
              <a:rPr lang="en-US" sz="3500" u="sng" dirty="0" err="1">
                <a:latin typeface="+mn-lt"/>
              </a:rPr>
              <a:t>Seq</a:t>
            </a:r>
            <a:endParaRPr lang="en-US" sz="3500" u="sng" dirty="0">
              <a:solidFill>
                <a:schemeClr val="bg1"/>
              </a:solidFill>
              <a:latin typeface="+mn-lt"/>
            </a:endParaRPr>
          </a:p>
          <a:p>
            <a:pPr marL="0" indent="0">
              <a:spcBef>
                <a:spcPts val="624"/>
              </a:spcBef>
              <a:buNone/>
            </a:pPr>
            <a:r>
              <a:rPr lang="en-US" sz="2600" dirty="0">
                <a:latin typeface="+mn-lt"/>
              </a:rPr>
              <a:t>Positively regulates 14 genes</a:t>
            </a:r>
          </a:p>
          <a:p>
            <a:pPr marL="0" indent="0">
              <a:spcBef>
                <a:spcPts val="624"/>
              </a:spcBef>
              <a:buNone/>
            </a:pPr>
            <a:r>
              <a:rPr lang="en-US" sz="2600" dirty="0">
                <a:latin typeface="+mn-lt"/>
              </a:rPr>
              <a:t>Negatively regulates 28 genes</a:t>
            </a:r>
          </a:p>
          <a:p>
            <a:pPr marL="0" indent="0">
              <a:spcBef>
                <a:spcPts val="624"/>
              </a:spcBef>
              <a:buNone/>
            </a:pPr>
            <a:r>
              <a:rPr lang="en-US" sz="2600" dirty="0">
                <a:solidFill>
                  <a:srgbClr val="FF0000"/>
                </a:solidFill>
                <a:latin typeface="+mn-lt"/>
              </a:rPr>
              <a:t>No effect on FPI gene expression</a:t>
            </a:r>
          </a:p>
        </p:txBody>
      </p:sp>
      <p:sp>
        <p:nvSpPr>
          <p:cNvPr id="12" name="Content Placeholder 2"/>
          <p:cNvSpPr txBox="1">
            <a:spLocks/>
          </p:cNvSpPr>
          <p:nvPr/>
        </p:nvSpPr>
        <p:spPr>
          <a:xfrm>
            <a:off x="1524001" y="5990984"/>
            <a:ext cx="8851899" cy="600651"/>
          </a:xfrm>
          <a:prstGeom prst="rect">
            <a:avLst/>
          </a:prstGeom>
          <a:solidFill>
            <a:schemeClr val="bg1"/>
          </a:solidFill>
          <a:ln>
            <a:solidFill>
              <a:schemeClr val="accent2"/>
            </a:solid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Century Gothic"/>
                <a:ea typeface="+mn-ea"/>
                <a:cs typeface="Century Gothic"/>
              </a:defRPr>
            </a:lvl1pPr>
            <a:lvl2pPr marL="742950" indent="-285750" algn="l" defTabSz="457200" rtl="0" eaLnBrk="1" latinLnBrk="0" hangingPunct="1">
              <a:spcBef>
                <a:spcPct val="20000"/>
              </a:spcBef>
              <a:buFont typeface="Arial"/>
              <a:buChar char="–"/>
              <a:defRPr sz="2400" kern="1200">
                <a:solidFill>
                  <a:schemeClr val="tx1"/>
                </a:solidFill>
                <a:latin typeface="Century Gothic"/>
                <a:ea typeface="+mn-ea"/>
                <a:cs typeface="Century Gothic"/>
              </a:defRPr>
            </a:lvl2pPr>
            <a:lvl3pPr marL="1143000" indent="-228600" algn="l" defTabSz="457200" rtl="0" eaLnBrk="1" latinLnBrk="0" hangingPunct="1">
              <a:spcBef>
                <a:spcPct val="20000"/>
              </a:spcBef>
              <a:buFont typeface="Arial"/>
              <a:buChar char="•"/>
              <a:defRPr sz="2000" kern="1200">
                <a:solidFill>
                  <a:schemeClr val="tx1"/>
                </a:solidFill>
                <a:latin typeface="Century Gothic"/>
                <a:ea typeface="+mn-ea"/>
                <a:cs typeface="Century Gothic"/>
              </a:defRPr>
            </a:lvl3pPr>
            <a:lvl4pPr marL="1600200" indent="-228600" algn="l" defTabSz="457200" rtl="0" eaLnBrk="1" latinLnBrk="0" hangingPunct="1">
              <a:spcBef>
                <a:spcPct val="20000"/>
              </a:spcBef>
              <a:buFont typeface="Arial"/>
              <a:buChar char="–"/>
              <a:defRPr sz="1800" kern="1200">
                <a:solidFill>
                  <a:schemeClr val="tx1"/>
                </a:solidFill>
                <a:latin typeface="Century Gothic"/>
                <a:ea typeface="+mn-ea"/>
                <a:cs typeface="Century Gothic"/>
              </a:defRPr>
            </a:lvl4pPr>
            <a:lvl5pPr marL="2057400" indent="-228600" algn="l" defTabSz="457200" rtl="0" eaLnBrk="1" latinLnBrk="0" hangingPunct="1">
              <a:spcBef>
                <a:spcPct val="20000"/>
              </a:spcBef>
              <a:buFont typeface="Arial"/>
              <a:buChar char="»"/>
              <a:defRPr sz="1800" kern="1200">
                <a:solidFill>
                  <a:schemeClr val="tx1"/>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200" dirty="0">
                <a:latin typeface="+mn-lt"/>
              </a:rPr>
              <a:t>Why is </a:t>
            </a:r>
            <a:r>
              <a:rPr lang="en-US" sz="3200" dirty="0" err="1">
                <a:latin typeface="+mn-lt"/>
              </a:rPr>
              <a:t>PmrA</a:t>
            </a:r>
            <a:r>
              <a:rPr lang="en-US" sz="3200" dirty="0">
                <a:latin typeface="+mn-lt"/>
              </a:rPr>
              <a:t> essential for intramacrophage growth?</a:t>
            </a:r>
          </a:p>
        </p:txBody>
      </p:sp>
      <p:pic>
        <p:nvPicPr>
          <p:cNvPr id="14" name="Picture 13" descr="slide.r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3800" y="1702102"/>
            <a:ext cx="4203579" cy="1943192"/>
          </a:xfrm>
          <a:prstGeom prst="rect">
            <a:avLst/>
          </a:prstGeom>
        </p:spPr>
      </p:pic>
      <p:grpSp>
        <p:nvGrpSpPr>
          <p:cNvPr id="7" name="Group 6"/>
          <p:cNvGrpSpPr/>
          <p:nvPr/>
        </p:nvGrpSpPr>
        <p:grpSpPr>
          <a:xfrm>
            <a:off x="1600199" y="4617721"/>
            <a:ext cx="8851899" cy="1151451"/>
            <a:chOff x="76200" y="4617720"/>
            <a:chExt cx="8610600" cy="1151451"/>
          </a:xfrm>
        </p:grpSpPr>
        <p:sp>
          <p:nvSpPr>
            <p:cNvPr id="5" name="Rectangle 4"/>
            <p:cNvSpPr/>
            <p:nvPr/>
          </p:nvSpPr>
          <p:spPr>
            <a:xfrm>
              <a:off x="76200" y="4617720"/>
              <a:ext cx="4267200" cy="929640"/>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4419600" y="5023862"/>
              <a:ext cx="4267200" cy="745309"/>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8550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mph" presetSubtype="0" nodeType="clickEffect">
                                  <p:stCondLst>
                                    <p:cond delay="0"/>
                                  </p:stCondLst>
                                  <p:childTnLst>
                                    <p:set>
                                      <p:cBhvr rctx="PPT">
                                        <p:cTn id="14" dur="indefinite"/>
                                        <p:tgtEl>
                                          <p:spTgt spid="14"/>
                                        </p:tgtEl>
                                        <p:attrNameLst>
                                          <p:attrName>style.opacity</p:attrName>
                                        </p:attrNameLst>
                                      </p:cBhvr>
                                      <p:to>
                                        <p:strVal val="0.5"/>
                                      </p:to>
                                    </p:set>
                                    <p:animEffect filter="image" prLst="opacity: 0.5">
                                      <p:cBhvr rctx="IE">
                                        <p:cTn id="15" dur="indefinite"/>
                                        <p:tgtEl>
                                          <p:spTgt spid="14"/>
                                        </p:tgtEl>
                                      </p:cBhvr>
                                    </p:animEffect>
                                  </p:childTnLst>
                                </p:cTn>
                              </p:par>
                              <p:par>
                                <p:cTn id="16" presetID="1"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118" name="Google Shape;118;p5"/>
          <p:cNvPicPr preferRelativeResize="0"/>
          <p:nvPr/>
        </p:nvPicPr>
        <p:blipFill rotWithShape="1">
          <a:blip r:embed="rId3">
            <a:alphaModFix/>
          </a:blip>
          <a:srcRect t="6225"/>
          <a:stretch/>
        </p:blipFill>
        <p:spPr>
          <a:xfrm>
            <a:off x="1676739" y="1510746"/>
            <a:ext cx="8003632" cy="5108714"/>
          </a:xfrm>
          <a:prstGeom prst="rect">
            <a:avLst/>
          </a:prstGeom>
          <a:noFill/>
          <a:ln>
            <a:noFill/>
          </a:ln>
        </p:spPr>
      </p:pic>
      <p:sp>
        <p:nvSpPr>
          <p:cNvPr id="119" name="Google Shape;119;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i="1"/>
              <a:t>priM</a:t>
            </a:r>
            <a:r>
              <a:rPr lang="en-US"/>
              <a:t> is the gene most repressed by PmrA</a:t>
            </a:r>
            <a:endParaRPr/>
          </a:p>
        </p:txBody>
      </p:sp>
      <p:grpSp>
        <p:nvGrpSpPr>
          <p:cNvPr id="120" name="Google Shape;120;p5"/>
          <p:cNvGrpSpPr/>
          <p:nvPr/>
        </p:nvGrpSpPr>
        <p:grpSpPr>
          <a:xfrm>
            <a:off x="7536772" y="1889954"/>
            <a:ext cx="771398" cy="369332"/>
            <a:chOff x="5937014" y="2052603"/>
            <a:chExt cx="771398" cy="369332"/>
          </a:xfrm>
        </p:grpSpPr>
        <p:cxnSp>
          <p:nvCxnSpPr>
            <p:cNvPr id="121" name="Google Shape;121;p5"/>
            <p:cNvCxnSpPr/>
            <p:nvPr/>
          </p:nvCxnSpPr>
          <p:spPr>
            <a:xfrm>
              <a:off x="5937014" y="2268988"/>
              <a:ext cx="146582" cy="0"/>
            </a:xfrm>
            <a:prstGeom prst="straightConnector1">
              <a:avLst/>
            </a:prstGeom>
            <a:noFill/>
            <a:ln w="12700" cap="flat" cmpd="sng">
              <a:solidFill>
                <a:schemeClr val="dk1"/>
              </a:solidFill>
              <a:prstDash val="solid"/>
              <a:miter lim="800000"/>
              <a:headEnd type="none" w="sm" len="sm"/>
              <a:tailEnd type="none" w="sm" len="sm"/>
            </a:ln>
          </p:spPr>
        </p:cxnSp>
        <p:sp>
          <p:nvSpPr>
            <p:cNvPr id="122" name="Google Shape;122;p5"/>
            <p:cNvSpPr txBox="1"/>
            <p:nvPr/>
          </p:nvSpPr>
          <p:spPr>
            <a:xfrm>
              <a:off x="6076508" y="2052603"/>
              <a:ext cx="63190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i="1">
                  <a:solidFill>
                    <a:schemeClr val="dk1"/>
                  </a:solidFill>
                  <a:latin typeface="Calibri"/>
                  <a:ea typeface="Calibri"/>
                  <a:cs typeface="Calibri"/>
                  <a:sym typeface="Calibri"/>
                </a:rPr>
                <a:t>priM</a:t>
              </a:r>
              <a:endParaRPr sz="1800" i="1">
                <a:solidFill>
                  <a:schemeClr val="dk1"/>
                </a:solidFill>
                <a:latin typeface="Calibri"/>
                <a:ea typeface="Calibri"/>
                <a:cs typeface="Calibri"/>
                <a:sym typeface="Calibri"/>
              </a:endParaRPr>
            </a:p>
          </p:txBody>
        </p:sp>
      </p:grpSp>
      <p:sp>
        <p:nvSpPr>
          <p:cNvPr id="123" name="Google Shape;123;p5"/>
          <p:cNvSpPr/>
          <p:nvPr/>
        </p:nvSpPr>
        <p:spPr>
          <a:xfrm>
            <a:off x="7356656" y="2084361"/>
            <a:ext cx="68143" cy="64735"/>
          </a:xfrm>
          <a:prstGeom prst="ellipse">
            <a:avLst/>
          </a:prstGeom>
          <a:solidFill>
            <a:srgbClr val="CD1C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24" name="Google Shape;124;p5"/>
          <p:cNvGrpSpPr/>
          <p:nvPr/>
        </p:nvGrpSpPr>
        <p:grpSpPr>
          <a:xfrm>
            <a:off x="3262860" y="1635619"/>
            <a:ext cx="7495293" cy="2898907"/>
            <a:chOff x="1738859" y="1635618"/>
            <a:chExt cx="7495293" cy="2898907"/>
          </a:xfrm>
        </p:grpSpPr>
        <p:cxnSp>
          <p:nvCxnSpPr>
            <p:cNvPr id="125" name="Google Shape;125;p5"/>
            <p:cNvCxnSpPr/>
            <p:nvPr/>
          </p:nvCxnSpPr>
          <p:spPr>
            <a:xfrm>
              <a:off x="1738859" y="4534525"/>
              <a:ext cx="6130977" cy="0"/>
            </a:xfrm>
            <a:prstGeom prst="straightConnector1">
              <a:avLst/>
            </a:prstGeom>
            <a:noFill/>
            <a:ln w="12700" cap="flat" cmpd="sng">
              <a:solidFill>
                <a:srgbClr val="CD1C00"/>
              </a:solidFill>
              <a:prstDash val="solid"/>
              <a:miter lim="800000"/>
              <a:headEnd type="none" w="sm" len="sm"/>
              <a:tailEnd type="none" w="sm" len="sm"/>
            </a:ln>
          </p:spPr>
        </p:cxnSp>
        <p:sp>
          <p:nvSpPr>
            <p:cNvPr id="126" name="Google Shape;126;p5"/>
            <p:cNvSpPr/>
            <p:nvPr/>
          </p:nvSpPr>
          <p:spPr>
            <a:xfrm>
              <a:off x="7934232" y="1635618"/>
              <a:ext cx="222140" cy="2869954"/>
            </a:xfrm>
            <a:prstGeom prst="rightBrace">
              <a:avLst>
                <a:gd name="adj1" fmla="val 8333"/>
                <a:gd name="adj2" fmla="val 50000"/>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dk1"/>
                </a:solidFill>
                <a:latin typeface="Calibri"/>
                <a:ea typeface="Calibri"/>
                <a:cs typeface="Calibri"/>
                <a:sym typeface="Calibri"/>
              </a:endParaRPr>
            </a:p>
          </p:txBody>
        </p:sp>
        <p:sp>
          <p:nvSpPr>
            <p:cNvPr id="127" name="Google Shape;127;p5"/>
            <p:cNvSpPr txBox="1"/>
            <p:nvPr/>
          </p:nvSpPr>
          <p:spPr>
            <a:xfrm>
              <a:off x="8139448" y="2769600"/>
              <a:ext cx="1094704"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chemeClr val="dk1"/>
                  </a:solidFill>
                  <a:latin typeface="Calibri"/>
                  <a:ea typeface="Calibri"/>
                  <a:cs typeface="Calibri"/>
                  <a:sym typeface="Calibri"/>
                </a:rPr>
                <a:t>Negatively regulated</a:t>
              </a:r>
              <a:endParaRPr/>
            </a:p>
          </p:txBody>
        </p:sp>
      </p:grpSp>
      <p:grpSp>
        <p:nvGrpSpPr>
          <p:cNvPr id="128" name="Google Shape;128;p5"/>
          <p:cNvGrpSpPr/>
          <p:nvPr/>
        </p:nvGrpSpPr>
        <p:grpSpPr>
          <a:xfrm>
            <a:off x="3262859" y="5234067"/>
            <a:ext cx="7388218" cy="656899"/>
            <a:chOff x="1738859" y="5234066"/>
            <a:chExt cx="7388218" cy="656899"/>
          </a:xfrm>
        </p:grpSpPr>
        <p:cxnSp>
          <p:nvCxnSpPr>
            <p:cNvPr id="129" name="Google Shape;129;p5"/>
            <p:cNvCxnSpPr/>
            <p:nvPr/>
          </p:nvCxnSpPr>
          <p:spPr>
            <a:xfrm>
              <a:off x="1738859" y="5234066"/>
              <a:ext cx="6130977" cy="0"/>
            </a:xfrm>
            <a:prstGeom prst="straightConnector1">
              <a:avLst/>
            </a:prstGeom>
            <a:noFill/>
            <a:ln w="12700" cap="flat" cmpd="sng">
              <a:solidFill>
                <a:srgbClr val="CD1C00"/>
              </a:solidFill>
              <a:prstDash val="solid"/>
              <a:miter lim="800000"/>
              <a:headEnd type="none" w="sm" len="sm"/>
              <a:tailEnd type="none" w="sm" len="sm"/>
            </a:ln>
          </p:spPr>
        </p:cxnSp>
        <p:sp>
          <p:nvSpPr>
            <p:cNvPr id="130" name="Google Shape;130;p5"/>
            <p:cNvSpPr/>
            <p:nvPr/>
          </p:nvSpPr>
          <p:spPr>
            <a:xfrm>
              <a:off x="7936104" y="5234066"/>
              <a:ext cx="220268" cy="656899"/>
            </a:xfrm>
            <a:prstGeom prst="rightBrace">
              <a:avLst>
                <a:gd name="adj1" fmla="val 8333"/>
                <a:gd name="adj2" fmla="val 50000"/>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dk1"/>
                </a:solidFill>
                <a:latin typeface="Calibri"/>
                <a:ea typeface="Calibri"/>
                <a:cs typeface="Calibri"/>
                <a:sym typeface="Calibri"/>
              </a:endParaRPr>
            </a:p>
          </p:txBody>
        </p:sp>
        <p:sp>
          <p:nvSpPr>
            <p:cNvPr id="131" name="Google Shape;131;p5"/>
            <p:cNvSpPr txBox="1"/>
            <p:nvPr/>
          </p:nvSpPr>
          <p:spPr>
            <a:xfrm>
              <a:off x="8139448" y="5270127"/>
              <a:ext cx="987629"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chemeClr val="dk1"/>
                  </a:solidFill>
                  <a:latin typeface="Calibri"/>
                  <a:ea typeface="Calibri"/>
                  <a:cs typeface="Calibri"/>
                  <a:sym typeface="Calibri"/>
                </a:rPr>
                <a:t>Positively regulated</a:t>
              </a:r>
              <a:endParaRPr/>
            </a:p>
          </p:txBody>
        </p:sp>
      </p:grpSp>
      <p:sp>
        <p:nvSpPr>
          <p:cNvPr id="132" name="Google Shape;132;p5"/>
          <p:cNvSpPr/>
          <p:nvPr/>
        </p:nvSpPr>
        <p:spPr>
          <a:xfrm>
            <a:off x="9680371" y="6465569"/>
            <a:ext cx="2286203"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rgbClr val="000000"/>
                </a:solidFill>
                <a:latin typeface="Century Gothic"/>
                <a:ea typeface="Century Gothic"/>
                <a:cs typeface="Century Gothic"/>
                <a:sym typeface="Century Gothic"/>
              </a:rPr>
              <a:t>Ramsey and Dove, 2016</a:t>
            </a:r>
            <a:endParaRPr sz="140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9295</TotalTime>
  <Words>3692</Words>
  <Application>Microsoft Office PowerPoint</Application>
  <PresentationFormat>Widescreen</PresentationFormat>
  <Paragraphs>423</Paragraphs>
  <Slides>38</Slides>
  <Notes>32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Arial</vt:lpstr>
      <vt:lpstr>Calibri</vt:lpstr>
      <vt:lpstr>Calibri Light</vt:lpstr>
      <vt:lpstr>Candara Light</vt:lpstr>
      <vt:lpstr>Century Gothic</vt:lpstr>
      <vt:lpstr>Times New Roman</vt:lpstr>
      <vt:lpstr>Office Theme</vt:lpstr>
      <vt:lpstr>Investigating the structure and function of a novel bacterial anti-virulence factor </vt:lpstr>
      <vt:lpstr>Outline </vt:lpstr>
      <vt:lpstr>Francisella tularensis </vt:lpstr>
      <vt:lpstr>An overview of Francisella infection</vt:lpstr>
      <vt:lpstr>The Francisella Pathogenicity Island (FPI) is essential for virulence</vt:lpstr>
      <vt:lpstr>Two models for direct control of FPI genes</vt:lpstr>
      <vt:lpstr>PmrA is an essential virulence factor </vt:lpstr>
      <vt:lpstr>PmrA is a transcription factor essential for intramacrophage growth</vt:lpstr>
      <vt:lpstr>priM is the gene most repressed by PmrA</vt:lpstr>
      <vt:lpstr>PriM is inhibitory to intramacrophage survival</vt:lpstr>
      <vt:lpstr>Primary function of PmrA in intramacrophage growth is repression of priM </vt:lpstr>
      <vt:lpstr>Anti-virulence factors </vt:lpstr>
      <vt:lpstr>Overall Goal: Uncover how PriM functions to prevent intramacrophage survival</vt:lpstr>
      <vt:lpstr>The Structure of PriM:  PmrA-repressed inhibitor of intramacrophage growth</vt:lpstr>
      <vt:lpstr>PowerPoint Presentation</vt:lpstr>
      <vt:lpstr>Positively charged tip region is not essential for virulence </vt:lpstr>
      <vt:lpstr>Disruption of disulfide bond does not improve virulence</vt:lpstr>
      <vt:lpstr>Potential binding pocket may be important for virulence  </vt:lpstr>
      <vt:lpstr>PriM production observed in all mutants  </vt:lpstr>
      <vt:lpstr>Conclusions from aim 1 </vt:lpstr>
      <vt:lpstr>Second aim</vt:lpstr>
      <vt:lpstr>Mutant that suppresses ΔpmrA phenotype</vt:lpstr>
      <vt:lpstr>Mutations unique to PmrA suppressor cells</vt:lpstr>
      <vt:lpstr>Mutation in FTL_0146 contributes to suppressor phenotype  </vt:lpstr>
      <vt:lpstr>Returning to the PmrA Suppressor Mutant </vt:lpstr>
      <vt:lpstr>priM transcript is decreased in PmrA suppressor mutant</vt:lpstr>
      <vt:lpstr>Conclusions for aim 2 </vt:lpstr>
      <vt:lpstr>Overall conclusions for project </vt:lpstr>
      <vt:lpstr>Future Directions </vt:lpstr>
      <vt:lpstr>Acknowledgements </vt:lpstr>
      <vt:lpstr>PowerPoint Presentation</vt:lpstr>
      <vt:lpstr>PowerPoint Presentation</vt:lpstr>
      <vt:lpstr>PowerPoint Presentation</vt:lpstr>
      <vt:lpstr>Type VI secretion system homologs </vt:lpstr>
      <vt:lpstr>PowerPoint Presentation</vt:lpstr>
      <vt:lpstr>PriM protein abundance is decreased in PmrA suppressor mutant </vt:lpstr>
      <vt:lpstr>Predicted domains of FTL_0146</vt:lpstr>
      <vt:lpstr>ATP Binding Cassette Transporters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Wandzilak</dc:creator>
  <cp:lastModifiedBy>salni</cp:lastModifiedBy>
  <cp:revision>241</cp:revision>
  <dcterms:created xsi:type="dcterms:W3CDTF">2020-07-02T12:47:19Z</dcterms:created>
  <dcterms:modified xsi:type="dcterms:W3CDTF">2020-07-14T12:39:18Z</dcterms:modified>
</cp:coreProperties>
</file>