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24.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3.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package.core-properties+xml" PartName="/docProps/core.xml"/>
  <Override ContentType="application/vnd.openxmlformats-officedocument.presentationml.presentation.main+xml" PartName="/ppt/presentation.xml"/>
  <Override ContentType="application/vnd.ms-office.chartcolorstyle+xml" PartName="/ppt/charts/colors1.xml"/>
  <Override ContentType="application/vnd.ms-office.chartcolorstyle+xml" PartName="/ppt/charts/colors2.xml"/>
  <Override ContentType="application/vnd.ms-office.chartcolorstyle+xml" PartName="/ppt/charts/colors3.xml"/>
  <Override ContentType="application/vnd.openxmlformats-officedocument.theme+xml" PartName="/ppt/theme/theme1.xml"/>
  <Override ContentType="application/vnd.openxmlformats-officedocument.theme+xml" PartName="/ppt/theme/theme2.xml"/>
  <Override ContentType="application/vnd.openxmlformats-officedocument.drawingml.chart+xml" PartName="/ppt/charts/chart3.xml"/>
  <Override ContentType="application/vnd.openxmlformats-officedocument.drawingml.chart+xml" PartName="/ppt/charts/chart2.xml"/>
  <Override ContentType="application/vnd.openxmlformats-officedocument.drawingml.chart+xml" PartName="/ppt/charts/chart1.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binary" PartName="/ppt/metadata"/>
  <Override ContentType="application/vnd.openxmlformats-officedocument.presentationml.notesMaster+xml" PartName="/ppt/notesMasters/notesMaster1.xml"/>
  <Override ContentType="application/vnd.ms-office.chartstyle+xml" PartName="/ppt/charts/style3.xml"/>
  <Override ContentType="application/vnd.ms-office.chartstyle+xml" PartName="/ppt/charts/style1.xml"/>
  <Override ContentType="application/vnd.ms-office.chartstyle+xml" PartName="/ppt/charts/style2.xml"/>
  <Override ContentType="application/vnd.openxmlformats-officedocument.presentationml.presProps+xml" PartName="/ppt/pres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Lst>
  <p:sldSz cy="6858000" cx="12192000"/>
  <p:notesSz cx="6858000" cy="9144000"/>
  <p:embeddedFontLst>
    <p:embeddedFont>
      <p:font typeface="Century Gothic"/>
      <p:regular r:id="rId30"/>
      <p:bold r:id="rId31"/>
      <p:italic r:id="rId32"/>
      <p:boldItalic r:id="rId3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34" roundtripDataSignature="AMtx7mhtqGFJcwHju0sPw0y1IwtnLTOh7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tableStyles.xml><?xml version="1.0" encoding="utf-8"?>
<a:tblStyleLst xmlns:a="http://schemas.openxmlformats.org/drawingml/2006/main" xmlns:r="http://schemas.openxmlformats.org/officeDocument/2006/relationships" def="{C58BD275-A5F2-401F-84F4-FBE363D4BB50}">
  <a:tblStyle styleId="{C58BD275-A5F2-401F-84F4-FBE363D4BB50}" styleName="Table_0">
    <a:wholeTbl>
      <a:tcTxStyle b="off" i="off">
        <a:font>
          <a:latin typeface="Calibri"/>
          <a:ea typeface="Calibri"/>
          <a:cs typeface="Calibri"/>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E8EBF5"/>
          </a:solidFill>
        </a:fill>
      </a:tcStyle>
    </a:wholeTbl>
    <a:band1H>
      <a:tcTxStyle/>
      <a:tcStyle>
        <a:fill>
          <a:solidFill>
            <a:srgbClr val="CDD4EA"/>
          </a:solidFill>
        </a:fill>
      </a:tcStyle>
    </a:band1H>
    <a:band2H>
      <a:tcTxStyle/>
    </a:band2H>
    <a:band1V>
      <a:tcTxStyle/>
      <a:tcStyle>
        <a:fill>
          <a:solidFill>
            <a:srgbClr val="CDD4EA"/>
          </a:solidFill>
        </a:fill>
      </a:tcStyle>
    </a:band1V>
    <a:band2V>
      <a:tcTxStyle/>
    </a:band2V>
    <a:lastCol>
      <a:tcTxStyle b="on" i="off">
        <a:font>
          <a:latin typeface="Calibri"/>
          <a:ea typeface="Calibri"/>
          <a:cs typeface="Calibri"/>
        </a:font>
        <a:schemeClr val="lt1"/>
      </a:tcTxStyle>
      <a:tcStyle>
        <a:fill>
          <a:solidFill>
            <a:schemeClr val="accent1"/>
          </a:solidFill>
        </a:fill>
      </a:tcStyle>
    </a:lastCol>
    <a:firstCol>
      <a:tcTxStyle b="on" i="off">
        <a:font>
          <a:latin typeface="Calibri"/>
          <a:ea typeface="Calibri"/>
          <a:cs typeface="Calibri"/>
        </a:font>
        <a:schemeClr val="lt1"/>
      </a:tcTxStyle>
      <a:tcStyle>
        <a:fill>
          <a:solidFill>
            <a:schemeClr val="accent1"/>
          </a:solidFill>
        </a:fill>
      </a:tcStyle>
    </a:firstCol>
    <a:lastRow>
      <a:tcTxStyle b="on" i="off">
        <a:font>
          <a:latin typeface="Calibri"/>
          <a:ea typeface="Calibri"/>
          <a:cs typeface="Calibri"/>
        </a:font>
        <a:schemeClr val="lt1"/>
      </a:tcTxStyle>
      <a:tcStyle>
        <a:tcBdr>
          <a:top>
            <a:ln cap="flat" cmpd="sng" w="38100">
              <a:solidFill>
                <a:schemeClr val="lt1"/>
              </a:solidFill>
              <a:prstDash val="solid"/>
              <a:round/>
              <a:headEnd len="sm" w="sm" type="none"/>
              <a:tailEnd len="sm" w="sm" type="none"/>
            </a:ln>
          </a:top>
        </a:tcBdr>
        <a:fill>
          <a:solidFill>
            <a:schemeClr val="accent1"/>
          </a:solidFill>
        </a:fill>
      </a:tcStyle>
    </a:lastRow>
    <a:seCell>
      <a:tcTxStyle/>
    </a:seCell>
    <a:swCell>
      <a:tcTxStyle/>
    </a:swCell>
    <a:firstRow>
      <a:tcTxStyle b="on" i="off">
        <a:font>
          <a:latin typeface="Calibri"/>
          <a:ea typeface="Calibri"/>
          <a:cs typeface="Calibri"/>
        </a:font>
        <a:schemeClr val="lt1"/>
      </a:tcTxStyle>
      <a:tcStyle>
        <a:tcBdr>
          <a:bottom>
            <a:ln cap="flat" cmpd="sng" w="38100">
              <a:solidFill>
                <a:schemeClr val="lt1"/>
              </a:solidFill>
              <a:prstDash val="solid"/>
              <a:round/>
              <a:headEnd len="sm" w="sm" type="none"/>
              <a:tailEnd len="sm" w="sm" type="none"/>
            </a:ln>
          </a:bottom>
        </a:tcBdr>
        <a:fill>
          <a:solidFill>
            <a:schemeClr val="accent1"/>
          </a:solidFill>
        </a:fill>
      </a:tcStyle>
    </a:firstRow>
    <a:neCell>
      <a:tcTxStyle/>
    </a:neCell>
    <a:nwCell>
      <a:tcTxStyle/>
    </a:nwCell>
  </a:tblStyle>
</a:tblStyleLst>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CenturyGothic-bold.fntdata"/><Relationship Id="rId30" Type="http://schemas.openxmlformats.org/officeDocument/2006/relationships/font" Target="fonts/CenturyGothic-regular.fntdata"/><Relationship Id="rId11" Type="http://schemas.openxmlformats.org/officeDocument/2006/relationships/slide" Target="slides/slide6.xml"/><Relationship Id="rId33" Type="http://schemas.openxmlformats.org/officeDocument/2006/relationships/font" Target="fonts/CenturyGothic-boldItalic.fntdata"/><Relationship Id="rId10" Type="http://schemas.openxmlformats.org/officeDocument/2006/relationships/slide" Target="slides/slide5.xml"/><Relationship Id="rId32" Type="http://schemas.openxmlformats.org/officeDocument/2006/relationships/font" Target="fonts/CenturyGothic-italic.fntdata"/><Relationship Id="rId13" Type="http://schemas.openxmlformats.org/officeDocument/2006/relationships/slide" Target="slides/slide8.xml"/><Relationship Id="rId12" Type="http://schemas.openxmlformats.org/officeDocument/2006/relationships/slide" Target="slides/slide7.xml"/><Relationship Id="rId34" Type="http://customschemas.google.com/relationships/presentationmetadata" Target="metadata"/><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charts/_rels/chart1.xml.rels><?xml version="1.0" encoding="UTF-8" standalone="yes"?><Relationships xmlns="http://schemas.openxmlformats.org/package/2006/relationships"><Relationship Id="rId1" Type="http://schemas.microsoft.com/office/2011/relationships/chartStyle" Target="style1.xml"/><Relationship Id="rId2" Type="http://schemas.microsoft.com/office/2011/relationships/chartColorStyle" Target="colors1.xml"/><Relationship Id="rId3" Type="http://schemas.openxmlformats.org/officeDocument/2006/relationships/oleObject" Target="file:///G:\Shared%20drives\KRamsey%20Lab\Jamie%20Wandzilak\Mac%20assays\09_26_2019MacAssay.xlsx" TargetMode="External"/></Relationships>
</file>

<file path=ppt/charts/_rels/chart2.xml.rels><?xml version="1.0" encoding="UTF-8" standalone="yes"?><Relationships xmlns="http://schemas.openxmlformats.org/package/2006/relationships"><Relationship Id="rId1" Type="http://schemas.microsoft.com/office/2011/relationships/chartStyle" Target="style2.xml"/><Relationship Id="rId2" Type="http://schemas.microsoft.com/office/2011/relationships/chartColorStyle" Target="colors2.xml"/><Relationship Id="rId3" Type="http://schemas.openxmlformats.org/officeDocument/2006/relationships/oleObject" Target="file:///G:\Shared%20drives\KRamsey%20Lab\Jamie%20Wandzilak\10_03_2019MacAssay.xlsx" TargetMode="External"/></Relationships>
</file>

<file path=ppt/charts/_rels/chart3.xml.rels><?xml version="1.0" encoding="UTF-8" standalone="yes"?><Relationships xmlns="http://schemas.openxmlformats.org/package/2006/relationships"><Relationship Id="rId1" Type="http://schemas.microsoft.com/office/2011/relationships/chartStyle" Target="style3.xml"/><Relationship Id="rId2" Type="http://schemas.microsoft.com/office/2011/relationships/chartColorStyle" Target="colors3.xml"/><Relationship Id="rId3" Type="http://schemas.openxmlformats.org/officeDocument/2006/relationships/oleObject" Target="file:///G:\Shared%20drives\KRamsey%20Lab\Jamie%20Wandzilak\Mac%20assays\08_07_2019MacAssay.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manualLayout>
          <c:layoutTarget val="inner"/>
          <c:xMode val="edge"/>
          <c:yMode val="edge"/>
          <c:x val="0.21202281567213699"/>
          <c:y val="4.4444444444444398E-2"/>
          <c:w val="0.696153353571767"/>
          <c:h val="0.70773057437587739"/>
        </c:manualLayout>
      </c:layout>
      <c:barChart>
        <c:barDir val="col"/>
        <c:grouping val="clustered"/>
        <c:varyColors val="0"/>
        <c:ser>
          <c:idx val="0"/>
          <c:order val="0"/>
          <c:tx>
            <c:strRef>
              <c:f>'T=24'!$P$2</c:f>
              <c:strCache>
                <c:ptCount val="1"/>
                <c:pt idx="0">
                  <c:v>Average CFU per well</c:v>
                </c:pt>
              </c:strCache>
            </c:strRef>
          </c:tx>
          <c:spPr>
            <a:solidFill>
              <a:schemeClr val="accent5"/>
            </a:solidFill>
            <a:ln>
              <a:noFill/>
            </a:ln>
            <a:effectLst/>
          </c:spPr>
          <c:invertIfNegative val="0"/>
          <c:dPt>
            <c:idx val="0"/>
            <c:invertIfNegative val="0"/>
            <c:bubble3D val="0"/>
            <c:spPr>
              <a:solidFill>
                <a:schemeClr val="accent5"/>
              </a:solidFill>
              <a:ln>
                <a:solidFill>
                  <a:schemeClr val="tx1"/>
                </a:solidFill>
              </a:ln>
              <a:effectLst/>
            </c:spPr>
            <c:extLst>
              <c:ext xmlns:c16="http://schemas.microsoft.com/office/drawing/2014/chart" uri="{C3380CC4-5D6E-409C-BE32-E72D297353CC}">
                <c16:uniqueId val="{00000001-1A0D-47C0-ACD7-A0564D92E6F9}"/>
              </c:ext>
            </c:extLst>
          </c:dPt>
          <c:dPt>
            <c:idx val="1"/>
            <c:invertIfNegative val="0"/>
            <c:bubble3D val="0"/>
            <c:spPr>
              <a:solidFill>
                <a:schemeClr val="accent5"/>
              </a:solidFill>
              <a:ln>
                <a:solidFill>
                  <a:schemeClr val="tx1"/>
                </a:solidFill>
              </a:ln>
              <a:effectLst/>
            </c:spPr>
            <c:extLst>
              <c:ext xmlns:c16="http://schemas.microsoft.com/office/drawing/2014/chart" uri="{C3380CC4-5D6E-409C-BE32-E72D297353CC}">
                <c16:uniqueId val="{00000002-1A0D-47C0-ACD7-A0564D92E6F9}"/>
              </c:ext>
            </c:extLst>
          </c:dPt>
          <c:dPt>
            <c:idx val="2"/>
            <c:invertIfNegative val="0"/>
            <c:bubble3D val="0"/>
            <c:spPr>
              <a:solidFill>
                <a:schemeClr val="accent5"/>
              </a:solidFill>
              <a:ln>
                <a:solidFill>
                  <a:schemeClr val="tx1"/>
                </a:solidFill>
              </a:ln>
              <a:effectLst/>
            </c:spPr>
            <c:extLst>
              <c:ext xmlns:c16="http://schemas.microsoft.com/office/drawing/2014/chart" uri="{C3380CC4-5D6E-409C-BE32-E72D297353CC}">
                <c16:uniqueId val="{00000003-1A0D-47C0-ACD7-A0564D92E6F9}"/>
              </c:ext>
            </c:extLst>
          </c:dPt>
          <c:dPt>
            <c:idx val="3"/>
            <c:invertIfNegative val="0"/>
            <c:bubble3D val="0"/>
            <c:spPr>
              <a:solidFill>
                <a:schemeClr val="accent5"/>
              </a:solidFill>
              <a:ln>
                <a:solidFill>
                  <a:schemeClr val="tx1"/>
                </a:solidFill>
              </a:ln>
              <a:effectLst/>
            </c:spPr>
            <c:extLst>
              <c:ext xmlns:c16="http://schemas.microsoft.com/office/drawing/2014/chart" uri="{C3380CC4-5D6E-409C-BE32-E72D297353CC}">
                <c16:uniqueId val="{00000004-1A0D-47C0-ACD7-A0564D92E6F9}"/>
              </c:ext>
            </c:extLst>
          </c:dPt>
          <c:errBars>
            <c:errBarType val="both"/>
            <c:errValType val="cust"/>
            <c:noEndCap val="0"/>
            <c:plus>
              <c:numRef>
                <c:f>'T=24'!$Q$3:$Q$6</c:f>
                <c:numCache>
                  <c:formatCode>General</c:formatCode>
                  <c:ptCount val="4"/>
                  <c:pt idx="0">
                    <c:v>11346.511945674465</c:v>
                  </c:pt>
                  <c:pt idx="1">
                    <c:v>8607.1675557835715</c:v>
                  </c:pt>
                  <c:pt idx="2">
                    <c:v>356.9108198602745</c:v>
                  </c:pt>
                  <c:pt idx="3">
                    <c:v>187.70544300401451</c:v>
                  </c:pt>
                </c:numCache>
              </c:numRef>
            </c:plus>
            <c:minus>
              <c:numRef>
                <c:f>'T=24'!$Q$3:$Q$6</c:f>
                <c:numCache>
                  <c:formatCode>General</c:formatCode>
                  <c:ptCount val="4"/>
                  <c:pt idx="0">
                    <c:v>11346.511945674465</c:v>
                  </c:pt>
                  <c:pt idx="1">
                    <c:v>8607.1675557835715</c:v>
                  </c:pt>
                  <c:pt idx="2">
                    <c:v>356.9108198602745</c:v>
                  </c:pt>
                  <c:pt idx="3">
                    <c:v>187.70544300401451</c:v>
                  </c:pt>
                </c:numCache>
              </c:numRef>
            </c:minus>
            <c:spPr>
              <a:solidFill>
                <a:schemeClr val="tx1"/>
              </a:solidFill>
              <a:ln w="6350" cap="flat" cmpd="sng" algn="ctr">
                <a:solidFill>
                  <a:schemeClr val="tx1"/>
                </a:solidFill>
                <a:prstDash val="solid"/>
                <a:round/>
              </a:ln>
              <a:effectLst/>
            </c:spPr>
          </c:errBars>
          <c:cat>
            <c:strRef>
              <c:f>'T=24'!$O$3:$O$6</c:f>
              <c:strCache>
                <c:ptCount val="4"/>
                <c:pt idx="0">
                  <c:v>LVS</c:v>
                </c:pt>
                <c:pt idx="1">
                  <c:v>LVS_no_C1</c:v>
                </c:pt>
                <c:pt idx="2">
                  <c:v>∆pmrA</c:v>
                </c:pt>
                <c:pt idx="3">
                  <c:v>∆pmrA_no_C1</c:v>
                </c:pt>
              </c:strCache>
            </c:strRef>
          </c:cat>
          <c:val>
            <c:numRef>
              <c:f>'T=24'!$P$3:$P$6</c:f>
              <c:numCache>
                <c:formatCode>0.00E+00</c:formatCode>
                <c:ptCount val="4"/>
                <c:pt idx="0">
                  <c:v>13233.333333333334</c:v>
                </c:pt>
                <c:pt idx="1">
                  <c:v>13333.333333333334</c:v>
                </c:pt>
                <c:pt idx="2">
                  <c:v>430.66666666666669</c:v>
                </c:pt>
                <c:pt idx="3">
                  <c:v>173.33333333333334</c:v>
                </c:pt>
              </c:numCache>
            </c:numRef>
          </c:val>
          <c:extLst>
            <c:ext xmlns:c16="http://schemas.microsoft.com/office/drawing/2014/chart" uri="{C3380CC4-5D6E-409C-BE32-E72D297353CC}">
              <c16:uniqueId val="{00000000-1A0D-47C0-ACD7-A0564D92E6F9}"/>
            </c:ext>
          </c:extLst>
        </c:ser>
        <c:dLbls>
          <c:showLegendKey val="0"/>
          <c:showVal val="0"/>
          <c:showCatName val="0"/>
          <c:showSerName val="0"/>
          <c:showPercent val="0"/>
          <c:showBubbleSize val="0"/>
        </c:dLbls>
        <c:gapWidth val="150"/>
        <c:axId val="1794037064"/>
        <c:axId val="1793997192"/>
      </c:barChart>
      <c:catAx>
        <c:axId val="1794037064"/>
        <c:scaling>
          <c:orientation val="minMax"/>
        </c:scaling>
        <c:delete val="0"/>
        <c:axPos val="b"/>
        <c:numFmt formatCode="General" sourceLinked="0"/>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1793997192"/>
        <c:crosses val="autoZero"/>
        <c:auto val="1"/>
        <c:lblAlgn val="ctr"/>
        <c:lblOffset val="100"/>
        <c:noMultiLvlLbl val="0"/>
      </c:catAx>
      <c:valAx>
        <c:axId val="1793997192"/>
        <c:scaling>
          <c:logBase val="10"/>
          <c:orientation val="minMax"/>
        </c:scaling>
        <c:delete val="0"/>
        <c:axPos val="l"/>
        <c:majorGridlines>
          <c:spPr>
            <a:ln w="6350" cap="flat" cmpd="sng" algn="ctr">
              <a:solidFill>
                <a:schemeClr val="tx1">
                  <a:tint val="75000"/>
                </a:schemeClr>
              </a:solidFill>
              <a:prstDash val="solid"/>
              <a:round/>
            </a:ln>
            <a:effectLst/>
          </c:spPr>
        </c:majorGridlines>
        <c:title>
          <c:tx>
            <c:rich>
              <a:bodyPr rot="-5400000" spcFirstLastPara="1" vertOverflow="ellipsis" vert="horz" wrap="square" anchor="ctr" anchorCtr="1"/>
              <a:lstStyle/>
              <a:p>
                <a:pPr>
                  <a:defRPr sz="1400" b="1" i="0" u="none" strike="noStrike" kern="1200" baseline="0">
                    <a:solidFill>
                      <a:schemeClr val="tx1"/>
                    </a:solidFill>
                    <a:latin typeface="+mn-lt"/>
                    <a:ea typeface="+mn-ea"/>
                    <a:cs typeface="+mn-cs"/>
                  </a:defRPr>
                </a:pPr>
                <a:r>
                  <a:rPr lang="en-US" sz="1800" dirty="0"/>
                  <a:t>Intracellular</a:t>
                </a:r>
                <a:r>
                  <a:rPr lang="en-US" sz="1800" baseline="0" dirty="0"/>
                  <a:t> Bacteria (CFU)</a:t>
                </a:r>
                <a:endParaRPr lang="en-US" sz="1800" dirty="0"/>
              </a:p>
            </c:rich>
          </c:tx>
          <c:layout>
            <c:manualLayout>
              <c:xMode val="edge"/>
              <c:yMode val="edge"/>
              <c:x val="7.1632487945465187E-2"/>
              <c:y val="0.11991544008413545"/>
            </c:manualLayout>
          </c:layout>
          <c:overlay val="0"/>
          <c:spPr>
            <a:noFill/>
            <a:ln>
              <a:noFill/>
            </a:ln>
            <a:effectLst/>
          </c:spPr>
          <c:txPr>
            <a:bodyPr rot="-5400000" spcFirstLastPara="1" vertOverflow="ellipsis" vert="horz" wrap="square" anchor="ctr" anchorCtr="1"/>
            <a:lstStyle/>
            <a:p>
              <a:pPr>
                <a:defRPr sz="1400" b="1" i="0" u="none" strike="noStrike" kern="1200" baseline="0">
                  <a:solidFill>
                    <a:schemeClr val="tx1"/>
                  </a:solidFill>
                  <a:latin typeface="+mn-lt"/>
                  <a:ea typeface="+mn-ea"/>
                  <a:cs typeface="+mn-cs"/>
                </a:defRPr>
              </a:pPr>
              <a:endParaRPr lang="en-US"/>
            </a:p>
          </c:txPr>
        </c:title>
        <c:numFmt formatCode="0.E+00" sourceLinked="0"/>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crossAx val="1794037064"/>
        <c:crosses val="autoZero"/>
        <c:crossBetween val="between"/>
      </c:valAx>
      <c:spPr>
        <a:noFill/>
        <a:ln>
          <a:noFill/>
        </a:ln>
        <a:effectLst/>
      </c:spPr>
    </c:plotArea>
    <c:plotVisOnly val="1"/>
    <c:dispBlanksAs val="gap"/>
    <c:showDLblsOverMax val="0"/>
  </c:chart>
  <c:spPr>
    <a:noFill/>
    <a:ln w="6350" cap="flat" cmpd="sng" algn="ctr">
      <a:noFill/>
      <a:prstDash val="solid"/>
      <a:miter lim="800000"/>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manualLayout>
          <c:layoutTarget val="inner"/>
          <c:xMode val="edge"/>
          <c:yMode val="edge"/>
          <c:x val="0.21202281567213699"/>
          <c:y val="4.4444444444444398E-2"/>
          <c:w val="0.696153353571767"/>
          <c:h val="0.70773057437587739"/>
        </c:manualLayout>
      </c:layout>
      <c:barChart>
        <c:barDir val="col"/>
        <c:grouping val="clustered"/>
        <c:varyColors val="0"/>
        <c:ser>
          <c:idx val="0"/>
          <c:order val="0"/>
          <c:tx>
            <c:strRef>
              <c:f>'T=24'!$P$2</c:f>
              <c:strCache>
                <c:ptCount val="1"/>
                <c:pt idx="0">
                  <c:v>Average CFU per well</c:v>
                </c:pt>
              </c:strCache>
            </c:strRef>
          </c:tx>
          <c:spPr>
            <a:solidFill>
              <a:schemeClr val="accent5"/>
            </a:solidFill>
            <a:ln>
              <a:solidFill>
                <a:schemeClr val="tx1"/>
              </a:solidFill>
            </a:ln>
            <a:effectLst/>
          </c:spPr>
          <c:invertIfNegative val="0"/>
          <c:errBars>
            <c:errBarType val="both"/>
            <c:errValType val="cust"/>
            <c:noEndCap val="0"/>
            <c:plus>
              <c:numRef>
                <c:f>'T=24'!$Q$3:$Q$6</c:f>
                <c:numCache>
                  <c:formatCode>General</c:formatCode>
                  <c:ptCount val="4"/>
                  <c:pt idx="0">
                    <c:v>2816.0255680657447</c:v>
                  </c:pt>
                  <c:pt idx="1">
                    <c:v>3207.802986469088</c:v>
                  </c:pt>
                  <c:pt idx="2">
                    <c:v>121.92347326636218</c:v>
                  </c:pt>
                  <c:pt idx="3">
                    <c:v>5636.7839530474585</c:v>
                  </c:pt>
                </c:numCache>
              </c:numRef>
            </c:plus>
            <c:minus>
              <c:numRef>
                <c:f>'T=24'!$Q$3:$Q$6</c:f>
                <c:numCache>
                  <c:formatCode>General</c:formatCode>
                  <c:ptCount val="4"/>
                  <c:pt idx="0">
                    <c:v>2816.0255680657447</c:v>
                  </c:pt>
                  <c:pt idx="1">
                    <c:v>3207.802986469088</c:v>
                  </c:pt>
                  <c:pt idx="2">
                    <c:v>121.92347326636218</c:v>
                  </c:pt>
                  <c:pt idx="3">
                    <c:v>5636.7839530474585</c:v>
                  </c:pt>
                </c:numCache>
              </c:numRef>
            </c:minus>
            <c:spPr>
              <a:solidFill>
                <a:schemeClr val="tx1"/>
              </a:solidFill>
              <a:ln w="6350" cap="flat" cmpd="sng" algn="ctr">
                <a:solidFill>
                  <a:schemeClr val="tx1"/>
                </a:solidFill>
                <a:prstDash val="solid"/>
                <a:round/>
              </a:ln>
              <a:effectLst/>
            </c:spPr>
          </c:errBars>
          <c:cat>
            <c:strRef>
              <c:f>'T=24'!$O$3:$O$6</c:f>
              <c:strCache>
                <c:ptCount val="4"/>
                <c:pt idx="0">
                  <c:v>LVS</c:v>
                </c:pt>
                <c:pt idx="1">
                  <c:v>LVS_mpk1</c:v>
                </c:pt>
                <c:pt idx="2">
                  <c:v>∆pmrA</c:v>
                </c:pt>
                <c:pt idx="3">
                  <c:v>∆pmrA_mpk1</c:v>
                </c:pt>
              </c:strCache>
            </c:strRef>
          </c:cat>
          <c:val>
            <c:numRef>
              <c:f>'T=24'!$P$3:$P$6</c:f>
              <c:numCache>
                <c:formatCode>0.00E+00</c:formatCode>
                <c:ptCount val="4"/>
                <c:pt idx="0">
                  <c:v>7600</c:v>
                </c:pt>
                <c:pt idx="1">
                  <c:v>9400</c:v>
                </c:pt>
                <c:pt idx="2">
                  <c:v>143.33333333333334</c:v>
                </c:pt>
                <c:pt idx="3">
                  <c:v>8233.3333333333339</c:v>
                </c:pt>
              </c:numCache>
            </c:numRef>
          </c:val>
          <c:extLst>
            <c:ext xmlns:c16="http://schemas.microsoft.com/office/drawing/2014/chart" uri="{C3380CC4-5D6E-409C-BE32-E72D297353CC}">
              <c16:uniqueId val="{00000000-4B54-4CEE-AF51-03F17B1FDB90}"/>
            </c:ext>
          </c:extLst>
        </c:ser>
        <c:dLbls>
          <c:showLegendKey val="0"/>
          <c:showVal val="0"/>
          <c:showCatName val="0"/>
          <c:showSerName val="0"/>
          <c:showPercent val="0"/>
          <c:showBubbleSize val="0"/>
        </c:dLbls>
        <c:gapWidth val="150"/>
        <c:axId val="1794037064"/>
        <c:axId val="1793997192"/>
      </c:barChart>
      <c:catAx>
        <c:axId val="1794037064"/>
        <c:scaling>
          <c:orientation val="minMax"/>
        </c:scaling>
        <c:delete val="0"/>
        <c:axPos val="b"/>
        <c:numFmt formatCode="General" sourceLinked="0"/>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1793997192"/>
        <c:crosses val="autoZero"/>
        <c:auto val="1"/>
        <c:lblAlgn val="ctr"/>
        <c:lblOffset val="100"/>
        <c:noMultiLvlLbl val="0"/>
      </c:catAx>
      <c:valAx>
        <c:axId val="1793997192"/>
        <c:scaling>
          <c:logBase val="10"/>
          <c:orientation val="minMax"/>
        </c:scaling>
        <c:delete val="0"/>
        <c:axPos val="l"/>
        <c:majorGridlines>
          <c:spPr>
            <a:ln w="6350" cap="flat" cmpd="sng" algn="ctr">
              <a:solidFill>
                <a:schemeClr val="tx1">
                  <a:tint val="75000"/>
                </a:schemeClr>
              </a:solidFill>
              <a:prstDash val="solid"/>
              <a:round/>
            </a:ln>
            <a:effectLst/>
          </c:spPr>
        </c:majorGridlines>
        <c:title>
          <c:tx>
            <c:rich>
              <a:bodyPr rot="-5400000" spcFirstLastPara="1" vertOverflow="ellipsis" vert="horz" wrap="square" anchor="ctr" anchorCtr="1"/>
              <a:lstStyle/>
              <a:p>
                <a:pPr>
                  <a:defRPr sz="1400" b="1" i="0" u="none" strike="noStrike" kern="1200" baseline="0">
                    <a:solidFill>
                      <a:schemeClr val="tx1"/>
                    </a:solidFill>
                    <a:latin typeface="+mn-lt"/>
                    <a:ea typeface="+mn-ea"/>
                    <a:cs typeface="+mn-cs"/>
                  </a:defRPr>
                </a:pPr>
                <a:r>
                  <a:rPr lang="en-US" sz="1800" dirty="0"/>
                  <a:t>Intracellular</a:t>
                </a:r>
                <a:r>
                  <a:rPr lang="en-US" sz="1800" baseline="0" dirty="0"/>
                  <a:t> Bacteria (CFU)</a:t>
                </a:r>
                <a:endParaRPr lang="en-US" sz="1800" dirty="0"/>
              </a:p>
            </c:rich>
          </c:tx>
          <c:layout>
            <c:manualLayout>
              <c:xMode val="edge"/>
              <c:yMode val="edge"/>
              <c:x val="5.50826443206077E-2"/>
              <c:y val="0.17090237822077689"/>
            </c:manualLayout>
          </c:layout>
          <c:overlay val="0"/>
          <c:spPr>
            <a:noFill/>
            <a:ln>
              <a:noFill/>
            </a:ln>
            <a:effectLst/>
          </c:spPr>
          <c:txPr>
            <a:bodyPr rot="-5400000" spcFirstLastPara="1" vertOverflow="ellipsis" vert="horz" wrap="square" anchor="ctr" anchorCtr="1"/>
            <a:lstStyle/>
            <a:p>
              <a:pPr>
                <a:defRPr sz="1400" b="1" i="0" u="none" strike="noStrike" kern="1200" baseline="0">
                  <a:solidFill>
                    <a:schemeClr val="tx1"/>
                  </a:solidFill>
                  <a:latin typeface="+mn-lt"/>
                  <a:ea typeface="+mn-ea"/>
                  <a:cs typeface="+mn-cs"/>
                </a:defRPr>
              </a:pPr>
              <a:endParaRPr lang="en-US"/>
            </a:p>
          </c:txPr>
        </c:title>
        <c:numFmt formatCode="0.E+00" sourceLinked="0"/>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crossAx val="1794037064"/>
        <c:crosses val="autoZero"/>
        <c:crossBetween val="between"/>
      </c:valAx>
      <c:spPr>
        <a:noFill/>
        <a:ln>
          <a:noFill/>
        </a:ln>
        <a:effectLst/>
      </c:spPr>
    </c:plotArea>
    <c:plotVisOnly val="1"/>
    <c:dispBlanksAs val="gap"/>
    <c:showDLblsOverMax val="0"/>
  </c:chart>
  <c:spPr>
    <a:noFill/>
    <a:ln w="6350" cap="flat" cmpd="sng" algn="ctr">
      <a:noFill/>
      <a:prstDash val="solid"/>
      <a:miter lim="800000"/>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manualLayout>
          <c:layoutTarget val="inner"/>
          <c:xMode val="edge"/>
          <c:yMode val="edge"/>
          <c:x val="0.21202281567213699"/>
          <c:y val="4.4444444444444398E-2"/>
          <c:w val="0.696153353571767"/>
          <c:h val="0.70773057437587739"/>
        </c:manualLayout>
      </c:layout>
      <c:barChart>
        <c:barDir val="col"/>
        <c:grouping val="clustered"/>
        <c:varyColors val="0"/>
        <c:ser>
          <c:idx val="0"/>
          <c:order val="0"/>
          <c:tx>
            <c:strRef>
              <c:f>'T=24'!$P$2</c:f>
              <c:strCache>
                <c:ptCount val="1"/>
                <c:pt idx="0">
                  <c:v>Average CFU per well</c:v>
                </c:pt>
              </c:strCache>
            </c:strRef>
          </c:tx>
          <c:spPr>
            <a:solidFill>
              <a:schemeClr val="accent5"/>
            </a:solidFill>
            <a:ln>
              <a:noFill/>
            </a:ln>
            <a:effectLst/>
          </c:spPr>
          <c:invertIfNegative val="0"/>
          <c:dPt>
            <c:idx val="0"/>
            <c:invertIfNegative val="0"/>
            <c:bubble3D val="0"/>
            <c:spPr>
              <a:solidFill>
                <a:schemeClr val="accent5"/>
              </a:solidFill>
              <a:ln>
                <a:solidFill>
                  <a:schemeClr val="tx1"/>
                </a:solidFill>
              </a:ln>
              <a:effectLst/>
            </c:spPr>
            <c:extLst>
              <c:ext xmlns:c16="http://schemas.microsoft.com/office/drawing/2014/chart" uri="{C3380CC4-5D6E-409C-BE32-E72D297353CC}">
                <c16:uniqueId val="{00000000-11F2-4A8E-B8CD-C94E275C49A8}"/>
              </c:ext>
            </c:extLst>
          </c:dPt>
          <c:dPt>
            <c:idx val="1"/>
            <c:invertIfNegative val="0"/>
            <c:bubble3D val="0"/>
            <c:spPr>
              <a:solidFill>
                <a:schemeClr val="accent5"/>
              </a:solidFill>
              <a:ln>
                <a:solidFill>
                  <a:schemeClr val="tx1"/>
                </a:solidFill>
              </a:ln>
              <a:effectLst/>
            </c:spPr>
            <c:extLst>
              <c:ext xmlns:c16="http://schemas.microsoft.com/office/drawing/2014/chart" uri="{C3380CC4-5D6E-409C-BE32-E72D297353CC}">
                <c16:uniqueId val="{00000001-11F2-4A8E-B8CD-C94E275C49A8}"/>
              </c:ext>
            </c:extLst>
          </c:dPt>
          <c:dPt>
            <c:idx val="2"/>
            <c:invertIfNegative val="0"/>
            <c:bubble3D val="0"/>
            <c:spPr>
              <a:solidFill>
                <a:schemeClr val="accent5"/>
              </a:solidFill>
              <a:ln>
                <a:solidFill>
                  <a:schemeClr val="tx1"/>
                </a:solidFill>
              </a:ln>
              <a:effectLst/>
            </c:spPr>
            <c:extLst>
              <c:ext xmlns:c16="http://schemas.microsoft.com/office/drawing/2014/chart" uri="{C3380CC4-5D6E-409C-BE32-E72D297353CC}">
                <c16:uniqueId val="{00000002-11F2-4A8E-B8CD-C94E275C49A8}"/>
              </c:ext>
            </c:extLst>
          </c:dPt>
          <c:errBars>
            <c:errBarType val="both"/>
            <c:errValType val="cust"/>
            <c:noEndCap val="0"/>
            <c:plus>
              <c:numRef>
                <c:f>'T=24'!$Q$3:$Q$6</c:f>
                <c:numCache>
                  <c:formatCode>General</c:formatCode>
                  <c:ptCount val="4"/>
                  <c:pt idx="0">
                    <c:v>3800</c:v>
                  </c:pt>
                  <c:pt idx="1">
                    <c:v>6127.8707558172273</c:v>
                  </c:pt>
                  <c:pt idx="2">
                    <c:v>185.20259177452135</c:v>
                  </c:pt>
                  <c:pt idx="3">
                    <c:v>0</c:v>
                  </c:pt>
                </c:numCache>
              </c:numRef>
            </c:plus>
            <c:minus>
              <c:numRef>
                <c:f>'T=24'!$Q$3:$Q$6</c:f>
                <c:numCache>
                  <c:formatCode>General</c:formatCode>
                  <c:ptCount val="4"/>
                  <c:pt idx="0">
                    <c:v>3800</c:v>
                  </c:pt>
                  <c:pt idx="1">
                    <c:v>6127.8707558172273</c:v>
                  </c:pt>
                  <c:pt idx="2">
                    <c:v>185.20259177452135</c:v>
                  </c:pt>
                  <c:pt idx="3">
                    <c:v>0</c:v>
                  </c:pt>
                </c:numCache>
              </c:numRef>
            </c:minus>
            <c:spPr>
              <a:solidFill>
                <a:schemeClr val="tx1"/>
              </a:solidFill>
              <a:ln w="6350" cap="flat" cmpd="sng" algn="ctr">
                <a:solidFill>
                  <a:schemeClr val="tx1"/>
                </a:solidFill>
                <a:prstDash val="solid"/>
                <a:round/>
              </a:ln>
              <a:effectLst/>
            </c:spPr>
          </c:errBars>
          <c:cat>
            <c:strRef>
              <c:f>'T=24'!$O$3:$O$6</c:f>
              <c:strCache>
                <c:ptCount val="4"/>
                <c:pt idx="0">
                  <c:v>LVS</c:v>
                </c:pt>
                <c:pt idx="1">
                  <c:v>∆pmrA(old)</c:v>
                </c:pt>
                <c:pt idx="2">
                  <c:v>∆pmrA(new)</c:v>
                </c:pt>
                <c:pt idx="3">
                  <c:v>∆pigR</c:v>
                </c:pt>
              </c:strCache>
            </c:strRef>
          </c:cat>
          <c:val>
            <c:numRef>
              <c:f>'T=24'!$P$3:$P$6</c:f>
              <c:numCache>
                <c:formatCode>0.00E+00</c:formatCode>
                <c:ptCount val="4"/>
                <c:pt idx="0">
                  <c:v>14800</c:v>
                </c:pt>
                <c:pt idx="1">
                  <c:v>8760</c:v>
                </c:pt>
                <c:pt idx="2">
                  <c:v>600</c:v>
                </c:pt>
                <c:pt idx="3">
                  <c:v>0</c:v>
                </c:pt>
              </c:numCache>
            </c:numRef>
          </c:val>
          <c:extLst>
            <c:ext xmlns:c16="http://schemas.microsoft.com/office/drawing/2014/chart" uri="{C3380CC4-5D6E-409C-BE32-E72D297353CC}">
              <c16:uniqueId val="{00000000-32FC-4E5D-998E-FD30DECDE14B}"/>
            </c:ext>
          </c:extLst>
        </c:ser>
        <c:dLbls>
          <c:showLegendKey val="0"/>
          <c:showVal val="0"/>
          <c:showCatName val="0"/>
          <c:showSerName val="0"/>
          <c:showPercent val="0"/>
          <c:showBubbleSize val="0"/>
        </c:dLbls>
        <c:gapWidth val="150"/>
        <c:axId val="1794037064"/>
        <c:axId val="1793997192"/>
      </c:barChart>
      <c:catAx>
        <c:axId val="1794037064"/>
        <c:scaling>
          <c:orientation val="minMax"/>
        </c:scaling>
        <c:delete val="0"/>
        <c:axPos val="b"/>
        <c:numFmt formatCode="General" sourceLinked="0"/>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1793997192"/>
        <c:crosses val="autoZero"/>
        <c:auto val="1"/>
        <c:lblAlgn val="ctr"/>
        <c:lblOffset val="100"/>
        <c:noMultiLvlLbl val="0"/>
      </c:catAx>
      <c:valAx>
        <c:axId val="1793997192"/>
        <c:scaling>
          <c:logBase val="10"/>
          <c:orientation val="minMax"/>
        </c:scaling>
        <c:delete val="0"/>
        <c:axPos val="l"/>
        <c:majorGridlines>
          <c:spPr>
            <a:ln w="6350" cap="flat" cmpd="sng" algn="ctr">
              <a:solidFill>
                <a:schemeClr val="tx1">
                  <a:tint val="75000"/>
                </a:schemeClr>
              </a:solidFill>
              <a:prstDash val="solid"/>
              <a:round/>
            </a:ln>
            <a:effectLst/>
          </c:spPr>
        </c:majorGridlines>
        <c:title>
          <c:tx>
            <c:rich>
              <a:bodyPr rot="-5400000" spcFirstLastPara="1" vertOverflow="ellipsis" vert="horz" wrap="square" anchor="ctr" anchorCtr="1"/>
              <a:lstStyle/>
              <a:p>
                <a:pPr>
                  <a:defRPr sz="2000" b="1" i="0" u="none" strike="noStrike" kern="1200" baseline="0">
                    <a:solidFill>
                      <a:schemeClr val="tx1"/>
                    </a:solidFill>
                    <a:latin typeface="+mn-lt"/>
                    <a:ea typeface="+mn-ea"/>
                    <a:cs typeface="+mn-cs"/>
                  </a:defRPr>
                </a:pPr>
                <a:r>
                  <a:rPr lang="en-US" sz="2000" dirty="0"/>
                  <a:t>Intracellular</a:t>
                </a:r>
                <a:r>
                  <a:rPr lang="en-US" sz="2000" baseline="0" dirty="0"/>
                  <a:t> Bacteria (CFU)</a:t>
                </a:r>
                <a:endParaRPr lang="en-US" sz="2000" dirty="0"/>
              </a:p>
            </c:rich>
          </c:tx>
          <c:layout>
            <c:manualLayout>
              <c:xMode val="edge"/>
              <c:yMode val="edge"/>
              <c:x val="6.390889184289518E-2"/>
              <c:y val="0.12808457807525286"/>
            </c:manualLayout>
          </c:layout>
          <c:overlay val="0"/>
          <c:spPr>
            <a:noFill/>
            <a:ln>
              <a:noFill/>
            </a:ln>
            <a:effectLst/>
          </c:spPr>
          <c:txPr>
            <a:bodyPr rot="-5400000" spcFirstLastPara="1" vertOverflow="ellipsis" vert="horz" wrap="square" anchor="ctr" anchorCtr="1"/>
            <a:lstStyle/>
            <a:p>
              <a:pPr>
                <a:defRPr sz="2000" b="1" i="0" u="none" strike="noStrike" kern="1200" baseline="0">
                  <a:solidFill>
                    <a:schemeClr val="tx1"/>
                  </a:solidFill>
                  <a:latin typeface="+mn-lt"/>
                  <a:ea typeface="+mn-ea"/>
                  <a:cs typeface="+mn-cs"/>
                </a:defRPr>
              </a:pPr>
              <a:endParaRPr lang="en-US"/>
            </a:p>
          </c:txPr>
        </c:title>
        <c:numFmt formatCode="0.E+00" sourceLinked="0"/>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crossAx val="1794037064"/>
        <c:crosses val="autoZero"/>
        <c:crossBetween val="between"/>
      </c:valAx>
      <c:spPr>
        <a:noFill/>
        <a:ln>
          <a:noFill/>
        </a:ln>
        <a:effectLst/>
      </c:spPr>
    </c:plotArea>
    <c:plotVisOnly val="1"/>
    <c:dispBlanksAs val="gap"/>
    <c:showDLblsOverMax val="0"/>
  </c:chart>
  <c:spPr>
    <a:noFill/>
    <a:ln w="6350" cap="flat" cmpd="sng" algn="ctr">
      <a:noFill/>
      <a:prstDash val="solid"/>
      <a:miter lim="800000"/>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withinLinearReversed" id="25">
  <a:schemeClr val="accent5"/>
</cs:colorStyle>
</file>

<file path=ppt/charts/colors2.xml><?xml version="1.0" encoding="utf-8"?>
<cs:colorStyle xmlns:cs="http://schemas.microsoft.com/office/drawing/2012/chartStyle" xmlns:a="http://schemas.openxmlformats.org/drawingml/2006/main" meth="withinLinearReversed" id="25">
  <a:schemeClr val="accent5"/>
</cs:colorStyle>
</file>

<file path=ppt/charts/colors3.xml><?xml version="1.0" encoding="utf-8"?>
<cs:colorStyle xmlns:cs="http://schemas.microsoft.com/office/drawing/2012/chartStyle" xmlns:a="http://schemas.openxmlformats.org/drawingml/2006/main" meth="withinLinearReversed" id="25">
  <a:schemeClr val="accent5"/>
</cs:colorStyle>
</file>

<file path=ppt/charts/style1.xml><?xml version="1.0" encoding="utf-8"?>
<cs:chartStyle xmlns:cs="http://schemas.microsoft.com/office/drawing/2012/chartStyle" xmlns:a="http://schemas.openxmlformats.org/drawingml/2006/main" id="101">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8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2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2.xml><?xml version="1.0" encoding="utf-8"?>
<cs:chartStyle xmlns:cs="http://schemas.microsoft.com/office/drawing/2012/chartStyle" xmlns:a="http://schemas.openxmlformats.org/drawingml/2006/main" id="101">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8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2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3.xml><?xml version="1.0" encoding="utf-8"?>
<cs:chartStyle xmlns:cs="http://schemas.microsoft.com/office/drawing/2012/chartStyle" xmlns:a="http://schemas.openxmlformats.org/drawingml/2006/main" id="101">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8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2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4" name="Shape 84"/>
        <p:cNvGrpSpPr/>
        <p:nvPr/>
      </p:nvGrpSpPr>
      <p:grpSpPr>
        <a:xfrm>
          <a:off x="0" y="0"/>
          <a:ext cx="0" cy="0"/>
          <a:chOff x="0" y="0"/>
          <a:chExt cx="0" cy="0"/>
        </a:xfrm>
      </p:grpSpPr>
      <p:sp>
        <p:nvSpPr>
          <p:cNvPr id="85" name="Google Shape;85;p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6" name="Google Shape;86;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0" name="Shape 170"/>
        <p:cNvGrpSpPr/>
        <p:nvPr/>
      </p:nvGrpSpPr>
      <p:grpSpPr>
        <a:xfrm>
          <a:off x="0" y="0"/>
          <a:ext cx="0" cy="0"/>
          <a:chOff x="0" y="0"/>
          <a:chExt cx="0" cy="0"/>
        </a:xfrm>
      </p:grpSpPr>
      <p:sp>
        <p:nvSpPr>
          <p:cNvPr id="171" name="Google Shape;171;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2" name="Google Shape;172;p1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Crystal structure of PriM as solved by our collaborators at Duke. Described as a novel fold with no structural homology to known proteins. Structure revealed an electropositive flexible tip, a potential small molecule binding pocket where acetate was found during crystallization, disulfide bond. Not shown in this structure is  a secretion signal that would be cleaved by the transport machinery and the presence of that secretion signal and disulfide bond suggest that PriM makes it into the periplasm. </a:t>
            </a:r>
            <a:endParaRPr/>
          </a:p>
        </p:txBody>
      </p:sp>
      <p:sp>
        <p:nvSpPr>
          <p:cNvPr id="173" name="Google Shape;173;p1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9" name="Shape 189"/>
        <p:cNvGrpSpPr/>
        <p:nvPr/>
      </p:nvGrpSpPr>
      <p:grpSpPr>
        <a:xfrm>
          <a:off x="0" y="0"/>
          <a:ext cx="0" cy="0"/>
          <a:chOff x="0" y="0"/>
          <a:chExt cx="0" cy="0"/>
        </a:xfrm>
      </p:grpSpPr>
      <p:sp>
        <p:nvSpPr>
          <p:cNvPr id="190" name="Google Shape;190;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1" name="Google Shape;191;p1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We have a crystal structure of PriM that was solved by our collaborators at Duke university and we can use this structure to create targeted mutations based on structural features that may be critical to the function of PriM.</a:t>
            </a:r>
            <a:endParaRPr/>
          </a:p>
        </p:txBody>
      </p:sp>
      <p:sp>
        <p:nvSpPr>
          <p:cNvPr id="192" name="Google Shape;192;p1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6" name="Shape 196"/>
        <p:cNvGrpSpPr/>
        <p:nvPr/>
      </p:nvGrpSpPr>
      <p:grpSpPr>
        <a:xfrm>
          <a:off x="0" y="0"/>
          <a:ext cx="0" cy="0"/>
          <a:chOff x="0" y="0"/>
          <a:chExt cx="0" cy="0"/>
        </a:xfrm>
      </p:grpSpPr>
      <p:sp>
        <p:nvSpPr>
          <p:cNvPr id="197" name="Google Shape;197;p1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8" name="Google Shape;198;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4" name="Shape 204"/>
        <p:cNvGrpSpPr/>
        <p:nvPr/>
      </p:nvGrpSpPr>
      <p:grpSpPr>
        <a:xfrm>
          <a:off x="0" y="0"/>
          <a:ext cx="0" cy="0"/>
          <a:chOff x="0" y="0"/>
          <a:chExt cx="0" cy="0"/>
        </a:xfrm>
      </p:grpSpPr>
      <p:sp>
        <p:nvSpPr>
          <p:cNvPr id="205" name="Google Shape;205;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6" name="Google Shape;206;p1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I have been able to test both of these mutants in macrophage with some preliminary results but I just want to point out that these experiments bear repeating to confirm. </a:t>
            </a:r>
            <a:endParaRPr/>
          </a:p>
        </p:txBody>
      </p:sp>
      <p:sp>
        <p:nvSpPr>
          <p:cNvPr id="207" name="Google Shape;207;p1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4" name="Shape 214"/>
        <p:cNvGrpSpPr/>
        <p:nvPr/>
      </p:nvGrpSpPr>
      <p:grpSpPr>
        <a:xfrm>
          <a:off x="0" y="0"/>
          <a:ext cx="0" cy="0"/>
          <a:chOff x="0" y="0"/>
          <a:chExt cx="0" cy="0"/>
        </a:xfrm>
      </p:grpSpPr>
      <p:sp>
        <p:nvSpPr>
          <p:cNvPr id="215" name="Google Shape;215;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6" name="Google Shape;216;p1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Results of the intramacrophage infection assay testing the importance of the disulfide bond after 24 hours of growth. The first strain is our wildtype, the second is the cysteine mutation in our wildtype background to ensure the mutation is not exerting any downstream effects. The third strain  is our dpmrA strain and the last one is the cysteine mutation in the dpmrA background where priM is actually being produced. This data suggests that the removal of the disulfide bond does not affect the function of PriM.  </a:t>
            </a:r>
            <a:endParaRPr/>
          </a:p>
        </p:txBody>
      </p:sp>
      <p:sp>
        <p:nvSpPr>
          <p:cNvPr id="217" name="Google Shape;217;p1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6" name="Shape 226"/>
        <p:cNvGrpSpPr/>
        <p:nvPr/>
      </p:nvGrpSpPr>
      <p:grpSpPr>
        <a:xfrm>
          <a:off x="0" y="0"/>
          <a:ext cx="0" cy="0"/>
          <a:chOff x="0" y="0"/>
          <a:chExt cx="0" cy="0"/>
        </a:xfrm>
      </p:grpSpPr>
      <p:sp>
        <p:nvSpPr>
          <p:cNvPr id="227" name="Google Shape;227;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8" name="Google Shape;228;p1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Results of the intramacrophage infection assay testing the mutation in the small molecule binding pocket after 24 hours of growth. This data suggests that disruption of the small molecule binding pocket restores the ability of cells lacking pmrA to replicate in macrophage. Potentially indicating that the pocket region is critical to the function of PriM. But bear in mind that both of these experiments need repeating. It is possible that I won’t fully uncover the function of PriM using the structure alone. So I am also going to be also taking a genetic approach to identify factors that are critical to the function of PriM. </a:t>
            </a:r>
            <a:endParaRPr/>
          </a:p>
        </p:txBody>
      </p:sp>
      <p:sp>
        <p:nvSpPr>
          <p:cNvPr id="229" name="Google Shape;229;p1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8" name="Shape 238"/>
        <p:cNvGrpSpPr/>
        <p:nvPr/>
      </p:nvGrpSpPr>
      <p:grpSpPr>
        <a:xfrm>
          <a:off x="0" y="0"/>
          <a:ext cx="0" cy="0"/>
          <a:chOff x="0" y="0"/>
          <a:chExt cx="0" cy="0"/>
        </a:xfrm>
      </p:grpSpPr>
      <p:sp>
        <p:nvSpPr>
          <p:cNvPr id="239" name="Google Shape;239;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0" name="Google Shape;240;p1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For my second aim I am going to take a more genetic based approach. We can use transposon mutagenesis to identify factors that are critical to the functions of PriM. This transposon has been used successfully in francisella and this plasmid contains the mariner transposon which recognizes TA dinucleotides which are highly abundant in francisella. We expect that these mutants would be in genes that produce products that are necessary for PriM to prevent intramacrophage growth. </a:t>
            </a:r>
            <a:endParaRPr/>
          </a:p>
        </p:txBody>
      </p:sp>
      <p:sp>
        <p:nvSpPr>
          <p:cNvPr id="241" name="Google Shape;241;p1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5" name="Shape 245"/>
        <p:cNvGrpSpPr/>
        <p:nvPr/>
      </p:nvGrpSpPr>
      <p:grpSpPr>
        <a:xfrm>
          <a:off x="0" y="0"/>
          <a:ext cx="0" cy="0"/>
          <a:chOff x="0" y="0"/>
          <a:chExt cx="0" cy="0"/>
        </a:xfrm>
      </p:grpSpPr>
      <p:sp>
        <p:nvSpPr>
          <p:cNvPr id="246" name="Google Shape;246;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7" name="Google Shape;247;p1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This is what the expected outcome of what the transposon mutant selection will look like. The wildtype will have a certain level of intramacrophage replication that will not be seen in the cells lacking pmrA. When both pmrA and PriM are deleted we recover most of that replication. This is the strain with the extra priM before the transposon mutagenesis which should not have good replication and we are expecting to get some transposon mutants that grow better than the cells that are producing PriM indicating that the gene that the transposon has interrupted is critical for priM to function as an anti-virulence factor. </a:t>
            </a:r>
            <a:endParaRPr/>
          </a:p>
        </p:txBody>
      </p:sp>
      <p:sp>
        <p:nvSpPr>
          <p:cNvPr id="248" name="Google Shape;248;p1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9" name="Shape 259"/>
        <p:cNvGrpSpPr/>
        <p:nvPr/>
      </p:nvGrpSpPr>
      <p:grpSpPr>
        <a:xfrm>
          <a:off x="0" y="0"/>
          <a:ext cx="0" cy="0"/>
          <a:chOff x="0" y="0"/>
          <a:chExt cx="0" cy="0"/>
        </a:xfrm>
      </p:grpSpPr>
      <p:sp>
        <p:nvSpPr>
          <p:cNvPr id="260" name="Google Shape;260;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1" name="Google Shape;261;p1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From this project we can potentially identify other proteins/pathways that are important in virulence/antivirulence in other pathogens. </a:t>
            </a:r>
            <a:endParaRPr/>
          </a:p>
        </p:txBody>
      </p:sp>
      <p:sp>
        <p:nvSpPr>
          <p:cNvPr id="262" name="Google Shape;262;p1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6" name="Shape 266"/>
        <p:cNvGrpSpPr/>
        <p:nvPr/>
      </p:nvGrpSpPr>
      <p:grpSpPr>
        <a:xfrm>
          <a:off x="0" y="0"/>
          <a:ext cx="0" cy="0"/>
          <a:chOff x="0" y="0"/>
          <a:chExt cx="0" cy="0"/>
        </a:xfrm>
      </p:grpSpPr>
      <p:sp>
        <p:nvSpPr>
          <p:cNvPr id="267" name="Google Shape;267;p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8" name="Google Shape;268;p1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9" name="Google Shape;269;p1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0" name="Shape 90"/>
        <p:cNvGrpSpPr/>
        <p:nvPr/>
      </p:nvGrpSpPr>
      <p:grpSpPr>
        <a:xfrm>
          <a:off x="0" y="0"/>
          <a:ext cx="0" cy="0"/>
          <a:chOff x="0" y="0"/>
          <a:chExt cx="0" cy="0"/>
        </a:xfrm>
      </p:grpSpPr>
      <p:sp>
        <p:nvSpPr>
          <p:cNvPr id="91" name="Google Shape;91;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2" name="Google Shape;92;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I am going to tell you about the transcription factor PmrA and the anti virulence factor PriM, and then im going to explain my overall goal which is to uncover how the antivirulence factor PriM functions to prevent intramacrophage survival. Next I will going into each of my specific aims on how I will answer this question with the first one looking at the structure of PriM, the second taking a genetic based approach. And then I will wrap up with my conclusions and future directions. </a:t>
            </a:r>
            <a:endParaRPr/>
          </a:p>
        </p:txBody>
      </p:sp>
      <p:sp>
        <p:nvSpPr>
          <p:cNvPr id="93" name="Google Shape;93;p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6" name="Shape 276"/>
        <p:cNvGrpSpPr/>
        <p:nvPr/>
      </p:nvGrpSpPr>
      <p:grpSpPr>
        <a:xfrm>
          <a:off x="0" y="0"/>
          <a:ext cx="0" cy="0"/>
          <a:chOff x="0" y="0"/>
          <a:chExt cx="0" cy="0"/>
        </a:xfrm>
      </p:grpSpPr>
      <p:sp>
        <p:nvSpPr>
          <p:cNvPr id="277" name="Google Shape;277;p2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8" name="Google Shape;278;p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2" name="Shape 282"/>
        <p:cNvGrpSpPr/>
        <p:nvPr/>
      </p:nvGrpSpPr>
      <p:grpSpPr>
        <a:xfrm>
          <a:off x="0" y="0"/>
          <a:ext cx="0" cy="0"/>
          <a:chOff x="0" y="0"/>
          <a:chExt cx="0" cy="0"/>
        </a:xfrm>
      </p:grpSpPr>
      <p:sp>
        <p:nvSpPr>
          <p:cNvPr id="283" name="Google Shape;283;p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4" name="Google Shape;284;p2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Western comparing cytosol and membrane fraction. PriM is VSVG tagged. LpnA is a membrane protein higher abundance in membrane fraction. Sigma 70 shows that there wasn’t contamination of cytosolic proteins in the membrane fraction. </a:t>
            </a:r>
            <a:endParaRPr/>
          </a:p>
        </p:txBody>
      </p:sp>
      <p:sp>
        <p:nvSpPr>
          <p:cNvPr id="285" name="Google Shape;285;p2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8" name="Shape 288"/>
        <p:cNvGrpSpPr/>
        <p:nvPr/>
      </p:nvGrpSpPr>
      <p:grpSpPr>
        <a:xfrm>
          <a:off x="0" y="0"/>
          <a:ext cx="0" cy="0"/>
          <a:chOff x="0" y="0"/>
          <a:chExt cx="0" cy="0"/>
        </a:xfrm>
      </p:grpSpPr>
      <p:sp>
        <p:nvSpPr>
          <p:cNvPr id="289" name="Google Shape;289;p2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90" name="Google Shape;290;p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5" name="Shape 295"/>
        <p:cNvGrpSpPr/>
        <p:nvPr/>
      </p:nvGrpSpPr>
      <p:grpSpPr>
        <a:xfrm>
          <a:off x="0" y="0"/>
          <a:ext cx="0" cy="0"/>
          <a:chOff x="0" y="0"/>
          <a:chExt cx="0" cy="0"/>
        </a:xfrm>
      </p:grpSpPr>
      <p:sp>
        <p:nvSpPr>
          <p:cNvPr id="296" name="Google Shape;296;p2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97" name="Google Shape;297;p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7" name="Shape 307"/>
        <p:cNvGrpSpPr/>
        <p:nvPr/>
      </p:nvGrpSpPr>
      <p:grpSpPr>
        <a:xfrm>
          <a:off x="0" y="0"/>
          <a:ext cx="0" cy="0"/>
          <a:chOff x="0" y="0"/>
          <a:chExt cx="0" cy="0"/>
        </a:xfrm>
      </p:grpSpPr>
      <p:sp>
        <p:nvSpPr>
          <p:cNvPr id="308" name="Google Shape;308;p2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09" name="Google Shape;309;p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7" name="Shape 97"/>
        <p:cNvGrpSpPr/>
        <p:nvPr/>
      </p:nvGrpSpPr>
      <p:grpSpPr>
        <a:xfrm>
          <a:off x="0" y="0"/>
          <a:ext cx="0" cy="0"/>
          <a:chOff x="0" y="0"/>
          <a:chExt cx="0" cy="0"/>
        </a:xfrm>
      </p:grpSpPr>
      <p:sp>
        <p:nvSpPr>
          <p:cNvPr id="98" name="Google Shape;98;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9" name="Google Shape;99;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Since we are working with a pathogen we are largely interested in genes that control virulence and the ability of this pathogen to survive in macrophage is key for it to cause infection. One protein that was found to be critical for intramacrophage growth is PmrA. </a:t>
            </a:r>
            <a:endParaRPr/>
          </a:p>
        </p:txBody>
      </p:sp>
      <p:sp>
        <p:nvSpPr>
          <p:cNvPr id="100" name="Google Shape;100;p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6" name="Shape 106"/>
        <p:cNvGrpSpPr/>
        <p:nvPr/>
      </p:nvGrpSpPr>
      <p:grpSpPr>
        <a:xfrm>
          <a:off x="0" y="0"/>
          <a:ext cx="0" cy="0"/>
          <a:chOff x="0" y="0"/>
          <a:chExt cx="0" cy="0"/>
        </a:xfrm>
      </p:grpSpPr>
      <p:sp>
        <p:nvSpPr>
          <p:cNvPr id="107" name="Google Shape;107;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8" name="Google Shape;108;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FPI which is where the best characterized virulence factors have been found, however a more recent study showed that PmrA was not found at FPI promoters.  </a:t>
            </a:r>
            <a:endParaRPr/>
          </a:p>
          <a:p>
            <a:pPr indent="0" lvl="0" marL="0" rtl="0" algn="l">
              <a:spcBef>
                <a:spcPts val="0"/>
              </a:spcBef>
              <a:spcAft>
                <a:spcPts val="0"/>
              </a:spcAft>
              <a:buNone/>
            </a:pPr>
            <a:r>
              <a:rPr lang="en-US"/>
              <a:t>So why is PmrA essential for intramacrophage growth? </a:t>
            </a:r>
            <a:endParaRPr/>
          </a:p>
        </p:txBody>
      </p:sp>
      <p:sp>
        <p:nvSpPr>
          <p:cNvPr id="109" name="Google Shape;109;p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3" name="Shape 113"/>
        <p:cNvGrpSpPr/>
        <p:nvPr/>
      </p:nvGrpSpPr>
      <p:grpSpPr>
        <a:xfrm>
          <a:off x="0" y="0"/>
          <a:ext cx="0" cy="0"/>
          <a:chOff x="0" y="0"/>
          <a:chExt cx="0" cy="0"/>
        </a:xfrm>
      </p:grpSpPr>
      <p:sp>
        <p:nvSpPr>
          <p:cNvPr id="114" name="Google Shape;114;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5" name="Google Shape;115;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Here is data from an RNA seq experiment comparing WT cells and cells lacking PmrA. Each dot here represents a different gene and each gene below this line is positively controlled by PmrA and every gene above this line is positively controlled by PmrA. With PriM being the most tightly controlled gene. Is repression of PriM the reason for cells lacking PmrA to be avirulent? </a:t>
            </a:r>
            <a:endParaRPr/>
          </a:p>
        </p:txBody>
      </p:sp>
      <p:sp>
        <p:nvSpPr>
          <p:cNvPr id="116" name="Google Shape;116;p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3" name="Shape 133"/>
        <p:cNvGrpSpPr/>
        <p:nvPr/>
      </p:nvGrpSpPr>
      <p:grpSpPr>
        <a:xfrm>
          <a:off x="0" y="0"/>
          <a:ext cx="0" cy="0"/>
          <a:chOff x="0" y="0"/>
          <a:chExt cx="0" cy="0"/>
        </a:xfrm>
      </p:grpSpPr>
      <p:sp>
        <p:nvSpPr>
          <p:cNvPr id="134" name="Google Shape;134;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5" name="Google Shape;135;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Here I am showing you results from an intramacrophage infection assay with the number of intracellular bacteria in on the y-axis comparing 4 different strains. In this assay we know that about 100 bacterial cells get into the macrophage and you can see a large increase in bacterial number in the wildtype cells after 24 hours. when pmrA is absent meaning that priM is being produced, the cells can no longer replicate to high numbers. However when both pmrA and PriM are deleted we can almost completely recover the wildtype level of intramacrophage growth. So now we know that the production of PriM is inhibitory to intramacrophage growth. </a:t>
            </a:r>
            <a:endParaRPr/>
          </a:p>
        </p:txBody>
      </p:sp>
      <p:sp>
        <p:nvSpPr>
          <p:cNvPr id="136" name="Google Shape;136;p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1" name="Shape 141"/>
        <p:cNvGrpSpPr/>
        <p:nvPr/>
      </p:nvGrpSpPr>
      <p:grpSpPr>
        <a:xfrm>
          <a:off x="0" y="0"/>
          <a:ext cx="0" cy="0"/>
          <a:chOff x="0" y="0"/>
          <a:chExt cx="0" cy="0"/>
        </a:xfrm>
      </p:grpSpPr>
      <p:sp>
        <p:nvSpPr>
          <p:cNvPr id="142" name="Google Shape;142;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3" name="Google Shape;143;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Now I have shown you the data supporting this information and it was found that PmrA functions mostly as a negative regulator with the largest effect on the gene PriM which stands for the PmrA repressed inhibitor of intramacrophage growth. So now Ill show you the model for PmrAs role in macrophage. </a:t>
            </a:r>
            <a:endParaRPr/>
          </a:p>
        </p:txBody>
      </p:sp>
      <p:sp>
        <p:nvSpPr>
          <p:cNvPr id="144" name="Google Shape;144;p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8" name="Shape 148"/>
        <p:cNvGrpSpPr/>
        <p:nvPr/>
      </p:nvGrpSpPr>
      <p:grpSpPr>
        <a:xfrm>
          <a:off x="0" y="0"/>
          <a:ext cx="0" cy="0"/>
          <a:chOff x="0" y="0"/>
          <a:chExt cx="0" cy="0"/>
        </a:xfrm>
      </p:grpSpPr>
      <p:sp>
        <p:nvSpPr>
          <p:cNvPr id="149" name="Google Shape;149;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0" name="Google Shape;150;p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 At this point we have no idea how PriM is functioning to prevent intramacrophage growth. And that leads me to my masters thesis proposal.</a:t>
            </a:r>
            <a:endParaRPr/>
          </a:p>
        </p:txBody>
      </p:sp>
      <p:sp>
        <p:nvSpPr>
          <p:cNvPr id="151" name="Google Shape;151;p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Calibri"/>
              <a:buNone/>
            </a:pPr>
            <a:fld id="{00000000-1234-1234-1234-123412341234}" type="slidenum">
              <a:rPr b="0" i="0" lang="en-US"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3" name="Shape 163"/>
        <p:cNvGrpSpPr/>
        <p:nvPr/>
      </p:nvGrpSpPr>
      <p:grpSpPr>
        <a:xfrm>
          <a:off x="0" y="0"/>
          <a:ext cx="0" cy="0"/>
          <a:chOff x="0" y="0"/>
          <a:chExt cx="0" cy="0"/>
        </a:xfrm>
      </p:grpSpPr>
      <p:sp>
        <p:nvSpPr>
          <p:cNvPr id="164" name="Google Shape;164;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5" name="Google Shape;165;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6" name="Google Shape;166;p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15" name="Shape 15"/>
        <p:cNvGrpSpPr/>
        <p:nvPr/>
      </p:nvGrpSpPr>
      <p:grpSpPr>
        <a:xfrm>
          <a:off x="0" y="0"/>
          <a:ext cx="0" cy="0"/>
          <a:chOff x="0" y="0"/>
          <a:chExt cx="0" cy="0"/>
        </a:xfrm>
      </p:grpSpPr>
      <p:sp>
        <p:nvSpPr>
          <p:cNvPr id="16" name="Google Shape;16;p26"/>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26"/>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8" name="Google Shape;18;p2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2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2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Vertical Text" type="vertTx">
  <p:cSld name="VERTICAL_TEXT">
    <p:spTree>
      <p:nvGrpSpPr>
        <p:cNvPr id="72" name="Shape 72"/>
        <p:cNvGrpSpPr/>
        <p:nvPr/>
      </p:nvGrpSpPr>
      <p:grpSpPr>
        <a:xfrm>
          <a:off x="0" y="0"/>
          <a:ext cx="0" cy="0"/>
          <a:chOff x="0" y="0"/>
          <a:chExt cx="0" cy="0"/>
        </a:xfrm>
      </p:grpSpPr>
      <p:sp>
        <p:nvSpPr>
          <p:cNvPr id="73" name="Google Shape;73;p3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4" name="Google Shape;74;p35"/>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5" name="Google Shape;75;p3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3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7" name="Google Shape;77;p3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Vertical Title and Text" type="vertTitleAndTx">
  <p:cSld name="VERTICAL_TITLE_AND_VERTICAL_TEXT">
    <p:spTree>
      <p:nvGrpSpPr>
        <p:cNvPr id="78" name="Shape 78"/>
        <p:cNvGrpSpPr/>
        <p:nvPr/>
      </p:nvGrpSpPr>
      <p:grpSpPr>
        <a:xfrm>
          <a:off x="0" y="0"/>
          <a:ext cx="0" cy="0"/>
          <a:chOff x="0" y="0"/>
          <a:chExt cx="0" cy="0"/>
        </a:xfrm>
      </p:grpSpPr>
      <p:sp>
        <p:nvSpPr>
          <p:cNvPr id="79" name="Google Shape;79;p36"/>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0" name="Google Shape;80;p36"/>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1" name="Google Shape;81;p3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2" name="Google Shape;82;p3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3" name="Google Shape;83;p3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1" name="Shape 21"/>
        <p:cNvGrpSpPr/>
        <p:nvPr/>
      </p:nvGrpSpPr>
      <p:grpSpPr>
        <a:xfrm>
          <a:off x="0" y="0"/>
          <a:ext cx="0" cy="0"/>
          <a:chOff x="0" y="0"/>
          <a:chExt cx="0" cy="0"/>
        </a:xfrm>
      </p:grpSpPr>
      <p:sp>
        <p:nvSpPr>
          <p:cNvPr id="22" name="Google Shape;22;p2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 name="Google Shape;23;p2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4" name="Google Shape;24;p2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2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Content" type="obj">
  <p:cSld name="OBJECT">
    <p:spTree>
      <p:nvGrpSpPr>
        <p:cNvPr id="26" name="Shape 26"/>
        <p:cNvGrpSpPr/>
        <p:nvPr/>
      </p:nvGrpSpPr>
      <p:grpSpPr>
        <a:xfrm>
          <a:off x="0" y="0"/>
          <a:ext cx="0" cy="0"/>
          <a:chOff x="0" y="0"/>
          <a:chExt cx="0" cy="0"/>
        </a:xfrm>
      </p:grpSpPr>
      <p:sp>
        <p:nvSpPr>
          <p:cNvPr id="27" name="Google Shape;27;p2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8" name="Google Shape;28;p28"/>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9" name="Google Shape;29;p2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 name="Google Shape;30;p2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2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32" name="Shape 32"/>
        <p:cNvGrpSpPr/>
        <p:nvPr/>
      </p:nvGrpSpPr>
      <p:grpSpPr>
        <a:xfrm>
          <a:off x="0" y="0"/>
          <a:ext cx="0" cy="0"/>
          <a:chOff x="0" y="0"/>
          <a:chExt cx="0" cy="0"/>
        </a:xfrm>
      </p:grpSpPr>
      <p:sp>
        <p:nvSpPr>
          <p:cNvPr id="33" name="Google Shape;33;p29"/>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4" name="Google Shape;34;p29"/>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5" name="Google Shape;35;p2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6" name="Google Shape;36;p2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7" name="Google Shape;37;p2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wo Content" type="twoObj">
  <p:cSld name="TWO_OBJECTS">
    <p:spTree>
      <p:nvGrpSpPr>
        <p:cNvPr id="38" name="Shape 38"/>
        <p:cNvGrpSpPr/>
        <p:nvPr/>
      </p:nvGrpSpPr>
      <p:grpSpPr>
        <a:xfrm>
          <a:off x="0" y="0"/>
          <a:ext cx="0" cy="0"/>
          <a:chOff x="0" y="0"/>
          <a:chExt cx="0" cy="0"/>
        </a:xfrm>
      </p:grpSpPr>
      <p:sp>
        <p:nvSpPr>
          <p:cNvPr id="39" name="Google Shape;39;p3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0" name="Google Shape;40;p30"/>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1" name="Google Shape;41;p30"/>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2" name="Google Shape;42;p3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3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4" name="Google Shape;44;p3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mparison" type="twoTxTwoObj">
  <p:cSld name="TWO_OBJECTS_WITH_TEXT">
    <p:spTree>
      <p:nvGrpSpPr>
        <p:cNvPr id="45" name="Shape 45"/>
        <p:cNvGrpSpPr/>
        <p:nvPr/>
      </p:nvGrpSpPr>
      <p:grpSpPr>
        <a:xfrm>
          <a:off x="0" y="0"/>
          <a:ext cx="0" cy="0"/>
          <a:chOff x="0" y="0"/>
          <a:chExt cx="0" cy="0"/>
        </a:xfrm>
      </p:grpSpPr>
      <p:sp>
        <p:nvSpPr>
          <p:cNvPr id="46" name="Google Shape;46;p31"/>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7" name="Google Shape;47;p31"/>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8" name="Google Shape;48;p31"/>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9" name="Google Shape;49;p31"/>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50" name="Google Shape;50;p31"/>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1" name="Google Shape;51;p3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3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3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54" name="Shape 54"/>
        <p:cNvGrpSpPr/>
        <p:nvPr/>
      </p:nvGrpSpPr>
      <p:grpSpPr>
        <a:xfrm>
          <a:off x="0" y="0"/>
          <a:ext cx="0" cy="0"/>
          <a:chOff x="0" y="0"/>
          <a:chExt cx="0" cy="0"/>
        </a:xfrm>
      </p:grpSpPr>
      <p:sp>
        <p:nvSpPr>
          <p:cNvPr id="55" name="Google Shape;55;p3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6" name="Google Shape;56;p3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3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with Caption" type="objTx">
  <p:cSld name="OBJECT_WITH_CAPTION_TEXT">
    <p:spTree>
      <p:nvGrpSpPr>
        <p:cNvPr id="58" name="Shape 58"/>
        <p:cNvGrpSpPr/>
        <p:nvPr/>
      </p:nvGrpSpPr>
      <p:grpSpPr>
        <a:xfrm>
          <a:off x="0" y="0"/>
          <a:ext cx="0" cy="0"/>
          <a:chOff x="0" y="0"/>
          <a:chExt cx="0" cy="0"/>
        </a:xfrm>
      </p:grpSpPr>
      <p:sp>
        <p:nvSpPr>
          <p:cNvPr id="59" name="Google Shape;59;p33"/>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0" name="Google Shape;60;p33"/>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61" name="Google Shape;61;p33"/>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2" name="Google Shape;62;p3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3" name="Google Shape;63;p3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4" name="Google Shape;64;p3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icture with Caption" type="picTx">
  <p:cSld name="PICTURE_WITH_CAPTION_TEXT">
    <p:spTree>
      <p:nvGrpSpPr>
        <p:cNvPr id="65" name="Shape 65"/>
        <p:cNvGrpSpPr/>
        <p:nvPr/>
      </p:nvGrpSpPr>
      <p:grpSpPr>
        <a:xfrm>
          <a:off x="0" y="0"/>
          <a:ext cx="0" cy="0"/>
          <a:chOff x="0" y="0"/>
          <a:chExt cx="0" cy="0"/>
        </a:xfrm>
      </p:grpSpPr>
      <p:sp>
        <p:nvSpPr>
          <p:cNvPr id="66" name="Google Shape;66;p34"/>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7" name="Google Shape;67;p34"/>
          <p:cNvSpPr/>
          <p:nvPr>
            <p:ph idx="2" type="pic"/>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lvl="0" marR="0" rtl="0" algn="l">
              <a:lnSpc>
                <a:spcPct val="90000"/>
              </a:lnSpc>
              <a:spcBef>
                <a:spcPts val="1000"/>
              </a:spcBef>
              <a:spcAft>
                <a:spcPts val="0"/>
              </a:spcAft>
              <a:buClr>
                <a:schemeClr val="dk1"/>
              </a:buClr>
              <a:buSzPts val="3200"/>
              <a:buFont typeface="Arial"/>
              <a:buNone/>
              <a:defRPr b="0" i="0" sz="32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800"/>
              <a:buFont typeface="Arial"/>
              <a:buNone/>
              <a:defRPr b="0" i="0" sz="28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9pPr>
          </a:lstStyle>
          <a:p/>
        </p:txBody>
      </p:sp>
      <p:sp>
        <p:nvSpPr>
          <p:cNvPr id="68" name="Google Shape;68;p34"/>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9" name="Google Shape;69;p3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0" name="Google Shape;70;p3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1" name="Google Shape;71;p3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9" name="Shape 9"/>
        <p:cNvGrpSpPr/>
        <p:nvPr/>
      </p:nvGrpSpPr>
      <p:grpSpPr>
        <a:xfrm>
          <a:off x="0" y="0"/>
          <a:ext cx="0" cy="0"/>
          <a:chOff x="0" y="0"/>
          <a:chExt cx="0" cy="0"/>
        </a:xfrm>
      </p:grpSpPr>
      <p:sp>
        <p:nvSpPr>
          <p:cNvPr id="10" name="Google Shape;10;p2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25"/>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2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3" name="Google Shape;13;p2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4" name="Google Shape;14;p2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15.png"/><Relationship Id="rId4" Type="http://schemas.openxmlformats.org/officeDocument/2006/relationships/image" Target="../media/image1.png"/><Relationship Id="rId5" Type="http://schemas.openxmlformats.org/officeDocument/2006/relationships/image" Target="../media/image1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17.png"/><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7.jpg"/><Relationship Id="rId4" Type="http://schemas.openxmlformats.org/officeDocument/2006/relationships/image" Target="../media/image2.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chart" Target="../charts/char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chart" Target="../charts/char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13.jpg"/><Relationship Id="rId4" Type="http://schemas.openxmlformats.org/officeDocument/2006/relationships/image" Target="../media/image1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10.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8.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chart" Target="../charts/char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image" Target="../media/image4.png"/><Relationship Id="rId4" Type="http://schemas.openxmlformats.org/officeDocument/2006/relationships/image" Target="../media/image6.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3.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2.pn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7" name="Shape 87"/>
        <p:cNvGrpSpPr/>
        <p:nvPr/>
      </p:nvGrpSpPr>
      <p:grpSpPr>
        <a:xfrm>
          <a:off x="0" y="0"/>
          <a:ext cx="0" cy="0"/>
          <a:chOff x="0" y="0"/>
          <a:chExt cx="0" cy="0"/>
        </a:xfrm>
      </p:grpSpPr>
      <p:sp>
        <p:nvSpPr>
          <p:cNvPr id="88" name="Google Shape;88;p1"/>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5400"/>
              <a:buFont typeface="Calibri"/>
              <a:buNone/>
            </a:pPr>
            <a:r>
              <a:rPr lang="en-US" sz="5400"/>
              <a:t>Investigating the structure and function of a novel bacterial anti-virulence factor </a:t>
            </a:r>
            <a:endParaRPr/>
          </a:p>
        </p:txBody>
      </p:sp>
      <p:sp>
        <p:nvSpPr>
          <p:cNvPr id="89" name="Google Shape;89;p1"/>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2400"/>
              <a:buNone/>
            </a:pPr>
            <a:r>
              <a:rPr lang="en-US"/>
              <a:t>Jamie Wandzilak</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4" name="Shape 174"/>
        <p:cNvGrpSpPr/>
        <p:nvPr/>
      </p:nvGrpSpPr>
      <p:grpSpPr>
        <a:xfrm>
          <a:off x="0" y="0"/>
          <a:ext cx="0" cy="0"/>
          <a:chOff x="0" y="0"/>
          <a:chExt cx="0" cy="0"/>
        </a:xfrm>
      </p:grpSpPr>
      <p:pic>
        <p:nvPicPr>
          <p:cNvPr descr="overalls.png" id="175" name="Google Shape;175;p10"/>
          <p:cNvPicPr preferRelativeResize="0"/>
          <p:nvPr/>
        </p:nvPicPr>
        <p:blipFill rotWithShape="1">
          <a:blip r:embed="rId3">
            <a:alphaModFix/>
          </a:blip>
          <a:srcRect b="0" l="33656" r="35788" t="2610"/>
          <a:stretch/>
        </p:blipFill>
        <p:spPr>
          <a:xfrm>
            <a:off x="5277692" y="1796217"/>
            <a:ext cx="1860714" cy="4417019"/>
          </a:xfrm>
          <a:prstGeom prst="rect">
            <a:avLst/>
          </a:prstGeom>
          <a:noFill/>
          <a:ln>
            <a:noFill/>
          </a:ln>
        </p:spPr>
      </p:pic>
      <p:cxnSp>
        <p:nvCxnSpPr>
          <p:cNvPr id="176" name="Google Shape;176;p10"/>
          <p:cNvCxnSpPr/>
          <p:nvPr/>
        </p:nvCxnSpPr>
        <p:spPr>
          <a:xfrm flipH="1" rot="10800000">
            <a:off x="5029037" y="1767295"/>
            <a:ext cx="822778" cy="315256"/>
          </a:xfrm>
          <a:prstGeom prst="straightConnector1">
            <a:avLst/>
          </a:prstGeom>
          <a:noFill/>
          <a:ln cap="flat" cmpd="sng" w="9525">
            <a:solidFill>
              <a:schemeClr val="dk1"/>
            </a:solidFill>
            <a:prstDash val="solid"/>
            <a:miter lim="800000"/>
            <a:headEnd len="med" w="med" type="stealth"/>
            <a:tailEnd len="med" w="med" type="stealth"/>
          </a:ln>
        </p:spPr>
      </p:cxnSp>
      <p:cxnSp>
        <p:nvCxnSpPr>
          <p:cNvPr id="177" name="Google Shape;177;p10"/>
          <p:cNvCxnSpPr/>
          <p:nvPr/>
        </p:nvCxnSpPr>
        <p:spPr>
          <a:xfrm flipH="1" rot="10800000">
            <a:off x="5143336" y="1974460"/>
            <a:ext cx="548876" cy="216185"/>
          </a:xfrm>
          <a:prstGeom prst="straightConnector1">
            <a:avLst/>
          </a:prstGeom>
          <a:noFill/>
          <a:ln cap="flat" cmpd="sng" w="9525">
            <a:solidFill>
              <a:schemeClr val="dk1"/>
            </a:solidFill>
            <a:prstDash val="solid"/>
            <a:miter lim="800000"/>
            <a:headEnd len="med" w="med" type="stealth"/>
            <a:tailEnd len="med" w="med" type="stealth"/>
          </a:ln>
        </p:spPr>
      </p:cxnSp>
      <p:sp>
        <p:nvSpPr>
          <p:cNvPr id="178" name="Google Shape;178;p10"/>
          <p:cNvSpPr txBox="1"/>
          <p:nvPr/>
        </p:nvSpPr>
        <p:spPr>
          <a:xfrm>
            <a:off x="6159683" y="1974460"/>
            <a:ext cx="1044201" cy="64633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800">
                <a:solidFill>
                  <a:schemeClr val="dk1"/>
                </a:solidFill>
                <a:latin typeface="Century Gothic"/>
                <a:ea typeface="Century Gothic"/>
                <a:cs typeface="Century Gothic"/>
                <a:sym typeface="Century Gothic"/>
              </a:rPr>
              <a:t>Flexible</a:t>
            </a:r>
            <a:endParaRPr/>
          </a:p>
          <a:p>
            <a:pPr indent="0" lvl="0" marL="0" marR="0" rtl="0" algn="l">
              <a:spcBef>
                <a:spcPts val="0"/>
              </a:spcBef>
              <a:spcAft>
                <a:spcPts val="0"/>
              </a:spcAft>
              <a:buNone/>
            </a:pPr>
            <a:r>
              <a:rPr b="1" lang="en-US" sz="1800">
                <a:solidFill>
                  <a:schemeClr val="dk1"/>
                </a:solidFill>
                <a:latin typeface="Century Gothic"/>
                <a:ea typeface="Century Gothic"/>
                <a:cs typeface="Century Gothic"/>
                <a:sym typeface="Century Gothic"/>
              </a:rPr>
              <a:t>“head</a:t>
            </a:r>
            <a:r>
              <a:rPr lang="en-US" sz="1800">
                <a:solidFill>
                  <a:schemeClr val="dk1"/>
                </a:solidFill>
                <a:latin typeface="Century Gothic"/>
                <a:ea typeface="Century Gothic"/>
                <a:cs typeface="Century Gothic"/>
                <a:sym typeface="Century Gothic"/>
              </a:rPr>
              <a:t>”</a:t>
            </a:r>
            <a:endParaRPr/>
          </a:p>
        </p:txBody>
      </p:sp>
      <p:sp>
        <p:nvSpPr>
          <p:cNvPr id="179" name="Google Shape;179;p10"/>
          <p:cNvSpPr txBox="1"/>
          <p:nvPr/>
        </p:nvSpPr>
        <p:spPr>
          <a:xfrm>
            <a:off x="4888463" y="4951410"/>
            <a:ext cx="1047082" cy="58477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600">
                <a:solidFill>
                  <a:schemeClr val="dk1"/>
                </a:solidFill>
                <a:latin typeface="Century Gothic"/>
                <a:ea typeface="Century Gothic"/>
                <a:cs typeface="Century Gothic"/>
                <a:sym typeface="Century Gothic"/>
              </a:rPr>
              <a:t>Acetate </a:t>
            </a:r>
            <a:endParaRPr/>
          </a:p>
          <a:p>
            <a:pPr indent="0" lvl="0" marL="0" marR="0" rtl="0" algn="l">
              <a:spcBef>
                <a:spcPts val="0"/>
              </a:spcBef>
              <a:spcAft>
                <a:spcPts val="0"/>
              </a:spcAft>
              <a:buNone/>
            </a:pPr>
            <a:r>
              <a:rPr b="1" lang="en-US" sz="1600">
                <a:solidFill>
                  <a:schemeClr val="dk1"/>
                </a:solidFill>
                <a:latin typeface="Century Gothic"/>
                <a:ea typeface="Century Gothic"/>
                <a:cs typeface="Century Gothic"/>
                <a:sym typeface="Century Gothic"/>
              </a:rPr>
              <a:t>binding</a:t>
            </a:r>
            <a:endParaRPr/>
          </a:p>
        </p:txBody>
      </p:sp>
      <p:cxnSp>
        <p:nvCxnSpPr>
          <p:cNvPr id="180" name="Google Shape;180;p10"/>
          <p:cNvCxnSpPr/>
          <p:nvPr/>
        </p:nvCxnSpPr>
        <p:spPr>
          <a:xfrm flipH="1" rot="10800000">
            <a:off x="5562744" y="4402429"/>
            <a:ext cx="328604" cy="622300"/>
          </a:xfrm>
          <a:prstGeom prst="straightConnector1">
            <a:avLst/>
          </a:prstGeom>
          <a:noFill/>
          <a:ln cap="flat" cmpd="sng" w="9525">
            <a:solidFill>
              <a:schemeClr val="dk1"/>
            </a:solidFill>
            <a:prstDash val="solid"/>
            <a:miter lim="800000"/>
            <a:headEnd len="sm" w="sm" type="none"/>
            <a:tailEnd len="med" w="med" type="stealth"/>
          </a:ln>
        </p:spPr>
      </p:cxnSp>
      <p:pic>
        <p:nvPicPr>
          <p:cNvPr descr="ELECTRO.png" id="181" name="Google Shape;181;p10"/>
          <p:cNvPicPr preferRelativeResize="0"/>
          <p:nvPr/>
        </p:nvPicPr>
        <p:blipFill rotWithShape="1">
          <a:blip r:embed="rId4">
            <a:alphaModFix/>
          </a:blip>
          <a:srcRect b="6380" l="26249" r="30403" t="5967"/>
          <a:stretch/>
        </p:blipFill>
        <p:spPr>
          <a:xfrm>
            <a:off x="1722723" y="2220971"/>
            <a:ext cx="2565399" cy="3863600"/>
          </a:xfrm>
          <a:prstGeom prst="rect">
            <a:avLst/>
          </a:prstGeom>
          <a:noFill/>
          <a:ln>
            <a:noFill/>
          </a:ln>
        </p:spPr>
      </p:pic>
      <p:sp>
        <p:nvSpPr>
          <p:cNvPr id="182" name="Google Shape;182;p10"/>
          <p:cNvSpPr txBox="1"/>
          <p:nvPr/>
        </p:nvSpPr>
        <p:spPr>
          <a:xfrm>
            <a:off x="1653781" y="1503884"/>
            <a:ext cx="2763159" cy="64633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800">
                <a:solidFill>
                  <a:schemeClr val="dk1"/>
                </a:solidFill>
                <a:latin typeface="Century Gothic"/>
                <a:ea typeface="Century Gothic"/>
                <a:cs typeface="Century Gothic"/>
                <a:sym typeface="Century Gothic"/>
              </a:rPr>
              <a:t>Electropositive, flexible</a:t>
            </a:r>
            <a:endParaRPr/>
          </a:p>
          <a:p>
            <a:pPr indent="0" lvl="0" marL="0" marR="0" rtl="0" algn="l">
              <a:spcBef>
                <a:spcPts val="0"/>
              </a:spcBef>
              <a:spcAft>
                <a:spcPts val="0"/>
              </a:spcAft>
              <a:buNone/>
            </a:pPr>
            <a:r>
              <a:rPr b="1" lang="en-US" sz="1800">
                <a:solidFill>
                  <a:schemeClr val="dk1"/>
                </a:solidFill>
                <a:latin typeface="Century Gothic"/>
                <a:ea typeface="Century Gothic"/>
                <a:cs typeface="Century Gothic"/>
                <a:sym typeface="Century Gothic"/>
              </a:rPr>
              <a:t>tip or head</a:t>
            </a:r>
            <a:endParaRPr/>
          </a:p>
        </p:txBody>
      </p:sp>
      <p:pic>
        <p:nvPicPr>
          <p:cNvPr descr="prim-pymol.png" id="183" name="Google Shape;183;p10"/>
          <p:cNvPicPr preferRelativeResize="0"/>
          <p:nvPr/>
        </p:nvPicPr>
        <p:blipFill rotWithShape="1">
          <a:blip r:embed="rId5">
            <a:alphaModFix/>
          </a:blip>
          <a:srcRect b="0" l="0" r="0" t="0"/>
          <a:stretch/>
        </p:blipFill>
        <p:spPr>
          <a:xfrm>
            <a:off x="7565572" y="3552242"/>
            <a:ext cx="3102429" cy="2322674"/>
          </a:xfrm>
          <a:prstGeom prst="rect">
            <a:avLst/>
          </a:prstGeom>
          <a:noFill/>
          <a:ln>
            <a:noFill/>
          </a:ln>
        </p:spPr>
      </p:pic>
      <p:sp>
        <p:nvSpPr>
          <p:cNvPr id="184" name="Google Shape;184;p10"/>
          <p:cNvSpPr txBox="1"/>
          <p:nvPr/>
        </p:nvSpPr>
        <p:spPr>
          <a:xfrm>
            <a:off x="8127978" y="2895215"/>
            <a:ext cx="1787669"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800">
                <a:solidFill>
                  <a:schemeClr val="dk1"/>
                </a:solidFill>
                <a:latin typeface="Century Gothic"/>
                <a:ea typeface="Century Gothic"/>
                <a:cs typeface="Century Gothic"/>
                <a:sym typeface="Century Gothic"/>
              </a:rPr>
              <a:t>Disulfide bond</a:t>
            </a:r>
            <a:endParaRPr/>
          </a:p>
        </p:txBody>
      </p:sp>
      <p:sp>
        <p:nvSpPr>
          <p:cNvPr id="185" name="Google Shape;185;p10"/>
          <p:cNvSpPr txBox="1"/>
          <p:nvPr/>
        </p:nvSpPr>
        <p:spPr>
          <a:xfrm>
            <a:off x="7961859" y="6221186"/>
            <a:ext cx="2688557"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entury Gothic"/>
                <a:ea typeface="Century Gothic"/>
                <a:cs typeface="Century Gothic"/>
                <a:sym typeface="Century Gothic"/>
              </a:rPr>
              <a:t>Dr. Maria Schumacher</a:t>
            </a:r>
            <a:endParaRPr/>
          </a:p>
        </p:txBody>
      </p:sp>
      <p:sp>
        <p:nvSpPr>
          <p:cNvPr id="186" name="Google Shape;186;p10"/>
          <p:cNvSpPr txBox="1"/>
          <p:nvPr>
            <p:ph type="title"/>
          </p:nvPr>
        </p:nvSpPr>
        <p:spPr>
          <a:xfrm>
            <a:off x="1524001" y="3900"/>
            <a:ext cx="9144000" cy="11430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n-US"/>
              <a:t>PriM: </a:t>
            </a:r>
            <a:br>
              <a:rPr lang="en-US"/>
            </a:br>
            <a:r>
              <a:rPr lang="en-US" sz="2700" u="sng">
                <a:latin typeface="Century Gothic"/>
                <a:ea typeface="Century Gothic"/>
                <a:cs typeface="Century Gothic"/>
                <a:sym typeface="Century Gothic"/>
              </a:rPr>
              <a:t>P</a:t>
            </a:r>
            <a:r>
              <a:rPr lang="en-US" sz="2700">
                <a:latin typeface="Century Gothic"/>
                <a:ea typeface="Century Gothic"/>
                <a:cs typeface="Century Gothic"/>
                <a:sym typeface="Century Gothic"/>
              </a:rPr>
              <a:t>mrA-</a:t>
            </a:r>
            <a:r>
              <a:rPr lang="en-US" sz="2700" u="sng">
                <a:latin typeface="Century Gothic"/>
                <a:ea typeface="Century Gothic"/>
                <a:cs typeface="Century Gothic"/>
                <a:sym typeface="Century Gothic"/>
              </a:rPr>
              <a:t>r</a:t>
            </a:r>
            <a:r>
              <a:rPr lang="en-US" sz="2700">
                <a:latin typeface="Century Gothic"/>
                <a:ea typeface="Century Gothic"/>
                <a:cs typeface="Century Gothic"/>
                <a:sym typeface="Century Gothic"/>
              </a:rPr>
              <a:t>epressed </a:t>
            </a:r>
            <a:r>
              <a:rPr lang="en-US" sz="2700" u="sng">
                <a:latin typeface="Century Gothic"/>
                <a:ea typeface="Century Gothic"/>
                <a:cs typeface="Century Gothic"/>
                <a:sym typeface="Century Gothic"/>
              </a:rPr>
              <a:t>i</a:t>
            </a:r>
            <a:r>
              <a:rPr lang="en-US" sz="2700">
                <a:latin typeface="Century Gothic"/>
                <a:ea typeface="Century Gothic"/>
                <a:cs typeface="Century Gothic"/>
                <a:sym typeface="Century Gothic"/>
              </a:rPr>
              <a:t>nhibitor of intra</a:t>
            </a:r>
            <a:r>
              <a:rPr lang="en-US" sz="2700" u="sng">
                <a:latin typeface="Century Gothic"/>
                <a:ea typeface="Century Gothic"/>
                <a:cs typeface="Century Gothic"/>
                <a:sym typeface="Century Gothic"/>
              </a:rPr>
              <a:t>m</a:t>
            </a:r>
            <a:r>
              <a:rPr lang="en-US" sz="2700">
                <a:latin typeface="Century Gothic"/>
                <a:ea typeface="Century Gothic"/>
                <a:cs typeface="Century Gothic"/>
                <a:sym typeface="Century Gothic"/>
              </a:rPr>
              <a:t>acrophage growth</a:t>
            </a:r>
            <a:endParaRPr sz="2700"/>
          </a:p>
        </p:txBody>
      </p:sp>
      <p:cxnSp>
        <p:nvCxnSpPr>
          <p:cNvPr id="187" name="Google Shape;187;p10"/>
          <p:cNvCxnSpPr/>
          <p:nvPr/>
        </p:nvCxnSpPr>
        <p:spPr>
          <a:xfrm flipH="1" rot="10800000">
            <a:off x="7057505" y="4305993"/>
            <a:ext cx="1354975" cy="922712"/>
          </a:xfrm>
          <a:prstGeom prst="straightConnector1">
            <a:avLst/>
          </a:prstGeom>
          <a:noFill/>
          <a:ln cap="flat" cmpd="sng" w="9525">
            <a:solidFill>
              <a:schemeClr val="dk1"/>
            </a:solidFill>
            <a:prstDash val="solid"/>
            <a:miter lim="800000"/>
            <a:headEnd len="sm" w="sm" type="none"/>
            <a:tailEnd len="med" w="med" type="triangle"/>
          </a:ln>
        </p:spPr>
      </p:cxnSp>
      <p:sp>
        <p:nvSpPr>
          <p:cNvPr id="188" name="Google Shape;188;p10"/>
          <p:cNvSpPr txBox="1"/>
          <p:nvPr/>
        </p:nvSpPr>
        <p:spPr>
          <a:xfrm>
            <a:off x="6159159" y="1695046"/>
            <a:ext cx="1469572" cy="921511"/>
          </a:xfrm>
          <a:prstGeom prst="rect">
            <a:avLst/>
          </a:prstGeom>
          <a:solidFill>
            <a:schemeClr val="lt1"/>
          </a:solidFill>
          <a:ln>
            <a:noFill/>
          </a:ln>
        </p:spPr>
        <p:txBody>
          <a:bodyPr anchorCtr="0" anchor="t" bIns="45700" lIns="91425" spcFirstLastPara="1" rIns="91425" wrap="square" tIns="45700">
            <a:sp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3" name="Shape 193"/>
        <p:cNvGrpSpPr/>
        <p:nvPr/>
      </p:nvGrpSpPr>
      <p:grpSpPr>
        <a:xfrm>
          <a:off x="0" y="0"/>
          <a:ext cx="0" cy="0"/>
          <a:chOff x="0" y="0"/>
          <a:chExt cx="0" cy="0"/>
        </a:xfrm>
      </p:grpSpPr>
      <p:sp>
        <p:nvSpPr>
          <p:cNvPr id="194" name="Google Shape;194;p11"/>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3959"/>
              <a:buFont typeface="Calibri"/>
              <a:buNone/>
            </a:pPr>
            <a:r>
              <a:rPr b="1" lang="en-US" sz="3959"/>
              <a:t>Specific Aim 1: Identify critical structural features of PriM</a:t>
            </a:r>
            <a:r>
              <a:rPr lang="en-US" sz="5400"/>
              <a:t> </a:t>
            </a:r>
            <a:br>
              <a:rPr lang="en-US" sz="5400"/>
            </a:br>
            <a:endParaRPr sz="3959"/>
          </a:p>
        </p:txBody>
      </p:sp>
      <p:sp>
        <p:nvSpPr>
          <p:cNvPr id="195" name="Google Shape;195;p11"/>
          <p:cNvSpPr txBox="1"/>
          <p:nvPr/>
        </p:nvSpPr>
        <p:spPr>
          <a:xfrm>
            <a:off x="838199" y="1975379"/>
            <a:ext cx="10371667" cy="29238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chemeClr val="dk1"/>
                </a:solidFill>
                <a:latin typeface="Calibri"/>
                <a:ea typeface="Calibri"/>
                <a:cs typeface="Calibri"/>
                <a:sym typeface="Calibri"/>
              </a:rPr>
              <a:t>Use the structure of PriM to create targeted mutations </a:t>
            </a:r>
            <a:endParaRPr/>
          </a:p>
          <a:p>
            <a:pPr indent="-457200" lvl="1" marL="914400" marR="0" rtl="0" algn="l">
              <a:spcBef>
                <a:spcPts val="0"/>
              </a:spcBef>
              <a:spcAft>
                <a:spcPts val="0"/>
              </a:spcAft>
              <a:buClr>
                <a:schemeClr val="dk1"/>
              </a:buClr>
              <a:buSzPts val="2400"/>
              <a:buFont typeface="Arial"/>
              <a:buChar char="•"/>
            </a:pPr>
            <a:r>
              <a:rPr b="0" i="0" lang="en-US" sz="2400" u="none" cap="none" strike="noStrike">
                <a:solidFill>
                  <a:schemeClr val="dk1"/>
                </a:solidFill>
                <a:latin typeface="Calibri"/>
                <a:ea typeface="Calibri"/>
                <a:cs typeface="Calibri"/>
                <a:sym typeface="Calibri"/>
              </a:rPr>
              <a:t>Use allelic exchange protocol to create mutants in the wildtype and Δ</a:t>
            </a:r>
            <a:r>
              <a:rPr b="0" i="1" lang="en-US" sz="2400" u="none" cap="none" strike="noStrike">
                <a:solidFill>
                  <a:schemeClr val="dk1"/>
                </a:solidFill>
                <a:latin typeface="Calibri"/>
                <a:ea typeface="Calibri"/>
                <a:cs typeface="Calibri"/>
                <a:sym typeface="Calibri"/>
              </a:rPr>
              <a:t>pmrA</a:t>
            </a:r>
            <a:r>
              <a:rPr b="0" i="0" lang="en-US" sz="2400" u="none" cap="none" strike="noStrike">
                <a:solidFill>
                  <a:schemeClr val="dk1"/>
                </a:solidFill>
                <a:latin typeface="Calibri"/>
                <a:ea typeface="Calibri"/>
                <a:cs typeface="Calibri"/>
                <a:sym typeface="Calibri"/>
              </a:rPr>
              <a:t> background</a:t>
            </a:r>
            <a:endParaRPr/>
          </a:p>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a:p>
            <a:pPr indent="0" lvl="0" marL="0" marR="0" rtl="0" algn="l">
              <a:spcBef>
                <a:spcPts val="0"/>
              </a:spcBef>
              <a:spcAft>
                <a:spcPts val="0"/>
              </a:spcAft>
              <a:buNone/>
            </a:pPr>
            <a:r>
              <a:rPr lang="en-US" sz="2800">
                <a:solidFill>
                  <a:schemeClr val="dk1"/>
                </a:solidFill>
                <a:latin typeface="Calibri"/>
                <a:ea typeface="Calibri"/>
                <a:cs typeface="Calibri"/>
                <a:sym typeface="Calibri"/>
              </a:rPr>
              <a:t>Test these mutants for the ability to replicate in macrophage</a:t>
            </a:r>
            <a:endParaRPr/>
          </a:p>
          <a:p>
            <a:pPr indent="-457200" lvl="1" marL="914400" marR="0" rtl="0" algn="l">
              <a:spcBef>
                <a:spcPts val="0"/>
              </a:spcBef>
              <a:spcAft>
                <a:spcPts val="0"/>
              </a:spcAft>
              <a:buClr>
                <a:schemeClr val="dk1"/>
              </a:buClr>
              <a:buSzPts val="2400"/>
              <a:buFont typeface="Arial"/>
              <a:buChar char="•"/>
            </a:pPr>
            <a:r>
              <a:rPr b="0" i="0" lang="en-US" sz="2400" u="none" cap="none" strike="noStrike">
                <a:solidFill>
                  <a:schemeClr val="dk1"/>
                </a:solidFill>
                <a:latin typeface="Calibri"/>
                <a:ea typeface="Calibri"/>
                <a:cs typeface="Calibri"/>
                <a:sym typeface="Calibri"/>
              </a:rPr>
              <a:t>Identify structural mutants that regain ability to survive in macrophage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95">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95">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95">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95">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95">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95">
                                            <p:txEl>
                                              <p:pRg end="5" st="5"/>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9" name="Shape 199"/>
        <p:cNvGrpSpPr/>
        <p:nvPr/>
      </p:nvGrpSpPr>
      <p:grpSpPr>
        <a:xfrm>
          <a:off x="0" y="0"/>
          <a:ext cx="0" cy="0"/>
          <a:chOff x="0" y="0"/>
          <a:chExt cx="0" cy="0"/>
        </a:xfrm>
      </p:grpSpPr>
      <p:sp>
        <p:nvSpPr>
          <p:cNvPr id="200" name="Google Shape;200;p12"/>
          <p:cNvSpPr txBox="1"/>
          <p:nvPr>
            <p:ph type="title"/>
          </p:nvPr>
        </p:nvSpPr>
        <p:spPr>
          <a:xfrm>
            <a:off x="701508" y="187989"/>
            <a:ext cx="10515600" cy="716252"/>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Font typeface="Calibri"/>
              <a:buNone/>
            </a:pPr>
            <a:r>
              <a:rPr lang="en-US" sz="3600"/>
              <a:t>Mutant design  </a:t>
            </a:r>
            <a:endParaRPr/>
          </a:p>
        </p:txBody>
      </p:sp>
      <p:graphicFrame>
        <p:nvGraphicFramePr>
          <p:cNvPr id="201" name="Google Shape;201;p12"/>
          <p:cNvGraphicFramePr/>
          <p:nvPr/>
        </p:nvGraphicFramePr>
        <p:xfrm>
          <a:off x="701508" y="1019301"/>
          <a:ext cx="3000000" cy="3000000"/>
        </p:xfrm>
        <a:graphic>
          <a:graphicData uri="http://schemas.openxmlformats.org/drawingml/2006/table">
            <a:tbl>
              <a:tblPr bandRow="1" firstCol="1" firstRow="1">
                <a:noFill/>
                <a:tableStyleId>{C58BD275-A5F2-401F-84F4-FBE363D4BB50}</a:tableStyleId>
              </a:tblPr>
              <a:tblGrid>
                <a:gridCol w="1828475"/>
                <a:gridCol w="2581100"/>
                <a:gridCol w="3163100"/>
                <a:gridCol w="3382425"/>
              </a:tblGrid>
              <a:tr h="720800">
                <a:tc>
                  <a:txBody>
                    <a:bodyPr/>
                    <a:lstStyle/>
                    <a:p>
                      <a:pPr indent="0" lvl="0" marL="0" marR="0" rtl="0" algn="l">
                        <a:lnSpc>
                          <a:spcPct val="200000"/>
                        </a:lnSpc>
                        <a:spcBef>
                          <a:spcPts val="0"/>
                        </a:spcBef>
                        <a:spcAft>
                          <a:spcPts val="0"/>
                        </a:spcAft>
                        <a:buNone/>
                      </a:pPr>
                      <a:r>
                        <a:rPr lang="en-US" sz="2000" u="none" cap="none" strike="noStrike"/>
                        <a:t>Name</a:t>
                      </a:r>
                      <a:endParaRPr sz="2000" u="none" cap="none" strike="noStrike">
                        <a:latin typeface="Calibri"/>
                        <a:ea typeface="Calibri"/>
                        <a:cs typeface="Calibri"/>
                        <a:sym typeface="Calibri"/>
                      </a:endParaRPr>
                    </a:p>
                  </a:txBody>
                  <a:tcPr marT="0" marB="0" marR="55850" marL="55850"/>
                </a:tc>
                <a:tc>
                  <a:txBody>
                    <a:bodyPr/>
                    <a:lstStyle/>
                    <a:p>
                      <a:pPr indent="0" lvl="0" marL="0" marR="0" rtl="0" algn="l">
                        <a:lnSpc>
                          <a:spcPct val="200000"/>
                        </a:lnSpc>
                        <a:spcBef>
                          <a:spcPts val="0"/>
                        </a:spcBef>
                        <a:spcAft>
                          <a:spcPts val="0"/>
                        </a:spcAft>
                        <a:buNone/>
                      </a:pPr>
                      <a:r>
                        <a:rPr lang="en-US" sz="1800" u="none" cap="none" strike="noStrike"/>
                        <a:t>Purpose</a:t>
                      </a:r>
                      <a:endParaRPr sz="1800" u="none" cap="none" strike="noStrike">
                        <a:latin typeface="Calibri"/>
                        <a:ea typeface="Calibri"/>
                        <a:cs typeface="Calibri"/>
                        <a:sym typeface="Calibri"/>
                      </a:endParaRPr>
                    </a:p>
                  </a:txBody>
                  <a:tcPr marT="0" marB="0" marR="55850" marL="55850"/>
                </a:tc>
                <a:tc>
                  <a:txBody>
                    <a:bodyPr/>
                    <a:lstStyle/>
                    <a:p>
                      <a:pPr indent="0" lvl="0" marL="0" marR="0" rtl="0" algn="l">
                        <a:lnSpc>
                          <a:spcPct val="200000"/>
                        </a:lnSpc>
                        <a:spcBef>
                          <a:spcPts val="0"/>
                        </a:spcBef>
                        <a:spcAft>
                          <a:spcPts val="0"/>
                        </a:spcAft>
                        <a:buNone/>
                      </a:pPr>
                      <a:r>
                        <a:rPr lang="en-US" sz="1800" u="none" cap="none" strike="noStrike"/>
                        <a:t>Description</a:t>
                      </a:r>
                      <a:endParaRPr sz="1800" u="none" cap="none" strike="noStrike">
                        <a:latin typeface="Calibri"/>
                        <a:ea typeface="Calibri"/>
                        <a:cs typeface="Calibri"/>
                        <a:sym typeface="Calibri"/>
                      </a:endParaRPr>
                    </a:p>
                  </a:txBody>
                  <a:tcPr marT="0" marB="0" marR="55850" marL="55850"/>
                </a:tc>
                <a:tc>
                  <a:txBody>
                    <a:bodyPr/>
                    <a:lstStyle/>
                    <a:p>
                      <a:pPr indent="0" lvl="0" marL="0" marR="0" rtl="0" algn="l">
                        <a:lnSpc>
                          <a:spcPct val="200000"/>
                        </a:lnSpc>
                        <a:spcBef>
                          <a:spcPts val="0"/>
                        </a:spcBef>
                        <a:spcAft>
                          <a:spcPts val="0"/>
                        </a:spcAft>
                        <a:buNone/>
                      </a:pPr>
                      <a:r>
                        <a:rPr lang="en-US" sz="1800" u="none" cap="none" strike="noStrike"/>
                        <a:t>Illustration </a:t>
                      </a:r>
                      <a:endParaRPr sz="1800" u="none" cap="none" strike="noStrike">
                        <a:latin typeface="Calibri"/>
                        <a:ea typeface="Calibri"/>
                        <a:cs typeface="Calibri"/>
                        <a:sym typeface="Calibri"/>
                      </a:endParaRPr>
                    </a:p>
                  </a:txBody>
                  <a:tcPr marT="0" marB="0" marR="55850" marL="55850"/>
                </a:tc>
              </a:tr>
              <a:tr h="2379900">
                <a:tc>
                  <a:txBody>
                    <a:bodyPr/>
                    <a:lstStyle/>
                    <a:p>
                      <a:pPr indent="0" lvl="0" marL="0" marR="0" rtl="0" algn="l">
                        <a:lnSpc>
                          <a:spcPct val="200000"/>
                        </a:lnSpc>
                        <a:spcBef>
                          <a:spcPts val="0"/>
                        </a:spcBef>
                        <a:spcAft>
                          <a:spcPts val="0"/>
                        </a:spcAft>
                        <a:buNone/>
                      </a:pPr>
                      <a:r>
                        <a:rPr lang="en-US" sz="2400" u="none" cap="none" strike="noStrike"/>
                        <a:t>PriM_mtip1</a:t>
                      </a:r>
                      <a:endParaRPr sz="2400" u="none" cap="none" strike="noStrike">
                        <a:latin typeface="Calibri"/>
                        <a:ea typeface="Calibri"/>
                        <a:cs typeface="Calibri"/>
                        <a:sym typeface="Calibri"/>
                      </a:endParaRPr>
                    </a:p>
                  </a:txBody>
                  <a:tcPr marT="0" marB="0" marR="55850" marL="55850"/>
                </a:tc>
                <a:tc>
                  <a:txBody>
                    <a:bodyPr/>
                    <a:lstStyle/>
                    <a:p>
                      <a:pPr indent="0" lvl="0" marL="0" marR="0" rtl="0" algn="l">
                        <a:lnSpc>
                          <a:spcPct val="107000"/>
                        </a:lnSpc>
                        <a:spcBef>
                          <a:spcPts val="0"/>
                        </a:spcBef>
                        <a:spcAft>
                          <a:spcPts val="0"/>
                        </a:spcAft>
                        <a:buNone/>
                      </a:pPr>
                      <a:r>
                        <a:rPr lang="en-US" sz="2000" u="none" cap="none" strike="noStrike">
                          <a:solidFill>
                            <a:schemeClr val="dk1"/>
                          </a:solidFill>
                          <a:latin typeface="Calibri"/>
                          <a:ea typeface="Calibri"/>
                          <a:cs typeface="Calibri"/>
                          <a:sym typeface="Calibri"/>
                        </a:rPr>
                        <a:t>Changes the tip region from an electropositive charge to electronegative</a:t>
                      </a:r>
                      <a:endParaRPr sz="2400" u="none" cap="none" strike="noStrike">
                        <a:latin typeface="Calibri"/>
                        <a:ea typeface="Calibri"/>
                        <a:cs typeface="Calibri"/>
                        <a:sym typeface="Calibri"/>
                      </a:endParaRPr>
                    </a:p>
                  </a:txBody>
                  <a:tcPr marT="0" marB="0" marR="55850" marL="55850"/>
                </a:tc>
                <a:tc>
                  <a:txBody>
                    <a:bodyPr/>
                    <a:lstStyle/>
                    <a:p>
                      <a:pPr indent="0" lvl="0" marL="0" marR="0" rtl="0" algn="l">
                        <a:spcBef>
                          <a:spcPts val="0"/>
                        </a:spcBef>
                        <a:spcAft>
                          <a:spcPts val="0"/>
                        </a:spcAft>
                        <a:buNone/>
                      </a:pPr>
                      <a:r>
                        <a:rPr lang="en-US" sz="2000" u="none" cap="none" strike="noStrike">
                          <a:solidFill>
                            <a:schemeClr val="dk1"/>
                          </a:solidFill>
                          <a:latin typeface="Calibri"/>
                          <a:ea typeface="Calibri"/>
                          <a:cs typeface="Calibri"/>
                          <a:sym typeface="Calibri"/>
                        </a:rPr>
                        <a:t>Mutations in the tip region: two lysine doublets (colored as red spheres) mutated to glutamic acid doublets </a:t>
                      </a:r>
                      <a:endParaRPr/>
                    </a:p>
                    <a:p>
                      <a:pPr indent="0" lvl="0" marL="0" marR="0" rtl="0" algn="l">
                        <a:lnSpc>
                          <a:spcPct val="200000"/>
                        </a:lnSpc>
                        <a:spcBef>
                          <a:spcPts val="0"/>
                        </a:spcBef>
                        <a:spcAft>
                          <a:spcPts val="0"/>
                        </a:spcAft>
                        <a:buNone/>
                      </a:pPr>
                      <a:r>
                        <a:rPr lang="en-US" sz="900"/>
                        <a:t> </a:t>
                      </a:r>
                      <a:endParaRPr sz="900">
                        <a:latin typeface="Calibri"/>
                        <a:ea typeface="Calibri"/>
                        <a:cs typeface="Calibri"/>
                        <a:sym typeface="Calibri"/>
                      </a:endParaRPr>
                    </a:p>
                  </a:txBody>
                  <a:tcPr marT="0" marB="0" marR="55850" marL="55850"/>
                </a:tc>
                <a:tc>
                  <a:txBody>
                    <a:bodyPr/>
                    <a:lstStyle/>
                    <a:p>
                      <a:pPr indent="0" lvl="0" marL="0" marR="0" rtl="0" algn="l">
                        <a:lnSpc>
                          <a:spcPct val="200000"/>
                        </a:lnSpc>
                        <a:spcBef>
                          <a:spcPts val="0"/>
                        </a:spcBef>
                        <a:spcAft>
                          <a:spcPts val="0"/>
                        </a:spcAft>
                        <a:buNone/>
                      </a:pPr>
                      <a:r>
                        <a:t/>
                      </a:r>
                      <a:endParaRPr sz="900">
                        <a:latin typeface="Calibri"/>
                        <a:ea typeface="Calibri"/>
                        <a:cs typeface="Calibri"/>
                        <a:sym typeface="Calibri"/>
                      </a:endParaRPr>
                    </a:p>
                  </a:txBody>
                  <a:tcPr marT="0" marB="0" marR="55850" marL="55850"/>
                </a:tc>
              </a:tr>
              <a:tr h="2201275">
                <a:tc>
                  <a:txBody>
                    <a:bodyPr/>
                    <a:lstStyle/>
                    <a:p>
                      <a:pPr indent="0" lvl="0" marL="0" marR="0" rtl="0" algn="l">
                        <a:lnSpc>
                          <a:spcPct val="200000"/>
                        </a:lnSpc>
                        <a:spcBef>
                          <a:spcPts val="0"/>
                        </a:spcBef>
                        <a:spcAft>
                          <a:spcPts val="0"/>
                        </a:spcAft>
                        <a:buNone/>
                      </a:pPr>
                      <a:r>
                        <a:rPr lang="en-US" sz="2400"/>
                        <a:t>PriM_mtip2</a:t>
                      </a:r>
                      <a:endParaRPr sz="2400">
                        <a:latin typeface="Calibri"/>
                        <a:ea typeface="Calibri"/>
                        <a:cs typeface="Calibri"/>
                        <a:sym typeface="Calibri"/>
                      </a:endParaRPr>
                    </a:p>
                  </a:txBody>
                  <a:tcPr marT="0" marB="0" marR="55850" marL="55850"/>
                </a:tc>
                <a:tc>
                  <a:txBody>
                    <a:bodyPr/>
                    <a:lstStyle/>
                    <a:p>
                      <a:pPr indent="0" lvl="0" marL="0" marR="0" rtl="0" algn="l">
                        <a:lnSpc>
                          <a:spcPct val="107000"/>
                        </a:lnSpc>
                        <a:spcBef>
                          <a:spcPts val="0"/>
                        </a:spcBef>
                        <a:spcAft>
                          <a:spcPts val="0"/>
                        </a:spcAft>
                        <a:buNone/>
                      </a:pPr>
                      <a:r>
                        <a:rPr lang="en-US" sz="2000">
                          <a:solidFill>
                            <a:schemeClr val="dk1"/>
                          </a:solidFill>
                          <a:latin typeface="Calibri"/>
                          <a:ea typeface="Calibri"/>
                          <a:cs typeface="Calibri"/>
                          <a:sym typeface="Calibri"/>
                        </a:rPr>
                        <a:t>Changes the tip region from an electropositive charge to neutral charge</a:t>
                      </a:r>
                      <a:endParaRPr sz="2400">
                        <a:latin typeface="Calibri"/>
                        <a:ea typeface="Calibri"/>
                        <a:cs typeface="Calibri"/>
                        <a:sym typeface="Calibri"/>
                      </a:endParaRPr>
                    </a:p>
                  </a:txBody>
                  <a:tcPr marT="0" marB="0" marR="55850" marL="55850"/>
                </a:tc>
                <a:tc>
                  <a:txBody>
                    <a:bodyPr/>
                    <a:lstStyle/>
                    <a:p>
                      <a:pPr indent="0" lvl="0" marL="0" marR="0" rtl="0" algn="l">
                        <a:spcBef>
                          <a:spcPts val="0"/>
                        </a:spcBef>
                        <a:spcAft>
                          <a:spcPts val="0"/>
                        </a:spcAft>
                        <a:buNone/>
                      </a:pPr>
                      <a:r>
                        <a:rPr lang="en-US" sz="2000">
                          <a:solidFill>
                            <a:schemeClr val="dk1"/>
                          </a:solidFill>
                          <a:latin typeface="Calibri"/>
                          <a:ea typeface="Calibri"/>
                          <a:cs typeface="Calibri"/>
                          <a:sym typeface="Calibri"/>
                        </a:rPr>
                        <a:t>Mutations in the tip region: all amino acids in tip region (colored as red spheres) mutated to glycines </a:t>
                      </a:r>
                      <a:endParaRPr/>
                    </a:p>
                    <a:p>
                      <a:pPr indent="0" lvl="0" marL="0" marR="0" rtl="0" algn="l">
                        <a:lnSpc>
                          <a:spcPct val="200000"/>
                        </a:lnSpc>
                        <a:spcBef>
                          <a:spcPts val="0"/>
                        </a:spcBef>
                        <a:spcAft>
                          <a:spcPts val="0"/>
                        </a:spcAft>
                        <a:buNone/>
                      </a:pPr>
                      <a:r>
                        <a:rPr lang="en-US" sz="1050"/>
                        <a:t> </a:t>
                      </a:r>
                      <a:endParaRPr sz="1050">
                        <a:latin typeface="Calibri"/>
                        <a:ea typeface="Calibri"/>
                        <a:cs typeface="Calibri"/>
                        <a:sym typeface="Calibri"/>
                      </a:endParaRPr>
                    </a:p>
                  </a:txBody>
                  <a:tcPr marT="0" marB="0" marR="55850" marL="55850"/>
                </a:tc>
                <a:tc>
                  <a:txBody>
                    <a:bodyPr/>
                    <a:lstStyle/>
                    <a:p>
                      <a:pPr indent="0" lvl="0" marL="0" marR="0" rtl="0" algn="l">
                        <a:lnSpc>
                          <a:spcPct val="200000"/>
                        </a:lnSpc>
                        <a:spcBef>
                          <a:spcPts val="0"/>
                        </a:spcBef>
                        <a:spcAft>
                          <a:spcPts val="0"/>
                        </a:spcAft>
                        <a:buNone/>
                      </a:pPr>
                      <a:r>
                        <a:t/>
                      </a:r>
                      <a:endParaRPr sz="900">
                        <a:latin typeface="Calibri"/>
                        <a:ea typeface="Calibri"/>
                        <a:cs typeface="Calibri"/>
                        <a:sym typeface="Calibri"/>
                      </a:endParaRPr>
                    </a:p>
                  </a:txBody>
                  <a:tcPr marT="0" marB="0" marR="55850" marL="55850"/>
                </a:tc>
              </a:tr>
            </a:tbl>
          </a:graphicData>
        </a:graphic>
      </p:graphicFrame>
      <p:pic>
        <p:nvPicPr>
          <p:cNvPr id="202" name="Google Shape;202;p12"/>
          <p:cNvPicPr preferRelativeResize="0"/>
          <p:nvPr/>
        </p:nvPicPr>
        <p:blipFill rotWithShape="1">
          <a:blip r:embed="rId3">
            <a:alphaModFix/>
          </a:blip>
          <a:srcRect b="0" l="0" r="0" t="0"/>
          <a:stretch/>
        </p:blipFill>
        <p:spPr>
          <a:xfrm>
            <a:off x="8970383" y="4174764"/>
            <a:ext cx="2050125" cy="1986251"/>
          </a:xfrm>
          <a:prstGeom prst="rect">
            <a:avLst/>
          </a:prstGeom>
          <a:noFill/>
          <a:ln>
            <a:noFill/>
          </a:ln>
        </p:spPr>
      </p:pic>
      <p:pic>
        <p:nvPicPr>
          <p:cNvPr id="203" name="Google Shape;203;p12"/>
          <p:cNvPicPr preferRelativeResize="0"/>
          <p:nvPr/>
        </p:nvPicPr>
        <p:blipFill rotWithShape="1">
          <a:blip r:embed="rId4">
            <a:alphaModFix/>
          </a:blip>
          <a:srcRect b="0" l="0" r="0" t="0"/>
          <a:stretch/>
        </p:blipFill>
        <p:spPr>
          <a:xfrm>
            <a:off x="8423507" y="1986563"/>
            <a:ext cx="3066985" cy="173752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8" name="Shape 208"/>
        <p:cNvGrpSpPr/>
        <p:nvPr/>
      </p:nvGrpSpPr>
      <p:grpSpPr>
        <a:xfrm>
          <a:off x="0" y="0"/>
          <a:ext cx="0" cy="0"/>
          <a:chOff x="0" y="0"/>
          <a:chExt cx="0" cy="0"/>
        </a:xfrm>
      </p:grpSpPr>
      <p:sp>
        <p:nvSpPr>
          <p:cNvPr id="209" name="Google Shape;209;p13"/>
          <p:cNvSpPr txBox="1"/>
          <p:nvPr>
            <p:ph type="title"/>
          </p:nvPr>
        </p:nvSpPr>
        <p:spPr>
          <a:xfrm>
            <a:off x="649551" y="150440"/>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Font typeface="Calibri"/>
              <a:buNone/>
            </a:pPr>
            <a:r>
              <a:rPr lang="en-US" sz="3600"/>
              <a:t>Mutant design</a:t>
            </a:r>
            <a:endParaRPr/>
          </a:p>
        </p:txBody>
      </p:sp>
      <p:graphicFrame>
        <p:nvGraphicFramePr>
          <p:cNvPr id="210" name="Google Shape;210;p13"/>
          <p:cNvGraphicFramePr/>
          <p:nvPr/>
        </p:nvGraphicFramePr>
        <p:xfrm>
          <a:off x="840050" y="1951542"/>
          <a:ext cx="3000000" cy="3000000"/>
        </p:xfrm>
        <a:graphic>
          <a:graphicData uri="http://schemas.openxmlformats.org/drawingml/2006/table">
            <a:tbl>
              <a:tblPr bandRow="1" firstCol="1" firstRow="1">
                <a:noFill/>
                <a:tableStyleId>{C58BD275-A5F2-401F-84F4-FBE363D4BB50}</a:tableStyleId>
              </a:tblPr>
              <a:tblGrid>
                <a:gridCol w="1848125"/>
                <a:gridCol w="2608850"/>
                <a:gridCol w="3197100"/>
                <a:gridCol w="3418775"/>
              </a:tblGrid>
              <a:tr h="1995625">
                <a:tc>
                  <a:txBody>
                    <a:bodyPr/>
                    <a:lstStyle/>
                    <a:p>
                      <a:pPr indent="0" lvl="0" marL="0" marR="0" rtl="0" algn="l">
                        <a:lnSpc>
                          <a:spcPct val="200000"/>
                        </a:lnSpc>
                        <a:spcBef>
                          <a:spcPts val="0"/>
                        </a:spcBef>
                        <a:spcAft>
                          <a:spcPts val="0"/>
                        </a:spcAft>
                        <a:buNone/>
                      </a:pPr>
                      <a:r>
                        <a:rPr lang="en-US" sz="2000"/>
                        <a:t>PriM_noC1/C2</a:t>
                      </a:r>
                      <a:endParaRPr sz="2000">
                        <a:latin typeface="Calibri"/>
                        <a:ea typeface="Calibri"/>
                        <a:cs typeface="Calibri"/>
                        <a:sym typeface="Calibri"/>
                      </a:endParaRPr>
                    </a:p>
                  </a:txBody>
                  <a:tcPr marT="0" marB="0" marR="55850" marL="55850"/>
                </a:tc>
                <a:tc>
                  <a:txBody>
                    <a:bodyPr/>
                    <a:lstStyle/>
                    <a:p>
                      <a:pPr indent="0" lvl="0" marL="0" marR="0" rtl="0" algn="l">
                        <a:lnSpc>
                          <a:spcPct val="107000"/>
                        </a:lnSpc>
                        <a:spcBef>
                          <a:spcPts val="0"/>
                        </a:spcBef>
                        <a:spcAft>
                          <a:spcPts val="0"/>
                        </a:spcAft>
                        <a:buNone/>
                      </a:pPr>
                      <a:r>
                        <a:rPr b="0" lang="en-US" sz="2000">
                          <a:solidFill>
                            <a:schemeClr val="dk1"/>
                          </a:solidFill>
                        </a:rPr>
                        <a:t>Removes 1 of the 2 cysteines to prevent disulfide bond production </a:t>
                      </a:r>
                      <a:endParaRPr b="0" sz="2400">
                        <a:solidFill>
                          <a:schemeClr val="dk1"/>
                        </a:solidFill>
                        <a:latin typeface="Calibri"/>
                        <a:ea typeface="Calibri"/>
                        <a:cs typeface="Calibri"/>
                        <a:sym typeface="Calibri"/>
                      </a:endParaRPr>
                    </a:p>
                  </a:txBody>
                  <a:tcPr marT="0" marB="0" marR="55850" marL="55850">
                    <a:solidFill>
                      <a:srgbClr val="E9EBF5"/>
                    </a:solidFill>
                  </a:tcPr>
                </a:tc>
                <a:tc>
                  <a:txBody>
                    <a:bodyPr/>
                    <a:lstStyle/>
                    <a:p>
                      <a:pPr indent="0" lvl="0" marL="0" marR="0" rtl="0" algn="l">
                        <a:spcBef>
                          <a:spcPts val="0"/>
                        </a:spcBef>
                        <a:spcAft>
                          <a:spcPts val="0"/>
                        </a:spcAft>
                        <a:buNone/>
                      </a:pPr>
                      <a:r>
                        <a:rPr b="0" lang="en-US" sz="2000">
                          <a:solidFill>
                            <a:schemeClr val="dk1"/>
                          </a:solidFill>
                        </a:rPr>
                        <a:t>Mutations changing the cysteines (colored in yellow) to alanines </a:t>
                      </a:r>
                      <a:endParaRPr/>
                    </a:p>
                    <a:p>
                      <a:pPr indent="0" lvl="0" marL="0" marR="0" rtl="0" algn="l">
                        <a:lnSpc>
                          <a:spcPct val="200000"/>
                        </a:lnSpc>
                        <a:spcBef>
                          <a:spcPts val="0"/>
                        </a:spcBef>
                        <a:spcAft>
                          <a:spcPts val="0"/>
                        </a:spcAft>
                        <a:buNone/>
                      </a:pPr>
                      <a:r>
                        <a:rPr b="0" lang="en-US" sz="1000">
                          <a:solidFill>
                            <a:schemeClr val="dk1"/>
                          </a:solidFill>
                        </a:rPr>
                        <a:t> </a:t>
                      </a:r>
                      <a:endParaRPr b="0" sz="1000">
                        <a:solidFill>
                          <a:schemeClr val="dk1"/>
                        </a:solidFill>
                        <a:latin typeface="Calibri"/>
                        <a:ea typeface="Calibri"/>
                        <a:cs typeface="Calibri"/>
                        <a:sym typeface="Calibri"/>
                      </a:endParaRPr>
                    </a:p>
                  </a:txBody>
                  <a:tcPr marT="0" marB="0" marR="55850" marL="55850">
                    <a:solidFill>
                      <a:srgbClr val="E9EBF5"/>
                    </a:solidFill>
                  </a:tcPr>
                </a:tc>
                <a:tc>
                  <a:txBody>
                    <a:bodyPr/>
                    <a:lstStyle/>
                    <a:p>
                      <a:pPr indent="0" lvl="0" marL="0" marR="0" rtl="0" algn="l">
                        <a:lnSpc>
                          <a:spcPct val="200000"/>
                        </a:lnSpc>
                        <a:spcBef>
                          <a:spcPts val="0"/>
                        </a:spcBef>
                        <a:spcAft>
                          <a:spcPts val="0"/>
                        </a:spcAft>
                        <a:buNone/>
                      </a:pPr>
                      <a:r>
                        <a:t/>
                      </a:r>
                      <a:endParaRPr sz="900">
                        <a:latin typeface="Calibri"/>
                        <a:ea typeface="Calibri"/>
                        <a:cs typeface="Calibri"/>
                        <a:sym typeface="Calibri"/>
                      </a:endParaRPr>
                    </a:p>
                  </a:txBody>
                  <a:tcPr marT="0" marB="0" marR="55850" marL="55850">
                    <a:solidFill>
                      <a:srgbClr val="E9EBF5"/>
                    </a:solidFill>
                  </a:tcPr>
                </a:tc>
              </a:tr>
              <a:tr h="2378375">
                <a:tc>
                  <a:txBody>
                    <a:bodyPr/>
                    <a:lstStyle/>
                    <a:p>
                      <a:pPr indent="0" lvl="0" marL="0" marR="0" rtl="0" algn="l">
                        <a:lnSpc>
                          <a:spcPct val="200000"/>
                        </a:lnSpc>
                        <a:spcBef>
                          <a:spcPts val="0"/>
                        </a:spcBef>
                        <a:spcAft>
                          <a:spcPts val="0"/>
                        </a:spcAft>
                        <a:buNone/>
                      </a:pPr>
                      <a:r>
                        <a:rPr lang="en-US" sz="2400"/>
                        <a:t>PriM_mpk1</a:t>
                      </a:r>
                      <a:endParaRPr sz="2400">
                        <a:latin typeface="Calibri"/>
                        <a:ea typeface="Calibri"/>
                        <a:cs typeface="Calibri"/>
                        <a:sym typeface="Calibri"/>
                      </a:endParaRPr>
                    </a:p>
                  </a:txBody>
                  <a:tcPr marT="0" marB="0" marR="55850" marL="55850"/>
                </a:tc>
                <a:tc>
                  <a:txBody>
                    <a:bodyPr/>
                    <a:lstStyle/>
                    <a:p>
                      <a:pPr indent="0" lvl="0" marL="0" marR="0" rtl="0" algn="l">
                        <a:lnSpc>
                          <a:spcPct val="107000"/>
                        </a:lnSpc>
                        <a:spcBef>
                          <a:spcPts val="0"/>
                        </a:spcBef>
                        <a:spcAft>
                          <a:spcPts val="0"/>
                        </a:spcAft>
                        <a:buNone/>
                      </a:pPr>
                      <a:r>
                        <a:rPr lang="en-US" sz="2000"/>
                        <a:t>Prevents small molecules from binding in the pocket region </a:t>
                      </a:r>
                      <a:endParaRPr sz="2400">
                        <a:latin typeface="Calibri"/>
                        <a:ea typeface="Calibri"/>
                        <a:cs typeface="Calibri"/>
                        <a:sym typeface="Calibri"/>
                      </a:endParaRPr>
                    </a:p>
                  </a:txBody>
                  <a:tcPr marT="0" marB="0" marR="55850" marL="55850"/>
                </a:tc>
                <a:tc>
                  <a:txBody>
                    <a:bodyPr/>
                    <a:lstStyle/>
                    <a:p>
                      <a:pPr indent="0" lvl="0" marL="0" marR="0" rtl="0" algn="l">
                        <a:spcBef>
                          <a:spcPts val="0"/>
                        </a:spcBef>
                        <a:spcAft>
                          <a:spcPts val="0"/>
                        </a:spcAft>
                        <a:buNone/>
                      </a:pPr>
                      <a:r>
                        <a:rPr lang="en-US" sz="2000"/>
                        <a:t>Mutations in the small molecule binding pocket region: arginine, two tryptophans and one tyrosine to alanines (acetate molecule in the potential binding pocket colored in blue)</a:t>
                      </a:r>
                      <a:endParaRPr/>
                    </a:p>
                    <a:p>
                      <a:pPr indent="0" lvl="0" marL="0" marR="0" rtl="0" algn="l">
                        <a:lnSpc>
                          <a:spcPct val="200000"/>
                        </a:lnSpc>
                        <a:spcBef>
                          <a:spcPts val="0"/>
                        </a:spcBef>
                        <a:spcAft>
                          <a:spcPts val="0"/>
                        </a:spcAft>
                        <a:buNone/>
                      </a:pPr>
                      <a:r>
                        <a:rPr lang="en-US" sz="1050"/>
                        <a:t> </a:t>
                      </a:r>
                      <a:endParaRPr sz="1050">
                        <a:latin typeface="Calibri"/>
                        <a:ea typeface="Calibri"/>
                        <a:cs typeface="Calibri"/>
                        <a:sym typeface="Calibri"/>
                      </a:endParaRPr>
                    </a:p>
                  </a:txBody>
                  <a:tcPr marT="0" marB="0" marR="55850" marL="55850"/>
                </a:tc>
                <a:tc>
                  <a:txBody>
                    <a:bodyPr/>
                    <a:lstStyle/>
                    <a:p>
                      <a:pPr indent="0" lvl="0" marL="0" marR="0" rtl="0" algn="l">
                        <a:lnSpc>
                          <a:spcPct val="200000"/>
                        </a:lnSpc>
                        <a:spcBef>
                          <a:spcPts val="0"/>
                        </a:spcBef>
                        <a:spcAft>
                          <a:spcPts val="0"/>
                        </a:spcAft>
                        <a:buNone/>
                      </a:pPr>
                      <a:r>
                        <a:t/>
                      </a:r>
                      <a:endParaRPr sz="900">
                        <a:latin typeface="Calibri"/>
                        <a:ea typeface="Calibri"/>
                        <a:cs typeface="Calibri"/>
                        <a:sym typeface="Calibri"/>
                      </a:endParaRPr>
                    </a:p>
                  </a:txBody>
                  <a:tcPr marT="0" marB="0" marR="55850" marL="55850"/>
                </a:tc>
              </a:tr>
            </a:tbl>
          </a:graphicData>
        </a:graphic>
      </p:graphicFrame>
      <p:pic>
        <p:nvPicPr>
          <p:cNvPr id="211" name="Google Shape;211;p13"/>
          <p:cNvPicPr preferRelativeResize="0"/>
          <p:nvPr/>
        </p:nvPicPr>
        <p:blipFill rotWithShape="1">
          <a:blip r:embed="rId3">
            <a:alphaModFix/>
          </a:blip>
          <a:srcRect b="0" l="0" r="0" t="0"/>
          <a:stretch/>
        </p:blipFill>
        <p:spPr>
          <a:xfrm>
            <a:off x="9094477" y="2015336"/>
            <a:ext cx="1767005" cy="1801651"/>
          </a:xfrm>
          <a:prstGeom prst="rect">
            <a:avLst/>
          </a:prstGeom>
          <a:noFill/>
          <a:ln>
            <a:noFill/>
          </a:ln>
        </p:spPr>
      </p:pic>
      <p:pic>
        <p:nvPicPr>
          <p:cNvPr id="212" name="Google Shape;212;p13"/>
          <p:cNvPicPr preferRelativeResize="0"/>
          <p:nvPr/>
        </p:nvPicPr>
        <p:blipFill rotWithShape="1">
          <a:blip r:embed="rId4">
            <a:alphaModFix/>
          </a:blip>
          <a:srcRect b="0" l="0" r="0" t="0"/>
          <a:stretch/>
        </p:blipFill>
        <p:spPr>
          <a:xfrm>
            <a:off x="8704863" y="4074842"/>
            <a:ext cx="2864285" cy="1992856"/>
          </a:xfrm>
          <a:prstGeom prst="rect">
            <a:avLst/>
          </a:prstGeom>
          <a:noFill/>
          <a:ln>
            <a:noFill/>
          </a:ln>
        </p:spPr>
      </p:pic>
      <p:graphicFrame>
        <p:nvGraphicFramePr>
          <p:cNvPr id="213" name="Google Shape;213;p13"/>
          <p:cNvGraphicFramePr/>
          <p:nvPr/>
        </p:nvGraphicFramePr>
        <p:xfrm>
          <a:off x="840050" y="1376667"/>
          <a:ext cx="3000000" cy="3000000"/>
        </p:xfrm>
        <a:graphic>
          <a:graphicData uri="http://schemas.openxmlformats.org/drawingml/2006/table">
            <a:tbl>
              <a:tblPr bandRow="1" firstCol="1" firstRow="1">
                <a:noFill/>
                <a:tableStyleId>{C58BD275-A5F2-401F-84F4-FBE363D4BB50}</a:tableStyleId>
              </a:tblPr>
              <a:tblGrid>
                <a:gridCol w="1848125"/>
                <a:gridCol w="2608850"/>
                <a:gridCol w="3197100"/>
                <a:gridCol w="3418775"/>
              </a:tblGrid>
              <a:tr h="574875">
                <a:tc>
                  <a:txBody>
                    <a:bodyPr/>
                    <a:lstStyle/>
                    <a:p>
                      <a:pPr indent="0" lvl="0" marL="0" marR="0" rtl="0" algn="l">
                        <a:lnSpc>
                          <a:spcPct val="200000"/>
                        </a:lnSpc>
                        <a:spcBef>
                          <a:spcPts val="0"/>
                        </a:spcBef>
                        <a:spcAft>
                          <a:spcPts val="0"/>
                        </a:spcAft>
                        <a:buNone/>
                      </a:pPr>
                      <a:r>
                        <a:rPr lang="en-US" sz="1800"/>
                        <a:t>Name</a:t>
                      </a:r>
                      <a:endParaRPr sz="1800">
                        <a:latin typeface="Calibri"/>
                        <a:ea typeface="Calibri"/>
                        <a:cs typeface="Calibri"/>
                        <a:sym typeface="Calibri"/>
                      </a:endParaRPr>
                    </a:p>
                  </a:txBody>
                  <a:tcPr marT="0" marB="0" marR="55850" marL="55850"/>
                </a:tc>
                <a:tc>
                  <a:txBody>
                    <a:bodyPr/>
                    <a:lstStyle/>
                    <a:p>
                      <a:pPr indent="0" lvl="0" marL="0" marR="0" rtl="0" algn="l">
                        <a:lnSpc>
                          <a:spcPct val="200000"/>
                        </a:lnSpc>
                        <a:spcBef>
                          <a:spcPts val="0"/>
                        </a:spcBef>
                        <a:spcAft>
                          <a:spcPts val="0"/>
                        </a:spcAft>
                        <a:buNone/>
                      </a:pPr>
                      <a:r>
                        <a:rPr lang="en-US" sz="1800"/>
                        <a:t>Purpose</a:t>
                      </a:r>
                      <a:endParaRPr sz="1800">
                        <a:latin typeface="Calibri"/>
                        <a:ea typeface="Calibri"/>
                        <a:cs typeface="Calibri"/>
                        <a:sym typeface="Calibri"/>
                      </a:endParaRPr>
                    </a:p>
                  </a:txBody>
                  <a:tcPr marT="0" marB="0" marR="55850" marL="55850"/>
                </a:tc>
                <a:tc>
                  <a:txBody>
                    <a:bodyPr/>
                    <a:lstStyle/>
                    <a:p>
                      <a:pPr indent="0" lvl="0" marL="0" marR="0" rtl="0" algn="l">
                        <a:lnSpc>
                          <a:spcPct val="200000"/>
                        </a:lnSpc>
                        <a:spcBef>
                          <a:spcPts val="0"/>
                        </a:spcBef>
                        <a:spcAft>
                          <a:spcPts val="0"/>
                        </a:spcAft>
                        <a:buNone/>
                      </a:pPr>
                      <a:r>
                        <a:rPr lang="en-US" sz="1800"/>
                        <a:t>Description</a:t>
                      </a:r>
                      <a:endParaRPr sz="1800">
                        <a:latin typeface="Calibri"/>
                        <a:ea typeface="Calibri"/>
                        <a:cs typeface="Calibri"/>
                        <a:sym typeface="Calibri"/>
                      </a:endParaRPr>
                    </a:p>
                  </a:txBody>
                  <a:tcPr marT="0" marB="0" marR="55850" marL="55850"/>
                </a:tc>
                <a:tc>
                  <a:txBody>
                    <a:bodyPr/>
                    <a:lstStyle/>
                    <a:p>
                      <a:pPr indent="0" lvl="0" marL="0" marR="0" rtl="0" algn="l">
                        <a:lnSpc>
                          <a:spcPct val="200000"/>
                        </a:lnSpc>
                        <a:spcBef>
                          <a:spcPts val="0"/>
                        </a:spcBef>
                        <a:spcAft>
                          <a:spcPts val="0"/>
                        </a:spcAft>
                        <a:buNone/>
                      </a:pPr>
                      <a:r>
                        <a:rPr lang="en-US" sz="1800"/>
                        <a:t>Illustration </a:t>
                      </a:r>
                      <a:endParaRPr sz="1800">
                        <a:latin typeface="Calibri"/>
                        <a:ea typeface="Calibri"/>
                        <a:cs typeface="Calibri"/>
                        <a:sym typeface="Calibri"/>
                      </a:endParaRPr>
                    </a:p>
                  </a:txBody>
                  <a:tcPr marT="0" marB="0" marR="55850" marL="55850"/>
                </a:tc>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8" name="Shape 218"/>
        <p:cNvGrpSpPr/>
        <p:nvPr/>
      </p:nvGrpSpPr>
      <p:grpSpPr>
        <a:xfrm>
          <a:off x="0" y="0"/>
          <a:ext cx="0" cy="0"/>
          <a:chOff x="0" y="0"/>
          <a:chExt cx="0" cy="0"/>
        </a:xfrm>
      </p:grpSpPr>
      <p:sp>
        <p:nvSpPr>
          <p:cNvPr id="219" name="Google Shape;219;p1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000"/>
              <a:buFont typeface="Calibri"/>
              <a:buNone/>
            </a:pPr>
            <a:r>
              <a:rPr lang="en-US" sz="4000"/>
              <a:t>Results of intramacrophage assay testing cysteine mutant </a:t>
            </a:r>
            <a:endParaRPr/>
          </a:p>
        </p:txBody>
      </p:sp>
      <p:graphicFrame>
        <p:nvGraphicFramePr>
          <p:cNvPr id="220" name="Google Shape;220;p14"/>
          <p:cNvGraphicFramePr/>
          <p:nvPr/>
        </p:nvGraphicFramePr>
        <p:xfrm>
          <a:off x="2408707" y="1376249"/>
          <a:ext cx="7057510" cy="4240780"/>
        </p:xfrm>
        <a:graphic>
          <a:graphicData uri="http://schemas.openxmlformats.org/drawingml/2006/chart">
            <c:chart r:id="rId3"/>
          </a:graphicData>
        </a:graphic>
      </p:graphicFrame>
      <p:sp>
        <p:nvSpPr>
          <p:cNvPr id="221" name="Google Shape;221;p14"/>
          <p:cNvSpPr txBox="1"/>
          <p:nvPr/>
        </p:nvSpPr>
        <p:spPr>
          <a:xfrm>
            <a:off x="3236188" y="4742567"/>
            <a:ext cx="5719624" cy="1200329"/>
          </a:xfrm>
          <a:prstGeom prst="rect">
            <a:avLst/>
          </a:prstGeom>
          <a:solidFill>
            <a:schemeClr val="lt1"/>
          </a:solid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Calibri"/>
                <a:ea typeface="Calibri"/>
                <a:cs typeface="Calibri"/>
                <a:sym typeface="Calibri"/>
              </a:rPr>
              <a:t>PmrA	   +	        +                -                 -	            </a:t>
            </a:r>
            <a:endParaRPr/>
          </a:p>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a:p>
            <a:pPr indent="0" lvl="0" marL="0" marR="0" rtl="0" algn="l">
              <a:spcBef>
                <a:spcPts val="0"/>
              </a:spcBef>
              <a:spcAft>
                <a:spcPts val="0"/>
              </a:spcAft>
              <a:buNone/>
            </a:pPr>
            <a:r>
              <a:rPr lang="en-US" sz="2400">
                <a:solidFill>
                  <a:schemeClr val="dk1"/>
                </a:solidFill>
                <a:latin typeface="Calibri"/>
                <a:ea typeface="Calibri"/>
                <a:cs typeface="Calibri"/>
                <a:sym typeface="Calibri"/>
              </a:rPr>
              <a:t>PriM	   +	      - C               +    	  - C  	   </a:t>
            </a:r>
            <a:endParaRPr/>
          </a:p>
        </p:txBody>
      </p:sp>
      <p:sp>
        <p:nvSpPr>
          <p:cNvPr id="222" name="Google Shape;222;p14"/>
          <p:cNvSpPr txBox="1"/>
          <p:nvPr/>
        </p:nvSpPr>
        <p:spPr>
          <a:xfrm>
            <a:off x="4264343" y="6123543"/>
            <a:ext cx="568960" cy="369332"/>
          </a:xfrm>
          <a:prstGeom prst="rect">
            <a:avLst/>
          </a:prstGeom>
          <a:solidFill>
            <a:schemeClr val="lt1"/>
          </a:solid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LVS</a:t>
            </a:r>
            <a:endParaRPr/>
          </a:p>
        </p:txBody>
      </p:sp>
      <p:sp>
        <p:nvSpPr>
          <p:cNvPr id="223" name="Google Shape;223;p14"/>
          <p:cNvSpPr txBox="1"/>
          <p:nvPr/>
        </p:nvSpPr>
        <p:spPr>
          <a:xfrm>
            <a:off x="5102882" y="6123543"/>
            <a:ext cx="1359989" cy="369332"/>
          </a:xfrm>
          <a:prstGeom prst="rect">
            <a:avLst/>
          </a:prstGeom>
          <a:solidFill>
            <a:schemeClr val="lt1"/>
          </a:solid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LVS_no_C1</a:t>
            </a:r>
            <a:endParaRPr/>
          </a:p>
        </p:txBody>
      </p:sp>
      <p:sp>
        <p:nvSpPr>
          <p:cNvPr id="224" name="Google Shape;224;p14"/>
          <p:cNvSpPr txBox="1"/>
          <p:nvPr/>
        </p:nvSpPr>
        <p:spPr>
          <a:xfrm>
            <a:off x="6558666" y="6123543"/>
            <a:ext cx="822960" cy="369332"/>
          </a:xfrm>
          <a:prstGeom prst="rect">
            <a:avLst/>
          </a:prstGeom>
          <a:solidFill>
            <a:schemeClr val="lt1"/>
          </a:solid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i="1" lang="en-US" sz="1800">
                <a:solidFill>
                  <a:schemeClr val="dk1"/>
                </a:solidFill>
                <a:latin typeface="Calibri"/>
                <a:ea typeface="Calibri"/>
                <a:cs typeface="Calibri"/>
                <a:sym typeface="Calibri"/>
              </a:rPr>
              <a:t>ΔpmrA</a:t>
            </a:r>
            <a:endParaRPr i="1" sz="1800">
              <a:solidFill>
                <a:schemeClr val="dk1"/>
              </a:solidFill>
              <a:latin typeface="Calibri"/>
              <a:ea typeface="Calibri"/>
              <a:cs typeface="Calibri"/>
              <a:sym typeface="Calibri"/>
            </a:endParaRPr>
          </a:p>
        </p:txBody>
      </p:sp>
      <p:sp>
        <p:nvSpPr>
          <p:cNvPr id="225" name="Google Shape;225;p14"/>
          <p:cNvSpPr txBox="1"/>
          <p:nvPr/>
        </p:nvSpPr>
        <p:spPr>
          <a:xfrm>
            <a:off x="7589157" y="6123543"/>
            <a:ext cx="1587500" cy="369332"/>
          </a:xfrm>
          <a:prstGeom prst="rect">
            <a:avLst/>
          </a:prstGeom>
          <a:solidFill>
            <a:schemeClr val="lt1"/>
          </a:solid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i="1" lang="en-US" sz="1800">
                <a:solidFill>
                  <a:schemeClr val="dk1"/>
                </a:solidFill>
                <a:latin typeface="Calibri"/>
                <a:ea typeface="Calibri"/>
                <a:cs typeface="Calibri"/>
                <a:sym typeface="Calibri"/>
              </a:rPr>
              <a:t>ΔpmrA</a:t>
            </a:r>
            <a:r>
              <a:rPr lang="en-US" sz="1800">
                <a:solidFill>
                  <a:schemeClr val="dk1"/>
                </a:solidFill>
                <a:latin typeface="Calibri"/>
                <a:ea typeface="Calibri"/>
                <a:cs typeface="Calibri"/>
                <a:sym typeface="Calibri"/>
              </a:rPr>
              <a:t>_no_C1</a:t>
            </a:r>
            <a:endParaRPr i="1" sz="1800">
              <a:solidFill>
                <a:schemeClr val="dk1"/>
              </a:solidFill>
              <a:latin typeface="Calibri"/>
              <a:ea typeface="Calibri"/>
              <a:cs typeface="Calibri"/>
              <a:sym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0" name="Shape 230"/>
        <p:cNvGrpSpPr/>
        <p:nvPr/>
      </p:nvGrpSpPr>
      <p:grpSpPr>
        <a:xfrm>
          <a:off x="0" y="0"/>
          <a:ext cx="0" cy="0"/>
          <a:chOff x="0" y="0"/>
          <a:chExt cx="0" cy="0"/>
        </a:xfrm>
      </p:grpSpPr>
      <p:sp>
        <p:nvSpPr>
          <p:cNvPr id="231" name="Google Shape;231;p15"/>
          <p:cNvSpPr txBox="1"/>
          <p:nvPr>
            <p:ph type="title"/>
          </p:nvPr>
        </p:nvSpPr>
        <p:spPr>
          <a:xfrm>
            <a:off x="797560" y="3143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Font typeface="Calibri"/>
              <a:buNone/>
            </a:pPr>
            <a:r>
              <a:rPr lang="en-US" sz="3600"/>
              <a:t>Results of intramacrophage assay testing pocket mutant </a:t>
            </a:r>
            <a:endParaRPr/>
          </a:p>
        </p:txBody>
      </p:sp>
      <p:sp>
        <p:nvSpPr>
          <p:cNvPr id="232" name="Google Shape;232;p15"/>
          <p:cNvSpPr txBox="1"/>
          <p:nvPr/>
        </p:nvSpPr>
        <p:spPr>
          <a:xfrm>
            <a:off x="6184197" y="6359009"/>
            <a:ext cx="822960" cy="369332"/>
          </a:xfrm>
          <a:prstGeom prst="rect">
            <a:avLst/>
          </a:prstGeom>
          <a:solidFill>
            <a:schemeClr val="lt1"/>
          </a:solid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i="1" lang="en-US" sz="1800">
                <a:solidFill>
                  <a:schemeClr val="dk1"/>
                </a:solidFill>
                <a:latin typeface="Calibri"/>
                <a:ea typeface="Calibri"/>
                <a:cs typeface="Calibri"/>
                <a:sym typeface="Calibri"/>
              </a:rPr>
              <a:t>ΔpmrA</a:t>
            </a:r>
            <a:endParaRPr i="1" sz="1800">
              <a:solidFill>
                <a:schemeClr val="dk1"/>
              </a:solidFill>
              <a:latin typeface="Calibri"/>
              <a:ea typeface="Calibri"/>
              <a:cs typeface="Calibri"/>
              <a:sym typeface="Calibri"/>
            </a:endParaRPr>
          </a:p>
        </p:txBody>
      </p:sp>
      <p:sp>
        <p:nvSpPr>
          <p:cNvPr id="233" name="Google Shape;233;p15"/>
          <p:cNvSpPr txBox="1"/>
          <p:nvPr/>
        </p:nvSpPr>
        <p:spPr>
          <a:xfrm>
            <a:off x="3872458" y="6356350"/>
            <a:ext cx="568960" cy="369332"/>
          </a:xfrm>
          <a:prstGeom prst="rect">
            <a:avLst/>
          </a:prstGeom>
          <a:solidFill>
            <a:schemeClr val="lt1"/>
          </a:solid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LVS</a:t>
            </a:r>
            <a:endParaRPr/>
          </a:p>
        </p:txBody>
      </p:sp>
      <p:sp>
        <p:nvSpPr>
          <p:cNvPr id="234" name="Google Shape;234;p15"/>
          <p:cNvSpPr txBox="1"/>
          <p:nvPr/>
        </p:nvSpPr>
        <p:spPr>
          <a:xfrm>
            <a:off x="4824208" y="6359009"/>
            <a:ext cx="1359989" cy="369332"/>
          </a:xfrm>
          <a:prstGeom prst="rect">
            <a:avLst/>
          </a:prstGeom>
          <a:solidFill>
            <a:schemeClr val="lt1"/>
          </a:solid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LVS_mpk</a:t>
            </a:r>
            <a:endParaRPr sz="1800">
              <a:solidFill>
                <a:schemeClr val="dk1"/>
              </a:solidFill>
              <a:latin typeface="Calibri"/>
              <a:ea typeface="Calibri"/>
              <a:cs typeface="Calibri"/>
              <a:sym typeface="Calibri"/>
            </a:endParaRPr>
          </a:p>
        </p:txBody>
      </p:sp>
      <p:sp>
        <p:nvSpPr>
          <p:cNvPr id="235" name="Google Shape;235;p15"/>
          <p:cNvSpPr txBox="1"/>
          <p:nvPr/>
        </p:nvSpPr>
        <p:spPr>
          <a:xfrm>
            <a:off x="7162437" y="6359009"/>
            <a:ext cx="1587500" cy="369332"/>
          </a:xfrm>
          <a:prstGeom prst="rect">
            <a:avLst/>
          </a:prstGeom>
          <a:solidFill>
            <a:schemeClr val="lt1"/>
          </a:solid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i="1" lang="en-US" sz="1800">
                <a:solidFill>
                  <a:schemeClr val="dk1"/>
                </a:solidFill>
                <a:latin typeface="Calibri"/>
                <a:ea typeface="Calibri"/>
                <a:cs typeface="Calibri"/>
                <a:sym typeface="Calibri"/>
              </a:rPr>
              <a:t>ΔpmrA_</a:t>
            </a:r>
            <a:r>
              <a:rPr lang="en-US" sz="1800">
                <a:solidFill>
                  <a:schemeClr val="dk1"/>
                </a:solidFill>
                <a:latin typeface="Calibri"/>
                <a:ea typeface="Calibri"/>
                <a:cs typeface="Calibri"/>
                <a:sym typeface="Calibri"/>
              </a:rPr>
              <a:t>mpk</a:t>
            </a:r>
            <a:endParaRPr i="1" sz="1800">
              <a:solidFill>
                <a:schemeClr val="dk1"/>
              </a:solidFill>
              <a:latin typeface="Calibri"/>
              <a:ea typeface="Calibri"/>
              <a:cs typeface="Calibri"/>
              <a:sym typeface="Calibri"/>
            </a:endParaRPr>
          </a:p>
        </p:txBody>
      </p:sp>
      <p:graphicFrame>
        <p:nvGraphicFramePr>
          <p:cNvPr id="236" name="Google Shape;236;p15"/>
          <p:cNvGraphicFramePr/>
          <p:nvPr/>
        </p:nvGraphicFramePr>
        <p:xfrm>
          <a:off x="2084976" y="1384879"/>
          <a:ext cx="6853647" cy="4637080"/>
        </p:xfrm>
        <a:graphic>
          <a:graphicData uri="http://schemas.openxmlformats.org/drawingml/2006/chart">
            <c:chart r:id="rId3"/>
          </a:graphicData>
        </a:graphic>
      </p:graphicFrame>
      <p:sp>
        <p:nvSpPr>
          <p:cNvPr id="237" name="Google Shape;237;p15"/>
          <p:cNvSpPr txBox="1"/>
          <p:nvPr/>
        </p:nvSpPr>
        <p:spPr>
          <a:xfrm>
            <a:off x="2786836" y="4995116"/>
            <a:ext cx="5719624" cy="1200329"/>
          </a:xfrm>
          <a:prstGeom prst="rect">
            <a:avLst/>
          </a:prstGeom>
          <a:solidFill>
            <a:schemeClr val="lt1"/>
          </a:solid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Calibri"/>
                <a:ea typeface="Calibri"/>
                <a:cs typeface="Calibri"/>
                <a:sym typeface="Calibri"/>
              </a:rPr>
              <a:t>PmrA	    +	        +                -                -	            </a:t>
            </a:r>
            <a:endParaRPr/>
          </a:p>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a:p>
            <a:pPr indent="0" lvl="0" marL="0" marR="0" rtl="0" algn="l">
              <a:spcBef>
                <a:spcPts val="0"/>
              </a:spcBef>
              <a:spcAft>
                <a:spcPts val="0"/>
              </a:spcAft>
              <a:buNone/>
            </a:pPr>
            <a:r>
              <a:rPr lang="en-US" sz="2400">
                <a:solidFill>
                  <a:schemeClr val="dk1"/>
                </a:solidFill>
                <a:latin typeface="Calibri"/>
                <a:ea typeface="Calibri"/>
                <a:cs typeface="Calibri"/>
                <a:sym typeface="Calibri"/>
              </a:rPr>
              <a:t>PriM	    +	      mpk            + 	 mpk  	   </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2" name="Shape 242"/>
        <p:cNvGrpSpPr/>
        <p:nvPr/>
      </p:nvGrpSpPr>
      <p:grpSpPr>
        <a:xfrm>
          <a:off x="0" y="0"/>
          <a:ext cx="0" cy="0"/>
          <a:chOff x="0" y="0"/>
          <a:chExt cx="0" cy="0"/>
        </a:xfrm>
      </p:grpSpPr>
      <p:sp>
        <p:nvSpPr>
          <p:cNvPr id="243" name="Google Shape;243;p1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en-US"/>
              <a:t>Specific Aim 2: Identify factors critical to the function of PriM</a:t>
            </a:r>
            <a:endParaRPr b="1"/>
          </a:p>
        </p:txBody>
      </p:sp>
      <p:sp>
        <p:nvSpPr>
          <p:cNvPr id="244" name="Google Shape;244;p16"/>
          <p:cNvSpPr txBox="1"/>
          <p:nvPr/>
        </p:nvSpPr>
        <p:spPr>
          <a:xfrm>
            <a:off x="288925" y="2090172"/>
            <a:ext cx="11528827" cy="403187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Calibri"/>
                <a:ea typeface="Calibri"/>
                <a:cs typeface="Calibri"/>
                <a:sym typeface="Calibri"/>
              </a:rPr>
              <a:t>Transposon: genetic element capable of inserting itself into the genome</a:t>
            </a:r>
            <a:endParaRPr/>
          </a:p>
          <a:p>
            <a:pPr indent="0" lvl="0" marL="0" marR="0" rtl="0" algn="l">
              <a:spcBef>
                <a:spcPts val="0"/>
              </a:spcBef>
              <a:spcAft>
                <a:spcPts val="0"/>
              </a:spcAft>
              <a:buNone/>
            </a:pPr>
            <a:r>
              <a:rPr lang="en-US" sz="2400">
                <a:solidFill>
                  <a:schemeClr val="dk1"/>
                </a:solidFill>
                <a:latin typeface="Calibri"/>
                <a:ea typeface="Calibri"/>
                <a:cs typeface="Calibri"/>
                <a:sym typeface="Calibri"/>
              </a:rPr>
              <a:t>	</a:t>
            </a:r>
            <a:endParaRPr/>
          </a:p>
          <a:p>
            <a:pPr indent="0" lvl="0" marL="0" marR="0" rtl="0" algn="l">
              <a:spcBef>
                <a:spcPts val="0"/>
              </a:spcBef>
              <a:spcAft>
                <a:spcPts val="0"/>
              </a:spcAft>
              <a:buNone/>
            </a:pPr>
            <a:r>
              <a:rPr lang="en-US" sz="2400">
                <a:solidFill>
                  <a:schemeClr val="dk1"/>
                </a:solidFill>
                <a:latin typeface="Calibri"/>
                <a:ea typeface="Calibri"/>
                <a:cs typeface="Calibri"/>
                <a:sym typeface="Calibri"/>
              </a:rPr>
              <a:t>	</a:t>
            </a:r>
            <a:r>
              <a:rPr lang="en-US" sz="2800">
                <a:solidFill>
                  <a:schemeClr val="dk1"/>
                </a:solidFill>
                <a:latin typeface="Calibri"/>
                <a:ea typeface="Calibri"/>
                <a:cs typeface="Calibri"/>
                <a:sym typeface="Calibri"/>
              </a:rPr>
              <a:t>Transform Δ</a:t>
            </a:r>
            <a:r>
              <a:rPr i="1" lang="en-US" sz="2800">
                <a:solidFill>
                  <a:schemeClr val="dk1"/>
                </a:solidFill>
                <a:latin typeface="Calibri"/>
                <a:ea typeface="Calibri"/>
                <a:cs typeface="Calibri"/>
                <a:sym typeface="Calibri"/>
              </a:rPr>
              <a:t>pmrA</a:t>
            </a:r>
            <a:r>
              <a:rPr lang="en-US" sz="2800">
                <a:solidFill>
                  <a:schemeClr val="dk1"/>
                </a:solidFill>
                <a:latin typeface="Calibri"/>
                <a:ea typeface="Calibri"/>
                <a:cs typeface="Calibri"/>
                <a:sym typeface="Calibri"/>
              </a:rPr>
              <a:t> PriM+ cells with transposon containing plasmid </a:t>
            </a:r>
            <a:endParaRPr sz="2400">
              <a:solidFill>
                <a:schemeClr val="dk1"/>
              </a:solidFill>
              <a:latin typeface="Calibri"/>
              <a:ea typeface="Calibri"/>
              <a:cs typeface="Calibri"/>
              <a:sym typeface="Calibri"/>
            </a:endParaRPr>
          </a:p>
          <a:p>
            <a:pPr indent="-342900" lvl="3" marL="1714500" marR="0" rtl="0" algn="l">
              <a:spcBef>
                <a:spcPts val="0"/>
              </a:spcBef>
              <a:spcAft>
                <a:spcPts val="0"/>
              </a:spcAft>
              <a:buClr>
                <a:schemeClr val="dk1"/>
              </a:buClr>
              <a:buSzPts val="2400"/>
              <a:buFont typeface="Arial"/>
              <a:buChar char="•"/>
            </a:pPr>
            <a:r>
              <a:rPr b="0" i="0" lang="en-US" sz="2400" u="none" cap="none" strike="noStrike">
                <a:solidFill>
                  <a:schemeClr val="dk1"/>
                </a:solidFill>
                <a:latin typeface="Calibri"/>
                <a:ea typeface="Calibri"/>
                <a:cs typeface="Calibri"/>
                <a:sym typeface="Calibri"/>
              </a:rPr>
              <a:t>Use the pSD26 plasmid containing the mariner transposon 		</a:t>
            </a:r>
            <a:endParaRPr/>
          </a:p>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a:p>
            <a:pPr indent="0" lvl="0" marL="0" marR="0" rtl="0" algn="l">
              <a:spcBef>
                <a:spcPts val="0"/>
              </a:spcBef>
              <a:spcAft>
                <a:spcPts val="0"/>
              </a:spcAft>
              <a:buNone/>
            </a:pPr>
            <a:r>
              <a:rPr lang="en-US" sz="2400">
                <a:solidFill>
                  <a:schemeClr val="dk1"/>
                </a:solidFill>
                <a:latin typeface="Calibri"/>
                <a:ea typeface="Calibri"/>
                <a:cs typeface="Calibri"/>
                <a:sym typeface="Calibri"/>
              </a:rPr>
              <a:t>	</a:t>
            </a:r>
            <a:r>
              <a:rPr lang="en-US" sz="2800">
                <a:solidFill>
                  <a:schemeClr val="dk1"/>
                </a:solidFill>
                <a:latin typeface="Calibri"/>
                <a:ea typeface="Calibri"/>
                <a:cs typeface="Calibri"/>
                <a:sym typeface="Calibri"/>
              </a:rPr>
              <a:t>Inactivates the genes it inserts itself into </a:t>
            </a:r>
            <a:endParaRPr/>
          </a:p>
          <a:p>
            <a:pPr indent="-342900" lvl="3" marL="1714500" marR="0" rtl="0" algn="l">
              <a:spcBef>
                <a:spcPts val="0"/>
              </a:spcBef>
              <a:spcAft>
                <a:spcPts val="0"/>
              </a:spcAft>
              <a:buClr>
                <a:schemeClr val="dk1"/>
              </a:buClr>
              <a:buSzPts val="2400"/>
              <a:buFont typeface="Arial"/>
              <a:buChar char="•"/>
            </a:pPr>
            <a:r>
              <a:rPr b="0" i="0" lang="en-US" sz="2400" u="none" cap="none" strike="noStrike">
                <a:solidFill>
                  <a:schemeClr val="dk1"/>
                </a:solidFill>
                <a:latin typeface="Calibri"/>
                <a:ea typeface="Calibri"/>
                <a:cs typeface="Calibri"/>
                <a:sym typeface="Calibri"/>
              </a:rPr>
              <a:t>Create a transposon mutant library 	</a:t>
            </a:r>
            <a:endParaRPr/>
          </a:p>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a:p>
            <a:pPr indent="0" lvl="0" marL="0" marR="0" rtl="0" algn="l">
              <a:spcBef>
                <a:spcPts val="0"/>
              </a:spcBef>
              <a:spcAft>
                <a:spcPts val="0"/>
              </a:spcAft>
              <a:buNone/>
            </a:pPr>
            <a:r>
              <a:rPr lang="en-US" sz="2400">
                <a:solidFill>
                  <a:schemeClr val="dk1"/>
                </a:solidFill>
                <a:latin typeface="Calibri"/>
                <a:ea typeface="Calibri"/>
                <a:cs typeface="Calibri"/>
                <a:sym typeface="Calibri"/>
              </a:rPr>
              <a:t>	</a:t>
            </a:r>
            <a:r>
              <a:rPr lang="en-US" sz="2800">
                <a:solidFill>
                  <a:schemeClr val="dk1"/>
                </a:solidFill>
                <a:latin typeface="Calibri"/>
                <a:ea typeface="Calibri"/>
                <a:cs typeface="Calibri"/>
                <a:sym typeface="Calibri"/>
              </a:rPr>
              <a:t>Can select for mutants that can rescue virulence in macrophage</a:t>
            </a:r>
            <a:endParaRPr/>
          </a:p>
          <a:p>
            <a:pPr indent="0" lvl="3" marL="1371600" marR="0" rtl="0" algn="l">
              <a:spcBef>
                <a:spcPts val="0"/>
              </a:spcBef>
              <a:spcAft>
                <a:spcPts val="0"/>
              </a:spcAft>
              <a:buNone/>
            </a:pPr>
            <a:r>
              <a:rPr b="0" i="0" lang="en-US" sz="2800" u="none" cap="none" strike="noStrike">
                <a:solidFill>
                  <a:schemeClr val="dk1"/>
                </a:solidFill>
                <a:latin typeface="Calibri"/>
                <a:ea typeface="Calibri"/>
                <a:cs typeface="Calibri"/>
                <a:sym typeface="Calibri"/>
              </a:rPr>
              <a:t>		  </a:t>
            </a:r>
            <a:endParaRPr b="0" i="0" sz="2400" u="none" cap="none" strike="noStrike">
              <a:solidFill>
                <a:schemeClr val="dk1"/>
              </a:solidFill>
              <a:latin typeface="Calibri"/>
              <a:ea typeface="Calibri"/>
              <a:cs typeface="Calibri"/>
              <a:sym typeface="Calibr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44">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44">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44">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44">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44">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44">
                                            <p:txEl>
                                              <p:pRg end="5" st="5"/>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44">
                                            <p:txEl>
                                              <p:pRg end="6" st="6"/>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44">
                                            <p:txEl>
                                              <p:pRg end="7" st="7"/>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44">
                                            <p:txEl>
                                              <p:pRg end="8" st="8"/>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44">
                                            <p:txEl>
                                              <p:pRg end="9" st="9"/>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9" name="Shape 249"/>
        <p:cNvGrpSpPr/>
        <p:nvPr/>
      </p:nvGrpSpPr>
      <p:grpSpPr>
        <a:xfrm>
          <a:off x="0" y="0"/>
          <a:ext cx="0" cy="0"/>
          <a:chOff x="0" y="0"/>
          <a:chExt cx="0" cy="0"/>
        </a:xfrm>
      </p:grpSpPr>
      <p:pic>
        <p:nvPicPr>
          <p:cNvPr descr="4a.jpg" id="250" name="Google Shape;250;p17"/>
          <p:cNvPicPr preferRelativeResize="0"/>
          <p:nvPr/>
        </p:nvPicPr>
        <p:blipFill rotWithShape="1">
          <a:blip r:embed="rId3">
            <a:alphaModFix/>
          </a:blip>
          <a:srcRect b="0" l="0" r="0" t="0"/>
          <a:stretch/>
        </p:blipFill>
        <p:spPr>
          <a:xfrm>
            <a:off x="2021264" y="1380948"/>
            <a:ext cx="5317748" cy="4408298"/>
          </a:xfrm>
          <a:prstGeom prst="rect">
            <a:avLst/>
          </a:prstGeom>
          <a:noFill/>
          <a:ln>
            <a:noFill/>
          </a:ln>
        </p:spPr>
      </p:pic>
      <p:sp>
        <p:nvSpPr>
          <p:cNvPr id="251" name="Google Shape;251;p1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n-US"/>
              <a:t>Expected outcome from mutant selection </a:t>
            </a:r>
            <a:endParaRPr i="1"/>
          </a:p>
        </p:txBody>
      </p:sp>
      <p:sp>
        <p:nvSpPr>
          <p:cNvPr id="252" name="Google Shape;252;p17"/>
          <p:cNvSpPr txBox="1"/>
          <p:nvPr/>
        </p:nvSpPr>
        <p:spPr>
          <a:xfrm>
            <a:off x="6265433" y="2499472"/>
            <a:ext cx="1714500" cy="3467100"/>
          </a:xfrm>
          <a:prstGeom prst="rect">
            <a:avLst/>
          </a:prstGeom>
          <a:solidFill>
            <a:schemeClr val="lt1"/>
          </a:solidFill>
          <a:ln cap="flat" cmpd="sng" w="9525">
            <a:solidFill>
              <a:schemeClr val="lt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53" name="Google Shape;253;p17"/>
          <p:cNvSpPr txBox="1"/>
          <p:nvPr/>
        </p:nvSpPr>
        <p:spPr>
          <a:xfrm>
            <a:off x="-29547" y="1607154"/>
            <a:ext cx="1954465" cy="369332"/>
          </a:xfrm>
          <a:prstGeom prst="rect">
            <a:avLst/>
          </a:prstGeom>
          <a:solidFill>
            <a:schemeClr val="lt1"/>
          </a:solidFill>
          <a:ln>
            <a:noFill/>
          </a:ln>
        </p:spPr>
        <p:txBody>
          <a:bodyPr anchorCtr="0" anchor="t" bIns="45700" lIns="91425" spcFirstLastPara="1" rIns="91425" wrap="square" tIns="45700">
            <a:sp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pic>
        <p:nvPicPr>
          <p:cNvPr id="254" name="Google Shape;254;p17"/>
          <p:cNvPicPr preferRelativeResize="0"/>
          <p:nvPr/>
        </p:nvPicPr>
        <p:blipFill rotWithShape="1">
          <a:blip r:embed="rId4">
            <a:alphaModFix/>
          </a:blip>
          <a:srcRect b="0" l="0" r="0" t="0"/>
          <a:stretch/>
        </p:blipFill>
        <p:spPr>
          <a:xfrm>
            <a:off x="6261016" y="2153479"/>
            <a:ext cx="2293793" cy="3664795"/>
          </a:xfrm>
          <a:prstGeom prst="rect">
            <a:avLst/>
          </a:prstGeom>
          <a:noFill/>
          <a:ln>
            <a:noFill/>
          </a:ln>
        </p:spPr>
      </p:pic>
      <p:sp>
        <p:nvSpPr>
          <p:cNvPr id="255" name="Google Shape;255;p17"/>
          <p:cNvSpPr txBox="1"/>
          <p:nvPr/>
        </p:nvSpPr>
        <p:spPr>
          <a:xfrm>
            <a:off x="3293165" y="5015948"/>
            <a:ext cx="5400261" cy="875212"/>
          </a:xfrm>
          <a:prstGeom prst="rect">
            <a:avLst/>
          </a:prstGeom>
          <a:solidFill>
            <a:schemeClr val="lt1"/>
          </a:solidFill>
          <a:ln>
            <a:noFill/>
          </a:ln>
        </p:spPr>
        <p:txBody>
          <a:bodyPr anchorCtr="0" anchor="t" bIns="45700" lIns="91425" spcFirstLastPara="1" rIns="91425" wrap="square" tIns="45700">
            <a:sp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56" name="Google Shape;256;p17"/>
          <p:cNvSpPr txBox="1"/>
          <p:nvPr/>
        </p:nvSpPr>
        <p:spPr>
          <a:xfrm>
            <a:off x="2323402" y="5169154"/>
            <a:ext cx="6198673" cy="1200329"/>
          </a:xfrm>
          <a:prstGeom prst="rect">
            <a:avLst/>
          </a:prstGeom>
          <a:solidFill>
            <a:schemeClr val="lt1"/>
          </a:solid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Calibri"/>
                <a:ea typeface="Calibri"/>
                <a:cs typeface="Calibri"/>
                <a:sym typeface="Calibri"/>
              </a:rPr>
              <a:t>PmrA	    +	       -	         -	           -               -                            </a:t>
            </a:r>
            <a:endParaRPr/>
          </a:p>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a:p>
            <a:pPr indent="0" lvl="0" marL="0" marR="0" rtl="0" algn="l">
              <a:spcBef>
                <a:spcPts val="0"/>
              </a:spcBef>
              <a:spcAft>
                <a:spcPts val="0"/>
              </a:spcAft>
              <a:buNone/>
            </a:pPr>
            <a:r>
              <a:rPr lang="en-US" sz="2400">
                <a:solidFill>
                  <a:schemeClr val="dk1"/>
                </a:solidFill>
                <a:latin typeface="Calibri"/>
                <a:ea typeface="Calibri"/>
                <a:cs typeface="Calibri"/>
                <a:sym typeface="Calibri"/>
              </a:rPr>
              <a:t>PriM	    +	       +             -             ++            ++                          </a:t>
            </a:r>
            <a:endParaRPr/>
          </a:p>
        </p:txBody>
      </p:sp>
      <p:sp>
        <p:nvSpPr>
          <p:cNvPr id="257" name="Google Shape;257;p17"/>
          <p:cNvSpPr txBox="1"/>
          <p:nvPr/>
        </p:nvSpPr>
        <p:spPr>
          <a:xfrm>
            <a:off x="7837474" y="6369483"/>
            <a:ext cx="394561"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chemeClr val="dk1"/>
                </a:solidFill>
                <a:latin typeface="Calibri"/>
                <a:ea typeface="Calibri"/>
                <a:cs typeface="Calibri"/>
                <a:sym typeface="Calibri"/>
              </a:rPr>
              <a:t>*</a:t>
            </a:r>
            <a:endParaRPr sz="1800">
              <a:solidFill>
                <a:schemeClr val="dk1"/>
              </a:solidFill>
              <a:latin typeface="Calibri"/>
              <a:ea typeface="Calibri"/>
              <a:cs typeface="Calibri"/>
              <a:sym typeface="Calibri"/>
            </a:endParaRPr>
          </a:p>
        </p:txBody>
      </p:sp>
      <p:sp>
        <p:nvSpPr>
          <p:cNvPr id="258" name="Google Shape;258;p17"/>
          <p:cNvSpPr txBox="1"/>
          <p:nvPr/>
        </p:nvSpPr>
        <p:spPr>
          <a:xfrm>
            <a:off x="8104064" y="6374322"/>
            <a:ext cx="1178723"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Tn Mutant </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3" name="Shape 263"/>
        <p:cNvGrpSpPr/>
        <p:nvPr/>
      </p:nvGrpSpPr>
      <p:grpSpPr>
        <a:xfrm>
          <a:off x="0" y="0"/>
          <a:ext cx="0" cy="0"/>
          <a:chOff x="0" y="0"/>
          <a:chExt cx="0" cy="0"/>
        </a:xfrm>
      </p:grpSpPr>
      <p:sp>
        <p:nvSpPr>
          <p:cNvPr id="264" name="Google Shape;264;p1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n-US"/>
              <a:t>Conclusions and Future Directions </a:t>
            </a:r>
            <a:endParaRPr/>
          </a:p>
        </p:txBody>
      </p:sp>
      <p:sp>
        <p:nvSpPr>
          <p:cNvPr id="265" name="Google Shape;265;p18"/>
          <p:cNvSpPr txBox="1"/>
          <p:nvPr/>
        </p:nvSpPr>
        <p:spPr>
          <a:xfrm>
            <a:off x="1114008" y="1236933"/>
            <a:ext cx="9276348" cy="634019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t/>
            </a:r>
            <a:endParaRPr b="1" sz="3200">
              <a:solidFill>
                <a:schemeClr val="dk1"/>
              </a:solidFill>
              <a:latin typeface="Calibri"/>
              <a:ea typeface="Calibri"/>
              <a:cs typeface="Calibri"/>
              <a:sym typeface="Calibri"/>
            </a:endParaRPr>
          </a:p>
          <a:p>
            <a:pPr indent="0" lvl="0" marL="0" marR="0" rtl="0" algn="l">
              <a:spcBef>
                <a:spcPts val="0"/>
              </a:spcBef>
              <a:spcAft>
                <a:spcPts val="0"/>
              </a:spcAft>
              <a:buNone/>
            </a:pPr>
            <a:r>
              <a:rPr b="1" lang="en-US" sz="2400">
                <a:solidFill>
                  <a:schemeClr val="dk1"/>
                </a:solidFill>
                <a:latin typeface="Calibri"/>
                <a:ea typeface="Calibri"/>
                <a:cs typeface="Calibri"/>
                <a:sym typeface="Calibri"/>
              </a:rPr>
              <a:t>Specific Aim 1: Identify critical structural features of PriM</a:t>
            </a:r>
            <a:r>
              <a:rPr lang="en-US" sz="2400">
                <a:solidFill>
                  <a:schemeClr val="dk1"/>
                </a:solidFill>
                <a:latin typeface="Calibri"/>
                <a:ea typeface="Calibri"/>
                <a:cs typeface="Calibri"/>
                <a:sym typeface="Calibri"/>
              </a:rPr>
              <a:t> </a:t>
            </a:r>
            <a:endParaRPr/>
          </a:p>
          <a:p>
            <a:pPr indent="-342900" lvl="1" marL="800100" marR="0" rtl="0" algn="l">
              <a:spcBef>
                <a:spcPts val="0"/>
              </a:spcBef>
              <a:spcAft>
                <a:spcPts val="0"/>
              </a:spcAft>
              <a:buClr>
                <a:schemeClr val="dk1"/>
              </a:buClr>
              <a:buSzPts val="2400"/>
              <a:buFont typeface="Arial"/>
              <a:buChar char="•"/>
            </a:pPr>
            <a:r>
              <a:rPr b="0" i="0" lang="en-US" sz="2400" u="none" cap="none" strike="noStrike">
                <a:solidFill>
                  <a:schemeClr val="dk1"/>
                </a:solidFill>
                <a:latin typeface="Calibri"/>
                <a:ea typeface="Calibri"/>
                <a:cs typeface="Calibri"/>
                <a:sym typeface="Calibri"/>
              </a:rPr>
              <a:t>Removal of disulfide bond seemed not to affect function </a:t>
            </a:r>
            <a:endParaRPr/>
          </a:p>
          <a:p>
            <a:pPr indent="-342900" lvl="1" marL="800100" marR="0" rtl="0" algn="l">
              <a:spcBef>
                <a:spcPts val="0"/>
              </a:spcBef>
              <a:spcAft>
                <a:spcPts val="0"/>
              </a:spcAft>
              <a:buClr>
                <a:schemeClr val="dk1"/>
              </a:buClr>
              <a:buSzPts val="2400"/>
              <a:buFont typeface="Arial"/>
              <a:buChar char="•"/>
            </a:pPr>
            <a:r>
              <a:rPr b="0" i="0" lang="en-US" sz="2400" u="none" cap="none" strike="noStrike">
                <a:solidFill>
                  <a:schemeClr val="dk1"/>
                </a:solidFill>
                <a:latin typeface="Calibri"/>
                <a:ea typeface="Calibri"/>
                <a:cs typeface="Calibri"/>
                <a:sym typeface="Calibri"/>
              </a:rPr>
              <a:t>Pocket mutant potentially restored virulence </a:t>
            </a:r>
            <a:endParaRPr/>
          </a:p>
          <a:p>
            <a:pPr indent="-342900" lvl="1" marL="800100" marR="0" rtl="0" algn="l">
              <a:spcBef>
                <a:spcPts val="0"/>
              </a:spcBef>
              <a:spcAft>
                <a:spcPts val="0"/>
              </a:spcAft>
              <a:buClr>
                <a:schemeClr val="dk1"/>
              </a:buClr>
              <a:buSzPts val="2400"/>
              <a:buFont typeface="Arial"/>
              <a:buChar char="•"/>
            </a:pPr>
            <a:r>
              <a:rPr b="0" i="0" lang="en-US" sz="2400" u="none" cap="none" strike="noStrike">
                <a:solidFill>
                  <a:schemeClr val="dk1"/>
                </a:solidFill>
                <a:latin typeface="Calibri"/>
                <a:ea typeface="Calibri"/>
                <a:cs typeface="Calibri"/>
                <a:sym typeface="Calibri"/>
              </a:rPr>
              <a:t>Other two PriM mutants need to be tested </a:t>
            </a:r>
            <a:endParaRPr/>
          </a:p>
          <a:p>
            <a:pPr indent="0" lvl="2" marL="914400" marR="0" rtl="0" algn="l">
              <a:spcBef>
                <a:spcPts val="0"/>
              </a:spcBef>
              <a:spcAft>
                <a:spcPts val="0"/>
              </a:spcAft>
              <a:buNone/>
            </a:pPr>
            <a:r>
              <a:t/>
            </a:r>
            <a:endParaRPr b="0" i="0" sz="2400" u="none" cap="none" strike="noStrike">
              <a:solidFill>
                <a:schemeClr val="dk1"/>
              </a:solidFill>
              <a:latin typeface="Calibri"/>
              <a:ea typeface="Calibri"/>
              <a:cs typeface="Calibri"/>
              <a:sym typeface="Calibri"/>
            </a:endParaRPr>
          </a:p>
          <a:p>
            <a:pPr indent="0" lvl="0" marL="0" marR="0" rtl="0" algn="l">
              <a:spcBef>
                <a:spcPts val="0"/>
              </a:spcBef>
              <a:spcAft>
                <a:spcPts val="0"/>
              </a:spcAft>
              <a:buNone/>
            </a:pPr>
            <a:r>
              <a:rPr b="1" lang="en-US" sz="2400">
                <a:solidFill>
                  <a:schemeClr val="dk1"/>
                </a:solidFill>
                <a:latin typeface="Calibri"/>
                <a:ea typeface="Calibri"/>
                <a:cs typeface="Calibri"/>
                <a:sym typeface="Calibri"/>
              </a:rPr>
              <a:t>Specific Aim 2: Identify factors critical to the function of PriM</a:t>
            </a:r>
            <a:endParaRPr b="1" sz="2400">
              <a:solidFill>
                <a:schemeClr val="dk1"/>
              </a:solidFill>
              <a:latin typeface="Calibri"/>
              <a:ea typeface="Calibri"/>
              <a:cs typeface="Calibri"/>
              <a:sym typeface="Calibri"/>
            </a:endParaRPr>
          </a:p>
          <a:p>
            <a:pPr indent="-342900" lvl="1" marL="800100" marR="0" rtl="0" algn="l">
              <a:spcBef>
                <a:spcPts val="0"/>
              </a:spcBef>
              <a:spcAft>
                <a:spcPts val="0"/>
              </a:spcAft>
              <a:buClr>
                <a:schemeClr val="dk1"/>
              </a:buClr>
              <a:buSzPts val="2400"/>
              <a:buFont typeface="Arial"/>
              <a:buChar char="•"/>
            </a:pPr>
            <a:r>
              <a:rPr b="0" i="0" lang="en-US" sz="2400" u="none" cap="none" strike="noStrike">
                <a:solidFill>
                  <a:schemeClr val="dk1"/>
                </a:solidFill>
                <a:latin typeface="Calibri"/>
                <a:ea typeface="Calibri"/>
                <a:cs typeface="Calibri"/>
                <a:sym typeface="Calibri"/>
              </a:rPr>
              <a:t>In process of creating Δ</a:t>
            </a:r>
            <a:r>
              <a:rPr b="0" i="1" lang="en-US" sz="2400" u="none" cap="none" strike="noStrike">
                <a:solidFill>
                  <a:schemeClr val="dk1"/>
                </a:solidFill>
                <a:latin typeface="Calibri"/>
                <a:ea typeface="Calibri"/>
                <a:cs typeface="Calibri"/>
                <a:sym typeface="Calibri"/>
              </a:rPr>
              <a:t>pmrA </a:t>
            </a:r>
            <a:r>
              <a:rPr b="0" i="0" lang="en-US" sz="2400" u="none" cap="none" strike="noStrike">
                <a:solidFill>
                  <a:schemeClr val="dk1"/>
                </a:solidFill>
                <a:latin typeface="Calibri"/>
                <a:ea typeface="Calibri"/>
                <a:cs typeface="Calibri"/>
                <a:sym typeface="Calibri"/>
              </a:rPr>
              <a:t>PriM+ mutant </a:t>
            </a:r>
            <a:endParaRPr/>
          </a:p>
          <a:p>
            <a:pPr indent="-342900" lvl="1" marL="800100" marR="0" rtl="0" algn="l">
              <a:spcBef>
                <a:spcPts val="0"/>
              </a:spcBef>
              <a:spcAft>
                <a:spcPts val="0"/>
              </a:spcAft>
              <a:buClr>
                <a:schemeClr val="dk1"/>
              </a:buClr>
              <a:buSzPts val="2400"/>
              <a:buFont typeface="Arial"/>
              <a:buChar char="•"/>
            </a:pPr>
            <a:r>
              <a:rPr b="0" i="0" lang="en-US" sz="2400" u="none" cap="none" strike="noStrike">
                <a:solidFill>
                  <a:schemeClr val="dk1"/>
                </a:solidFill>
                <a:latin typeface="Calibri"/>
                <a:ea typeface="Calibri"/>
                <a:cs typeface="Calibri"/>
                <a:sym typeface="Calibri"/>
              </a:rPr>
              <a:t>Perform transposon mutagenesis </a:t>
            </a:r>
            <a:endParaRPr/>
          </a:p>
          <a:p>
            <a:pPr indent="-342900" lvl="1" marL="800100" marR="0" rtl="0" algn="l">
              <a:spcBef>
                <a:spcPts val="0"/>
              </a:spcBef>
              <a:spcAft>
                <a:spcPts val="0"/>
              </a:spcAft>
              <a:buClr>
                <a:schemeClr val="dk1"/>
              </a:buClr>
              <a:buSzPts val="2400"/>
              <a:buFont typeface="Arial"/>
              <a:buChar char="•"/>
            </a:pPr>
            <a:r>
              <a:rPr b="0" i="0" lang="en-US" sz="2400" u="none" cap="none" strike="noStrike">
                <a:solidFill>
                  <a:schemeClr val="dk1"/>
                </a:solidFill>
                <a:latin typeface="Calibri"/>
                <a:ea typeface="Calibri"/>
                <a:cs typeface="Calibri"/>
                <a:sym typeface="Calibri"/>
              </a:rPr>
              <a:t>Create list of genes that display evidence of involvement with PriM </a:t>
            </a:r>
            <a:endParaRPr/>
          </a:p>
          <a:p>
            <a:pPr indent="-190500" lvl="1" marL="800100" marR="0" rtl="0" algn="l">
              <a:spcBef>
                <a:spcPts val="0"/>
              </a:spcBef>
              <a:spcAft>
                <a:spcPts val="0"/>
              </a:spcAft>
              <a:buClr>
                <a:schemeClr val="dk1"/>
              </a:buClr>
              <a:buSzPts val="2400"/>
              <a:buFont typeface="Arial"/>
              <a:buNone/>
            </a:pPr>
            <a:r>
              <a:t/>
            </a:r>
            <a:endParaRPr b="0" i="0" sz="2400" u="none" cap="none" strike="noStrike">
              <a:solidFill>
                <a:schemeClr val="dk1"/>
              </a:solidFill>
              <a:latin typeface="Calibri"/>
              <a:ea typeface="Calibri"/>
              <a:cs typeface="Calibri"/>
              <a:sym typeface="Calibri"/>
            </a:endParaRPr>
          </a:p>
          <a:p>
            <a:pPr indent="-361950" lvl="0" marL="514350" marR="0" rtl="0" algn="l">
              <a:spcBef>
                <a:spcPts val="0"/>
              </a:spcBef>
              <a:spcAft>
                <a:spcPts val="0"/>
              </a:spcAft>
              <a:buClr>
                <a:schemeClr val="dk1"/>
              </a:buClr>
              <a:buSzPts val="2400"/>
              <a:buFont typeface="Calibri"/>
              <a:buNone/>
            </a:pPr>
            <a:r>
              <a:t/>
            </a:r>
            <a:endParaRPr b="1" sz="2400">
              <a:solidFill>
                <a:schemeClr val="dk1"/>
              </a:solidFill>
              <a:latin typeface="Calibri"/>
              <a:ea typeface="Calibri"/>
              <a:cs typeface="Calibri"/>
              <a:sym typeface="Calibri"/>
            </a:endParaRPr>
          </a:p>
          <a:p>
            <a:pPr indent="-400050" lvl="0" marL="514350" marR="0" rtl="0" algn="l">
              <a:spcBef>
                <a:spcPts val="0"/>
              </a:spcBef>
              <a:spcAft>
                <a:spcPts val="0"/>
              </a:spcAft>
              <a:buClr>
                <a:schemeClr val="dk1"/>
              </a:buClr>
              <a:buSzPts val="1800"/>
              <a:buFont typeface="Calibri"/>
              <a:buNone/>
            </a:pPr>
            <a:r>
              <a:t/>
            </a:r>
            <a:endParaRPr b="1" sz="1800">
              <a:solidFill>
                <a:schemeClr val="dk1"/>
              </a:solidFill>
              <a:latin typeface="Calibri"/>
              <a:ea typeface="Calibri"/>
              <a:cs typeface="Calibri"/>
              <a:sym typeface="Calibri"/>
            </a:endParaRPr>
          </a:p>
          <a:p>
            <a:pPr indent="0" lvl="0" marL="0" marR="0" rtl="0" algn="l">
              <a:spcBef>
                <a:spcPts val="0"/>
              </a:spcBef>
              <a:spcAft>
                <a:spcPts val="0"/>
              </a:spcAft>
              <a:buNone/>
            </a:pPr>
            <a:r>
              <a:t/>
            </a:r>
            <a:endParaRPr b="1" sz="3200">
              <a:solidFill>
                <a:schemeClr val="dk1"/>
              </a:solidFill>
              <a:latin typeface="Calibri"/>
              <a:ea typeface="Calibri"/>
              <a:cs typeface="Calibri"/>
              <a:sym typeface="Calibri"/>
            </a:endParaRPr>
          </a:p>
          <a:p>
            <a:pPr indent="0" lvl="0" marL="0" marR="0" rtl="0" algn="l">
              <a:spcBef>
                <a:spcPts val="0"/>
              </a:spcBef>
              <a:spcAft>
                <a:spcPts val="0"/>
              </a:spcAft>
              <a:buNone/>
            </a:pPr>
            <a:r>
              <a:t/>
            </a:r>
            <a:endParaRPr b="1" sz="3200">
              <a:solidFill>
                <a:schemeClr val="dk1"/>
              </a:solidFill>
              <a:latin typeface="Calibri"/>
              <a:ea typeface="Calibri"/>
              <a:cs typeface="Calibri"/>
              <a:sym typeface="Calibri"/>
            </a:endParaRPr>
          </a:p>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0" name="Shape 270"/>
        <p:cNvGrpSpPr/>
        <p:nvPr/>
      </p:nvGrpSpPr>
      <p:grpSpPr>
        <a:xfrm>
          <a:off x="0" y="0"/>
          <a:ext cx="0" cy="0"/>
          <a:chOff x="0" y="0"/>
          <a:chExt cx="0" cy="0"/>
        </a:xfrm>
      </p:grpSpPr>
      <p:sp>
        <p:nvSpPr>
          <p:cNvPr id="271" name="Google Shape;271;p1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n-US"/>
              <a:t>Acknowledgements </a:t>
            </a:r>
            <a:endParaRPr/>
          </a:p>
        </p:txBody>
      </p:sp>
      <p:sp>
        <p:nvSpPr>
          <p:cNvPr id="272" name="Google Shape;272;p19"/>
          <p:cNvSpPr txBox="1"/>
          <p:nvPr/>
        </p:nvSpPr>
        <p:spPr>
          <a:xfrm>
            <a:off x="495759" y="2106186"/>
            <a:ext cx="3580482" cy="206210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chemeClr val="dk1"/>
                </a:solidFill>
                <a:latin typeface="Calibri"/>
                <a:ea typeface="Calibri"/>
                <a:cs typeface="Calibri"/>
                <a:sym typeface="Calibri"/>
              </a:rPr>
              <a:t>Dr. Kathryn Ramsey Lab</a:t>
            </a:r>
            <a:endParaRPr/>
          </a:p>
          <a:p>
            <a:pPr indent="-342900" lvl="0" marL="342900" marR="0" rtl="0" algn="l">
              <a:spcBef>
                <a:spcPts val="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Hannah Trautmann</a:t>
            </a:r>
            <a:endParaRPr sz="2000">
              <a:solidFill>
                <a:schemeClr val="dk1"/>
              </a:solidFill>
              <a:latin typeface="Calibri"/>
              <a:ea typeface="Calibri"/>
              <a:cs typeface="Calibri"/>
              <a:sym typeface="Calibri"/>
            </a:endParaRPr>
          </a:p>
          <a:p>
            <a:pPr indent="-342900" lvl="0" marL="342900" marR="0" rtl="0" algn="l">
              <a:spcBef>
                <a:spcPts val="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John Church</a:t>
            </a:r>
            <a:endParaRPr/>
          </a:p>
          <a:p>
            <a:pPr indent="-342900" lvl="0" marL="342900" marR="0" rtl="0" algn="l">
              <a:spcBef>
                <a:spcPts val="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Joe Paquette </a:t>
            </a:r>
            <a:endParaRPr/>
          </a:p>
          <a:p>
            <a:pPr indent="-342900" lvl="0" marL="342900" marR="0" rtl="0" algn="l">
              <a:spcBef>
                <a:spcPts val="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Carly Sautter </a:t>
            </a:r>
            <a:endParaRPr/>
          </a:p>
          <a:p>
            <a:pPr indent="-342900" lvl="0" marL="342900" marR="0" rtl="0" algn="l">
              <a:spcBef>
                <a:spcPts val="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Other members  </a:t>
            </a:r>
            <a:endParaRPr/>
          </a:p>
        </p:txBody>
      </p:sp>
      <p:sp>
        <p:nvSpPr>
          <p:cNvPr id="273" name="Google Shape;273;p19"/>
          <p:cNvSpPr txBox="1"/>
          <p:nvPr/>
        </p:nvSpPr>
        <p:spPr>
          <a:xfrm>
            <a:off x="4630297" y="2106186"/>
            <a:ext cx="3999123" cy="113877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chemeClr val="dk1"/>
                </a:solidFill>
                <a:latin typeface="Calibri"/>
                <a:ea typeface="Calibri"/>
                <a:cs typeface="Calibri"/>
                <a:sym typeface="Calibri"/>
              </a:rPr>
              <a:t>Committee Members</a:t>
            </a:r>
            <a:endParaRPr/>
          </a:p>
          <a:p>
            <a:pPr indent="-342900" lvl="0" marL="342900" marR="0" rtl="0" algn="l">
              <a:spcBef>
                <a:spcPts val="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Dr. Jodi Camberg</a:t>
            </a:r>
            <a:endParaRPr sz="2000">
              <a:solidFill>
                <a:schemeClr val="dk1"/>
              </a:solidFill>
              <a:latin typeface="Calibri"/>
              <a:ea typeface="Calibri"/>
              <a:cs typeface="Calibri"/>
              <a:sym typeface="Calibri"/>
            </a:endParaRPr>
          </a:p>
          <a:p>
            <a:pPr indent="-342900" lvl="0" marL="342900" marR="0" rtl="0" algn="l">
              <a:spcBef>
                <a:spcPts val="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Dr. Alison Roberts</a:t>
            </a:r>
            <a:endParaRPr/>
          </a:p>
        </p:txBody>
      </p:sp>
      <p:sp>
        <p:nvSpPr>
          <p:cNvPr id="274" name="Google Shape;274;p19"/>
          <p:cNvSpPr txBox="1"/>
          <p:nvPr/>
        </p:nvSpPr>
        <p:spPr>
          <a:xfrm>
            <a:off x="495759" y="4698541"/>
            <a:ext cx="3084723" cy="83099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chemeClr val="dk1"/>
                </a:solidFill>
                <a:latin typeface="Calibri"/>
                <a:ea typeface="Calibri"/>
                <a:cs typeface="Calibri"/>
                <a:sym typeface="Calibri"/>
              </a:rPr>
              <a:t>Duke University</a:t>
            </a:r>
            <a:endParaRPr/>
          </a:p>
          <a:p>
            <a:pPr indent="-457200" lvl="0" marL="457200" marR="0" rtl="0" algn="l">
              <a:spcBef>
                <a:spcPts val="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Dr. Maria Schumacher </a:t>
            </a:r>
            <a:endParaRPr/>
          </a:p>
        </p:txBody>
      </p:sp>
      <p:sp>
        <p:nvSpPr>
          <p:cNvPr id="275" name="Google Shape;275;p19"/>
          <p:cNvSpPr txBox="1"/>
          <p:nvPr/>
        </p:nvSpPr>
        <p:spPr>
          <a:xfrm>
            <a:off x="4630297" y="4698542"/>
            <a:ext cx="4957590" cy="83099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chemeClr val="dk1"/>
                </a:solidFill>
                <a:latin typeface="Calibri"/>
                <a:ea typeface="Calibri"/>
                <a:cs typeface="Calibri"/>
                <a:sym typeface="Calibri"/>
              </a:rPr>
              <a:t>URI Genomic Sequencing Center</a:t>
            </a:r>
            <a:endParaRPr/>
          </a:p>
          <a:p>
            <a:pPr indent="-457200" lvl="0" marL="457200" marR="0" rtl="0" algn="l">
              <a:spcBef>
                <a:spcPts val="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Janet Atoyan</a:t>
            </a:r>
            <a:endParaRPr sz="2000">
              <a:solidFill>
                <a:schemeClr val="dk1"/>
              </a:solidFill>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4" name="Shape 94"/>
        <p:cNvGrpSpPr/>
        <p:nvPr/>
      </p:nvGrpSpPr>
      <p:grpSpPr>
        <a:xfrm>
          <a:off x="0" y="0"/>
          <a:ext cx="0" cy="0"/>
          <a:chOff x="0" y="0"/>
          <a:chExt cx="0" cy="0"/>
        </a:xfrm>
      </p:grpSpPr>
      <p:sp>
        <p:nvSpPr>
          <p:cNvPr id="95" name="Google Shape;95;p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800"/>
              <a:buFont typeface="Calibri"/>
              <a:buNone/>
            </a:pPr>
            <a:r>
              <a:rPr lang="en-US" sz="4800"/>
              <a:t>Outline </a:t>
            </a:r>
            <a:endParaRPr/>
          </a:p>
        </p:txBody>
      </p:sp>
      <p:sp>
        <p:nvSpPr>
          <p:cNvPr id="96" name="Google Shape;96;p2"/>
          <p:cNvSpPr txBox="1"/>
          <p:nvPr/>
        </p:nvSpPr>
        <p:spPr>
          <a:xfrm>
            <a:off x="553452" y="1816768"/>
            <a:ext cx="10800348" cy="3970318"/>
          </a:xfrm>
          <a:prstGeom prst="rect">
            <a:avLst/>
          </a:prstGeom>
          <a:noFill/>
          <a:ln>
            <a:noFill/>
          </a:ln>
        </p:spPr>
        <p:txBody>
          <a:bodyPr anchorCtr="0" anchor="t" bIns="45700" lIns="91425" spcFirstLastPara="1" rIns="91425" wrap="square" tIns="45700">
            <a:spAutoFit/>
          </a:bodyPr>
          <a:lstStyle/>
          <a:p>
            <a:pPr indent="-342900" lvl="0" marL="342900" marR="0" rtl="0" algn="l">
              <a:spcBef>
                <a:spcPts val="0"/>
              </a:spcBef>
              <a:spcAft>
                <a:spcPts val="0"/>
              </a:spcAft>
              <a:buClr>
                <a:schemeClr val="dk1"/>
              </a:buClr>
              <a:buSzPts val="2400"/>
              <a:buFont typeface="Arial"/>
              <a:buChar char="•"/>
            </a:pPr>
            <a:r>
              <a:rPr b="0" i="0" lang="en-US" sz="2400" u="none" cap="none" strike="noStrike">
                <a:solidFill>
                  <a:schemeClr val="dk1"/>
                </a:solidFill>
                <a:latin typeface="Calibri"/>
                <a:ea typeface="Calibri"/>
                <a:cs typeface="Calibri"/>
                <a:sym typeface="Calibri"/>
              </a:rPr>
              <a:t>Introduction</a:t>
            </a:r>
            <a:endParaRPr/>
          </a:p>
          <a:p>
            <a:pPr indent="0" lvl="1" marL="457200" marR="0" rtl="0" algn="l">
              <a:spcBef>
                <a:spcPts val="0"/>
              </a:spcBef>
              <a:spcAft>
                <a:spcPts val="0"/>
              </a:spcAft>
              <a:buNone/>
            </a:pPr>
            <a:r>
              <a:rPr b="0" i="0" lang="en-US" sz="2400" u="none" cap="none" strike="noStrike">
                <a:solidFill>
                  <a:schemeClr val="dk1"/>
                </a:solidFill>
                <a:latin typeface="Calibri"/>
                <a:ea typeface="Calibri"/>
                <a:cs typeface="Calibri"/>
                <a:sym typeface="Calibri"/>
              </a:rPr>
              <a:t>	- </a:t>
            </a:r>
            <a:r>
              <a:rPr b="0" i="1" lang="en-US" sz="2400" u="none" cap="none" strike="noStrike">
                <a:solidFill>
                  <a:schemeClr val="dk1"/>
                </a:solidFill>
                <a:latin typeface="Calibri"/>
                <a:ea typeface="Calibri"/>
                <a:cs typeface="Calibri"/>
                <a:sym typeface="Calibri"/>
              </a:rPr>
              <a:t>Francisella tularensis </a:t>
            </a:r>
            <a:endParaRPr/>
          </a:p>
          <a:p>
            <a:pPr indent="0" lvl="0" marL="0" marR="0" rtl="0" algn="l">
              <a:spcBef>
                <a:spcPts val="0"/>
              </a:spcBef>
              <a:spcAft>
                <a:spcPts val="0"/>
              </a:spcAft>
              <a:buNone/>
            </a:pPr>
            <a:r>
              <a:rPr b="0" i="1" lang="en-US" sz="2400" u="none" cap="none" strike="noStrike">
                <a:solidFill>
                  <a:schemeClr val="dk1"/>
                </a:solidFill>
                <a:latin typeface="Calibri"/>
                <a:ea typeface="Calibri"/>
                <a:cs typeface="Calibri"/>
                <a:sym typeface="Calibri"/>
              </a:rPr>
              <a:t>	- </a:t>
            </a:r>
            <a:r>
              <a:rPr b="0" i="0" lang="en-US" sz="2400" u="none" cap="none" strike="noStrike">
                <a:solidFill>
                  <a:schemeClr val="dk1"/>
                </a:solidFill>
                <a:latin typeface="Calibri"/>
                <a:ea typeface="Calibri"/>
                <a:cs typeface="Calibri"/>
                <a:sym typeface="Calibri"/>
              </a:rPr>
              <a:t>Transcription factor PmrA </a:t>
            </a:r>
            <a:endParaRPr/>
          </a:p>
          <a:p>
            <a:pPr indent="0" lvl="0" marL="0" marR="0" rtl="0" algn="l">
              <a:spcBef>
                <a:spcPts val="0"/>
              </a:spcBef>
              <a:spcAft>
                <a:spcPts val="0"/>
              </a:spcAft>
              <a:buNone/>
            </a:pPr>
            <a:r>
              <a:rPr lang="en-US" sz="2400">
                <a:solidFill>
                  <a:schemeClr val="dk1"/>
                </a:solidFill>
                <a:latin typeface="Calibri"/>
                <a:ea typeface="Calibri"/>
                <a:cs typeface="Calibri"/>
                <a:sym typeface="Calibri"/>
              </a:rPr>
              <a:t>	- Anti-virulence factor PriM </a:t>
            </a:r>
            <a:endParaRPr/>
          </a:p>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a:p>
            <a:pPr indent="-342900" lvl="0" marL="342900" marR="0" rtl="0" algn="l">
              <a:spcBef>
                <a:spcPts val="0"/>
              </a:spcBef>
              <a:spcAft>
                <a:spcPts val="0"/>
              </a:spcAft>
              <a:buClr>
                <a:schemeClr val="dk1"/>
              </a:buClr>
              <a:buSzPts val="2400"/>
              <a:buFont typeface="Arial"/>
              <a:buChar char="•"/>
            </a:pPr>
            <a:r>
              <a:rPr lang="en-US" sz="2400">
                <a:solidFill>
                  <a:schemeClr val="dk1"/>
                </a:solidFill>
                <a:latin typeface="Calibri"/>
                <a:ea typeface="Calibri"/>
                <a:cs typeface="Calibri"/>
                <a:sym typeface="Calibri"/>
              </a:rPr>
              <a:t>Overall goal: </a:t>
            </a:r>
            <a:r>
              <a:rPr b="1" lang="en-US" sz="2400">
                <a:solidFill>
                  <a:schemeClr val="dk1"/>
                </a:solidFill>
                <a:latin typeface="Calibri"/>
                <a:ea typeface="Calibri"/>
                <a:cs typeface="Calibri"/>
                <a:sym typeface="Calibri"/>
              </a:rPr>
              <a:t>Uncover how PriM functions to prevent intramacrophage survival</a:t>
            </a:r>
            <a:endParaRPr sz="2400">
              <a:solidFill>
                <a:schemeClr val="dk1"/>
              </a:solidFill>
              <a:latin typeface="Calibri"/>
              <a:ea typeface="Calibri"/>
              <a:cs typeface="Calibri"/>
              <a:sym typeface="Calibri"/>
            </a:endParaRPr>
          </a:p>
          <a:p>
            <a:pPr indent="0" lvl="0" marL="0" marR="0" rtl="0" algn="l">
              <a:spcBef>
                <a:spcPts val="0"/>
              </a:spcBef>
              <a:spcAft>
                <a:spcPts val="0"/>
              </a:spcAft>
              <a:buNone/>
            </a:pPr>
            <a:r>
              <a:rPr lang="en-US" sz="2400">
                <a:solidFill>
                  <a:schemeClr val="dk1"/>
                </a:solidFill>
                <a:latin typeface="Calibri"/>
                <a:ea typeface="Calibri"/>
                <a:cs typeface="Calibri"/>
                <a:sym typeface="Calibri"/>
              </a:rPr>
              <a:t>	- Specific aim 1: Identify critical structural features of PriM</a:t>
            </a:r>
            <a:r>
              <a:rPr lang="en-US" sz="3600">
                <a:solidFill>
                  <a:schemeClr val="dk1"/>
                </a:solidFill>
                <a:latin typeface="Calibri"/>
                <a:ea typeface="Calibri"/>
                <a:cs typeface="Calibri"/>
                <a:sym typeface="Calibri"/>
              </a:rPr>
              <a:t> </a:t>
            </a:r>
            <a:endParaRPr sz="2400">
              <a:solidFill>
                <a:schemeClr val="dk1"/>
              </a:solidFill>
              <a:latin typeface="Calibri"/>
              <a:ea typeface="Calibri"/>
              <a:cs typeface="Calibri"/>
              <a:sym typeface="Calibri"/>
            </a:endParaRPr>
          </a:p>
          <a:p>
            <a:pPr indent="0" lvl="0" marL="0" marR="0" rtl="0" algn="l">
              <a:spcBef>
                <a:spcPts val="0"/>
              </a:spcBef>
              <a:spcAft>
                <a:spcPts val="0"/>
              </a:spcAft>
              <a:buNone/>
            </a:pPr>
            <a:r>
              <a:rPr lang="en-US" sz="2400">
                <a:solidFill>
                  <a:schemeClr val="dk1"/>
                </a:solidFill>
                <a:latin typeface="Calibri"/>
                <a:ea typeface="Calibri"/>
                <a:cs typeface="Calibri"/>
                <a:sym typeface="Calibri"/>
              </a:rPr>
              <a:t>	- Specific aim 2: Identify factors critical to the function of PriM</a:t>
            </a:r>
            <a:endParaRPr sz="2400">
              <a:solidFill>
                <a:schemeClr val="dk1"/>
              </a:solidFill>
              <a:latin typeface="Calibri"/>
              <a:ea typeface="Calibri"/>
              <a:cs typeface="Calibri"/>
              <a:sym typeface="Calibri"/>
            </a:endParaRPr>
          </a:p>
          <a:p>
            <a:pPr indent="0" lvl="0" marL="0" marR="0" rtl="0" algn="l">
              <a:spcBef>
                <a:spcPts val="0"/>
              </a:spcBef>
              <a:spcAft>
                <a:spcPts val="0"/>
              </a:spcAft>
              <a:buNone/>
            </a:pPr>
            <a:r>
              <a:rPr lang="en-US" sz="2400">
                <a:solidFill>
                  <a:schemeClr val="dk1"/>
                </a:solidFill>
                <a:latin typeface="Calibri"/>
                <a:ea typeface="Calibri"/>
                <a:cs typeface="Calibri"/>
                <a:sym typeface="Calibri"/>
              </a:rPr>
              <a:t>	</a:t>
            </a:r>
            <a:endParaRPr/>
          </a:p>
          <a:p>
            <a:pPr indent="-342900" lvl="0" marL="342900" marR="0" rtl="0" algn="l">
              <a:spcBef>
                <a:spcPts val="0"/>
              </a:spcBef>
              <a:spcAft>
                <a:spcPts val="0"/>
              </a:spcAft>
              <a:buClr>
                <a:schemeClr val="dk1"/>
              </a:buClr>
              <a:buSzPts val="2400"/>
              <a:buFont typeface="Arial"/>
              <a:buChar char="•"/>
            </a:pPr>
            <a:r>
              <a:rPr lang="en-US" sz="2400">
                <a:solidFill>
                  <a:schemeClr val="dk1"/>
                </a:solidFill>
                <a:latin typeface="Calibri"/>
                <a:ea typeface="Calibri"/>
                <a:cs typeface="Calibri"/>
                <a:sym typeface="Calibri"/>
              </a:rPr>
              <a:t>Conclusions and Future Directions</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9" name="Shape 279"/>
        <p:cNvGrpSpPr/>
        <p:nvPr/>
      </p:nvGrpSpPr>
      <p:grpSpPr>
        <a:xfrm>
          <a:off x="0" y="0"/>
          <a:ext cx="0" cy="0"/>
          <a:chOff x="0" y="0"/>
          <a:chExt cx="0" cy="0"/>
        </a:xfrm>
      </p:grpSpPr>
      <p:sp>
        <p:nvSpPr>
          <p:cNvPr id="280" name="Google Shape;280;p2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5400"/>
              <a:buFont typeface="Calibri"/>
              <a:buNone/>
            </a:pPr>
            <a:r>
              <a:rPr lang="en-US" sz="5400"/>
              <a:t>Questions?</a:t>
            </a:r>
            <a:endParaRPr/>
          </a:p>
        </p:txBody>
      </p:sp>
      <p:pic>
        <p:nvPicPr>
          <p:cNvPr descr="Image result for francisella tularensis cartoon" id="281" name="Google Shape;281;p20"/>
          <p:cNvPicPr preferRelativeResize="0"/>
          <p:nvPr/>
        </p:nvPicPr>
        <p:blipFill rotWithShape="1">
          <a:blip r:embed="rId3">
            <a:alphaModFix/>
          </a:blip>
          <a:srcRect b="0" l="0" r="0" t="0"/>
          <a:stretch/>
        </p:blipFill>
        <p:spPr>
          <a:xfrm>
            <a:off x="605088" y="2047708"/>
            <a:ext cx="5279763" cy="4156409"/>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6" name="Shape 286"/>
        <p:cNvGrpSpPr/>
        <p:nvPr/>
      </p:nvGrpSpPr>
      <p:grpSpPr>
        <a:xfrm>
          <a:off x="0" y="0"/>
          <a:ext cx="0" cy="0"/>
          <a:chOff x="0" y="0"/>
          <a:chExt cx="0" cy="0"/>
        </a:xfrm>
      </p:grpSpPr>
      <p:pic>
        <p:nvPicPr>
          <p:cNvPr id="287" name="Google Shape;287;p21"/>
          <p:cNvPicPr preferRelativeResize="0"/>
          <p:nvPr/>
        </p:nvPicPr>
        <p:blipFill rotWithShape="1">
          <a:blip r:embed="rId3">
            <a:alphaModFix/>
          </a:blip>
          <a:srcRect b="0" l="0" r="0" t="0"/>
          <a:stretch/>
        </p:blipFill>
        <p:spPr>
          <a:xfrm>
            <a:off x="2358240" y="245240"/>
            <a:ext cx="6924675" cy="619125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1" name="Shape 291"/>
        <p:cNvGrpSpPr/>
        <p:nvPr/>
      </p:nvGrpSpPr>
      <p:grpSpPr>
        <a:xfrm>
          <a:off x="0" y="0"/>
          <a:ext cx="0" cy="0"/>
          <a:chOff x="0" y="0"/>
          <a:chExt cx="0" cy="0"/>
        </a:xfrm>
      </p:grpSpPr>
      <p:sp>
        <p:nvSpPr>
          <p:cNvPr id="292" name="Google Shape;292;p2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n-US"/>
              <a:t>Suppressor mutant intramacrophage assay</a:t>
            </a:r>
            <a:endParaRPr/>
          </a:p>
        </p:txBody>
      </p:sp>
      <p:sp>
        <p:nvSpPr>
          <p:cNvPr id="293" name="Google Shape;293;p2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graphicFrame>
        <p:nvGraphicFramePr>
          <p:cNvPr id="294" name="Google Shape;294;p22"/>
          <p:cNvGraphicFramePr/>
          <p:nvPr/>
        </p:nvGraphicFramePr>
        <p:xfrm>
          <a:off x="1916011" y="1825625"/>
          <a:ext cx="7552079" cy="4530725"/>
        </p:xfrm>
        <a:graphic>
          <a:graphicData uri="http://schemas.openxmlformats.org/drawingml/2006/chart">
            <c:chart r:id="rId3"/>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8" name="Shape 298"/>
        <p:cNvGrpSpPr/>
        <p:nvPr/>
      </p:nvGrpSpPr>
      <p:grpSpPr>
        <a:xfrm>
          <a:off x="0" y="0"/>
          <a:ext cx="0" cy="0"/>
          <a:chOff x="0" y="0"/>
          <a:chExt cx="0" cy="0"/>
        </a:xfrm>
      </p:grpSpPr>
      <p:pic>
        <p:nvPicPr>
          <p:cNvPr id="299" name="Google Shape;299;p23"/>
          <p:cNvPicPr preferRelativeResize="0"/>
          <p:nvPr/>
        </p:nvPicPr>
        <p:blipFill rotWithShape="1">
          <a:blip r:embed="rId3">
            <a:alphaModFix/>
          </a:blip>
          <a:srcRect b="0" l="0" r="0" t="0"/>
          <a:stretch/>
        </p:blipFill>
        <p:spPr>
          <a:xfrm>
            <a:off x="3771463" y="1357793"/>
            <a:ext cx="4514850" cy="3924300"/>
          </a:xfrm>
          <a:prstGeom prst="rect">
            <a:avLst/>
          </a:prstGeom>
          <a:noFill/>
          <a:ln>
            <a:noFill/>
          </a:ln>
        </p:spPr>
      </p:pic>
      <p:pic>
        <p:nvPicPr>
          <p:cNvPr id="300" name="Google Shape;300;p23"/>
          <p:cNvPicPr preferRelativeResize="0"/>
          <p:nvPr/>
        </p:nvPicPr>
        <p:blipFill rotWithShape="1">
          <a:blip r:embed="rId4">
            <a:alphaModFix/>
          </a:blip>
          <a:srcRect b="0" l="0" r="0" t="0"/>
          <a:stretch/>
        </p:blipFill>
        <p:spPr>
          <a:xfrm>
            <a:off x="2740011" y="43694"/>
            <a:ext cx="1031452" cy="5238399"/>
          </a:xfrm>
          <a:prstGeom prst="rect">
            <a:avLst/>
          </a:prstGeom>
          <a:noFill/>
          <a:ln>
            <a:noFill/>
          </a:ln>
        </p:spPr>
      </p:pic>
      <p:sp>
        <p:nvSpPr>
          <p:cNvPr id="301" name="Google Shape;301;p23"/>
          <p:cNvSpPr txBox="1"/>
          <p:nvPr/>
        </p:nvSpPr>
        <p:spPr>
          <a:xfrm rot="-3098156">
            <a:off x="5570290" y="645952"/>
            <a:ext cx="1249960"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LVS</a:t>
            </a:r>
            <a:endParaRPr/>
          </a:p>
        </p:txBody>
      </p:sp>
      <p:sp>
        <p:nvSpPr>
          <p:cNvPr id="302" name="Google Shape;302;p23"/>
          <p:cNvSpPr txBox="1"/>
          <p:nvPr/>
        </p:nvSpPr>
        <p:spPr>
          <a:xfrm rot="-3098156">
            <a:off x="6349466" y="607215"/>
            <a:ext cx="1249960"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Old ΔpmrA</a:t>
            </a:r>
            <a:endParaRPr sz="1800">
              <a:solidFill>
                <a:schemeClr val="dk1"/>
              </a:solidFill>
              <a:latin typeface="Calibri"/>
              <a:ea typeface="Calibri"/>
              <a:cs typeface="Calibri"/>
              <a:sym typeface="Calibri"/>
            </a:endParaRPr>
          </a:p>
        </p:txBody>
      </p:sp>
      <p:sp>
        <p:nvSpPr>
          <p:cNvPr id="303" name="Google Shape;303;p23"/>
          <p:cNvSpPr txBox="1"/>
          <p:nvPr/>
        </p:nvSpPr>
        <p:spPr>
          <a:xfrm rot="-3098156">
            <a:off x="7250256" y="413672"/>
            <a:ext cx="1628641" cy="64633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New ΔpmrA</a:t>
            </a:r>
            <a:endParaRPr sz="1800">
              <a:solidFill>
                <a:schemeClr val="dk1"/>
              </a:solidFill>
              <a:latin typeface="Calibri"/>
              <a:ea typeface="Calibri"/>
              <a:cs typeface="Calibri"/>
              <a:sym typeface="Calibri"/>
            </a:endParaRPr>
          </a:p>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04" name="Google Shape;304;p23"/>
          <p:cNvSpPr txBox="1"/>
          <p:nvPr/>
        </p:nvSpPr>
        <p:spPr>
          <a:xfrm>
            <a:off x="9211112" y="5570290"/>
            <a:ext cx="2214694"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PriM - ~53kDa</a:t>
            </a:r>
            <a:endParaRPr/>
          </a:p>
        </p:txBody>
      </p:sp>
      <p:sp>
        <p:nvSpPr>
          <p:cNvPr id="305" name="Google Shape;305;p23"/>
          <p:cNvSpPr txBox="1"/>
          <p:nvPr/>
        </p:nvSpPr>
        <p:spPr>
          <a:xfrm>
            <a:off x="8726953" y="2182536"/>
            <a:ext cx="2214694"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PriM</a:t>
            </a:r>
            <a:endParaRPr sz="1800">
              <a:solidFill>
                <a:schemeClr val="dk1"/>
              </a:solidFill>
              <a:latin typeface="Calibri"/>
              <a:ea typeface="Calibri"/>
              <a:cs typeface="Calibri"/>
              <a:sym typeface="Calibri"/>
            </a:endParaRPr>
          </a:p>
        </p:txBody>
      </p:sp>
      <p:cxnSp>
        <p:nvCxnSpPr>
          <p:cNvPr id="306" name="Google Shape;306;p23"/>
          <p:cNvCxnSpPr/>
          <p:nvPr/>
        </p:nvCxnSpPr>
        <p:spPr>
          <a:xfrm rot="10800000">
            <a:off x="7896225" y="2388314"/>
            <a:ext cx="780176" cy="0"/>
          </a:xfrm>
          <a:prstGeom prst="straightConnector1">
            <a:avLst/>
          </a:prstGeom>
          <a:noFill/>
          <a:ln cap="flat" cmpd="sng" w="28575">
            <a:solidFill>
              <a:schemeClr val="dk1"/>
            </a:solidFill>
            <a:prstDash val="solid"/>
            <a:miter lim="800000"/>
            <a:headEnd len="sm" w="sm" type="none"/>
            <a:tailEnd len="med" w="med" type="triangle"/>
          </a:ln>
        </p:spPr>
      </p:cxn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0" name="Shape 310"/>
        <p:cNvGrpSpPr/>
        <p:nvPr/>
      </p:nvGrpSpPr>
      <p:grpSpPr>
        <a:xfrm>
          <a:off x="0" y="0"/>
          <a:ext cx="0" cy="0"/>
          <a:chOff x="0" y="0"/>
          <a:chExt cx="0" cy="0"/>
        </a:xfrm>
      </p:grpSpPr>
      <p:sp>
        <p:nvSpPr>
          <p:cNvPr id="311" name="Google Shape;311;p2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Font typeface="Calibri"/>
              <a:buNone/>
            </a:pPr>
            <a:r>
              <a:rPr lang="en-US" sz="3600"/>
              <a:t>Whole Genome Resequencing Results Comparing Suppressor Mutant PmrA and Remade PmrA Strains</a:t>
            </a:r>
            <a:br>
              <a:rPr lang="en-US" sz="1800"/>
            </a:br>
            <a:endParaRPr sz="3959"/>
          </a:p>
        </p:txBody>
      </p:sp>
      <p:sp>
        <p:nvSpPr>
          <p:cNvPr id="312" name="Google Shape;312;p24"/>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0" lvl="0" marL="0" rtl="0" algn="l">
              <a:lnSpc>
                <a:spcPct val="70000"/>
              </a:lnSpc>
              <a:spcBef>
                <a:spcPts val="0"/>
              </a:spcBef>
              <a:spcAft>
                <a:spcPts val="0"/>
              </a:spcAft>
              <a:buClr>
                <a:schemeClr val="dk1"/>
              </a:buClr>
              <a:buSzPts val="2380"/>
              <a:buNone/>
            </a:pPr>
            <a:r>
              <a:rPr lang="en-US" sz="2380"/>
              <a:t>3 snips were identified in the suppressor mutant </a:t>
            </a:r>
            <a:endParaRPr sz="2040"/>
          </a:p>
          <a:p>
            <a:pPr indent="0" lvl="0" marL="0" rtl="0" algn="l">
              <a:lnSpc>
                <a:spcPct val="70000"/>
              </a:lnSpc>
              <a:spcBef>
                <a:spcPts val="1000"/>
              </a:spcBef>
              <a:spcAft>
                <a:spcPts val="0"/>
              </a:spcAft>
              <a:buClr>
                <a:schemeClr val="dk1"/>
              </a:buClr>
              <a:buSzPts val="2380"/>
              <a:buNone/>
            </a:pPr>
            <a:r>
              <a:rPr lang="en-US" sz="2380"/>
              <a:t> </a:t>
            </a:r>
            <a:endParaRPr sz="2040"/>
          </a:p>
          <a:p>
            <a:pPr indent="0" lvl="0" marL="0" rtl="0" algn="l">
              <a:lnSpc>
                <a:spcPct val="70000"/>
              </a:lnSpc>
              <a:spcBef>
                <a:spcPts val="1000"/>
              </a:spcBef>
              <a:spcAft>
                <a:spcPts val="0"/>
              </a:spcAft>
              <a:buClr>
                <a:schemeClr val="dk1"/>
              </a:buClr>
              <a:buSzPts val="2380"/>
              <a:buNone/>
            </a:pPr>
            <a:r>
              <a:rPr lang="en-US" sz="2380"/>
              <a:t>1. Mutation in FTL_0146 (ABC Transport Protein)</a:t>
            </a:r>
            <a:endParaRPr sz="2040"/>
          </a:p>
          <a:p>
            <a:pPr indent="-228600" lvl="1" marL="685800" rtl="0" algn="l">
              <a:lnSpc>
                <a:spcPct val="70000"/>
              </a:lnSpc>
              <a:spcBef>
                <a:spcPts val="500"/>
              </a:spcBef>
              <a:spcAft>
                <a:spcPts val="0"/>
              </a:spcAft>
              <a:buClr>
                <a:schemeClr val="dk1"/>
              </a:buClr>
              <a:buSzPts val="2040"/>
              <a:buChar char="•"/>
            </a:pPr>
            <a:r>
              <a:rPr lang="en-US" sz="2040"/>
              <a:t>C 🡪 A</a:t>
            </a:r>
            <a:endParaRPr sz="1700"/>
          </a:p>
          <a:p>
            <a:pPr indent="-228600" lvl="1" marL="685800" rtl="0" algn="l">
              <a:lnSpc>
                <a:spcPct val="70000"/>
              </a:lnSpc>
              <a:spcBef>
                <a:spcPts val="500"/>
              </a:spcBef>
              <a:spcAft>
                <a:spcPts val="0"/>
              </a:spcAft>
              <a:buClr>
                <a:schemeClr val="dk1"/>
              </a:buClr>
              <a:buSzPts val="2040"/>
              <a:buChar char="•"/>
            </a:pPr>
            <a:r>
              <a:rPr lang="en-US" sz="2040"/>
              <a:t>Phenylalanine 🡪 Leucine </a:t>
            </a:r>
            <a:endParaRPr sz="1700"/>
          </a:p>
          <a:p>
            <a:pPr indent="0" lvl="0" marL="0" rtl="0" algn="l">
              <a:lnSpc>
                <a:spcPct val="70000"/>
              </a:lnSpc>
              <a:spcBef>
                <a:spcPts val="1000"/>
              </a:spcBef>
              <a:spcAft>
                <a:spcPts val="0"/>
              </a:spcAft>
              <a:buClr>
                <a:schemeClr val="dk1"/>
              </a:buClr>
              <a:buSzPts val="2380"/>
              <a:buNone/>
            </a:pPr>
            <a:r>
              <a:rPr lang="en-US" sz="2380"/>
              <a:t> </a:t>
            </a:r>
            <a:endParaRPr sz="2040"/>
          </a:p>
          <a:p>
            <a:pPr indent="0" lvl="0" marL="0" rtl="0" algn="l">
              <a:lnSpc>
                <a:spcPct val="70000"/>
              </a:lnSpc>
              <a:spcBef>
                <a:spcPts val="1000"/>
              </a:spcBef>
              <a:spcAft>
                <a:spcPts val="0"/>
              </a:spcAft>
              <a:buClr>
                <a:schemeClr val="dk1"/>
              </a:buClr>
              <a:buSzPts val="2380"/>
              <a:buNone/>
            </a:pPr>
            <a:r>
              <a:rPr lang="en-US" sz="2380"/>
              <a:t>2. Mutation in FTL_1339 (POT Transporter) </a:t>
            </a:r>
            <a:endParaRPr sz="2040"/>
          </a:p>
          <a:p>
            <a:pPr indent="-228600" lvl="1" marL="685800" rtl="0" algn="l">
              <a:lnSpc>
                <a:spcPct val="70000"/>
              </a:lnSpc>
              <a:spcBef>
                <a:spcPts val="500"/>
              </a:spcBef>
              <a:spcAft>
                <a:spcPts val="0"/>
              </a:spcAft>
              <a:buClr>
                <a:schemeClr val="dk1"/>
              </a:buClr>
              <a:buSzPts val="2040"/>
              <a:buChar char="•"/>
            </a:pPr>
            <a:r>
              <a:rPr lang="en-US" sz="2040"/>
              <a:t>C 🡪 A </a:t>
            </a:r>
            <a:endParaRPr sz="1700"/>
          </a:p>
          <a:p>
            <a:pPr indent="-228600" lvl="1" marL="685800" rtl="0" algn="l">
              <a:lnSpc>
                <a:spcPct val="70000"/>
              </a:lnSpc>
              <a:spcBef>
                <a:spcPts val="500"/>
              </a:spcBef>
              <a:spcAft>
                <a:spcPts val="0"/>
              </a:spcAft>
              <a:buClr>
                <a:schemeClr val="dk1"/>
              </a:buClr>
              <a:buSzPts val="2040"/>
              <a:buChar char="•"/>
            </a:pPr>
            <a:r>
              <a:rPr lang="en-US" sz="2040"/>
              <a:t>Glycine 🡪 Glycine </a:t>
            </a:r>
            <a:endParaRPr sz="1700"/>
          </a:p>
          <a:p>
            <a:pPr indent="0" lvl="0" marL="0" rtl="0" algn="l">
              <a:lnSpc>
                <a:spcPct val="70000"/>
              </a:lnSpc>
              <a:spcBef>
                <a:spcPts val="1000"/>
              </a:spcBef>
              <a:spcAft>
                <a:spcPts val="0"/>
              </a:spcAft>
              <a:buClr>
                <a:schemeClr val="dk1"/>
              </a:buClr>
              <a:buSzPts val="2380"/>
              <a:buNone/>
            </a:pPr>
            <a:r>
              <a:rPr lang="en-US" sz="2380"/>
              <a:t> </a:t>
            </a:r>
            <a:endParaRPr sz="2040"/>
          </a:p>
          <a:p>
            <a:pPr indent="0" lvl="0" marL="0" rtl="0" algn="l">
              <a:lnSpc>
                <a:spcPct val="70000"/>
              </a:lnSpc>
              <a:spcBef>
                <a:spcPts val="1000"/>
              </a:spcBef>
              <a:spcAft>
                <a:spcPts val="0"/>
              </a:spcAft>
              <a:buClr>
                <a:schemeClr val="dk1"/>
              </a:buClr>
              <a:buSzPts val="2380"/>
              <a:buNone/>
            </a:pPr>
            <a:r>
              <a:rPr lang="en-US" sz="2380"/>
              <a:t>3. Mutation in intergenic region near FTL_0869</a:t>
            </a:r>
            <a:endParaRPr sz="2040"/>
          </a:p>
          <a:p>
            <a:pPr indent="-228600" lvl="1" marL="685800" rtl="0" algn="l">
              <a:lnSpc>
                <a:spcPct val="70000"/>
              </a:lnSpc>
              <a:spcBef>
                <a:spcPts val="500"/>
              </a:spcBef>
              <a:spcAft>
                <a:spcPts val="0"/>
              </a:spcAft>
              <a:buClr>
                <a:schemeClr val="dk1"/>
              </a:buClr>
              <a:buSzPts val="2040"/>
              <a:buChar char="•"/>
            </a:pPr>
            <a:r>
              <a:rPr lang="en-US" sz="2040"/>
              <a:t>84% T, 16% G</a:t>
            </a:r>
            <a:endParaRPr sz="1700"/>
          </a:p>
          <a:p>
            <a:pPr indent="-77470" lvl="0" marL="228600" rtl="0" algn="l">
              <a:lnSpc>
                <a:spcPct val="70000"/>
              </a:lnSpc>
              <a:spcBef>
                <a:spcPts val="1000"/>
              </a:spcBef>
              <a:spcAft>
                <a:spcPts val="0"/>
              </a:spcAft>
              <a:buClr>
                <a:schemeClr val="dk1"/>
              </a:buClr>
              <a:buSzPts val="2380"/>
              <a:buNone/>
            </a:pPr>
            <a:r>
              <a:t/>
            </a:r>
            <a:endParaRPr sz="238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1" name="Shape 101"/>
        <p:cNvGrpSpPr/>
        <p:nvPr/>
      </p:nvGrpSpPr>
      <p:grpSpPr>
        <a:xfrm>
          <a:off x="0" y="0"/>
          <a:ext cx="0" cy="0"/>
          <a:chOff x="0" y="0"/>
          <a:chExt cx="0" cy="0"/>
        </a:xfrm>
      </p:grpSpPr>
      <p:sp>
        <p:nvSpPr>
          <p:cNvPr id="102" name="Google Shape;102;p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i="1" lang="en-US"/>
              <a:t>Francisella tularensis </a:t>
            </a:r>
            <a:endParaRPr/>
          </a:p>
        </p:txBody>
      </p:sp>
      <p:sp>
        <p:nvSpPr>
          <p:cNvPr id="103" name="Google Shape;103;p3"/>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Font typeface="Arial"/>
              <a:buChar char="•"/>
            </a:pPr>
            <a:r>
              <a:rPr lang="en-US" sz="2800"/>
              <a:t> Gram-negative, facultative, intracellular</a:t>
            </a:r>
            <a:endParaRPr/>
          </a:p>
          <a:p>
            <a:pPr indent="0" lvl="0" marL="0" rtl="0" algn="l">
              <a:lnSpc>
                <a:spcPct val="90000"/>
              </a:lnSpc>
              <a:spcBef>
                <a:spcPts val="1000"/>
              </a:spcBef>
              <a:spcAft>
                <a:spcPts val="0"/>
              </a:spcAft>
              <a:buClr>
                <a:schemeClr val="dk1"/>
              </a:buClr>
              <a:buSzPts val="2800"/>
              <a:buNone/>
            </a:pPr>
            <a:r>
              <a:rPr lang="en-US" sz="2800"/>
              <a:t>    bacteria </a:t>
            </a:r>
            <a:endParaRPr/>
          </a:p>
          <a:p>
            <a:pPr indent="-228600" lvl="0" marL="228600" rtl="0" algn="l">
              <a:lnSpc>
                <a:spcPct val="90000"/>
              </a:lnSpc>
              <a:spcBef>
                <a:spcPts val="1000"/>
              </a:spcBef>
              <a:spcAft>
                <a:spcPts val="0"/>
              </a:spcAft>
              <a:buClr>
                <a:schemeClr val="dk1"/>
              </a:buClr>
              <a:buSzPts val="2800"/>
              <a:buFont typeface="Arial"/>
              <a:buChar char="•"/>
            </a:pPr>
            <a:r>
              <a:rPr lang="en-US" sz="2800"/>
              <a:t> Causative agent of tularemia</a:t>
            </a:r>
            <a:endParaRPr/>
          </a:p>
          <a:p>
            <a:pPr indent="-228600" lvl="2" marL="1143000" rtl="0" algn="l">
              <a:lnSpc>
                <a:spcPct val="90000"/>
              </a:lnSpc>
              <a:spcBef>
                <a:spcPts val="500"/>
              </a:spcBef>
              <a:spcAft>
                <a:spcPts val="0"/>
              </a:spcAft>
              <a:buClr>
                <a:schemeClr val="dk1"/>
              </a:buClr>
              <a:buSzPts val="2400"/>
              <a:buFont typeface="Arial"/>
              <a:buChar char="•"/>
            </a:pPr>
            <a:r>
              <a:rPr lang="en-US" sz="2400"/>
              <a:t>Can be fatal in humans </a:t>
            </a:r>
            <a:endParaRPr/>
          </a:p>
          <a:p>
            <a:pPr indent="-228600" lvl="0" marL="228600" rtl="0" algn="l">
              <a:lnSpc>
                <a:spcPct val="90000"/>
              </a:lnSpc>
              <a:spcBef>
                <a:spcPts val="1000"/>
              </a:spcBef>
              <a:spcAft>
                <a:spcPts val="0"/>
              </a:spcAft>
              <a:buClr>
                <a:schemeClr val="dk1"/>
              </a:buClr>
              <a:buSzPts val="2800"/>
              <a:buFont typeface="Arial"/>
              <a:buChar char="•"/>
            </a:pPr>
            <a:r>
              <a:rPr lang="en-US" sz="2800"/>
              <a:t> Potential bioweapon</a:t>
            </a:r>
            <a:endParaRPr/>
          </a:p>
          <a:p>
            <a:pPr indent="-228600" lvl="0" marL="228600" rtl="0" algn="l">
              <a:lnSpc>
                <a:spcPct val="90000"/>
              </a:lnSpc>
              <a:spcBef>
                <a:spcPts val="1000"/>
              </a:spcBef>
              <a:spcAft>
                <a:spcPts val="0"/>
              </a:spcAft>
              <a:buClr>
                <a:schemeClr val="dk1"/>
              </a:buClr>
              <a:buSzPts val="2800"/>
              <a:buFont typeface="Arial"/>
              <a:buChar char="•"/>
            </a:pPr>
            <a:r>
              <a:rPr lang="en-US" sz="2800"/>
              <a:t> Model: </a:t>
            </a:r>
            <a:r>
              <a:rPr i="1" lang="en-US" sz="2800"/>
              <a:t>F. tularensis </a:t>
            </a:r>
            <a:r>
              <a:rPr lang="en-US" sz="2800"/>
              <a:t>subsp.                                                                                  </a:t>
            </a:r>
            <a:r>
              <a:rPr i="1" lang="en-US" sz="2800"/>
              <a:t>holartica</a:t>
            </a:r>
            <a:r>
              <a:rPr lang="en-US" sz="2800"/>
              <a:t> </a:t>
            </a:r>
            <a:r>
              <a:rPr lang="en-US"/>
              <a:t>live vaccine strain (</a:t>
            </a:r>
            <a:r>
              <a:rPr lang="en-US" sz="2800"/>
              <a:t>LVS)</a:t>
            </a:r>
            <a:endParaRPr/>
          </a:p>
          <a:p>
            <a:pPr indent="0" lvl="1" marL="201168" rtl="0" algn="l">
              <a:lnSpc>
                <a:spcPct val="90000"/>
              </a:lnSpc>
              <a:spcBef>
                <a:spcPts val="500"/>
              </a:spcBef>
              <a:spcAft>
                <a:spcPts val="0"/>
              </a:spcAft>
              <a:buClr>
                <a:schemeClr val="dk1"/>
              </a:buClr>
              <a:buSzPts val="2400"/>
              <a:buNone/>
            </a:pPr>
            <a:r>
              <a:rPr lang="en-US"/>
              <a:t> </a:t>
            </a:r>
            <a:endParaRPr/>
          </a:p>
        </p:txBody>
      </p:sp>
      <p:pic>
        <p:nvPicPr>
          <p:cNvPr id="104" name="Google Shape;104;p3"/>
          <p:cNvPicPr preferRelativeResize="0"/>
          <p:nvPr/>
        </p:nvPicPr>
        <p:blipFill rotWithShape="1">
          <a:blip r:embed="rId3">
            <a:alphaModFix/>
          </a:blip>
          <a:srcRect b="0" l="4133" r="4132" t="0"/>
          <a:stretch/>
        </p:blipFill>
        <p:spPr>
          <a:xfrm>
            <a:off x="7152861" y="1845734"/>
            <a:ext cx="3660913" cy="4102698"/>
          </a:xfrm>
          <a:prstGeom prst="rect">
            <a:avLst/>
          </a:prstGeom>
          <a:noFill/>
          <a:ln>
            <a:noFill/>
          </a:ln>
        </p:spPr>
      </p:pic>
      <p:sp>
        <p:nvSpPr>
          <p:cNvPr id="105" name="Google Shape;105;p3"/>
          <p:cNvSpPr txBox="1"/>
          <p:nvPr/>
        </p:nvSpPr>
        <p:spPr>
          <a:xfrm>
            <a:off x="8481084" y="5902917"/>
            <a:ext cx="2332690" cy="307777"/>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lang="en-US" sz="1400">
                <a:solidFill>
                  <a:schemeClr val="dk1"/>
                </a:solidFill>
                <a:latin typeface="Century Gothic"/>
                <a:ea typeface="Century Gothic"/>
                <a:cs typeface="Century Gothic"/>
                <a:sym typeface="Century Gothic"/>
              </a:rPr>
              <a:t>Fischer, PNAS cover 2006</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 presetSubtype="0">
                                  <p:stCondLst>
                                    <p:cond delay="0"/>
                                  </p:stCondLst>
                                  <p:childTnLst>
                                    <p:set>
                                      <p:cBhvr>
                                        <p:cTn dur="1" fill="hold">
                                          <p:stCondLst>
                                            <p:cond delay="0"/>
                                          </p:stCondLst>
                                        </p:cTn>
                                        <p:tgtEl>
                                          <p:spTgt spid="10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03">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03">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03">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03">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03">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03">
                                            <p:txEl>
                                              <p:pRg end="5" st="5"/>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03">
                                            <p:txEl>
                                              <p:pRg end="6" st="6"/>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0" name="Shape 110"/>
        <p:cNvGrpSpPr/>
        <p:nvPr/>
      </p:nvGrpSpPr>
      <p:grpSpPr>
        <a:xfrm>
          <a:off x="0" y="0"/>
          <a:ext cx="0" cy="0"/>
          <a:chOff x="0" y="0"/>
          <a:chExt cx="0" cy="0"/>
        </a:xfrm>
      </p:grpSpPr>
      <p:sp>
        <p:nvSpPr>
          <p:cNvPr id="111" name="Google Shape;111;p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n-US"/>
              <a:t>PmrA</a:t>
            </a:r>
            <a:endParaRPr/>
          </a:p>
        </p:txBody>
      </p:sp>
      <p:sp>
        <p:nvSpPr>
          <p:cNvPr id="112" name="Google Shape;112;p4"/>
          <p:cNvSpPr txBox="1"/>
          <p:nvPr>
            <p:ph idx="1" type="body"/>
          </p:nvPr>
        </p:nvSpPr>
        <p:spPr>
          <a:xfrm>
            <a:off x="838200" y="1329475"/>
            <a:ext cx="10146300" cy="54039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2800"/>
              <a:buNone/>
            </a:pPr>
            <a:r>
              <a:rPr lang="en-US"/>
              <a:t>PmrA identified as being essential for virulence </a:t>
            </a:r>
            <a:endParaRPr/>
          </a:p>
          <a:p>
            <a:pPr indent="-228600" lvl="1" marL="685800" rtl="0" algn="l">
              <a:lnSpc>
                <a:spcPct val="90000"/>
              </a:lnSpc>
              <a:spcBef>
                <a:spcPts val="500"/>
              </a:spcBef>
              <a:spcAft>
                <a:spcPts val="0"/>
              </a:spcAft>
              <a:buClr>
                <a:schemeClr val="dk1"/>
              </a:buClr>
              <a:buSzPts val="2400"/>
              <a:buChar char="•"/>
            </a:pPr>
            <a:r>
              <a:rPr lang="en-US"/>
              <a:t>Mutants incapable of survival in macrophage and murine models (Sammons-Jackson, 2008)</a:t>
            </a:r>
            <a:endParaRPr/>
          </a:p>
          <a:p>
            <a:pPr indent="-228600" lvl="0" marL="228600" rtl="0" algn="l">
              <a:lnSpc>
                <a:spcPct val="90000"/>
              </a:lnSpc>
              <a:spcBef>
                <a:spcPts val="1000"/>
              </a:spcBef>
              <a:spcAft>
                <a:spcPts val="0"/>
              </a:spcAft>
              <a:buClr>
                <a:schemeClr val="dk1"/>
              </a:buClr>
              <a:buSzPts val="2800"/>
              <a:buChar char="•"/>
            </a:pPr>
            <a:r>
              <a:rPr lang="en-US"/>
              <a:t>PmrA is a response regulator</a:t>
            </a:r>
            <a:endParaRPr/>
          </a:p>
          <a:p>
            <a:pPr indent="-228600" lvl="1" marL="685800" rtl="0" algn="l">
              <a:lnSpc>
                <a:spcPct val="90000"/>
              </a:lnSpc>
              <a:spcBef>
                <a:spcPts val="500"/>
              </a:spcBef>
              <a:spcAft>
                <a:spcPts val="0"/>
              </a:spcAft>
              <a:buClr>
                <a:schemeClr val="dk1"/>
              </a:buClr>
              <a:buSzPts val="2400"/>
              <a:buChar char="•"/>
            </a:pPr>
            <a:r>
              <a:rPr lang="en-US"/>
              <a:t>Not encoded next to a sensor kinase in </a:t>
            </a:r>
            <a:r>
              <a:rPr i="1" lang="en-US"/>
              <a:t>Francisella </a:t>
            </a:r>
            <a:endParaRPr/>
          </a:p>
          <a:p>
            <a:pPr indent="-228600" lvl="0" marL="228600" rtl="0" algn="l">
              <a:lnSpc>
                <a:spcPct val="90000"/>
              </a:lnSpc>
              <a:spcBef>
                <a:spcPts val="1000"/>
              </a:spcBef>
              <a:spcAft>
                <a:spcPts val="0"/>
              </a:spcAft>
              <a:buClr>
                <a:schemeClr val="dk1"/>
              </a:buClr>
              <a:buSzPts val="2800"/>
              <a:buChar char="•"/>
            </a:pPr>
            <a:r>
              <a:rPr lang="en-US"/>
              <a:t>Had been suggested as a regulator of the </a:t>
            </a:r>
            <a:r>
              <a:rPr i="1" lang="en-US"/>
              <a:t>Francisella </a:t>
            </a:r>
            <a:r>
              <a:rPr lang="en-US"/>
              <a:t>Pathogenicity Island (FPI) </a:t>
            </a:r>
            <a:r>
              <a:rPr lang="en-US" sz="2400"/>
              <a:t>(Mohapatra et al., 2007)</a:t>
            </a:r>
            <a:endParaRPr/>
          </a:p>
          <a:p>
            <a:pPr indent="-228600" lvl="1" marL="685800" rtl="0" algn="l">
              <a:lnSpc>
                <a:spcPct val="90000"/>
              </a:lnSpc>
              <a:spcBef>
                <a:spcPts val="500"/>
              </a:spcBef>
              <a:spcAft>
                <a:spcPts val="0"/>
              </a:spcAft>
              <a:buClr>
                <a:schemeClr val="dk1"/>
              </a:buClr>
              <a:buSzPts val="2400"/>
              <a:buChar char="•"/>
            </a:pPr>
            <a:r>
              <a:rPr lang="en-US"/>
              <a:t>Not found at FPI promotors (Ramsey &amp; Dove, 2016)</a:t>
            </a:r>
            <a:endParaRPr/>
          </a:p>
          <a:p>
            <a:pPr indent="0" lvl="1" marL="457200" rtl="0" algn="l">
              <a:lnSpc>
                <a:spcPct val="90000"/>
              </a:lnSpc>
              <a:spcBef>
                <a:spcPts val="500"/>
              </a:spcBef>
              <a:spcAft>
                <a:spcPts val="0"/>
              </a:spcAft>
              <a:buClr>
                <a:schemeClr val="dk1"/>
              </a:buClr>
              <a:buSzPts val="2400"/>
              <a:buNone/>
            </a:pPr>
            <a:r>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12">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12">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12">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12">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12">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12">
                                            <p:txEl>
                                              <p:pRg end="5" st="5"/>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12">
                                            <p:txEl>
                                              <p:pRg end="6" st="6"/>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7" name="Shape 117"/>
        <p:cNvGrpSpPr/>
        <p:nvPr/>
      </p:nvGrpSpPr>
      <p:grpSpPr>
        <a:xfrm>
          <a:off x="0" y="0"/>
          <a:ext cx="0" cy="0"/>
          <a:chOff x="0" y="0"/>
          <a:chExt cx="0" cy="0"/>
        </a:xfrm>
      </p:grpSpPr>
      <p:pic>
        <p:nvPicPr>
          <p:cNvPr id="118" name="Google Shape;118;p5"/>
          <p:cNvPicPr preferRelativeResize="0"/>
          <p:nvPr/>
        </p:nvPicPr>
        <p:blipFill rotWithShape="1">
          <a:blip r:embed="rId3">
            <a:alphaModFix/>
          </a:blip>
          <a:srcRect b="0" l="0" r="0" t="6225"/>
          <a:stretch/>
        </p:blipFill>
        <p:spPr>
          <a:xfrm>
            <a:off x="1676739" y="1510746"/>
            <a:ext cx="8003632" cy="5108714"/>
          </a:xfrm>
          <a:prstGeom prst="rect">
            <a:avLst/>
          </a:prstGeom>
          <a:noFill/>
          <a:ln>
            <a:noFill/>
          </a:ln>
        </p:spPr>
      </p:pic>
      <p:sp>
        <p:nvSpPr>
          <p:cNvPr id="119" name="Google Shape;119;p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i="1" lang="en-US"/>
              <a:t>priM</a:t>
            </a:r>
            <a:r>
              <a:rPr lang="en-US"/>
              <a:t> is the gene most repressed by PmrA</a:t>
            </a:r>
            <a:endParaRPr/>
          </a:p>
        </p:txBody>
      </p:sp>
      <p:grpSp>
        <p:nvGrpSpPr>
          <p:cNvPr id="120" name="Google Shape;120;p5"/>
          <p:cNvGrpSpPr/>
          <p:nvPr/>
        </p:nvGrpSpPr>
        <p:grpSpPr>
          <a:xfrm>
            <a:off x="7536772" y="1889954"/>
            <a:ext cx="771398" cy="369332"/>
            <a:chOff x="5937014" y="2052603"/>
            <a:chExt cx="771398" cy="369332"/>
          </a:xfrm>
        </p:grpSpPr>
        <p:cxnSp>
          <p:nvCxnSpPr>
            <p:cNvPr id="121" name="Google Shape;121;p5"/>
            <p:cNvCxnSpPr/>
            <p:nvPr/>
          </p:nvCxnSpPr>
          <p:spPr>
            <a:xfrm>
              <a:off x="5937014" y="2268988"/>
              <a:ext cx="146582" cy="0"/>
            </a:xfrm>
            <a:prstGeom prst="straightConnector1">
              <a:avLst/>
            </a:prstGeom>
            <a:noFill/>
            <a:ln cap="flat" cmpd="sng" w="12700">
              <a:solidFill>
                <a:schemeClr val="dk1"/>
              </a:solidFill>
              <a:prstDash val="solid"/>
              <a:miter lim="800000"/>
              <a:headEnd len="sm" w="sm" type="none"/>
              <a:tailEnd len="sm" w="sm" type="none"/>
            </a:ln>
          </p:spPr>
        </p:cxnSp>
        <p:sp>
          <p:nvSpPr>
            <p:cNvPr id="122" name="Google Shape;122;p5"/>
            <p:cNvSpPr txBox="1"/>
            <p:nvPr/>
          </p:nvSpPr>
          <p:spPr>
            <a:xfrm>
              <a:off x="6076508" y="2052603"/>
              <a:ext cx="631904"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i="1" lang="en-US" sz="1800">
                  <a:solidFill>
                    <a:schemeClr val="dk1"/>
                  </a:solidFill>
                  <a:latin typeface="Calibri"/>
                  <a:ea typeface="Calibri"/>
                  <a:cs typeface="Calibri"/>
                  <a:sym typeface="Calibri"/>
                </a:rPr>
                <a:t>priM</a:t>
              </a:r>
              <a:endParaRPr i="1" sz="1800">
                <a:solidFill>
                  <a:schemeClr val="dk1"/>
                </a:solidFill>
                <a:latin typeface="Calibri"/>
                <a:ea typeface="Calibri"/>
                <a:cs typeface="Calibri"/>
                <a:sym typeface="Calibri"/>
              </a:endParaRPr>
            </a:p>
          </p:txBody>
        </p:sp>
      </p:grpSp>
      <p:sp>
        <p:nvSpPr>
          <p:cNvPr id="123" name="Google Shape;123;p5"/>
          <p:cNvSpPr/>
          <p:nvPr/>
        </p:nvSpPr>
        <p:spPr>
          <a:xfrm>
            <a:off x="7356656" y="2084361"/>
            <a:ext cx="68143" cy="64735"/>
          </a:xfrm>
          <a:prstGeom prst="ellipse">
            <a:avLst/>
          </a:prstGeom>
          <a:solidFill>
            <a:srgbClr val="CD1C0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nvGrpSpPr>
          <p:cNvPr id="124" name="Google Shape;124;p5"/>
          <p:cNvGrpSpPr/>
          <p:nvPr/>
        </p:nvGrpSpPr>
        <p:grpSpPr>
          <a:xfrm>
            <a:off x="3262860" y="1635619"/>
            <a:ext cx="7495293" cy="2898907"/>
            <a:chOff x="1738859" y="1635618"/>
            <a:chExt cx="7495293" cy="2898907"/>
          </a:xfrm>
        </p:grpSpPr>
        <p:cxnSp>
          <p:nvCxnSpPr>
            <p:cNvPr id="125" name="Google Shape;125;p5"/>
            <p:cNvCxnSpPr/>
            <p:nvPr/>
          </p:nvCxnSpPr>
          <p:spPr>
            <a:xfrm>
              <a:off x="1738859" y="4534525"/>
              <a:ext cx="6130977" cy="0"/>
            </a:xfrm>
            <a:prstGeom prst="straightConnector1">
              <a:avLst/>
            </a:prstGeom>
            <a:noFill/>
            <a:ln cap="flat" cmpd="sng" w="12700">
              <a:solidFill>
                <a:srgbClr val="CD1C00"/>
              </a:solidFill>
              <a:prstDash val="solid"/>
              <a:miter lim="800000"/>
              <a:headEnd len="sm" w="sm" type="none"/>
              <a:tailEnd len="sm" w="sm" type="none"/>
            </a:ln>
          </p:spPr>
        </p:cxnSp>
        <p:sp>
          <p:nvSpPr>
            <p:cNvPr id="126" name="Google Shape;126;p5"/>
            <p:cNvSpPr/>
            <p:nvPr/>
          </p:nvSpPr>
          <p:spPr>
            <a:xfrm>
              <a:off x="7934232" y="1635618"/>
              <a:ext cx="222140" cy="2869954"/>
            </a:xfrm>
            <a:prstGeom prst="rightBrace">
              <a:avLst>
                <a:gd fmla="val 8333" name="adj1"/>
                <a:gd fmla="val 50000" name="adj2"/>
              </a:avLst>
            </a:prstGeom>
            <a:noFill/>
            <a:ln cap="flat" cmpd="sng" w="952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350">
                <a:solidFill>
                  <a:schemeClr val="dk1"/>
                </a:solidFill>
                <a:latin typeface="Calibri"/>
                <a:ea typeface="Calibri"/>
                <a:cs typeface="Calibri"/>
                <a:sym typeface="Calibri"/>
              </a:endParaRPr>
            </a:p>
          </p:txBody>
        </p:sp>
        <p:sp>
          <p:nvSpPr>
            <p:cNvPr id="127" name="Google Shape;127;p5"/>
            <p:cNvSpPr txBox="1"/>
            <p:nvPr/>
          </p:nvSpPr>
          <p:spPr>
            <a:xfrm>
              <a:off x="8139448" y="2769600"/>
              <a:ext cx="1094704" cy="58477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600">
                  <a:solidFill>
                    <a:schemeClr val="dk1"/>
                  </a:solidFill>
                  <a:latin typeface="Calibri"/>
                  <a:ea typeface="Calibri"/>
                  <a:cs typeface="Calibri"/>
                  <a:sym typeface="Calibri"/>
                </a:rPr>
                <a:t>Negatively regulated</a:t>
              </a:r>
              <a:endParaRPr/>
            </a:p>
          </p:txBody>
        </p:sp>
      </p:grpSp>
      <p:grpSp>
        <p:nvGrpSpPr>
          <p:cNvPr id="128" name="Google Shape;128;p5"/>
          <p:cNvGrpSpPr/>
          <p:nvPr/>
        </p:nvGrpSpPr>
        <p:grpSpPr>
          <a:xfrm>
            <a:off x="3262859" y="5234067"/>
            <a:ext cx="7388218" cy="656899"/>
            <a:chOff x="1738859" y="5234066"/>
            <a:chExt cx="7388218" cy="656899"/>
          </a:xfrm>
        </p:grpSpPr>
        <p:cxnSp>
          <p:nvCxnSpPr>
            <p:cNvPr id="129" name="Google Shape;129;p5"/>
            <p:cNvCxnSpPr/>
            <p:nvPr/>
          </p:nvCxnSpPr>
          <p:spPr>
            <a:xfrm>
              <a:off x="1738859" y="5234066"/>
              <a:ext cx="6130977" cy="0"/>
            </a:xfrm>
            <a:prstGeom prst="straightConnector1">
              <a:avLst/>
            </a:prstGeom>
            <a:noFill/>
            <a:ln cap="flat" cmpd="sng" w="12700">
              <a:solidFill>
                <a:srgbClr val="CD1C00"/>
              </a:solidFill>
              <a:prstDash val="solid"/>
              <a:miter lim="800000"/>
              <a:headEnd len="sm" w="sm" type="none"/>
              <a:tailEnd len="sm" w="sm" type="none"/>
            </a:ln>
          </p:spPr>
        </p:cxnSp>
        <p:sp>
          <p:nvSpPr>
            <p:cNvPr id="130" name="Google Shape;130;p5"/>
            <p:cNvSpPr/>
            <p:nvPr/>
          </p:nvSpPr>
          <p:spPr>
            <a:xfrm>
              <a:off x="7936104" y="5234066"/>
              <a:ext cx="220268" cy="656899"/>
            </a:xfrm>
            <a:prstGeom prst="rightBrace">
              <a:avLst>
                <a:gd fmla="val 8333" name="adj1"/>
                <a:gd fmla="val 50000" name="adj2"/>
              </a:avLst>
            </a:prstGeom>
            <a:noFill/>
            <a:ln cap="flat" cmpd="sng" w="952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350">
                <a:solidFill>
                  <a:schemeClr val="dk1"/>
                </a:solidFill>
                <a:latin typeface="Calibri"/>
                <a:ea typeface="Calibri"/>
                <a:cs typeface="Calibri"/>
                <a:sym typeface="Calibri"/>
              </a:endParaRPr>
            </a:p>
          </p:txBody>
        </p:sp>
        <p:sp>
          <p:nvSpPr>
            <p:cNvPr id="131" name="Google Shape;131;p5"/>
            <p:cNvSpPr txBox="1"/>
            <p:nvPr/>
          </p:nvSpPr>
          <p:spPr>
            <a:xfrm>
              <a:off x="8139448" y="5270127"/>
              <a:ext cx="987629" cy="58477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600">
                  <a:solidFill>
                    <a:schemeClr val="dk1"/>
                  </a:solidFill>
                  <a:latin typeface="Calibri"/>
                  <a:ea typeface="Calibri"/>
                  <a:cs typeface="Calibri"/>
                  <a:sym typeface="Calibri"/>
                </a:rPr>
                <a:t>Positively regulated</a:t>
              </a:r>
              <a:endParaRPr/>
            </a:p>
          </p:txBody>
        </p:sp>
      </p:grpSp>
      <p:sp>
        <p:nvSpPr>
          <p:cNvPr id="132" name="Google Shape;132;p5"/>
          <p:cNvSpPr/>
          <p:nvPr/>
        </p:nvSpPr>
        <p:spPr>
          <a:xfrm>
            <a:off x="9680371" y="6465569"/>
            <a:ext cx="2286203"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rgbClr val="000000"/>
                </a:solidFill>
                <a:latin typeface="Century Gothic"/>
                <a:ea typeface="Century Gothic"/>
                <a:cs typeface="Century Gothic"/>
                <a:sym typeface="Century Gothic"/>
              </a:rPr>
              <a:t>Ramsey and Dove, 2016</a:t>
            </a:r>
            <a:endParaRPr sz="1400">
              <a:solidFill>
                <a:schemeClr val="dk1"/>
              </a:solidFill>
              <a:latin typeface="Century Gothic"/>
              <a:ea typeface="Century Gothic"/>
              <a:cs typeface="Century Gothic"/>
              <a:sym typeface="Century Gothic"/>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2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24"/>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20"/>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23"/>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7" name="Shape 137"/>
        <p:cNvGrpSpPr/>
        <p:nvPr/>
      </p:nvGrpSpPr>
      <p:grpSpPr>
        <a:xfrm>
          <a:off x="0" y="0"/>
          <a:ext cx="0" cy="0"/>
          <a:chOff x="0" y="0"/>
          <a:chExt cx="0" cy="0"/>
        </a:xfrm>
      </p:grpSpPr>
      <p:pic>
        <p:nvPicPr>
          <p:cNvPr descr="4a.jpg" id="138" name="Google Shape;138;p6"/>
          <p:cNvPicPr preferRelativeResize="0"/>
          <p:nvPr/>
        </p:nvPicPr>
        <p:blipFill rotWithShape="1">
          <a:blip r:embed="rId3">
            <a:alphaModFix/>
          </a:blip>
          <a:srcRect b="0" l="0" r="0" t="0"/>
          <a:stretch/>
        </p:blipFill>
        <p:spPr>
          <a:xfrm>
            <a:off x="3167605" y="1869771"/>
            <a:ext cx="5317748" cy="4408298"/>
          </a:xfrm>
          <a:prstGeom prst="rect">
            <a:avLst/>
          </a:prstGeom>
          <a:noFill/>
          <a:ln>
            <a:noFill/>
          </a:ln>
        </p:spPr>
      </p:pic>
      <p:sp>
        <p:nvSpPr>
          <p:cNvPr id="139" name="Google Shape;139;p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n-US"/>
              <a:t>PriM is inhibitory to intramacrophage survival</a:t>
            </a:r>
            <a:endParaRPr i="1"/>
          </a:p>
        </p:txBody>
      </p:sp>
      <p:sp>
        <p:nvSpPr>
          <p:cNvPr id="140" name="Google Shape;140;p6"/>
          <p:cNvSpPr/>
          <p:nvPr/>
        </p:nvSpPr>
        <p:spPr>
          <a:xfrm>
            <a:off x="8314945" y="6457153"/>
            <a:ext cx="2286203"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rgbClr val="000000"/>
                </a:solidFill>
                <a:latin typeface="Century Gothic"/>
                <a:ea typeface="Century Gothic"/>
                <a:cs typeface="Century Gothic"/>
                <a:sym typeface="Century Gothic"/>
              </a:rPr>
              <a:t>Ramsey and Dove, 2016</a:t>
            </a:r>
            <a:endParaRPr sz="1400">
              <a:solidFill>
                <a:schemeClr val="dk1"/>
              </a:solidFill>
              <a:latin typeface="Century Gothic"/>
              <a:ea typeface="Century Gothic"/>
              <a:cs typeface="Century Gothic"/>
              <a:sym typeface="Century Gothic"/>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5" name="Shape 145"/>
        <p:cNvGrpSpPr/>
        <p:nvPr/>
      </p:nvGrpSpPr>
      <p:grpSpPr>
        <a:xfrm>
          <a:off x="0" y="0"/>
          <a:ext cx="0" cy="0"/>
          <a:chOff x="0" y="0"/>
          <a:chExt cx="0" cy="0"/>
        </a:xfrm>
      </p:grpSpPr>
      <p:sp>
        <p:nvSpPr>
          <p:cNvPr id="146" name="Google Shape;146;p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n-US"/>
              <a:t>PmrA</a:t>
            </a:r>
            <a:endParaRPr/>
          </a:p>
        </p:txBody>
      </p:sp>
      <p:sp>
        <p:nvSpPr>
          <p:cNvPr id="147" name="Google Shape;147;p7"/>
          <p:cNvSpPr txBox="1"/>
          <p:nvPr>
            <p:ph idx="1" type="body"/>
          </p:nvPr>
        </p:nvSpPr>
        <p:spPr>
          <a:xfrm>
            <a:off x="838200" y="1454150"/>
            <a:ext cx="10146175" cy="540385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2800"/>
              <a:buNone/>
            </a:pPr>
            <a:r>
              <a:rPr lang="en-US"/>
              <a:t>PmrA identified as being essential for virulence </a:t>
            </a:r>
            <a:endParaRPr/>
          </a:p>
          <a:p>
            <a:pPr indent="-228600" lvl="1" marL="685800" rtl="0" algn="l">
              <a:lnSpc>
                <a:spcPct val="90000"/>
              </a:lnSpc>
              <a:spcBef>
                <a:spcPts val="500"/>
              </a:spcBef>
              <a:spcAft>
                <a:spcPts val="0"/>
              </a:spcAft>
              <a:buClr>
                <a:schemeClr val="dk1"/>
              </a:buClr>
              <a:buSzPts val="2400"/>
              <a:buChar char="•"/>
            </a:pPr>
            <a:r>
              <a:rPr lang="en-US"/>
              <a:t>Mutants incapable of survival in macrophage and murine models (Sammons-Jackson, 2008)</a:t>
            </a:r>
            <a:endParaRPr/>
          </a:p>
          <a:p>
            <a:pPr indent="-228600" lvl="0" marL="228600" rtl="0" algn="l">
              <a:lnSpc>
                <a:spcPct val="90000"/>
              </a:lnSpc>
              <a:spcBef>
                <a:spcPts val="1000"/>
              </a:spcBef>
              <a:spcAft>
                <a:spcPts val="0"/>
              </a:spcAft>
              <a:buClr>
                <a:schemeClr val="dk1"/>
              </a:buClr>
              <a:buSzPts val="2800"/>
              <a:buChar char="•"/>
            </a:pPr>
            <a:r>
              <a:rPr lang="en-US"/>
              <a:t>PmrA is a response regulator</a:t>
            </a:r>
            <a:endParaRPr/>
          </a:p>
          <a:p>
            <a:pPr indent="-228600" lvl="1" marL="685800" rtl="0" algn="l">
              <a:lnSpc>
                <a:spcPct val="90000"/>
              </a:lnSpc>
              <a:spcBef>
                <a:spcPts val="500"/>
              </a:spcBef>
              <a:spcAft>
                <a:spcPts val="0"/>
              </a:spcAft>
              <a:buClr>
                <a:schemeClr val="dk1"/>
              </a:buClr>
              <a:buSzPts val="2400"/>
              <a:buChar char="•"/>
            </a:pPr>
            <a:r>
              <a:rPr lang="en-US"/>
              <a:t>Not encoded next to membrane-bound sensor in </a:t>
            </a:r>
            <a:r>
              <a:rPr i="1" lang="en-US"/>
              <a:t>Francisella </a:t>
            </a:r>
            <a:endParaRPr/>
          </a:p>
          <a:p>
            <a:pPr indent="-228600" lvl="0" marL="228600" rtl="0" algn="l">
              <a:lnSpc>
                <a:spcPct val="90000"/>
              </a:lnSpc>
              <a:spcBef>
                <a:spcPts val="1000"/>
              </a:spcBef>
              <a:spcAft>
                <a:spcPts val="0"/>
              </a:spcAft>
              <a:buClr>
                <a:schemeClr val="dk1"/>
              </a:buClr>
              <a:buSzPts val="2800"/>
              <a:buChar char="•"/>
            </a:pPr>
            <a:r>
              <a:rPr lang="en-US"/>
              <a:t>Had been suggested as a regulator of the </a:t>
            </a:r>
            <a:r>
              <a:rPr i="1" lang="en-US"/>
              <a:t>Francisella </a:t>
            </a:r>
            <a:r>
              <a:rPr lang="en-US"/>
              <a:t>Pathogenicity Island (FPI) </a:t>
            </a:r>
            <a:r>
              <a:rPr lang="en-US" sz="2400"/>
              <a:t>(Mohapatra et al., 2007)</a:t>
            </a:r>
            <a:endParaRPr/>
          </a:p>
          <a:p>
            <a:pPr indent="-228600" lvl="1" marL="685800" rtl="0" algn="l">
              <a:lnSpc>
                <a:spcPct val="90000"/>
              </a:lnSpc>
              <a:spcBef>
                <a:spcPts val="500"/>
              </a:spcBef>
              <a:spcAft>
                <a:spcPts val="0"/>
              </a:spcAft>
              <a:buClr>
                <a:schemeClr val="dk1"/>
              </a:buClr>
              <a:buSzPts val="2400"/>
              <a:buChar char="•"/>
            </a:pPr>
            <a:r>
              <a:rPr lang="en-US"/>
              <a:t>Not found at FPI promotors (Ramsey &amp; Dove, 2016)</a:t>
            </a:r>
            <a:endParaRPr/>
          </a:p>
          <a:p>
            <a:pPr indent="-228600" lvl="0" marL="228600" rtl="0" algn="l">
              <a:lnSpc>
                <a:spcPct val="90000"/>
              </a:lnSpc>
              <a:spcBef>
                <a:spcPts val="1000"/>
              </a:spcBef>
              <a:spcAft>
                <a:spcPts val="0"/>
              </a:spcAft>
              <a:buClr>
                <a:schemeClr val="dk1"/>
              </a:buClr>
              <a:buSzPts val="2800"/>
              <a:buChar char="•"/>
            </a:pPr>
            <a:r>
              <a:rPr lang="en-US"/>
              <a:t>Functions mostly as a negative regulator</a:t>
            </a:r>
            <a:endParaRPr/>
          </a:p>
          <a:p>
            <a:pPr indent="-228600" lvl="1" marL="685800" rtl="0" algn="l">
              <a:lnSpc>
                <a:spcPct val="90000"/>
              </a:lnSpc>
              <a:spcBef>
                <a:spcPts val="500"/>
              </a:spcBef>
              <a:spcAft>
                <a:spcPts val="0"/>
              </a:spcAft>
              <a:buClr>
                <a:schemeClr val="dk1"/>
              </a:buClr>
              <a:buSzPts val="2400"/>
              <a:buChar char="•"/>
            </a:pPr>
            <a:r>
              <a:rPr lang="en-US"/>
              <a:t>Largest effect on </a:t>
            </a:r>
            <a:r>
              <a:rPr i="1" lang="en-US"/>
              <a:t>priM</a:t>
            </a:r>
            <a:endParaRPr i="1"/>
          </a:p>
          <a:p>
            <a:pPr indent="-228600" lvl="1" marL="685800" rtl="0" algn="l">
              <a:lnSpc>
                <a:spcPct val="90000"/>
              </a:lnSpc>
              <a:spcBef>
                <a:spcPts val="500"/>
              </a:spcBef>
              <a:spcAft>
                <a:spcPts val="0"/>
              </a:spcAft>
              <a:buClr>
                <a:schemeClr val="dk1"/>
              </a:buClr>
              <a:buSzPts val="2400"/>
              <a:buChar char="•"/>
            </a:pPr>
            <a:r>
              <a:rPr lang="en-US" u="sng"/>
              <a:t>P</a:t>
            </a:r>
            <a:r>
              <a:rPr lang="en-US"/>
              <a:t>mrA-</a:t>
            </a:r>
            <a:r>
              <a:rPr lang="en-US" u="sng"/>
              <a:t>r</a:t>
            </a:r>
            <a:r>
              <a:rPr lang="en-US"/>
              <a:t>epressed </a:t>
            </a:r>
            <a:r>
              <a:rPr lang="en-US" u="sng"/>
              <a:t>i</a:t>
            </a:r>
            <a:r>
              <a:rPr lang="en-US"/>
              <a:t>nhibitor of intra</a:t>
            </a:r>
            <a:r>
              <a:rPr lang="en-US" u="sng"/>
              <a:t>m</a:t>
            </a:r>
            <a:r>
              <a:rPr lang="en-US"/>
              <a:t>acrophage growth </a:t>
            </a:r>
            <a:endParaRPr/>
          </a:p>
          <a:p>
            <a:pPr indent="-76200" lvl="1" marL="685800" rtl="0" algn="l">
              <a:lnSpc>
                <a:spcPct val="90000"/>
              </a:lnSpc>
              <a:spcBef>
                <a:spcPts val="500"/>
              </a:spcBef>
              <a:spcAft>
                <a:spcPts val="0"/>
              </a:spcAft>
              <a:buClr>
                <a:schemeClr val="dk1"/>
              </a:buClr>
              <a:buSzPts val="2400"/>
              <a:buNone/>
            </a:pPr>
            <a:r>
              <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2" name="Shape 152"/>
        <p:cNvGrpSpPr/>
        <p:nvPr/>
      </p:nvGrpSpPr>
      <p:grpSpPr>
        <a:xfrm>
          <a:off x="0" y="0"/>
          <a:ext cx="0" cy="0"/>
          <a:chOff x="0" y="0"/>
          <a:chExt cx="0" cy="0"/>
        </a:xfrm>
      </p:grpSpPr>
      <p:pic>
        <p:nvPicPr>
          <p:cNvPr id="153" name="Google Shape;153;p8"/>
          <p:cNvPicPr preferRelativeResize="0"/>
          <p:nvPr/>
        </p:nvPicPr>
        <p:blipFill rotWithShape="1">
          <a:blip r:embed="rId3">
            <a:alphaModFix/>
          </a:blip>
          <a:srcRect b="0" l="0" r="0" t="0"/>
          <a:stretch/>
        </p:blipFill>
        <p:spPr>
          <a:xfrm>
            <a:off x="2282458" y="3252029"/>
            <a:ext cx="3684061" cy="3460785"/>
          </a:xfrm>
          <a:prstGeom prst="rect">
            <a:avLst/>
          </a:prstGeom>
          <a:noFill/>
          <a:ln>
            <a:noFill/>
          </a:ln>
        </p:spPr>
      </p:pic>
      <p:pic>
        <p:nvPicPr>
          <p:cNvPr id="154" name="Google Shape;154;p8"/>
          <p:cNvPicPr preferRelativeResize="0"/>
          <p:nvPr/>
        </p:nvPicPr>
        <p:blipFill rotWithShape="1">
          <a:blip r:embed="rId4">
            <a:alphaModFix/>
          </a:blip>
          <a:srcRect b="0" l="0" r="0" t="0"/>
          <a:stretch/>
        </p:blipFill>
        <p:spPr>
          <a:xfrm>
            <a:off x="6179840" y="5262834"/>
            <a:ext cx="3796042" cy="1464736"/>
          </a:xfrm>
          <a:prstGeom prst="rect">
            <a:avLst/>
          </a:prstGeom>
          <a:noFill/>
          <a:ln>
            <a:noFill/>
          </a:ln>
        </p:spPr>
      </p:pic>
      <p:grpSp>
        <p:nvGrpSpPr>
          <p:cNvPr id="155" name="Google Shape;155;p8"/>
          <p:cNvGrpSpPr/>
          <p:nvPr/>
        </p:nvGrpSpPr>
        <p:grpSpPr>
          <a:xfrm>
            <a:off x="2588160" y="3743994"/>
            <a:ext cx="3072652" cy="553998"/>
            <a:chOff x="1064160" y="2940621"/>
            <a:chExt cx="3072652" cy="553998"/>
          </a:xfrm>
        </p:grpSpPr>
        <p:sp>
          <p:nvSpPr>
            <p:cNvPr id="156" name="Google Shape;156;p8"/>
            <p:cNvSpPr/>
            <p:nvPr/>
          </p:nvSpPr>
          <p:spPr>
            <a:xfrm>
              <a:off x="1064160" y="2991865"/>
              <a:ext cx="3072652" cy="451722"/>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FFFFFF"/>
                </a:solidFill>
                <a:latin typeface="Calibri"/>
                <a:ea typeface="Calibri"/>
                <a:cs typeface="Calibri"/>
                <a:sym typeface="Calibri"/>
              </a:endParaRPr>
            </a:p>
          </p:txBody>
        </p:sp>
        <p:sp>
          <p:nvSpPr>
            <p:cNvPr id="157" name="Google Shape;157;p8"/>
            <p:cNvSpPr txBox="1"/>
            <p:nvPr/>
          </p:nvSpPr>
          <p:spPr>
            <a:xfrm>
              <a:off x="1779188" y="2940621"/>
              <a:ext cx="1925527" cy="55399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3000">
                  <a:solidFill>
                    <a:srgbClr val="000000"/>
                  </a:solidFill>
                  <a:latin typeface="Century Gothic"/>
                  <a:ea typeface="Century Gothic"/>
                  <a:cs typeface="Century Gothic"/>
                  <a:sym typeface="Century Gothic"/>
                </a:rPr>
                <a:t>Wild type</a:t>
              </a:r>
              <a:endParaRPr/>
            </a:p>
          </p:txBody>
        </p:sp>
      </p:grpSp>
      <p:sp>
        <p:nvSpPr>
          <p:cNvPr id="158" name="Google Shape;158;p8"/>
          <p:cNvSpPr txBox="1"/>
          <p:nvPr>
            <p:ph type="title"/>
          </p:nvPr>
        </p:nvSpPr>
        <p:spPr>
          <a:xfrm>
            <a:off x="838199" y="365125"/>
            <a:ext cx="11007903"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n-US"/>
              <a:t>The role of PmrA in intramacrophage infection</a:t>
            </a:r>
            <a:endParaRPr/>
          </a:p>
        </p:txBody>
      </p:sp>
      <p:grpSp>
        <p:nvGrpSpPr>
          <p:cNvPr id="159" name="Google Shape;159;p8"/>
          <p:cNvGrpSpPr/>
          <p:nvPr/>
        </p:nvGrpSpPr>
        <p:grpSpPr>
          <a:xfrm>
            <a:off x="6434020" y="3743994"/>
            <a:ext cx="3060561" cy="553998"/>
            <a:chOff x="4910017" y="2940621"/>
            <a:chExt cx="3060561" cy="553998"/>
          </a:xfrm>
        </p:grpSpPr>
        <p:sp>
          <p:nvSpPr>
            <p:cNvPr id="160" name="Google Shape;160;p8"/>
            <p:cNvSpPr/>
            <p:nvPr/>
          </p:nvSpPr>
          <p:spPr>
            <a:xfrm>
              <a:off x="4910017" y="2988345"/>
              <a:ext cx="3060561" cy="451722"/>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FFFFFF"/>
                </a:solidFill>
                <a:latin typeface="Calibri"/>
                <a:ea typeface="Calibri"/>
                <a:cs typeface="Calibri"/>
                <a:sym typeface="Calibri"/>
              </a:endParaRPr>
            </a:p>
          </p:txBody>
        </p:sp>
        <p:sp>
          <p:nvSpPr>
            <p:cNvPr id="161" name="Google Shape;161;p8"/>
            <p:cNvSpPr txBox="1"/>
            <p:nvPr/>
          </p:nvSpPr>
          <p:spPr>
            <a:xfrm>
              <a:off x="5683218" y="2940621"/>
              <a:ext cx="1444626" cy="55399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3000">
                  <a:solidFill>
                    <a:srgbClr val="000000"/>
                  </a:solidFill>
                  <a:latin typeface="Century Gothic"/>
                  <a:ea typeface="Century Gothic"/>
                  <a:cs typeface="Century Gothic"/>
                  <a:sym typeface="Century Gothic"/>
                </a:rPr>
                <a:t>∆</a:t>
              </a:r>
              <a:r>
                <a:rPr i="1" lang="en-US" sz="3000">
                  <a:solidFill>
                    <a:srgbClr val="000000"/>
                  </a:solidFill>
                  <a:latin typeface="Century Gothic"/>
                  <a:ea typeface="Century Gothic"/>
                  <a:cs typeface="Century Gothic"/>
                  <a:sym typeface="Century Gothic"/>
                </a:rPr>
                <a:t>pmrA</a:t>
              </a:r>
              <a:endParaRPr sz="3000">
                <a:solidFill>
                  <a:srgbClr val="000000"/>
                </a:solidFill>
                <a:latin typeface="Century Gothic"/>
                <a:ea typeface="Century Gothic"/>
                <a:cs typeface="Century Gothic"/>
                <a:sym typeface="Century Gothic"/>
              </a:endParaRPr>
            </a:p>
          </p:txBody>
        </p:sp>
      </p:grpSp>
      <p:sp>
        <p:nvSpPr>
          <p:cNvPr id="162" name="Google Shape;162;p8"/>
          <p:cNvSpPr txBox="1"/>
          <p:nvPr/>
        </p:nvSpPr>
        <p:spPr>
          <a:xfrm>
            <a:off x="1981200" y="1473202"/>
            <a:ext cx="8229600" cy="2216243"/>
          </a:xfrm>
          <a:prstGeom prst="rect">
            <a:avLst/>
          </a:prstGeom>
          <a:noFill/>
          <a:ln>
            <a:noFill/>
          </a:ln>
        </p:spPr>
        <p:txBody>
          <a:bodyPr anchorCtr="0" anchor="t" bIns="45700" lIns="91425" spcFirstLastPara="1" rIns="91425" wrap="square" tIns="45700">
            <a:normAutofit/>
          </a:bodyPr>
          <a:lstStyle/>
          <a:p>
            <a:pPr indent="0" lvl="0" marL="0" marR="0" rtl="0" algn="l">
              <a:lnSpc>
                <a:spcPct val="120000"/>
              </a:lnSpc>
              <a:spcBef>
                <a:spcPts val="0"/>
              </a:spcBef>
              <a:spcAft>
                <a:spcPts val="0"/>
              </a:spcAft>
              <a:buClr>
                <a:schemeClr val="dk1"/>
              </a:buClr>
              <a:buSzPts val="2800"/>
              <a:buFont typeface="Arial"/>
              <a:buNone/>
            </a:pPr>
            <a:r>
              <a:t/>
            </a:r>
            <a:endParaRPr sz="2800">
              <a:solidFill>
                <a:srgbClr val="000000"/>
              </a:solidFill>
              <a:latin typeface="Century Gothic"/>
              <a:ea typeface="Century Gothic"/>
              <a:cs typeface="Century Gothic"/>
              <a:sym typeface="Century Gothic"/>
            </a:endParaRPr>
          </a:p>
          <a:p>
            <a:pPr indent="0" lvl="0" marL="0" marR="0" rtl="0" algn="l">
              <a:lnSpc>
                <a:spcPct val="120000"/>
              </a:lnSpc>
              <a:spcBef>
                <a:spcPts val="1872"/>
              </a:spcBef>
              <a:spcAft>
                <a:spcPts val="0"/>
              </a:spcAft>
              <a:buClr>
                <a:srgbClr val="000000"/>
              </a:buClr>
              <a:buSzPts val="2800"/>
              <a:buFont typeface="Arial"/>
              <a:buNone/>
            </a:pPr>
            <a:r>
              <a:rPr lang="en-US" sz="2800">
                <a:solidFill>
                  <a:srgbClr val="000000"/>
                </a:solidFill>
                <a:latin typeface="Century Gothic"/>
                <a:ea typeface="Century Gothic"/>
                <a:cs typeface="Century Gothic"/>
                <a:sym typeface="Century Gothic"/>
              </a:rPr>
              <a:t>Primary function of PmrA in intramacrophage growth is repression of </a:t>
            </a:r>
            <a:r>
              <a:rPr i="1" lang="en-US" sz="2800">
                <a:solidFill>
                  <a:srgbClr val="000000"/>
                </a:solidFill>
                <a:latin typeface="Century Gothic"/>
                <a:ea typeface="Century Gothic"/>
                <a:cs typeface="Century Gothic"/>
                <a:sym typeface="Century Gothic"/>
              </a:rPr>
              <a:t>priM</a:t>
            </a:r>
            <a:endParaRPr i="1" sz="2800">
              <a:solidFill>
                <a:srgbClr val="000000"/>
              </a:solidFill>
              <a:latin typeface="Century Gothic"/>
              <a:ea typeface="Century Gothic"/>
              <a:cs typeface="Century Gothic"/>
              <a:sym typeface="Century Gothic"/>
            </a:endParaRPr>
          </a:p>
          <a:p>
            <a:pPr indent="0" lvl="0" marL="0" marR="0" rtl="0" algn="l">
              <a:lnSpc>
                <a:spcPct val="120000"/>
              </a:lnSpc>
              <a:spcBef>
                <a:spcPts val="1872"/>
              </a:spcBef>
              <a:spcAft>
                <a:spcPts val="0"/>
              </a:spcAft>
              <a:buClr>
                <a:schemeClr val="dk1"/>
              </a:buClr>
              <a:buSzPts val="2800"/>
              <a:buFont typeface="Arial"/>
              <a:buNone/>
            </a:pPr>
            <a:r>
              <a:t/>
            </a:r>
            <a:endParaRPr sz="2800">
              <a:solidFill>
                <a:srgbClr val="000000"/>
              </a:solidFill>
              <a:latin typeface="Century Gothic"/>
              <a:ea typeface="Century Gothic"/>
              <a:cs typeface="Century Gothic"/>
              <a:sym typeface="Century Gothic"/>
            </a:endParaRPr>
          </a:p>
          <a:p>
            <a:pPr indent="0" lvl="0" marL="0" marR="0" rtl="0" algn="l">
              <a:spcBef>
                <a:spcPts val="1872"/>
              </a:spcBef>
              <a:spcAft>
                <a:spcPts val="0"/>
              </a:spcAft>
              <a:buClr>
                <a:schemeClr val="dk1"/>
              </a:buClr>
              <a:buSzPts val="2800"/>
              <a:buFont typeface="Arial"/>
              <a:buNone/>
            </a:pPr>
            <a:r>
              <a:t/>
            </a:r>
            <a:endParaRPr sz="2800">
              <a:solidFill>
                <a:srgbClr val="000000"/>
              </a:solidFill>
              <a:latin typeface="Century Gothic"/>
              <a:ea typeface="Century Gothic"/>
              <a:cs typeface="Century Gothic"/>
              <a:sym typeface="Century Gothic"/>
            </a:endParaRPr>
          </a:p>
          <a:p>
            <a:pPr indent="0" lvl="0" marL="0" marR="0" rtl="0" algn="l">
              <a:spcBef>
                <a:spcPts val="1872"/>
              </a:spcBef>
              <a:spcAft>
                <a:spcPts val="0"/>
              </a:spcAft>
              <a:buClr>
                <a:schemeClr val="dk1"/>
              </a:buClr>
              <a:buSzPts val="2800"/>
              <a:buFont typeface="Arial"/>
              <a:buNone/>
            </a:pPr>
            <a:r>
              <a:t/>
            </a:r>
            <a:endParaRPr sz="2800">
              <a:solidFill>
                <a:srgbClr val="000000"/>
              </a:solidFill>
              <a:latin typeface="Century Gothic"/>
              <a:ea typeface="Century Gothic"/>
              <a:cs typeface="Century Gothic"/>
              <a:sym typeface="Century Gothic"/>
            </a:endParaRPr>
          </a:p>
          <a:p>
            <a:pPr indent="0" lvl="0" marL="0" marR="0" rtl="0" algn="l">
              <a:spcBef>
                <a:spcPts val="1872"/>
              </a:spcBef>
              <a:spcAft>
                <a:spcPts val="0"/>
              </a:spcAft>
              <a:buClr>
                <a:schemeClr val="dk1"/>
              </a:buClr>
              <a:buSzPts val="2800"/>
              <a:buFont typeface="Arial"/>
              <a:buNone/>
            </a:pPr>
            <a:r>
              <a:t/>
            </a:r>
            <a:endParaRPr sz="2800">
              <a:solidFill>
                <a:srgbClr val="000000"/>
              </a:solidFill>
              <a:latin typeface="Century Gothic"/>
              <a:ea typeface="Century Gothic"/>
              <a:cs typeface="Century Gothic"/>
              <a:sym typeface="Century Gothic"/>
            </a:endParaRPr>
          </a:p>
          <a:p>
            <a:pPr indent="0" lvl="0" marL="0" marR="0" rtl="0" algn="l">
              <a:spcBef>
                <a:spcPts val="1872"/>
              </a:spcBef>
              <a:spcAft>
                <a:spcPts val="0"/>
              </a:spcAft>
              <a:buClr>
                <a:schemeClr val="dk1"/>
              </a:buClr>
              <a:buSzPts val="2800"/>
              <a:buFont typeface="Arial"/>
              <a:buNone/>
            </a:pPr>
            <a:r>
              <a:t/>
            </a:r>
            <a:endParaRPr sz="2800">
              <a:solidFill>
                <a:srgbClr val="000000"/>
              </a:solidFill>
              <a:latin typeface="Century Gothic"/>
              <a:ea typeface="Century Gothic"/>
              <a:cs typeface="Century Gothic"/>
              <a:sym typeface="Century Gothic"/>
            </a:endParaRPr>
          </a:p>
          <a:p>
            <a:pPr indent="0" lvl="0" marL="0" marR="0" rtl="0" algn="l">
              <a:spcBef>
                <a:spcPts val="1872"/>
              </a:spcBef>
              <a:spcAft>
                <a:spcPts val="0"/>
              </a:spcAft>
              <a:buClr>
                <a:schemeClr val="dk1"/>
              </a:buClr>
              <a:buSzPts val="2800"/>
              <a:buFont typeface="Arial"/>
              <a:buNone/>
            </a:pPr>
            <a:r>
              <a:t/>
            </a:r>
            <a:endParaRPr sz="2800">
              <a:solidFill>
                <a:srgbClr val="000000"/>
              </a:solidFill>
              <a:latin typeface="Century Gothic"/>
              <a:ea typeface="Century Gothic"/>
              <a:cs typeface="Century Gothic"/>
              <a:sym typeface="Century Gothic"/>
            </a:endParaRPr>
          </a:p>
          <a:p>
            <a:pPr indent="0" lvl="0" marL="0" marR="0" rtl="0" algn="l">
              <a:spcBef>
                <a:spcPts val="672"/>
              </a:spcBef>
              <a:spcAft>
                <a:spcPts val="0"/>
              </a:spcAft>
              <a:buClr>
                <a:schemeClr val="dk1"/>
              </a:buClr>
              <a:buSzPts val="2800"/>
              <a:buFont typeface="Arial"/>
              <a:buNone/>
            </a:pPr>
            <a:r>
              <a:t/>
            </a:r>
            <a:endParaRPr sz="2800">
              <a:solidFill>
                <a:srgbClr val="000000"/>
              </a:solidFill>
              <a:latin typeface="Century Gothic"/>
              <a:ea typeface="Century Gothic"/>
              <a:cs typeface="Century Gothic"/>
              <a:sym typeface="Century Gothic"/>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55"/>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5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59"/>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54"/>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7" name="Shape 167"/>
        <p:cNvGrpSpPr/>
        <p:nvPr/>
      </p:nvGrpSpPr>
      <p:grpSpPr>
        <a:xfrm>
          <a:off x="0" y="0"/>
          <a:ext cx="0" cy="0"/>
          <a:chOff x="0" y="0"/>
          <a:chExt cx="0" cy="0"/>
        </a:xfrm>
      </p:grpSpPr>
      <p:sp>
        <p:nvSpPr>
          <p:cNvPr id="168" name="Google Shape;168;p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en-US"/>
              <a:t>Overall Goal: Uncover how PriM functions to prevent intramacrophage survival</a:t>
            </a:r>
            <a:endParaRPr/>
          </a:p>
        </p:txBody>
      </p:sp>
      <p:sp>
        <p:nvSpPr>
          <p:cNvPr id="169" name="Google Shape;169;p9"/>
          <p:cNvSpPr txBox="1"/>
          <p:nvPr/>
        </p:nvSpPr>
        <p:spPr>
          <a:xfrm>
            <a:off x="1008490" y="1861434"/>
            <a:ext cx="10515600" cy="403187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a:p>
            <a:pPr indent="0" lvl="0" marL="0" marR="0" rtl="0" algn="l">
              <a:spcBef>
                <a:spcPts val="0"/>
              </a:spcBef>
              <a:spcAft>
                <a:spcPts val="0"/>
              </a:spcAft>
              <a:buNone/>
            </a:pPr>
            <a:r>
              <a:rPr b="1" lang="en-US" sz="2800">
                <a:solidFill>
                  <a:schemeClr val="dk1"/>
                </a:solidFill>
                <a:latin typeface="Calibri"/>
                <a:ea typeface="Calibri"/>
                <a:cs typeface="Calibri"/>
                <a:sym typeface="Calibri"/>
              </a:rPr>
              <a:t>Specific Aim 1: Identify critical structural features of PriM</a:t>
            </a:r>
            <a:r>
              <a:rPr lang="en-US" sz="4000">
                <a:solidFill>
                  <a:schemeClr val="dk1"/>
                </a:solidFill>
                <a:latin typeface="Calibri"/>
                <a:ea typeface="Calibri"/>
                <a:cs typeface="Calibri"/>
                <a:sym typeface="Calibri"/>
              </a:rPr>
              <a:t> </a:t>
            </a:r>
            <a:endParaRPr/>
          </a:p>
          <a:p>
            <a:pPr indent="0" lvl="2" marL="914400" marR="0" rtl="0" algn="l">
              <a:spcBef>
                <a:spcPts val="0"/>
              </a:spcBef>
              <a:spcAft>
                <a:spcPts val="0"/>
              </a:spcAft>
              <a:buNone/>
            </a:pPr>
            <a:r>
              <a:t/>
            </a:r>
            <a:endParaRPr b="0" i="0" sz="4000" u="none" cap="none" strike="noStrike">
              <a:solidFill>
                <a:schemeClr val="dk1"/>
              </a:solidFill>
              <a:latin typeface="Calibri"/>
              <a:ea typeface="Calibri"/>
              <a:cs typeface="Calibri"/>
              <a:sym typeface="Calibri"/>
            </a:endParaRPr>
          </a:p>
          <a:p>
            <a:pPr indent="0" lvl="0" marL="0" marR="0" rtl="0" algn="l">
              <a:spcBef>
                <a:spcPts val="0"/>
              </a:spcBef>
              <a:spcAft>
                <a:spcPts val="0"/>
              </a:spcAft>
              <a:buNone/>
            </a:pPr>
            <a:r>
              <a:rPr b="1" lang="en-US" sz="2800">
                <a:solidFill>
                  <a:schemeClr val="dk1"/>
                </a:solidFill>
                <a:latin typeface="Calibri"/>
                <a:ea typeface="Calibri"/>
                <a:cs typeface="Calibri"/>
                <a:sym typeface="Calibri"/>
              </a:rPr>
              <a:t>Specific Aim 2: Identify factors critical to the function of PriM</a:t>
            </a:r>
            <a:endParaRPr b="1" sz="2800">
              <a:solidFill>
                <a:schemeClr val="dk1"/>
              </a:solidFill>
              <a:latin typeface="Calibri"/>
              <a:ea typeface="Calibri"/>
              <a:cs typeface="Calibri"/>
              <a:sym typeface="Calibri"/>
            </a:endParaRPr>
          </a:p>
          <a:p>
            <a:pPr indent="-336550" lvl="0" marL="514350" marR="0" rtl="0" algn="l">
              <a:spcBef>
                <a:spcPts val="0"/>
              </a:spcBef>
              <a:spcAft>
                <a:spcPts val="0"/>
              </a:spcAft>
              <a:buClr>
                <a:schemeClr val="dk1"/>
              </a:buClr>
              <a:buSzPts val="2800"/>
              <a:buFont typeface="Calibri"/>
              <a:buNone/>
            </a:pPr>
            <a:r>
              <a:t/>
            </a:r>
            <a:endParaRPr b="1" sz="2800">
              <a:solidFill>
                <a:schemeClr val="dk1"/>
              </a:solidFill>
              <a:latin typeface="Calibri"/>
              <a:ea typeface="Calibri"/>
              <a:cs typeface="Calibri"/>
              <a:sym typeface="Calibri"/>
            </a:endParaRPr>
          </a:p>
          <a:p>
            <a:pPr indent="0" lvl="0" marL="0" marR="0" rtl="0" algn="l">
              <a:spcBef>
                <a:spcPts val="0"/>
              </a:spcBef>
              <a:spcAft>
                <a:spcPts val="0"/>
              </a:spcAft>
              <a:buNone/>
            </a:pPr>
            <a:r>
              <a:t/>
            </a:r>
            <a:endParaRPr b="1" sz="1800">
              <a:solidFill>
                <a:schemeClr val="dk1"/>
              </a:solidFill>
              <a:latin typeface="Calibri"/>
              <a:ea typeface="Calibri"/>
              <a:cs typeface="Calibri"/>
              <a:sym typeface="Calibri"/>
            </a:endParaRPr>
          </a:p>
          <a:p>
            <a:pPr indent="-400050" lvl="0" marL="514350" marR="0" rtl="0" algn="l">
              <a:spcBef>
                <a:spcPts val="0"/>
              </a:spcBef>
              <a:spcAft>
                <a:spcPts val="0"/>
              </a:spcAft>
              <a:buClr>
                <a:schemeClr val="dk1"/>
              </a:buClr>
              <a:buSzPts val="1800"/>
              <a:buFont typeface="Calibri"/>
              <a:buNone/>
            </a:pPr>
            <a:r>
              <a:t/>
            </a:r>
            <a:endParaRPr b="1" sz="1800">
              <a:solidFill>
                <a:schemeClr val="dk1"/>
              </a:solidFill>
              <a:latin typeface="Calibri"/>
              <a:ea typeface="Calibri"/>
              <a:cs typeface="Calibri"/>
              <a:sym typeface="Calibri"/>
            </a:endParaRPr>
          </a:p>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a:p>
            <a:pPr indent="0" lvl="0" marL="0" marR="0" rtl="0" algn="l">
              <a:spcBef>
                <a:spcPts val="0"/>
              </a:spcBef>
              <a:spcAft>
                <a:spcPts val="0"/>
              </a:spcAft>
              <a:buNone/>
            </a:pPr>
            <a:r>
              <a:rPr lang="en-US" sz="2800">
                <a:solidFill>
                  <a:schemeClr val="dk1"/>
                </a:solidFill>
                <a:latin typeface="Calibri"/>
                <a:ea typeface="Calibri"/>
                <a:cs typeface="Calibri"/>
                <a:sym typeface="Calibri"/>
              </a:rPr>
              <a:t> </a:t>
            </a:r>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2019-10-14T16:50:12Z</dcterms:created>
  <dc:creator>Jamie</dc:creator>
</cp:coreProperties>
</file>