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64" r:id="rId3"/>
    <p:sldId id="262" r:id="rId4"/>
    <p:sldId id="261" r:id="rId5"/>
    <p:sldId id="284" r:id="rId6"/>
    <p:sldId id="265" r:id="rId7"/>
    <p:sldId id="266" r:id="rId8"/>
    <p:sldId id="286" r:id="rId9"/>
    <p:sldId id="287" r:id="rId10"/>
    <p:sldId id="269" r:id="rId11"/>
    <p:sldId id="285" r:id="rId12"/>
    <p:sldId id="270" r:id="rId13"/>
    <p:sldId id="289" r:id="rId14"/>
    <p:sldId id="296" r:id="rId15"/>
    <p:sldId id="294" r:id="rId16"/>
    <p:sldId id="271" r:id="rId17"/>
    <p:sldId id="277" r:id="rId18"/>
    <p:sldId id="298" r:id="rId19"/>
    <p:sldId id="299" r:id="rId20"/>
    <p:sldId id="279" r:id="rId21"/>
    <p:sldId id="297" r:id="rId22"/>
    <p:sldId id="292" r:id="rId23"/>
    <p:sldId id="30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33" autoAdjust="0"/>
    <p:restoredTop sz="94660"/>
  </p:normalViewPr>
  <p:slideViewPr>
    <p:cSldViewPr snapToGrid="0">
      <p:cViewPr>
        <p:scale>
          <a:sx n="69" d="100"/>
          <a:sy n="69" d="100"/>
        </p:scale>
        <p:origin x="728"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Jamie%20Wandzilak\Mac%20assays\09_26_2019MacAssay.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G:\Shared%20drives\KRamsey%20Lab\Jamie%20Wandzilak\Mac%20assays\01_7_2020MacAssay.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G:\Shared%20drives\KRamsey%20Lab\Jamie%20Wandzilak\10_03_2019MacAssay.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G:\Shared%20drives\KRamsey%20Lab\Jamie%20Wandzilak\Mac%20assays\08_07_2019MacAssay.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G:\Shared%20drives\KRamsey%20Lab\Jamie%20Wandzilak\RNA%20&amp;%20qPCR\qRT-PCR_200316.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Jamie\Downloads\MacAssay_forJamie%20(1).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spPr>
            <a:solidFill>
              <a:schemeClr val="accent5"/>
            </a:solidFill>
            <a:ln>
              <a:noFill/>
            </a:ln>
            <a:effectLst/>
          </c:spPr>
          <c:invertIfNegative val="0"/>
          <c:dPt>
            <c:idx val="0"/>
            <c:invertIfNegative val="0"/>
            <c:bubble3D val="0"/>
            <c:spPr>
              <a:solidFill>
                <a:schemeClr val="accent5"/>
              </a:solidFill>
              <a:ln>
                <a:solidFill>
                  <a:schemeClr val="tx1"/>
                </a:solidFill>
              </a:ln>
              <a:effectLst/>
            </c:spPr>
            <c:extLst>
              <c:ext xmlns:c16="http://schemas.microsoft.com/office/drawing/2014/chart" uri="{C3380CC4-5D6E-409C-BE32-E72D297353CC}">
                <c16:uniqueId val="{00000001-1A0D-47C0-ACD7-A0564D92E6F9}"/>
              </c:ext>
            </c:extLst>
          </c:dPt>
          <c:dPt>
            <c:idx val="1"/>
            <c:invertIfNegative val="0"/>
            <c:bubble3D val="0"/>
            <c:spPr>
              <a:solidFill>
                <a:schemeClr val="accent5"/>
              </a:solidFill>
              <a:ln>
                <a:solidFill>
                  <a:schemeClr val="tx1"/>
                </a:solidFill>
              </a:ln>
              <a:effectLst/>
            </c:spPr>
            <c:extLst>
              <c:ext xmlns:c16="http://schemas.microsoft.com/office/drawing/2014/chart" uri="{C3380CC4-5D6E-409C-BE32-E72D297353CC}">
                <c16:uniqueId val="{00000002-1A0D-47C0-ACD7-A0564D92E6F9}"/>
              </c:ext>
            </c:extLst>
          </c:dPt>
          <c:dPt>
            <c:idx val="2"/>
            <c:invertIfNegative val="0"/>
            <c:bubble3D val="0"/>
            <c:spPr>
              <a:solidFill>
                <a:schemeClr val="accent5"/>
              </a:solidFill>
              <a:ln>
                <a:solidFill>
                  <a:schemeClr val="tx1"/>
                </a:solidFill>
              </a:ln>
              <a:effectLst/>
            </c:spPr>
            <c:extLst>
              <c:ext xmlns:c16="http://schemas.microsoft.com/office/drawing/2014/chart" uri="{C3380CC4-5D6E-409C-BE32-E72D297353CC}">
                <c16:uniqueId val="{00000003-1A0D-47C0-ACD7-A0564D92E6F9}"/>
              </c:ext>
            </c:extLst>
          </c:dPt>
          <c:dPt>
            <c:idx val="3"/>
            <c:invertIfNegative val="0"/>
            <c:bubble3D val="0"/>
            <c:spPr>
              <a:solidFill>
                <a:schemeClr val="accent5"/>
              </a:solidFill>
              <a:ln>
                <a:solidFill>
                  <a:schemeClr val="tx1"/>
                </a:solidFill>
              </a:ln>
              <a:effectLst/>
            </c:spPr>
            <c:extLst>
              <c:ext xmlns:c16="http://schemas.microsoft.com/office/drawing/2014/chart" uri="{C3380CC4-5D6E-409C-BE32-E72D297353CC}">
                <c16:uniqueId val="{00000004-1A0D-47C0-ACD7-A0564D92E6F9}"/>
              </c:ext>
            </c:extLst>
          </c:dPt>
          <c:errBars>
            <c:errBarType val="both"/>
            <c:errValType val="cust"/>
            <c:noEndCap val="0"/>
            <c:plus>
              <c:numRef>
                <c:f>'T=24'!$Q$3:$Q$6</c:f>
                <c:numCache>
                  <c:formatCode>General</c:formatCode>
                  <c:ptCount val="4"/>
                  <c:pt idx="0">
                    <c:v>11346.511945674465</c:v>
                  </c:pt>
                  <c:pt idx="1">
                    <c:v>8607.1675557835715</c:v>
                  </c:pt>
                  <c:pt idx="2">
                    <c:v>356.9108198602745</c:v>
                  </c:pt>
                  <c:pt idx="3">
                    <c:v>187.70544300401451</c:v>
                  </c:pt>
                </c:numCache>
              </c:numRef>
            </c:plus>
            <c:minus>
              <c:numRef>
                <c:f>'T=24'!$Q$3:$Q$6</c:f>
                <c:numCache>
                  <c:formatCode>General</c:formatCode>
                  <c:ptCount val="4"/>
                  <c:pt idx="0">
                    <c:v>11346.511945674465</c:v>
                  </c:pt>
                  <c:pt idx="1">
                    <c:v>8607.1675557835715</c:v>
                  </c:pt>
                  <c:pt idx="2">
                    <c:v>356.9108198602745</c:v>
                  </c:pt>
                  <c:pt idx="3">
                    <c:v>187.70544300401451</c:v>
                  </c:pt>
                </c:numCache>
              </c:numRef>
            </c:minus>
            <c:spPr>
              <a:solidFill>
                <a:schemeClr val="tx1"/>
              </a:solidFill>
              <a:ln w="6350" cap="flat" cmpd="sng" algn="ctr">
                <a:solidFill>
                  <a:schemeClr val="tx1"/>
                </a:solidFill>
                <a:prstDash val="solid"/>
                <a:round/>
              </a:ln>
              <a:effectLst/>
            </c:spPr>
          </c:errBars>
          <c:cat>
            <c:strRef>
              <c:f>'T=24'!$O$3:$O$6</c:f>
              <c:strCache>
                <c:ptCount val="4"/>
                <c:pt idx="0">
                  <c:v>LVS</c:v>
                </c:pt>
                <c:pt idx="1">
                  <c:v>LVS_no_C1</c:v>
                </c:pt>
                <c:pt idx="2">
                  <c:v>∆pmrA</c:v>
                </c:pt>
                <c:pt idx="3">
                  <c:v>∆pmrA_no_C1</c:v>
                </c:pt>
              </c:strCache>
            </c:strRef>
          </c:cat>
          <c:val>
            <c:numRef>
              <c:f>'T=24'!$P$3:$P$6</c:f>
              <c:numCache>
                <c:formatCode>0.00E+00</c:formatCode>
                <c:ptCount val="4"/>
                <c:pt idx="0">
                  <c:v>13233.333333333334</c:v>
                </c:pt>
                <c:pt idx="1">
                  <c:v>13333.333333333334</c:v>
                </c:pt>
                <c:pt idx="2">
                  <c:v>430.66666666666669</c:v>
                </c:pt>
                <c:pt idx="3">
                  <c:v>173.33333333333334</c:v>
                </c:pt>
              </c:numCache>
            </c:numRef>
          </c:val>
          <c:extLst>
            <c:ext xmlns:c16="http://schemas.microsoft.com/office/drawing/2014/chart" uri="{C3380CC4-5D6E-409C-BE32-E72D297353CC}">
              <c16:uniqueId val="{00000000-1A0D-47C0-ACD7-A0564D92E6F9}"/>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93997192"/>
        <c:crosses val="autoZero"/>
        <c:auto val="1"/>
        <c:lblAlgn val="ctr"/>
        <c:lblOffset val="100"/>
        <c:noMultiLvlLbl val="0"/>
      </c:catAx>
      <c:valAx>
        <c:axId val="1793997192"/>
        <c:scaling>
          <c:logBase val="10"/>
          <c:orientation val="minMax"/>
        </c:scaling>
        <c:delete val="0"/>
        <c:axPos val="l"/>
        <c:majorGridlines>
          <c:spPr>
            <a:ln w="6350" cap="flat" cmpd="sng" algn="ctr">
              <a:solidFill>
                <a:schemeClr val="tx1">
                  <a:tint val="75000"/>
                </a:schemeClr>
              </a:solidFill>
              <a:prstDash val="solid"/>
              <a:round/>
            </a:ln>
            <a:effectLst/>
          </c:spPr>
        </c:majorGridlines>
        <c:title>
          <c:tx>
            <c:rich>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800" dirty="0"/>
                  <a:t>Intracellular</a:t>
                </a:r>
                <a:r>
                  <a:rPr lang="en-US" sz="1800" baseline="0" dirty="0"/>
                  <a:t> Bacteria (CFU)</a:t>
                </a:r>
                <a:endParaRPr lang="en-US" sz="1800" dirty="0"/>
              </a:p>
            </c:rich>
          </c:tx>
          <c:layout>
            <c:manualLayout>
              <c:xMode val="edge"/>
              <c:yMode val="edge"/>
              <c:x val="7.1632487945465187E-2"/>
              <c:y val="0.11991544008413545"/>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title>
        <c:numFmt formatCode="0.E+00"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94037064"/>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spPr>
            <a:solidFill>
              <a:schemeClr val="accent5"/>
            </a:solidFill>
            <a:ln>
              <a:solidFill>
                <a:schemeClr val="tx1"/>
              </a:solidFill>
            </a:ln>
            <a:effectLst/>
          </c:spPr>
          <c:invertIfNegative val="0"/>
          <c:errBars>
            <c:errBarType val="both"/>
            <c:errValType val="cust"/>
            <c:noEndCap val="0"/>
            <c:plus>
              <c:numRef>
                <c:f>'T=24'!$Q$3:$Q$6</c:f>
                <c:numCache>
                  <c:formatCode>General</c:formatCode>
                  <c:ptCount val="4"/>
                  <c:pt idx="0">
                    <c:v>5976.8999768553358</c:v>
                  </c:pt>
                  <c:pt idx="1">
                    <c:v>2051.8284528683189</c:v>
                  </c:pt>
                  <c:pt idx="2">
                    <c:v>45.796651988254915</c:v>
                  </c:pt>
                  <c:pt idx="3">
                    <c:v>26.457513110645905</c:v>
                  </c:pt>
                </c:numCache>
              </c:numRef>
            </c:plus>
            <c:minus>
              <c:numRef>
                <c:f>'T=24'!$Q$3:$Q$6</c:f>
                <c:numCache>
                  <c:formatCode>General</c:formatCode>
                  <c:ptCount val="4"/>
                  <c:pt idx="0">
                    <c:v>5976.8999768553358</c:v>
                  </c:pt>
                  <c:pt idx="1">
                    <c:v>2051.8284528683189</c:v>
                  </c:pt>
                  <c:pt idx="2">
                    <c:v>45.796651988254915</c:v>
                  </c:pt>
                  <c:pt idx="3">
                    <c:v>26.457513110645905</c:v>
                  </c:pt>
                </c:numCache>
              </c:numRef>
            </c:minus>
            <c:spPr>
              <a:solidFill>
                <a:schemeClr val="tx1"/>
              </a:solidFill>
              <a:ln w="6350" cap="flat" cmpd="sng" algn="ctr">
                <a:solidFill>
                  <a:schemeClr val="tx1"/>
                </a:solidFill>
                <a:prstDash val="solid"/>
                <a:round/>
              </a:ln>
              <a:effectLst/>
            </c:spPr>
          </c:errBars>
          <c:cat>
            <c:strRef>
              <c:f>'T=24'!$O$3:$O$6</c:f>
              <c:strCache>
                <c:ptCount val="4"/>
                <c:pt idx="0">
                  <c:v>LVS</c:v>
                </c:pt>
                <c:pt idx="1">
                  <c:v>LVS mtip2</c:v>
                </c:pt>
                <c:pt idx="2">
                  <c:v>∆pmrA</c:v>
                </c:pt>
                <c:pt idx="3">
                  <c:v>ΔPmrA mtip2</c:v>
                </c:pt>
              </c:strCache>
            </c:strRef>
          </c:cat>
          <c:val>
            <c:numRef>
              <c:f>'T=24'!$P$3:$P$6</c:f>
              <c:numCache>
                <c:formatCode>0.00E+00</c:formatCode>
                <c:ptCount val="4"/>
                <c:pt idx="0">
                  <c:v>15433.333333333334</c:v>
                </c:pt>
                <c:pt idx="1">
                  <c:v>12400</c:v>
                </c:pt>
                <c:pt idx="2">
                  <c:v>68.666666666666671</c:v>
                </c:pt>
                <c:pt idx="3">
                  <c:v>30</c:v>
                </c:pt>
              </c:numCache>
            </c:numRef>
          </c:val>
          <c:extLst>
            <c:ext xmlns:c16="http://schemas.microsoft.com/office/drawing/2014/chart" uri="{C3380CC4-5D6E-409C-BE32-E72D297353CC}">
              <c16:uniqueId val="{00000000-F3E8-4CC8-8E8D-AE2EDC973D8B}"/>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93997192"/>
        <c:crosses val="autoZero"/>
        <c:auto val="1"/>
        <c:lblAlgn val="ctr"/>
        <c:lblOffset val="100"/>
        <c:noMultiLvlLbl val="0"/>
      </c:catAx>
      <c:valAx>
        <c:axId val="1793997192"/>
        <c:scaling>
          <c:logBase val="10"/>
          <c:orientation val="minMax"/>
        </c:scaling>
        <c:delete val="0"/>
        <c:axPos val="l"/>
        <c:majorGridlines>
          <c:spPr>
            <a:ln w="6350" cap="flat" cmpd="sng" algn="ctr">
              <a:solidFill>
                <a:schemeClr val="tx1">
                  <a:tint val="75000"/>
                </a:schemeClr>
              </a:solidFill>
              <a:prstDash val="solid"/>
              <a:round/>
            </a:ln>
            <a:effectLst/>
          </c:spPr>
        </c:majorGridlines>
        <c:title>
          <c:tx>
            <c:rich>
              <a:bodyPr rot="-5400000" spcFirstLastPara="1" vertOverflow="ellipsis" vert="horz" wrap="square" anchor="ctr" anchorCtr="1"/>
              <a:lstStyle/>
              <a:p>
                <a:pPr>
                  <a:defRPr sz="1600" b="1" i="0" u="none" strike="noStrike" kern="1200" baseline="0">
                    <a:solidFill>
                      <a:schemeClr val="tx1"/>
                    </a:solidFill>
                    <a:latin typeface="+mn-lt"/>
                    <a:ea typeface="+mn-ea"/>
                    <a:cs typeface="+mn-cs"/>
                  </a:defRPr>
                </a:pPr>
                <a:r>
                  <a:rPr lang="en-US" sz="1600" dirty="0"/>
                  <a:t>Intracellular</a:t>
                </a:r>
                <a:r>
                  <a:rPr lang="en-US" sz="1600" baseline="0" dirty="0"/>
                  <a:t> Bacteria (CFU)</a:t>
                </a:r>
                <a:endParaRPr lang="en-US" sz="1600" dirty="0"/>
              </a:p>
            </c:rich>
          </c:tx>
          <c:layout>
            <c:manualLayout>
              <c:xMode val="edge"/>
              <c:yMode val="edge"/>
              <c:x val="4.9273967361647839E-2"/>
              <c:y val="0.15860168463789198"/>
            </c:manualLayout>
          </c:layout>
          <c:overlay val="0"/>
          <c:spPr>
            <a:noFill/>
            <a:ln>
              <a:noFill/>
            </a:ln>
            <a:effectLst/>
          </c:spPr>
          <c:txPr>
            <a:bodyPr rot="-54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title>
        <c:numFmt formatCode="0.E+00"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794037064"/>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spPr>
            <a:solidFill>
              <a:schemeClr val="accent5"/>
            </a:solidFill>
            <a:ln>
              <a:solidFill>
                <a:schemeClr val="tx1"/>
              </a:solidFill>
            </a:ln>
            <a:effectLst/>
          </c:spPr>
          <c:invertIfNegative val="0"/>
          <c:errBars>
            <c:errBarType val="both"/>
            <c:errValType val="cust"/>
            <c:noEndCap val="0"/>
            <c:plus>
              <c:numRef>
                <c:f>'T=24'!$Q$3:$Q$6</c:f>
                <c:numCache>
                  <c:formatCode>General</c:formatCode>
                  <c:ptCount val="4"/>
                  <c:pt idx="0">
                    <c:v>2816.0255680657447</c:v>
                  </c:pt>
                  <c:pt idx="1">
                    <c:v>3207.802986469088</c:v>
                  </c:pt>
                  <c:pt idx="2">
                    <c:v>121.92347326636218</c:v>
                  </c:pt>
                  <c:pt idx="3">
                    <c:v>5636.7839530474585</c:v>
                  </c:pt>
                </c:numCache>
              </c:numRef>
            </c:plus>
            <c:minus>
              <c:numRef>
                <c:f>'T=24'!$Q$3:$Q$6</c:f>
                <c:numCache>
                  <c:formatCode>General</c:formatCode>
                  <c:ptCount val="4"/>
                  <c:pt idx="0">
                    <c:v>2816.0255680657447</c:v>
                  </c:pt>
                  <c:pt idx="1">
                    <c:v>3207.802986469088</c:v>
                  </c:pt>
                  <c:pt idx="2">
                    <c:v>121.92347326636218</c:v>
                  </c:pt>
                  <c:pt idx="3">
                    <c:v>5636.7839530474585</c:v>
                  </c:pt>
                </c:numCache>
              </c:numRef>
            </c:minus>
            <c:spPr>
              <a:solidFill>
                <a:schemeClr val="tx1"/>
              </a:solidFill>
              <a:ln w="6350" cap="flat" cmpd="sng" algn="ctr">
                <a:solidFill>
                  <a:schemeClr val="tx1"/>
                </a:solidFill>
                <a:prstDash val="solid"/>
                <a:round/>
              </a:ln>
              <a:effectLst/>
            </c:spPr>
          </c:errBars>
          <c:cat>
            <c:strRef>
              <c:f>'T=24'!$O$3:$O$6</c:f>
              <c:strCache>
                <c:ptCount val="4"/>
                <c:pt idx="0">
                  <c:v>LVS</c:v>
                </c:pt>
                <c:pt idx="1">
                  <c:v>LVS_mpk1</c:v>
                </c:pt>
                <c:pt idx="2">
                  <c:v>∆pmrA</c:v>
                </c:pt>
                <c:pt idx="3">
                  <c:v>∆pmrA_mpk1</c:v>
                </c:pt>
              </c:strCache>
            </c:strRef>
          </c:cat>
          <c:val>
            <c:numRef>
              <c:f>'T=24'!$P$3:$P$6</c:f>
              <c:numCache>
                <c:formatCode>0.00E+00</c:formatCode>
                <c:ptCount val="4"/>
                <c:pt idx="0">
                  <c:v>7600</c:v>
                </c:pt>
                <c:pt idx="1">
                  <c:v>9400</c:v>
                </c:pt>
                <c:pt idx="2">
                  <c:v>143.33333333333334</c:v>
                </c:pt>
                <c:pt idx="3">
                  <c:v>8233.3333333333339</c:v>
                </c:pt>
              </c:numCache>
            </c:numRef>
          </c:val>
          <c:extLst>
            <c:ext xmlns:c16="http://schemas.microsoft.com/office/drawing/2014/chart" uri="{C3380CC4-5D6E-409C-BE32-E72D297353CC}">
              <c16:uniqueId val="{00000000-4B54-4CEE-AF51-03F17B1FDB90}"/>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93997192"/>
        <c:crosses val="autoZero"/>
        <c:auto val="1"/>
        <c:lblAlgn val="ctr"/>
        <c:lblOffset val="100"/>
        <c:noMultiLvlLbl val="0"/>
      </c:catAx>
      <c:valAx>
        <c:axId val="1793997192"/>
        <c:scaling>
          <c:logBase val="10"/>
          <c:orientation val="minMax"/>
        </c:scaling>
        <c:delete val="0"/>
        <c:axPos val="l"/>
        <c:majorGridlines>
          <c:spPr>
            <a:ln w="6350" cap="flat" cmpd="sng" algn="ctr">
              <a:solidFill>
                <a:schemeClr val="tx1">
                  <a:tint val="75000"/>
                </a:schemeClr>
              </a:solidFill>
              <a:prstDash val="solid"/>
              <a:round/>
            </a:ln>
            <a:effectLst/>
          </c:spPr>
        </c:majorGridlines>
        <c:title>
          <c:tx>
            <c:rich>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r>
                  <a:rPr lang="en-US" sz="1800" dirty="0"/>
                  <a:t>Intracellular</a:t>
                </a:r>
                <a:r>
                  <a:rPr lang="en-US" sz="1800" baseline="0" dirty="0"/>
                  <a:t> Bacteria (CFU)</a:t>
                </a:r>
                <a:endParaRPr lang="en-US" sz="1800" dirty="0"/>
              </a:p>
            </c:rich>
          </c:tx>
          <c:layout>
            <c:manualLayout>
              <c:xMode val="edge"/>
              <c:yMode val="edge"/>
              <c:x val="5.50826443206077E-2"/>
              <c:y val="0.17090237822077689"/>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title>
        <c:numFmt formatCode="0.E+00"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94037064"/>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spPr>
            <a:solidFill>
              <a:schemeClr val="accent5"/>
            </a:solidFill>
            <a:ln>
              <a:noFill/>
            </a:ln>
            <a:effectLst/>
          </c:spPr>
          <c:invertIfNegative val="0"/>
          <c:dPt>
            <c:idx val="0"/>
            <c:invertIfNegative val="0"/>
            <c:bubble3D val="0"/>
            <c:spPr>
              <a:solidFill>
                <a:schemeClr val="accent5"/>
              </a:solidFill>
              <a:ln>
                <a:solidFill>
                  <a:schemeClr val="tx1"/>
                </a:solidFill>
              </a:ln>
              <a:effectLst/>
            </c:spPr>
            <c:extLst>
              <c:ext xmlns:c16="http://schemas.microsoft.com/office/drawing/2014/chart" uri="{C3380CC4-5D6E-409C-BE32-E72D297353CC}">
                <c16:uniqueId val="{00000000-11F2-4A8E-B8CD-C94E275C49A8}"/>
              </c:ext>
            </c:extLst>
          </c:dPt>
          <c:dPt>
            <c:idx val="1"/>
            <c:invertIfNegative val="0"/>
            <c:bubble3D val="0"/>
            <c:spPr>
              <a:solidFill>
                <a:schemeClr val="accent5"/>
              </a:solidFill>
              <a:ln>
                <a:solidFill>
                  <a:schemeClr val="tx1"/>
                </a:solidFill>
              </a:ln>
              <a:effectLst/>
            </c:spPr>
            <c:extLst>
              <c:ext xmlns:c16="http://schemas.microsoft.com/office/drawing/2014/chart" uri="{C3380CC4-5D6E-409C-BE32-E72D297353CC}">
                <c16:uniqueId val="{00000001-11F2-4A8E-B8CD-C94E275C49A8}"/>
              </c:ext>
            </c:extLst>
          </c:dPt>
          <c:dPt>
            <c:idx val="2"/>
            <c:invertIfNegative val="0"/>
            <c:bubble3D val="0"/>
            <c:spPr>
              <a:solidFill>
                <a:schemeClr val="accent5"/>
              </a:solidFill>
              <a:ln>
                <a:solidFill>
                  <a:schemeClr val="tx1"/>
                </a:solidFill>
              </a:ln>
              <a:effectLst/>
            </c:spPr>
            <c:extLst>
              <c:ext xmlns:c16="http://schemas.microsoft.com/office/drawing/2014/chart" uri="{C3380CC4-5D6E-409C-BE32-E72D297353CC}">
                <c16:uniqueId val="{00000002-11F2-4A8E-B8CD-C94E275C49A8}"/>
              </c:ext>
            </c:extLst>
          </c:dPt>
          <c:errBars>
            <c:errBarType val="both"/>
            <c:errValType val="cust"/>
            <c:noEndCap val="0"/>
            <c:plus>
              <c:numRef>
                <c:f>'T=24'!$Q$3:$Q$6</c:f>
                <c:numCache>
                  <c:formatCode>General</c:formatCode>
                  <c:ptCount val="4"/>
                  <c:pt idx="0">
                    <c:v>3800</c:v>
                  </c:pt>
                  <c:pt idx="1">
                    <c:v>6127.8707558172273</c:v>
                  </c:pt>
                  <c:pt idx="2">
                    <c:v>185.20259177452135</c:v>
                  </c:pt>
                  <c:pt idx="3">
                    <c:v>0</c:v>
                  </c:pt>
                </c:numCache>
              </c:numRef>
            </c:plus>
            <c:minus>
              <c:numRef>
                <c:f>'T=24'!$Q$3:$Q$6</c:f>
                <c:numCache>
                  <c:formatCode>General</c:formatCode>
                  <c:ptCount val="4"/>
                  <c:pt idx="0">
                    <c:v>3800</c:v>
                  </c:pt>
                  <c:pt idx="1">
                    <c:v>6127.8707558172273</c:v>
                  </c:pt>
                  <c:pt idx="2">
                    <c:v>185.20259177452135</c:v>
                  </c:pt>
                  <c:pt idx="3">
                    <c:v>0</c:v>
                  </c:pt>
                </c:numCache>
              </c:numRef>
            </c:minus>
            <c:spPr>
              <a:solidFill>
                <a:schemeClr val="tx1"/>
              </a:solidFill>
              <a:ln w="6350" cap="flat" cmpd="sng" algn="ctr">
                <a:solidFill>
                  <a:schemeClr val="tx1"/>
                </a:solidFill>
                <a:prstDash val="solid"/>
                <a:round/>
              </a:ln>
              <a:effectLst/>
            </c:spPr>
          </c:errBars>
          <c:cat>
            <c:strRef>
              <c:f>'T=24'!$O$3:$O$6</c:f>
              <c:strCache>
                <c:ptCount val="4"/>
                <c:pt idx="0">
                  <c:v>LVS</c:v>
                </c:pt>
                <c:pt idx="1">
                  <c:v>∆pmrA(old)</c:v>
                </c:pt>
                <c:pt idx="2">
                  <c:v>∆pmrA(new)</c:v>
                </c:pt>
                <c:pt idx="3">
                  <c:v>∆pigR</c:v>
                </c:pt>
              </c:strCache>
            </c:strRef>
          </c:cat>
          <c:val>
            <c:numRef>
              <c:f>'T=24'!$P$3:$P$6</c:f>
              <c:numCache>
                <c:formatCode>0.00E+00</c:formatCode>
                <c:ptCount val="4"/>
                <c:pt idx="0">
                  <c:v>14800</c:v>
                </c:pt>
                <c:pt idx="1">
                  <c:v>8760</c:v>
                </c:pt>
                <c:pt idx="2">
                  <c:v>600</c:v>
                </c:pt>
                <c:pt idx="3">
                  <c:v>0</c:v>
                </c:pt>
              </c:numCache>
            </c:numRef>
          </c:val>
          <c:extLst>
            <c:ext xmlns:c16="http://schemas.microsoft.com/office/drawing/2014/chart" uri="{C3380CC4-5D6E-409C-BE32-E72D297353CC}">
              <c16:uniqueId val="{00000000-32FC-4E5D-998E-FD30DECDE14B}"/>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93997192"/>
        <c:crosses val="autoZero"/>
        <c:auto val="1"/>
        <c:lblAlgn val="ctr"/>
        <c:lblOffset val="100"/>
        <c:noMultiLvlLbl val="0"/>
      </c:catAx>
      <c:valAx>
        <c:axId val="1793997192"/>
        <c:scaling>
          <c:logBase val="10"/>
          <c:orientation val="minMax"/>
        </c:scaling>
        <c:delete val="0"/>
        <c:axPos val="l"/>
        <c:majorGridlines>
          <c:spPr>
            <a:ln w="6350" cap="flat" cmpd="sng" algn="ctr">
              <a:solidFill>
                <a:schemeClr val="tx1">
                  <a:tint val="75000"/>
                </a:schemeClr>
              </a:solidFill>
              <a:prstDash val="solid"/>
              <a:round/>
            </a:ln>
            <a:effectLst/>
          </c:spPr>
        </c:majorGridlines>
        <c:title>
          <c:tx>
            <c:rich>
              <a:bodyPr rot="-5400000" spcFirstLastPara="1" vertOverflow="ellipsis" vert="horz" wrap="square" anchor="ctr" anchorCtr="1"/>
              <a:lstStyle/>
              <a:p>
                <a:pPr>
                  <a:defRPr sz="2000" b="1" i="0" u="none" strike="noStrike" kern="1200" baseline="0">
                    <a:solidFill>
                      <a:schemeClr val="tx1"/>
                    </a:solidFill>
                    <a:latin typeface="+mn-lt"/>
                    <a:ea typeface="+mn-ea"/>
                    <a:cs typeface="+mn-cs"/>
                  </a:defRPr>
                </a:pPr>
                <a:r>
                  <a:rPr lang="en-US" sz="2000" dirty="0"/>
                  <a:t>Intracellular</a:t>
                </a:r>
                <a:r>
                  <a:rPr lang="en-US" sz="2000" baseline="0" dirty="0"/>
                  <a:t> Bacteria (CFU)</a:t>
                </a:r>
                <a:endParaRPr lang="en-US" sz="2000" dirty="0"/>
              </a:p>
            </c:rich>
          </c:tx>
          <c:layout>
            <c:manualLayout>
              <c:xMode val="edge"/>
              <c:yMode val="edge"/>
              <c:x val="6.390889184289518E-2"/>
              <c:y val="0.12808457807525286"/>
            </c:manualLayout>
          </c:layout>
          <c:overlay val="0"/>
          <c:spPr>
            <a:noFill/>
            <a:ln>
              <a:noFill/>
            </a:ln>
            <a:effectLst/>
          </c:spPr>
          <c:txPr>
            <a:bodyPr rot="-5400000" spcFirstLastPara="1" vertOverflow="ellipsis" vert="horz" wrap="square" anchor="ctr" anchorCtr="1"/>
            <a:lstStyle/>
            <a:p>
              <a:pPr>
                <a:defRPr sz="2000" b="1" i="0" u="none" strike="noStrike" kern="1200" baseline="0">
                  <a:solidFill>
                    <a:schemeClr val="tx1"/>
                  </a:solidFill>
                  <a:latin typeface="+mn-lt"/>
                  <a:ea typeface="+mn-ea"/>
                  <a:cs typeface="+mn-cs"/>
                </a:defRPr>
              </a:pPr>
              <a:endParaRPr lang="en-US"/>
            </a:p>
          </c:txPr>
        </c:title>
        <c:numFmt formatCode="0.E+00"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794037064"/>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errBars>
            <c:errBarType val="both"/>
            <c:errValType val="cust"/>
            <c:noEndCap val="0"/>
            <c:plus>
              <c:numRef>
                <c:f>Analysis!$U$4:$U$6</c:f>
                <c:numCache>
                  <c:formatCode>General</c:formatCode>
                  <c:ptCount val="3"/>
                  <c:pt idx="0">
                    <c:v>0.34622446624363978</c:v>
                  </c:pt>
                  <c:pt idx="1">
                    <c:v>89.246430858586393</c:v>
                  </c:pt>
                  <c:pt idx="2">
                    <c:v>34.134231637553256</c:v>
                  </c:pt>
                </c:numCache>
              </c:numRef>
            </c:plus>
            <c:minus>
              <c:numRef>
                <c:f>Analysis!$V$4:$V$6</c:f>
                <c:numCache>
                  <c:formatCode>General</c:formatCode>
                  <c:ptCount val="3"/>
                  <c:pt idx="0">
                    <c:v>0.52957697002571802</c:v>
                  </c:pt>
                  <c:pt idx="1">
                    <c:v>125.85718774060467</c:v>
                  </c:pt>
                  <c:pt idx="2">
                    <c:v>159.96609929717849</c:v>
                  </c:pt>
                </c:numCache>
              </c:numRef>
            </c:minus>
            <c:spPr>
              <a:noFill/>
              <a:ln w="9525" cap="flat" cmpd="sng" algn="ctr">
                <a:solidFill>
                  <a:schemeClr val="tx1">
                    <a:lumMod val="65000"/>
                    <a:lumOff val="35000"/>
                  </a:schemeClr>
                </a:solidFill>
                <a:round/>
              </a:ln>
              <a:effectLst/>
            </c:spPr>
          </c:errBars>
          <c:cat>
            <c:strRef>
              <c:f>Analysis!$S$4:$S$6</c:f>
              <c:strCache>
                <c:ptCount val="3"/>
                <c:pt idx="0">
                  <c:v>LVS</c:v>
                </c:pt>
                <c:pt idx="1">
                  <c:v>∆pmrA</c:v>
                </c:pt>
                <c:pt idx="2">
                  <c:v>∆pmrA-S</c:v>
                </c:pt>
              </c:strCache>
            </c:strRef>
          </c:cat>
          <c:val>
            <c:numRef>
              <c:f>Analysis!$T$4:$T$6</c:f>
              <c:numCache>
                <c:formatCode>0.000</c:formatCode>
                <c:ptCount val="3"/>
                <c:pt idx="0">
                  <c:v>1</c:v>
                </c:pt>
                <c:pt idx="1">
                  <c:v>306.80340316222566</c:v>
                </c:pt>
                <c:pt idx="2">
                  <c:v>43.393776068999323</c:v>
                </c:pt>
              </c:numCache>
            </c:numRef>
          </c:val>
          <c:extLst>
            <c:ext xmlns:c16="http://schemas.microsoft.com/office/drawing/2014/chart" uri="{C3380CC4-5D6E-409C-BE32-E72D297353CC}">
              <c16:uniqueId val="{00000000-027A-4B4B-9D09-97335979E556}"/>
            </c:ext>
          </c:extLst>
        </c:ser>
        <c:dLbls>
          <c:showLegendKey val="0"/>
          <c:showVal val="0"/>
          <c:showCatName val="0"/>
          <c:showSerName val="0"/>
          <c:showPercent val="0"/>
          <c:showBubbleSize val="0"/>
        </c:dLbls>
        <c:gapWidth val="100"/>
        <c:axId val="1827013855"/>
        <c:axId val="1801192079"/>
      </c:barChart>
      <c:catAx>
        <c:axId val="18270138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1801192079"/>
        <c:crosses val="autoZero"/>
        <c:auto val="1"/>
        <c:lblAlgn val="ctr"/>
        <c:lblOffset val="100"/>
        <c:noMultiLvlLbl val="0"/>
      </c:catAx>
      <c:valAx>
        <c:axId val="18011920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sz="1400" b="1"/>
                  <a:t>Relative transcript abundance</a:t>
                </a:r>
              </a:p>
            </c:rich>
          </c:tx>
          <c:overlay val="0"/>
          <c:spPr>
            <a:noFill/>
            <a:ln>
              <a:noFill/>
            </a:ln>
            <a:effectLst/>
          </c:spPr>
          <c:txPr>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82701385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332018465858302E-2"/>
          <c:y val="7.7008661556148814E-2"/>
          <c:w val="0.917203504491516"/>
          <c:h val="0.85809847420524721"/>
        </c:manualLayout>
      </c:layout>
      <c:barChart>
        <c:barDir val="col"/>
        <c:grouping val="clustered"/>
        <c:varyColors val="0"/>
        <c:ser>
          <c:idx val="0"/>
          <c:order val="0"/>
          <c:tx>
            <c:strRef>
              <c:f>no_C1!$F$1</c:f>
              <c:strCache>
                <c:ptCount val="1"/>
                <c:pt idx="0">
                  <c:v>Fold change</c:v>
                </c:pt>
              </c:strCache>
            </c:strRef>
          </c:tx>
          <c:spPr>
            <a:solidFill>
              <a:schemeClr val="accent1"/>
            </a:solidFill>
            <a:ln>
              <a:noFill/>
            </a:ln>
            <a:effectLst/>
          </c:spPr>
          <c:invertIfNegative val="0"/>
          <c:errBars>
            <c:errBarType val="plus"/>
            <c:errValType val="cust"/>
            <c:noEndCap val="0"/>
            <c:plus>
              <c:numRef>
                <c:f>no_C1!$G$2:$G$5</c:f>
                <c:numCache>
                  <c:formatCode>General</c:formatCode>
                  <c:ptCount val="4"/>
                  <c:pt idx="0">
                    <c:v>157.90930720990497</c:v>
                  </c:pt>
                  <c:pt idx="1">
                    <c:v>461.18770305405832</c:v>
                  </c:pt>
                  <c:pt idx="2">
                    <c:v>2.3763442745461045</c:v>
                  </c:pt>
                  <c:pt idx="3">
                    <c:v>100.72332417195288</c:v>
                  </c:pt>
                </c:numCache>
              </c:numRef>
            </c:plus>
            <c:minus>
              <c:numRef>
                <c:f>no_C1!$G$2:$G$5</c:f>
                <c:numCache>
                  <c:formatCode>General</c:formatCode>
                  <c:ptCount val="4"/>
                  <c:pt idx="0">
                    <c:v>157.90930720990497</c:v>
                  </c:pt>
                  <c:pt idx="1">
                    <c:v>461.18770305405832</c:v>
                  </c:pt>
                  <c:pt idx="2">
                    <c:v>2.3763442745461045</c:v>
                  </c:pt>
                  <c:pt idx="3">
                    <c:v>100.72332417195288</c:v>
                  </c:pt>
                </c:numCache>
              </c:numRef>
            </c:minus>
            <c:spPr>
              <a:noFill/>
              <a:ln w="9525" cap="flat" cmpd="sng" algn="ctr">
                <a:solidFill>
                  <a:schemeClr val="tx1">
                    <a:lumMod val="65000"/>
                    <a:lumOff val="35000"/>
                  </a:schemeClr>
                </a:solidFill>
                <a:round/>
              </a:ln>
              <a:effectLst/>
            </c:spPr>
          </c:errBars>
          <c:cat>
            <c:strRef>
              <c:f>no_C1!$A$2:$A$5</c:f>
              <c:strCache>
                <c:ptCount val="4"/>
                <c:pt idx="0">
                  <c:v>LVS</c:v>
                </c:pt>
                <c:pt idx="1">
                  <c:v>LVS_FTL0146_SNP</c:v>
                </c:pt>
                <c:pt idx="2">
                  <c:v>∆pmrA</c:v>
                </c:pt>
                <c:pt idx="3">
                  <c:v>∆pmrA_FTL0146_SNP</c:v>
                </c:pt>
              </c:strCache>
            </c:strRef>
          </c:cat>
          <c:val>
            <c:numRef>
              <c:f>no_C1!$F$2:$F$5</c:f>
              <c:numCache>
                <c:formatCode>General</c:formatCode>
                <c:ptCount val="4"/>
                <c:pt idx="0">
                  <c:v>237.38317757009347</c:v>
                </c:pt>
                <c:pt idx="1">
                  <c:v>1260.4166666666667</c:v>
                </c:pt>
                <c:pt idx="2">
                  <c:v>3.8453608247422677</c:v>
                </c:pt>
                <c:pt idx="3">
                  <c:v>156.68789808917197</c:v>
                </c:pt>
              </c:numCache>
            </c:numRef>
          </c:val>
          <c:extLst>
            <c:ext xmlns:c16="http://schemas.microsoft.com/office/drawing/2014/chart" uri="{C3380CC4-5D6E-409C-BE32-E72D297353CC}">
              <c16:uniqueId val="{00000000-B903-42DD-A085-7F3DE59F4A02}"/>
            </c:ext>
          </c:extLst>
        </c:ser>
        <c:dLbls>
          <c:showLegendKey val="0"/>
          <c:showVal val="0"/>
          <c:showCatName val="0"/>
          <c:showSerName val="0"/>
          <c:showPercent val="0"/>
          <c:showBubbleSize val="0"/>
        </c:dLbls>
        <c:gapWidth val="125"/>
        <c:overlap val="-27"/>
        <c:axId val="743325328"/>
        <c:axId val="744538080"/>
      </c:barChart>
      <c:catAx>
        <c:axId val="743325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744538080"/>
        <c:crosses val="autoZero"/>
        <c:auto val="1"/>
        <c:lblAlgn val="ctr"/>
        <c:lblOffset val="100"/>
        <c:noMultiLvlLbl val="0"/>
      </c:catAx>
      <c:valAx>
        <c:axId val="744538080"/>
        <c:scaling>
          <c:logBase val="10"/>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dirty="0"/>
                  <a:t>Intracellular</a:t>
                </a:r>
                <a:r>
                  <a:rPr lang="en-US" sz="1400" baseline="0" dirty="0"/>
                  <a:t> Bacteria (CFU)</a:t>
                </a:r>
                <a:endParaRPr lang="en-US" sz="1400" dirty="0"/>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7433253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5">
  <a:schemeClr val="accent5"/>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Reversed" id="25">
  <a:schemeClr val="accent5"/>
</cs:colorStyle>
</file>

<file path=ppt/charts/colors4.xml><?xml version="1.0" encoding="utf-8"?>
<cs:colorStyle xmlns:cs="http://schemas.microsoft.com/office/drawing/2012/chartStyle" xmlns:a="http://schemas.openxmlformats.org/drawingml/2006/main" meth="withinLinearReversed" id="25">
  <a:schemeClr val="accent5"/>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559B8C-F260-4CED-8F82-1DBF02E0E95E}" type="datetimeFigureOut">
              <a:rPr lang="en-US" smtClean="0"/>
              <a:t>4/14/2020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FB4AAD-3A04-4A5A-8B67-C48EB48C8B48}" type="slidenum">
              <a:rPr lang="en-US" smtClean="0"/>
              <a:t>‹#›</a:t>
            </a:fld>
            <a:endParaRPr lang="en-US"/>
          </a:p>
        </p:txBody>
      </p:sp>
    </p:spTree>
    <p:extLst>
      <p:ext uri="{BB962C8B-B14F-4D97-AF65-F5344CB8AC3E}">
        <p14:creationId xmlns:p14="http://schemas.microsoft.com/office/powerpoint/2010/main" val="235122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1726701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Results of the intramacrophage infection assay testing the mutation in the small molecule binding pocket after 24 hours of growth. This data suggests that disruption of the small molecule binding pocket restores the ability of cells lacking pmrA to replicate in macrophage. Potentially indicating that the pocket region is critical to the function of PriM. But bear in mind that both of these experiments need repeating. It is possible that I won’t fully uncover the function of PriM using the structure alone. So I am also going to be also taking a genetic approach to identify factors that are critical to the function of PriM. </a:t>
            </a:r>
            <a:endParaRPr/>
          </a:p>
        </p:txBody>
      </p:sp>
      <p:sp>
        <p:nvSpPr>
          <p:cNvPr id="229" name="Google Shape;22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For my second aim I am going to take a more genetic based approach. We can use transposon mutagenesis to identify factors that are critical to the functions of </a:t>
            </a:r>
            <a:r>
              <a:rPr lang="en-US" dirty="0" err="1"/>
              <a:t>PriM</a:t>
            </a:r>
            <a:r>
              <a:rPr lang="en-US" dirty="0"/>
              <a:t>. This transposon has been used successfully in </a:t>
            </a:r>
            <a:r>
              <a:rPr lang="en-US" dirty="0" err="1"/>
              <a:t>francisella</a:t>
            </a:r>
            <a:r>
              <a:rPr lang="en-US" dirty="0"/>
              <a:t> and this plasmid contains the mariner transposon which recognizes TA dinucleotides which are highly abundant in </a:t>
            </a:r>
            <a:r>
              <a:rPr lang="en-US" dirty="0" err="1"/>
              <a:t>francisella</a:t>
            </a:r>
            <a:r>
              <a:rPr lang="en-US" dirty="0"/>
              <a:t>. We expect that these mutants would be in genes that produce products that are necessary for </a:t>
            </a:r>
            <a:r>
              <a:rPr lang="en-US" dirty="0" err="1"/>
              <a:t>PriM</a:t>
            </a:r>
            <a:r>
              <a:rPr lang="en-US" dirty="0"/>
              <a:t> to prevent intramacrophage growth. </a:t>
            </a:r>
            <a:endParaRPr dirty="0"/>
          </a:p>
        </p:txBody>
      </p:sp>
      <p:sp>
        <p:nvSpPr>
          <p:cNvPr id="241" name="Google Shape;24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study looked at 501 </a:t>
            </a:r>
            <a:r>
              <a:rPr lang="en-US" dirty="0" err="1"/>
              <a:t>sbp</a:t>
            </a:r>
            <a:r>
              <a:rPr lang="en-US" dirty="0"/>
              <a:t> grouped them into 7 clusters with </a:t>
            </a:r>
            <a:r>
              <a:rPr lang="en-US" dirty="0" err="1"/>
              <a:t>subclusters</a:t>
            </a:r>
            <a:r>
              <a:rPr lang="en-US" dirty="0"/>
              <a:t> based on structure </a:t>
            </a:r>
          </a:p>
        </p:txBody>
      </p:sp>
      <p:sp>
        <p:nvSpPr>
          <p:cNvPr id="4" name="Slide Number Placeholder 3"/>
          <p:cNvSpPr>
            <a:spLocks noGrp="1"/>
          </p:cNvSpPr>
          <p:nvPr>
            <p:ph type="sldNum" sz="quarter" idx="5"/>
          </p:nvPr>
        </p:nvSpPr>
        <p:spPr/>
        <p:txBody>
          <a:bodyPr/>
          <a:lstStyle/>
          <a:p>
            <a:fld id="{C6FB4AAD-3A04-4A5A-8B67-C48EB48C8B48}" type="slidenum">
              <a:rPr lang="en-US" smtClean="0"/>
              <a:t>22</a:t>
            </a:fld>
            <a:endParaRPr lang="en-US"/>
          </a:p>
        </p:txBody>
      </p:sp>
    </p:spTree>
    <p:extLst>
      <p:ext uri="{BB962C8B-B14F-4D97-AF65-F5344CB8AC3E}">
        <p14:creationId xmlns:p14="http://schemas.microsoft.com/office/powerpoint/2010/main" val="3768029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Now I have shown you the data supporting this information and it was found that PmrA functions mostly as a negative regulator with the largest effect on the gene PriM which stands for the PmrA repressed inhibitor of intramacrophage growth. So now Ill show you the model for PmrAs role in macrophage. </a:t>
            </a:r>
            <a:endParaRPr/>
          </a:p>
        </p:txBody>
      </p:sp>
      <p:sp>
        <p:nvSpPr>
          <p:cNvPr id="144" name="Google Shape;14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Here I am showing you results from an intramacrophage infection assay with the number of intracellular bacteria in on the y-axis comparing 4 different strains. In this assay we know that about 100 bacterial cells get into the macrophage and you can see a large increase in bacterial number in the wildtype cells after 24 hours. when </a:t>
            </a:r>
            <a:r>
              <a:rPr lang="en-US" dirty="0" err="1"/>
              <a:t>pmrA</a:t>
            </a:r>
            <a:r>
              <a:rPr lang="en-US" dirty="0"/>
              <a:t> is absent meaning that </a:t>
            </a:r>
            <a:r>
              <a:rPr lang="en-US" dirty="0" err="1"/>
              <a:t>priM</a:t>
            </a:r>
            <a:r>
              <a:rPr lang="en-US" dirty="0"/>
              <a:t> is being produced, the cells can no longer replicate to high numbers. However when both </a:t>
            </a:r>
            <a:r>
              <a:rPr lang="en-US" dirty="0" err="1"/>
              <a:t>pmrA</a:t>
            </a:r>
            <a:r>
              <a:rPr lang="en-US" dirty="0"/>
              <a:t> and </a:t>
            </a:r>
            <a:r>
              <a:rPr lang="en-US" dirty="0" err="1"/>
              <a:t>PriM</a:t>
            </a:r>
            <a:r>
              <a:rPr lang="en-US" dirty="0"/>
              <a:t> are deleted we can almost completely recover the wildtype level of intramacrophage growth. So now we know that the production of </a:t>
            </a:r>
            <a:r>
              <a:rPr lang="en-US" dirty="0" err="1"/>
              <a:t>PriM</a:t>
            </a:r>
            <a:r>
              <a:rPr lang="en-US" dirty="0"/>
              <a:t> is inhibitory to intramacrophage growth. </a:t>
            </a:r>
            <a:endParaRPr dirty="0"/>
          </a:p>
        </p:txBody>
      </p:sp>
      <p:sp>
        <p:nvSpPr>
          <p:cNvPr id="136" name="Google Shape;13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2621614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Crystal structure of </a:t>
            </a:r>
            <a:r>
              <a:rPr lang="en-US" dirty="0" err="1"/>
              <a:t>PriM</a:t>
            </a:r>
            <a:r>
              <a:rPr lang="en-US" dirty="0"/>
              <a:t> as solved by our collaborators at Duke. Described as a novel fold with no structural homology to known proteins. Structure revealed an electropositive flexible tip, a potential small molecule binding pocket where acetate was found during crystallization, disulfide bond. Not shown in this structure is  a secretion signal that would be cleaved by the transport machinery and the presence of that secretion signal and disulfide bond suggest that </a:t>
            </a:r>
            <a:r>
              <a:rPr lang="en-US" dirty="0" err="1"/>
              <a:t>PriM</a:t>
            </a:r>
            <a:r>
              <a:rPr lang="en-US" dirty="0"/>
              <a:t> makes it into the periplasm. </a:t>
            </a:r>
            <a:endParaRPr dirty="0"/>
          </a:p>
        </p:txBody>
      </p:sp>
      <p:sp>
        <p:nvSpPr>
          <p:cNvPr id="173" name="Google Shape;17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We have a crystal structure of PriM that was solved by our collaborators at Duke university and we can use this structure to create targeted mutations based on structural features that may be critical to the function of PriM.</a:t>
            </a:r>
            <a:endParaRPr/>
          </a:p>
        </p:txBody>
      </p:sp>
      <p:sp>
        <p:nvSpPr>
          <p:cNvPr id="192" name="Google Shape;19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I have been able to test both of these mutants in macrophage with some preliminary results but I just want to point out that these experiments bear repeating to confirm. </a:t>
            </a:r>
            <a:endParaRPr/>
          </a:p>
        </p:txBody>
      </p:sp>
      <p:sp>
        <p:nvSpPr>
          <p:cNvPr id="207" name="Google Shape;2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Results of the intramacrophage infection assay testing the importance of the disulfide bond after 24 hours of growth. The first strain is our wildtype, the second is the cysteine mutation in our wildtype background to ensure the mutation is not exerting any downstream effects. The third strain  is our dpmrA strain and the last one is the cysteine mutation in the dpmrA background where priM is actually being produced. This data suggests that the removal of the disulfide bond does not affect the function of PriM.  </a:t>
            </a:r>
            <a:endParaRPr/>
          </a:p>
        </p:txBody>
      </p:sp>
      <p:sp>
        <p:nvSpPr>
          <p:cNvPr id="217" name="Google Shape;217;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C75D1-7BDB-4BF3-A502-E021AC4D3D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D00F55-F226-4F88-B604-751DB3A37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1AFBA6B-6CCE-4935-84FB-3DE11F16441C}"/>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5" name="Footer Placeholder 4">
            <a:extLst>
              <a:ext uri="{FF2B5EF4-FFF2-40B4-BE49-F238E27FC236}">
                <a16:creationId xmlns:a16="http://schemas.microsoft.com/office/drawing/2014/main" id="{CA325CFE-8241-40F1-9F21-890AB7D780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8C1566-E5F6-40CC-9764-AF18B5EDDF7A}"/>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3651695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EAF19-A239-4F87-88E4-41FE06D8BF5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C1348E-AB61-4248-8AA9-F243900E01E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665C52-D07B-43EE-9E25-A20B49C1321C}"/>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5" name="Footer Placeholder 4">
            <a:extLst>
              <a:ext uri="{FF2B5EF4-FFF2-40B4-BE49-F238E27FC236}">
                <a16:creationId xmlns:a16="http://schemas.microsoft.com/office/drawing/2014/main" id="{B0481BA7-CD59-4CE2-89EA-FFEF96F0D9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F68457-B7D7-499C-AAEB-8262F118DE74}"/>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3708330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8DB7D2-F794-4381-A3B9-3D6182EC26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BF0461C-C1F8-42EC-B60A-E21A0256B44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7739DB-6D61-48DB-80CF-452FB305EB7A}"/>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5" name="Footer Placeholder 4">
            <a:extLst>
              <a:ext uri="{FF2B5EF4-FFF2-40B4-BE49-F238E27FC236}">
                <a16:creationId xmlns:a16="http://schemas.microsoft.com/office/drawing/2014/main" id="{9DB3FCA9-B30B-4DC0-B9DE-9C11B00801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BAB09F-CFC8-48DF-AE6C-326B32F7CC6F}"/>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1444091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C2E1C-86F4-4234-9FA2-41E8AA6761C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CFE093-DB82-4BD5-81F4-D19BC0057D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E97CFE-0C38-44B3-A943-32ACD071D91F}"/>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5" name="Footer Placeholder 4">
            <a:extLst>
              <a:ext uri="{FF2B5EF4-FFF2-40B4-BE49-F238E27FC236}">
                <a16:creationId xmlns:a16="http://schemas.microsoft.com/office/drawing/2014/main" id="{02B438B6-F708-4CF0-BD02-DFBC6AFE03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1CB282-0D76-497C-AB2D-814EDE59F49D}"/>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484859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4E7EE-9C44-4ED4-BBE2-AF5EE1BE03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BF094F-D652-42B4-AA3E-0962A9A6AF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2A9391-3318-4C29-BB9B-4AD839092115}"/>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5" name="Footer Placeholder 4">
            <a:extLst>
              <a:ext uri="{FF2B5EF4-FFF2-40B4-BE49-F238E27FC236}">
                <a16:creationId xmlns:a16="http://schemas.microsoft.com/office/drawing/2014/main" id="{E0C1025C-A275-414E-B805-70D0214997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1A198E-6990-4B75-A90F-02319A4C84C2}"/>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4232093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00093-6C0D-4536-9468-6A49BB13EF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FF7BEB-8474-457C-9AFE-2CF874BC17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E757F47-3968-4D22-8959-8891C3D25A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2119925-E140-452F-A850-CFE231416DFA}"/>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6" name="Footer Placeholder 5">
            <a:extLst>
              <a:ext uri="{FF2B5EF4-FFF2-40B4-BE49-F238E27FC236}">
                <a16:creationId xmlns:a16="http://schemas.microsoft.com/office/drawing/2014/main" id="{297B3E1E-B732-40DE-BBEC-7587657C07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BD1FD1-CF91-4B36-A9F9-D0A91A224B20}"/>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2731481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0246A-D441-4D5A-9833-DA227F0389F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D84378-E18C-4CD3-B454-978D2C4387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C71FD02-F217-4320-8CF3-8DAC52CA97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79B102-0C0D-4A0D-9F80-0AA44EFAB3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BD8DC1C-1DB1-4840-847F-A727F600B7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A728E3-3C5F-4E67-8568-197306606FCF}"/>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8" name="Footer Placeholder 7">
            <a:extLst>
              <a:ext uri="{FF2B5EF4-FFF2-40B4-BE49-F238E27FC236}">
                <a16:creationId xmlns:a16="http://schemas.microsoft.com/office/drawing/2014/main" id="{AF412CDF-9D41-4387-A2F5-1E83275449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A500F9-00D9-4B12-84AA-3F89B681AE2D}"/>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2036776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F0BF7-3D73-442D-9E1A-C7DFE6386A5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2204EA9-7BFF-4724-A4DD-E22C3C5460F2}"/>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4" name="Footer Placeholder 3">
            <a:extLst>
              <a:ext uri="{FF2B5EF4-FFF2-40B4-BE49-F238E27FC236}">
                <a16:creationId xmlns:a16="http://schemas.microsoft.com/office/drawing/2014/main" id="{B68EEEA9-6255-4158-96EA-949048BE2A4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98C9038-14EE-45D7-88E4-ECFACE97BDB5}"/>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3991048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026EE8-3E3D-4788-A988-BB9EA5862F1B}"/>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3" name="Footer Placeholder 2">
            <a:extLst>
              <a:ext uri="{FF2B5EF4-FFF2-40B4-BE49-F238E27FC236}">
                <a16:creationId xmlns:a16="http://schemas.microsoft.com/office/drawing/2014/main" id="{5BF8F0DD-9985-48BE-A87E-BEE8358B3DB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9DBBD2-78FB-4EE0-A35B-72D2E87332C1}"/>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187886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0C52C-3308-46C4-AF98-4FE6979A6E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CABC272-AC5F-40CE-AE01-2FA7923629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70E685-B13D-4DCC-BBFB-D8FD50D099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8465CA-1474-4D4D-B97E-14A66FF85C34}"/>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6" name="Footer Placeholder 5">
            <a:extLst>
              <a:ext uri="{FF2B5EF4-FFF2-40B4-BE49-F238E27FC236}">
                <a16:creationId xmlns:a16="http://schemas.microsoft.com/office/drawing/2014/main" id="{A6198C96-A0BB-4AF4-92AF-C3DA698772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2C870E-5470-466D-8C5A-0DBE02CADA1A}"/>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2049958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33CA2-566B-490B-8931-D63443ACDA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2D1BB86-9FEF-4532-B833-D99B702D29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41C4C81-0593-4A70-AEFB-53CAD1A120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EB40A6-F027-4FC8-8218-745C87DBD6FE}"/>
              </a:ext>
            </a:extLst>
          </p:cNvPr>
          <p:cNvSpPr>
            <a:spLocks noGrp="1"/>
          </p:cNvSpPr>
          <p:nvPr>
            <p:ph type="dt" sz="half" idx="10"/>
          </p:nvPr>
        </p:nvSpPr>
        <p:spPr/>
        <p:txBody>
          <a:bodyPr/>
          <a:lstStyle/>
          <a:p>
            <a:fld id="{A75402CC-DC72-4D08-AA64-84FC34CF7676}" type="datetimeFigureOut">
              <a:rPr lang="en-US" smtClean="0"/>
              <a:t>4/14/2020</a:t>
            </a:fld>
            <a:endParaRPr lang="en-US"/>
          </a:p>
        </p:txBody>
      </p:sp>
      <p:sp>
        <p:nvSpPr>
          <p:cNvPr id="6" name="Footer Placeholder 5">
            <a:extLst>
              <a:ext uri="{FF2B5EF4-FFF2-40B4-BE49-F238E27FC236}">
                <a16:creationId xmlns:a16="http://schemas.microsoft.com/office/drawing/2014/main" id="{D52441D3-C9A0-4FD2-95FE-D33077C536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23EEEA-D54C-42E1-92C2-011B6440BA53}"/>
              </a:ext>
            </a:extLst>
          </p:cNvPr>
          <p:cNvSpPr>
            <a:spLocks noGrp="1"/>
          </p:cNvSpPr>
          <p:nvPr>
            <p:ph type="sldNum" sz="quarter" idx="12"/>
          </p:nvPr>
        </p:nvSpPr>
        <p:spPr/>
        <p:txBody>
          <a:bodyPr/>
          <a:lstStyle/>
          <a:p>
            <a:fld id="{4F6B97D2-3A6B-4A45-AB06-0F560BD1DD6B}" type="slidenum">
              <a:rPr lang="en-US" smtClean="0"/>
              <a:t>‹#›</a:t>
            </a:fld>
            <a:endParaRPr lang="en-US"/>
          </a:p>
        </p:txBody>
      </p:sp>
    </p:spTree>
    <p:extLst>
      <p:ext uri="{BB962C8B-B14F-4D97-AF65-F5344CB8AC3E}">
        <p14:creationId xmlns:p14="http://schemas.microsoft.com/office/powerpoint/2010/main" val="237755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AC194DA-20DD-4518-9533-2344D7565C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3A7D672-CCCC-437E-B3A5-98D47DA3AB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6E9152-1DD5-4687-B388-BF07B6C8BE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5402CC-DC72-4D08-AA64-84FC34CF7676}" type="datetimeFigureOut">
              <a:rPr lang="en-US" smtClean="0"/>
              <a:t>4/14/2020</a:t>
            </a:fld>
            <a:endParaRPr lang="en-US"/>
          </a:p>
        </p:txBody>
      </p:sp>
      <p:sp>
        <p:nvSpPr>
          <p:cNvPr id="5" name="Footer Placeholder 4">
            <a:extLst>
              <a:ext uri="{FF2B5EF4-FFF2-40B4-BE49-F238E27FC236}">
                <a16:creationId xmlns:a16="http://schemas.microsoft.com/office/drawing/2014/main" id="{84C95D5C-83AE-46EE-AE64-B33604A9AE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D12A3E0-B5FE-424C-B8B2-A876FA4B86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6B97D2-3A6B-4A45-AB06-0F560BD1DD6B}" type="slidenum">
              <a:rPr lang="en-US" smtClean="0"/>
              <a:t>‹#›</a:t>
            </a:fld>
            <a:endParaRPr lang="en-US"/>
          </a:p>
        </p:txBody>
      </p:sp>
    </p:spTree>
    <p:extLst>
      <p:ext uri="{BB962C8B-B14F-4D97-AF65-F5344CB8AC3E}">
        <p14:creationId xmlns:p14="http://schemas.microsoft.com/office/powerpoint/2010/main" val="2049556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5B1B8-5458-47CB-BC2E-D3BD7757DE09}"/>
              </a:ext>
            </a:extLst>
          </p:cNvPr>
          <p:cNvSpPr>
            <a:spLocks noGrp="1"/>
          </p:cNvSpPr>
          <p:nvPr>
            <p:ph type="ctrTitle"/>
          </p:nvPr>
        </p:nvSpPr>
        <p:spPr/>
        <p:txBody>
          <a:bodyPr/>
          <a:lstStyle/>
          <a:p>
            <a:r>
              <a:rPr lang="en-US" dirty="0"/>
              <a:t>K. Ramsey Lab Meeting 4/15/20</a:t>
            </a:r>
          </a:p>
        </p:txBody>
      </p:sp>
      <p:sp>
        <p:nvSpPr>
          <p:cNvPr id="3" name="Subtitle 2">
            <a:extLst>
              <a:ext uri="{FF2B5EF4-FFF2-40B4-BE49-F238E27FC236}">
                <a16:creationId xmlns:a16="http://schemas.microsoft.com/office/drawing/2014/main" id="{446DA014-C07A-4C8A-8BC6-C9A59DBE570D}"/>
              </a:ext>
            </a:extLst>
          </p:cNvPr>
          <p:cNvSpPr>
            <a:spLocks noGrp="1"/>
          </p:cNvSpPr>
          <p:nvPr>
            <p:ph type="subTitle" idx="1"/>
          </p:nvPr>
        </p:nvSpPr>
        <p:spPr/>
        <p:txBody>
          <a:bodyPr/>
          <a:lstStyle/>
          <a:p>
            <a:r>
              <a:rPr lang="en-US" dirty="0"/>
              <a:t>Jamie </a:t>
            </a:r>
            <a:r>
              <a:rPr lang="en-US" dirty="0" err="1"/>
              <a:t>Wandzilak</a:t>
            </a:r>
            <a:endParaRPr lang="en-US" dirty="0"/>
          </a:p>
        </p:txBody>
      </p:sp>
    </p:spTree>
    <p:extLst>
      <p:ext uri="{BB962C8B-B14F-4D97-AF65-F5344CB8AC3E}">
        <p14:creationId xmlns:p14="http://schemas.microsoft.com/office/powerpoint/2010/main" val="3004204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US" sz="4000"/>
              <a:t>Results of intramacrophage assay testing cysteine mutant </a:t>
            </a:r>
            <a:endParaRPr/>
          </a:p>
        </p:txBody>
      </p:sp>
      <p:graphicFrame>
        <p:nvGraphicFramePr>
          <p:cNvPr id="220" name="Google Shape;220;p14"/>
          <p:cNvGraphicFramePr/>
          <p:nvPr>
            <p:extLst>
              <p:ext uri="{D42A27DB-BD31-4B8C-83A1-F6EECF244321}">
                <p14:modId xmlns:p14="http://schemas.microsoft.com/office/powerpoint/2010/main" val="3838529509"/>
              </p:ext>
            </p:extLst>
          </p:nvPr>
        </p:nvGraphicFramePr>
        <p:xfrm>
          <a:off x="2382913" y="1833449"/>
          <a:ext cx="7426173" cy="502455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7CE87-B2EC-4797-BF32-A96A57EE7C19}"/>
              </a:ext>
            </a:extLst>
          </p:cNvPr>
          <p:cNvSpPr>
            <a:spLocks noGrp="1"/>
          </p:cNvSpPr>
          <p:nvPr>
            <p:ph type="title"/>
          </p:nvPr>
        </p:nvSpPr>
        <p:spPr/>
        <p:txBody>
          <a:bodyPr/>
          <a:lstStyle/>
          <a:p>
            <a:r>
              <a:rPr lang="en-US" dirty="0"/>
              <a:t>Results of intramacrophage assay testing </a:t>
            </a:r>
            <a:r>
              <a:rPr lang="en-US" dirty="0" err="1"/>
              <a:t>PriM</a:t>
            </a:r>
            <a:r>
              <a:rPr lang="en-US" dirty="0"/>
              <a:t> neutral charge tip mutant </a:t>
            </a:r>
          </a:p>
        </p:txBody>
      </p:sp>
      <p:graphicFrame>
        <p:nvGraphicFramePr>
          <p:cNvPr id="4" name="Chart 3">
            <a:extLst>
              <a:ext uri="{FF2B5EF4-FFF2-40B4-BE49-F238E27FC236}">
                <a16:creationId xmlns:a16="http://schemas.microsoft.com/office/drawing/2014/main" id="{00000000-0008-0000-0300-000002000000}"/>
              </a:ext>
            </a:extLst>
          </p:cNvPr>
          <p:cNvGraphicFramePr>
            <a:graphicFrameLocks/>
          </p:cNvGraphicFramePr>
          <p:nvPr>
            <p:extLst>
              <p:ext uri="{D42A27DB-BD31-4B8C-83A1-F6EECF244321}">
                <p14:modId xmlns:p14="http://schemas.microsoft.com/office/powerpoint/2010/main" val="3476774148"/>
              </p:ext>
            </p:extLst>
          </p:nvPr>
        </p:nvGraphicFramePr>
        <p:xfrm>
          <a:off x="2422199" y="2092869"/>
          <a:ext cx="7347601" cy="44000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20858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15"/>
          <p:cNvSpPr txBox="1">
            <a:spLocks noGrp="1"/>
          </p:cNvSpPr>
          <p:nvPr>
            <p:ph type="title"/>
          </p:nvPr>
        </p:nvSpPr>
        <p:spPr>
          <a:xfrm>
            <a:off x="797560" y="3143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US" sz="3600" dirty="0"/>
              <a:t>Results of intramacrophage assay testing pocket mutant </a:t>
            </a:r>
            <a:endParaRPr dirty="0"/>
          </a:p>
        </p:txBody>
      </p:sp>
      <p:graphicFrame>
        <p:nvGraphicFramePr>
          <p:cNvPr id="236" name="Google Shape;236;p15"/>
          <p:cNvGraphicFramePr/>
          <p:nvPr>
            <p:extLst>
              <p:ext uri="{D42A27DB-BD31-4B8C-83A1-F6EECF244321}">
                <p14:modId xmlns:p14="http://schemas.microsoft.com/office/powerpoint/2010/main" val="4067583662"/>
              </p:ext>
            </p:extLst>
          </p:nvPr>
        </p:nvGraphicFramePr>
        <p:xfrm>
          <a:off x="2520768" y="1791279"/>
          <a:ext cx="7150464" cy="506672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80841F-778B-41CA-909B-DB25EDA7A399}"/>
              </a:ext>
            </a:extLst>
          </p:cNvPr>
          <p:cNvPicPr>
            <a:picLocks noChangeAspect="1"/>
          </p:cNvPicPr>
          <p:nvPr/>
        </p:nvPicPr>
        <p:blipFill>
          <a:blip r:embed="rId2"/>
          <a:stretch>
            <a:fillRect/>
          </a:stretch>
        </p:blipFill>
        <p:spPr>
          <a:xfrm>
            <a:off x="84992" y="0"/>
            <a:ext cx="7583365" cy="6858000"/>
          </a:xfrm>
          <a:prstGeom prst="rect">
            <a:avLst/>
          </a:prstGeom>
        </p:spPr>
      </p:pic>
      <p:sp>
        <p:nvSpPr>
          <p:cNvPr id="4" name="TextBox 3">
            <a:extLst>
              <a:ext uri="{FF2B5EF4-FFF2-40B4-BE49-F238E27FC236}">
                <a16:creationId xmlns:a16="http://schemas.microsoft.com/office/drawing/2014/main" id="{19E6A7EE-C9D7-49E6-B14A-E6B780D66995}"/>
              </a:ext>
            </a:extLst>
          </p:cNvPr>
          <p:cNvSpPr txBox="1"/>
          <p:nvPr/>
        </p:nvSpPr>
        <p:spPr>
          <a:xfrm rot="18031459">
            <a:off x="476250" y="1762126"/>
            <a:ext cx="619125" cy="369332"/>
          </a:xfrm>
          <a:prstGeom prst="rect">
            <a:avLst/>
          </a:prstGeom>
          <a:noFill/>
        </p:spPr>
        <p:txBody>
          <a:bodyPr wrap="square" rtlCol="0">
            <a:spAutoFit/>
          </a:bodyPr>
          <a:lstStyle/>
          <a:p>
            <a:r>
              <a:rPr lang="en-US" dirty="0">
                <a:solidFill>
                  <a:schemeClr val="bg1"/>
                </a:solidFill>
              </a:rPr>
              <a:t>LVS</a:t>
            </a:r>
          </a:p>
        </p:txBody>
      </p:sp>
      <p:sp>
        <p:nvSpPr>
          <p:cNvPr id="5" name="TextBox 4">
            <a:extLst>
              <a:ext uri="{FF2B5EF4-FFF2-40B4-BE49-F238E27FC236}">
                <a16:creationId xmlns:a16="http://schemas.microsoft.com/office/drawing/2014/main" id="{D95210DF-172C-4AFA-A694-2EE327463960}"/>
              </a:ext>
            </a:extLst>
          </p:cNvPr>
          <p:cNvSpPr txBox="1"/>
          <p:nvPr/>
        </p:nvSpPr>
        <p:spPr>
          <a:xfrm>
            <a:off x="1102115" y="1711326"/>
            <a:ext cx="1610605" cy="369332"/>
          </a:xfrm>
          <a:prstGeom prst="rect">
            <a:avLst/>
          </a:prstGeom>
          <a:noFill/>
        </p:spPr>
        <p:txBody>
          <a:bodyPr wrap="square" rtlCol="0">
            <a:spAutoFit/>
          </a:bodyPr>
          <a:lstStyle/>
          <a:p>
            <a:r>
              <a:rPr lang="en-US" dirty="0" err="1">
                <a:solidFill>
                  <a:schemeClr val="bg1"/>
                </a:solidFill>
                <a:latin typeface="Calibri" panose="020F0502020204030204" pitchFamily="34" charset="0"/>
                <a:cs typeface="Calibri" panose="020F0502020204030204" pitchFamily="34" charset="0"/>
              </a:rPr>
              <a:t>ΔpmrA</a:t>
            </a:r>
            <a:r>
              <a:rPr lang="en-US" dirty="0">
                <a:solidFill>
                  <a:schemeClr val="bg1"/>
                </a:solidFill>
                <a:latin typeface="Calibri" panose="020F0502020204030204" pitchFamily="34" charset="0"/>
                <a:cs typeface="Calibri" panose="020F0502020204030204" pitchFamily="34" charset="0"/>
              </a:rPr>
              <a:t> </a:t>
            </a:r>
            <a:r>
              <a:rPr lang="en-US" dirty="0" err="1">
                <a:solidFill>
                  <a:schemeClr val="bg1"/>
                </a:solidFill>
                <a:latin typeface="Calibri" panose="020F0502020204030204" pitchFamily="34" charset="0"/>
                <a:cs typeface="Calibri" panose="020F0502020204030204" pitchFamily="34" charset="0"/>
              </a:rPr>
              <a:t>PriM</a:t>
            </a:r>
            <a:r>
              <a:rPr lang="en-US" dirty="0">
                <a:solidFill>
                  <a:schemeClr val="bg1"/>
                </a:solidFill>
                <a:latin typeface="Calibri" panose="020F0502020204030204" pitchFamily="34" charset="0"/>
                <a:cs typeface="Calibri" panose="020F0502020204030204" pitchFamily="34" charset="0"/>
              </a:rPr>
              <a:t>-V</a:t>
            </a:r>
            <a:endParaRPr lang="en-US" dirty="0">
              <a:solidFill>
                <a:schemeClr val="bg1"/>
              </a:solidFill>
            </a:endParaRPr>
          </a:p>
        </p:txBody>
      </p:sp>
      <p:sp>
        <p:nvSpPr>
          <p:cNvPr id="6" name="TextBox 5">
            <a:extLst>
              <a:ext uri="{FF2B5EF4-FFF2-40B4-BE49-F238E27FC236}">
                <a16:creationId xmlns:a16="http://schemas.microsoft.com/office/drawing/2014/main" id="{A82DD666-7C03-40F0-9113-E0970FF79C83}"/>
              </a:ext>
            </a:extLst>
          </p:cNvPr>
          <p:cNvSpPr txBox="1"/>
          <p:nvPr/>
        </p:nvSpPr>
        <p:spPr>
          <a:xfrm>
            <a:off x="2660722" y="1300461"/>
            <a:ext cx="1676807" cy="646331"/>
          </a:xfrm>
          <a:prstGeom prst="rect">
            <a:avLst/>
          </a:prstGeom>
          <a:noFill/>
        </p:spPr>
        <p:txBody>
          <a:bodyPr wrap="square" rtlCol="0">
            <a:spAutoFit/>
          </a:bodyPr>
          <a:lstStyle/>
          <a:p>
            <a:r>
              <a:rPr lang="en-US" dirty="0" err="1">
                <a:solidFill>
                  <a:schemeClr val="bg1"/>
                </a:solidFill>
                <a:latin typeface="Calibri" panose="020F0502020204030204" pitchFamily="34" charset="0"/>
                <a:cs typeface="Calibri" panose="020F0502020204030204" pitchFamily="34" charset="0"/>
              </a:rPr>
              <a:t>ΔpmrA</a:t>
            </a:r>
            <a:r>
              <a:rPr lang="en-US" dirty="0">
                <a:solidFill>
                  <a:schemeClr val="bg1"/>
                </a:solidFill>
                <a:latin typeface="Calibri" panose="020F0502020204030204" pitchFamily="34" charset="0"/>
                <a:cs typeface="Calibri" panose="020F0502020204030204" pitchFamily="34" charset="0"/>
              </a:rPr>
              <a:t> no_C1 </a:t>
            </a:r>
            <a:r>
              <a:rPr lang="en-US" dirty="0" err="1">
                <a:solidFill>
                  <a:schemeClr val="bg1"/>
                </a:solidFill>
                <a:latin typeface="Calibri" panose="020F0502020204030204" pitchFamily="34" charset="0"/>
                <a:cs typeface="Calibri" panose="020F0502020204030204" pitchFamily="34" charset="0"/>
              </a:rPr>
              <a:t>PriM</a:t>
            </a:r>
            <a:r>
              <a:rPr lang="en-US" dirty="0">
                <a:solidFill>
                  <a:schemeClr val="bg1"/>
                </a:solidFill>
                <a:latin typeface="Calibri" panose="020F0502020204030204" pitchFamily="34" charset="0"/>
                <a:cs typeface="Calibri" panose="020F0502020204030204" pitchFamily="34" charset="0"/>
              </a:rPr>
              <a:t>-V</a:t>
            </a:r>
            <a:endParaRPr lang="en-US" dirty="0">
              <a:solidFill>
                <a:schemeClr val="bg1"/>
              </a:solidFill>
            </a:endParaRPr>
          </a:p>
        </p:txBody>
      </p:sp>
      <p:sp>
        <p:nvSpPr>
          <p:cNvPr id="7" name="TextBox 6">
            <a:extLst>
              <a:ext uri="{FF2B5EF4-FFF2-40B4-BE49-F238E27FC236}">
                <a16:creationId xmlns:a16="http://schemas.microsoft.com/office/drawing/2014/main" id="{00199312-7100-4818-8749-7159F6D3C768}"/>
              </a:ext>
            </a:extLst>
          </p:cNvPr>
          <p:cNvSpPr txBox="1"/>
          <p:nvPr/>
        </p:nvSpPr>
        <p:spPr>
          <a:xfrm>
            <a:off x="4219329" y="1300460"/>
            <a:ext cx="1676807" cy="646331"/>
          </a:xfrm>
          <a:prstGeom prst="rect">
            <a:avLst/>
          </a:prstGeom>
          <a:noFill/>
        </p:spPr>
        <p:txBody>
          <a:bodyPr wrap="square" rtlCol="0">
            <a:spAutoFit/>
          </a:bodyPr>
          <a:lstStyle/>
          <a:p>
            <a:r>
              <a:rPr lang="en-US" dirty="0" err="1">
                <a:solidFill>
                  <a:schemeClr val="bg1"/>
                </a:solidFill>
                <a:latin typeface="Calibri" panose="020F0502020204030204" pitchFamily="34" charset="0"/>
                <a:cs typeface="Calibri" panose="020F0502020204030204" pitchFamily="34" charset="0"/>
              </a:rPr>
              <a:t>ΔpmrA</a:t>
            </a:r>
            <a:r>
              <a:rPr lang="en-US" dirty="0">
                <a:solidFill>
                  <a:schemeClr val="bg1"/>
                </a:solidFill>
                <a:latin typeface="Calibri" panose="020F0502020204030204" pitchFamily="34" charset="0"/>
                <a:cs typeface="Calibri" panose="020F0502020204030204" pitchFamily="34" charset="0"/>
              </a:rPr>
              <a:t> mtip2 </a:t>
            </a:r>
            <a:r>
              <a:rPr lang="en-US" dirty="0" err="1">
                <a:solidFill>
                  <a:schemeClr val="bg1"/>
                </a:solidFill>
                <a:latin typeface="Calibri" panose="020F0502020204030204" pitchFamily="34" charset="0"/>
                <a:cs typeface="Calibri" panose="020F0502020204030204" pitchFamily="34" charset="0"/>
              </a:rPr>
              <a:t>PriM</a:t>
            </a:r>
            <a:r>
              <a:rPr lang="en-US" dirty="0">
                <a:solidFill>
                  <a:schemeClr val="bg1"/>
                </a:solidFill>
                <a:latin typeface="Calibri" panose="020F0502020204030204" pitchFamily="34" charset="0"/>
                <a:cs typeface="Calibri" panose="020F0502020204030204" pitchFamily="34" charset="0"/>
              </a:rPr>
              <a:t>-V</a:t>
            </a:r>
            <a:endParaRPr lang="en-US" dirty="0">
              <a:solidFill>
                <a:schemeClr val="bg1"/>
              </a:solidFill>
            </a:endParaRPr>
          </a:p>
        </p:txBody>
      </p:sp>
      <p:sp>
        <p:nvSpPr>
          <p:cNvPr id="8" name="TextBox 7">
            <a:extLst>
              <a:ext uri="{FF2B5EF4-FFF2-40B4-BE49-F238E27FC236}">
                <a16:creationId xmlns:a16="http://schemas.microsoft.com/office/drawing/2014/main" id="{E086B35C-DF02-4A91-A144-F3CF145471DC}"/>
              </a:ext>
            </a:extLst>
          </p:cNvPr>
          <p:cNvSpPr txBox="1"/>
          <p:nvPr/>
        </p:nvSpPr>
        <p:spPr>
          <a:xfrm>
            <a:off x="5843355" y="1263172"/>
            <a:ext cx="1676807" cy="646331"/>
          </a:xfrm>
          <a:prstGeom prst="rect">
            <a:avLst/>
          </a:prstGeom>
          <a:noFill/>
        </p:spPr>
        <p:txBody>
          <a:bodyPr wrap="square" rtlCol="0">
            <a:spAutoFit/>
          </a:bodyPr>
          <a:lstStyle/>
          <a:p>
            <a:r>
              <a:rPr lang="en-US" dirty="0" err="1">
                <a:solidFill>
                  <a:schemeClr val="bg1"/>
                </a:solidFill>
                <a:latin typeface="Calibri" panose="020F0502020204030204" pitchFamily="34" charset="0"/>
                <a:cs typeface="Calibri" panose="020F0502020204030204" pitchFamily="34" charset="0"/>
              </a:rPr>
              <a:t>ΔpmrA</a:t>
            </a:r>
            <a:r>
              <a:rPr lang="en-US" dirty="0">
                <a:solidFill>
                  <a:schemeClr val="bg1"/>
                </a:solidFill>
                <a:latin typeface="Calibri" panose="020F0502020204030204" pitchFamily="34" charset="0"/>
                <a:cs typeface="Calibri" panose="020F0502020204030204" pitchFamily="34" charset="0"/>
              </a:rPr>
              <a:t> mpk1 </a:t>
            </a:r>
            <a:r>
              <a:rPr lang="en-US" dirty="0" err="1">
                <a:solidFill>
                  <a:schemeClr val="bg1"/>
                </a:solidFill>
                <a:latin typeface="Calibri" panose="020F0502020204030204" pitchFamily="34" charset="0"/>
                <a:cs typeface="Calibri" panose="020F0502020204030204" pitchFamily="34" charset="0"/>
              </a:rPr>
              <a:t>PriM</a:t>
            </a:r>
            <a:r>
              <a:rPr lang="en-US" dirty="0">
                <a:solidFill>
                  <a:schemeClr val="bg1"/>
                </a:solidFill>
                <a:latin typeface="Calibri" panose="020F0502020204030204" pitchFamily="34" charset="0"/>
                <a:cs typeface="Calibri" panose="020F0502020204030204" pitchFamily="34" charset="0"/>
              </a:rPr>
              <a:t>-V</a:t>
            </a:r>
            <a:endParaRPr lang="en-US" dirty="0">
              <a:solidFill>
                <a:schemeClr val="bg1"/>
              </a:solidFill>
            </a:endParaRPr>
          </a:p>
        </p:txBody>
      </p:sp>
      <p:sp>
        <p:nvSpPr>
          <p:cNvPr id="9" name="TextBox 8">
            <a:extLst>
              <a:ext uri="{FF2B5EF4-FFF2-40B4-BE49-F238E27FC236}">
                <a16:creationId xmlns:a16="http://schemas.microsoft.com/office/drawing/2014/main" id="{34ACB639-F7BE-4791-9109-9D49E5F4E007}"/>
              </a:ext>
            </a:extLst>
          </p:cNvPr>
          <p:cNvSpPr txBox="1"/>
          <p:nvPr/>
        </p:nvSpPr>
        <p:spPr>
          <a:xfrm>
            <a:off x="7972425" y="295275"/>
            <a:ext cx="3381375" cy="1477328"/>
          </a:xfrm>
          <a:prstGeom prst="rect">
            <a:avLst/>
          </a:prstGeom>
          <a:noFill/>
        </p:spPr>
        <p:txBody>
          <a:bodyPr wrap="square" rtlCol="0">
            <a:spAutoFit/>
          </a:bodyPr>
          <a:lstStyle/>
          <a:p>
            <a:endParaRPr lang="en-US" dirty="0"/>
          </a:p>
          <a:p>
            <a:r>
              <a:rPr lang="en-US" dirty="0"/>
              <a:t>Samples isolated 2/14/20</a:t>
            </a:r>
          </a:p>
          <a:p>
            <a:endParaRPr lang="en-US" dirty="0"/>
          </a:p>
          <a:p>
            <a:r>
              <a:rPr lang="en-US" dirty="0"/>
              <a:t>Anti-VSVG: 1:2222 (green)</a:t>
            </a:r>
          </a:p>
          <a:p>
            <a:r>
              <a:rPr lang="en-US" dirty="0"/>
              <a:t>Anti-tul4: 1:10,000 (red)</a:t>
            </a:r>
          </a:p>
        </p:txBody>
      </p:sp>
    </p:spTree>
    <p:extLst>
      <p:ext uri="{BB962C8B-B14F-4D97-AF65-F5344CB8AC3E}">
        <p14:creationId xmlns:p14="http://schemas.microsoft.com/office/powerpoint/2010/main" val="973411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EFE67F-E9B6-41BA-AF50-7796B3372272}"/>
              </a:ext>
            </a:extLst>
          </p:cNvPr>
          <p:cNvPicPr>
            <a:picLocks noChangeAspect="1"/>
          </p:cNvPicPr>
          <p:nvPr/>
        </p:nvPicPr>
        <p:blipFill>
          <a:blip r:embed="rId2"/>
          <a:stretch>
            <a:fillRect/>
          </a:stretch>
        </p:blipFill>
        <p:spPr>
          <a:xfrm>
            <a:off x="0" y="0"/>
            <a:ext cx="7390160" cy="6858000"/>
          </a:xfrm>
          <a:prstGeom prst="rect">
            <a:avLst/>
          </a:prstGeom>
        </p:spPr>
      </p:pic>
      <p:sp>
        <p:nvSpPr>
          <p:cNvPr id="4" name="TextBox 3">
            <a:extLst>
              <a:ext uri="{FF2B5EF4-FFF2-40B4-BE49-F238E27FC236}">
                <a16:creationId xmlns:a16="http://schemas.microsoft.com/office/drawing/2014/main" id="{C67A9CC6-2759-41C0-B580-C49EDEF5AFB1}"/>
              </a:ext>
            </a:extLst>
          </p:cNvPr>
          <p:cNvSpPr txBox="1"/>
          <p:nvPr/>
        </p:nvSpPr>
        <p:spPr>
          <a:xfrm rot="18031459">
            <a:off x="6654982" y="1775188"/>
            <a:ext cx="619125" cy="369332"/>
          </a:xfrm>
          <a:prstGeom prst="rect">
            <a:avLst/>
          </a:prstGeom>
          <a:noFill/>
        </p:spPr>
        <p:txBody>
          <a:bodyPr wrap="square" rtlCol="0">
            <a:spAutoFit/>
          </a:bodyPr>
          <a:lstStyle/>
          <a:p>
            <a:r>
              <a:rPr lang="en-US" dirty="0">
                <a:solidFill>
                  <a:schemeClr val="bg1"/>
                </a:solidFill>
              </a:rPr>
              <a:t>LVS</a:t>
            </a:r>
          </a:p>
        </p:txBody>
      </p:sp>
      <p:sp>
        <p:nvSpPr>
          <p:cNvPr id="5" name="TextBox 4">
            <a:extLst>
              <a:ext uri="{FF2B5EF4-FFF2-40B4-BE49-F238E27FC236}">
                <a16:creationId xmlns:a16="http://schemas.microsoft.com/office/drawing/2014/main" id="{607F0E1A-7640-4EEC-96B9-5DF3962A7739}"/>
              </a:ext>
            </a:extLst>
          </p:cNvPr>
          <p:cNvSpPr txBox="1"/>
          <p:nvPr/>
        </p:nvSpPr>
        <p:spPr>
          <a:xfrm>
            <a:off x="253029" y="1530939"/>
            <a:ext cx="1610605" cy="369332"/>
          </a:xfrm>
          <a:prstGeom prst="rect">
            <a:avLst/>
          </a:prstGeom>
          <a:noFill/>
        </p:spPr>
        <p:txBody>
          <a:bodyPr wrap="square" rtlCol="0">
            <a:spAutoFit/>
          </a:bodyPr>
          <a:lstStyle/>
          <a:p>
            <a:r>
              <a:rPr lang="en-US" dirty="0" err="1">
                <a:solidFill>
                  <a:schemeClr val="bg1"/>
                </a:solidFill>
                <a:latin typeface="Calibri" panose="020F0502020204030204" pitchFamily="34" charset="0"/>
                <a:cs typeface="Calibri" panose="020F0502020204030204" pitchFamily="34" charset="0"/>
              </a:rPr>
              <a:t>ΔpmrA</a:t>
            </a:r>
            <a:r>
              <a:rPr lang="en-US" dirty="0">
                <a:solidFill>
                  <a:schemeClr val="bg1"/>
                </a:solidFill>
                <a:latin typeface="Calibri" panose="020F0502020204030204" pitchFamily="34" charset="0"/>
                <a:cs typeface="Calibri" panose="020F0502020204030204" pitchFamily="34" charset="0"/>
              </a:rPr>
              <a:t> </a:t>
            </a:r>
            <a:r>
              <a:rPr lang="en-US" dirty="0" err="1">
                <a:solidFill>
                  <a:schemeClr val="bg1"/>
                </a:solidFill>
                <a:latin typeface="Calibri" panose="020F0502020204030204" pitchFamily="34" charset="0"/>
                <a:cs typeface="Calibri" panose="020F0502020204030204" pitchFamily="34" charset="0"/>
              </a:rPr>
              <a:t>PriM</a:t>
            </a:r>
            <a:r>
              <a:rPr lang="en-US" dirty="0">
                <a:solidFill>
                  <a:schemeClr val="bg1"/>
                </a:solidFill>
                <a:latin typeface="Calibri" panose="020F0502020204030204" pitchFamily="34" charset="0"/>
                <a:cs typeface="Calibri" panose="020F0502020204030204" pitchFamily="34" charset="0"/>
              </a:rPr>
              <a:t>-V</a:t>
            </a:r>
            <a:endParaRPr lang="en-US" dirty="0">
              <a:solidFill>
                <a:schemeClr val="bg1"/>
              </a:solidFill>
            </a:endParaRPr>
          </a:p>
        </p:txBody>
      </p:sp>
      <p:sp>
        <p:nvSpPr>
          <p:cNvPr id="6" name="TextBox 5">
            <a:extLst>
              <a:ext uri="{FF2B5EF4-FFF2-40B4-BE49-F238E27FC236}">
                <a16:creationId xmlns:a16="http://schemas.microsoft.com/office/drawing/2014/main" id="{DF451E22-34D9-450E-BECC-91C77601C7AB}"/>
              </a:ext>
            </a:extLst>
          </p:cNvPr>
          <p:cNvSpPr txBox="1"/>
          <p:nvPr/>
        </p:nvSpPr>
        <p:spPr>
          <a:xfrm>
            <a:off x="1740727" y="1069274"/>
            <a:ext cx="1676807" cy="646331"/>
          </a:xfrm>
          <a:prstGeom prst="rect">
            <a:avLst/>
          </a:prstGeom>
          <a:noFill/>
        </p:spPr>
        <p:txBody>
          <a:bodyPr wrap="square" rtlCol="0">
            <a:spAutoFit/>
          </a:bodyPr>
          <a:lstStyle/>
          <a:p>
            <a:r>
              <a:rPr lang="en-US" dirty="0" err="1">
                <a:solidFill>
                  <a:schemeClr val="bg1"/>
                </a:solidFill>
                <a:latin typeface="Calibri" panose="020F0502020204030204" pitchFamily="34" charset="0"/>
                <a:cs typeface="Calibri" panose="020F0502020204030204" pitchFamily="34" charset="0"/>
              </a:rPr>
              <a:t>ΔpmrA</a:t>
            </a:r>
            <a:r>
              <a:rPr lang="en-US" dirty="0">
                <a:solidFill>
                  <a:schemeClr val="bg1"/>
                </a:solidFill>
                <a:latin typeface="Calibri" panose="020F0502020204030204" pitchFamily="34" charset="0"/>
                <a:cs typeface="Calibri" panose="020F0502020204030204" pitchFamily="34" charset="0"/>
              </a:rPr>
              <a:t> no_C1 </a:t>
            </a:r>
            <a:r>
              <a:rPr lang="en-US" dirty="0" err="1">
                <a:solidFill>
                  <a:schemeClr val="bg1"/>
                </a:solidFill>
                <a:latin typeface="Calibri" panose="020F0502020204030204" pitchFamily="34" charset="0"/>
                <a:cs typeface="Calibri" panose="020F0502020204030204" pitchFamily="34" charset="0"/>
              </a:rPr>
              <a:t>PriM</a:t>
            </a:r>
            <a:r>
              <a:rPr lang="en-US" dirty="0">
                <a:solidFill>
                  <a:schemeClr val="bg1"/>
                </a:solidFill>
                <a:latin typeface="Calibri" panose="020F0502020204030204" pitchFamily="34" charset="0"/>
                <a:cs typeface="Calibri" panose="020F0502020204030204" pitchFamily="34" charset="0"/>
              </a:rPr>
              <a:t>-V</a:t>
            </a:r>
            <a:endParaRPr lang="en-US" dirty="0">
              <a:solidFill>
                <a:schemeClr val="bg1"/>
              </a:solidFill>
            </a:endParaRPr>
          </a:p>
        </p:txBody>
      </p:sp>
      <p:sp>
        <p:nvSpPr>
          <p:cNvPr id="7" name="TextBox 6">
            <a:extLst>
              <a:ext uri="{FF2B5EF4-FFF2-40B4-BE49-F238E27FC236}">
                <a16:creationId xmlns:a16="http://schemas.microsoft.com/office/drawing/2014/main" id="{2D5F2768-129A-4503-AAFB-49E08012409C}"/>
              </a:ext>
            </a:extLst>
          </p:cNvPr>
          <p:cNvSpPr txBox="1"/>
          <p:nvPr/>
        </p:nvSpPr>
        <p:spPr>
          <a:xfrm>
            <a:off x="3481454" y="1313523"/>
            <a:ext cx="1676807" cy="646331"/>
          </a:xfrm>
          <a:prstGeom prst="rect">
            <a:avLst/>
          </a:prstGeom>
          <a:noFill/>
        </p:spPr>
        <p:txBody>
          <a:bodyPr wrap="square" rtlCol="0">
            <a:spAutoFit/>
          </a:bodyPr>
          <a:lstStyle/>
          <a:p>
            <a:r>
              <a:rPr lang="en-US" dirty="0" err="1">
                <a:solidFill>
                  <a:schemeClr val="bg1"/>
                </a:solidFill>
                <a:latin typeface="Calibri" panose="020F0502020204030204" pitchFamily="34" charset="0"/>
                <a:cs typeface="Calibri" panose="020F0502020204030204" pitchFamily="34" charset="0"/>
              </a:rPr>
              <a:t>ΔpmrA</a:t>
            </a:r>
            <a:r>
              <a:rPr lang="en-US" dirty="0">
                <a:solidFill>
                  <a:schemeClr val="bg1"/>
                </a:solidFill>
                <a:latin typeface="Calibri" panose="020F0502020204030204" pitchFamily="34" charset="0"/>
                <a:cs typeface="Calibri" panose="020F0502020204030204" pitchFamily="34" charset="0"/>
              </a:rPr>
              <a:t> mtip2 </a:t>
            </a:r>
            <a:r>
              <a:rPr lang="en-US" dirty="0" err="1">
                <a:solidFill>
                  <a:schemeClr val="bg1"/>
                </a:solidFill>
                <a:latin typeface="Calibri" panose="020F0502020204030204" pitchFamily="34" charset="0"/>
                <a:cs typeface="Calibri" panose="020F0502020204030204" pitchFamily="34" charset="0"/>
              </a:rPr>
              <a:t>PriM</a:t>
            </a:r>
            <a:r>
              <a:rPr lang="en-US" dirty="0">
                <a:solidFill>
                  <a:schemeClr val="bg1"/>
                </a:solidFill>
                <a:latin typeface="Calibri" panose="020F0502020204030204" pitchFamily="34" charset="0"/>
                <a:cs typeface="Calibri" panose="020F0502020204030204" pitchFamily="34" charset="0"/>
              </a:rPr>
              <a:t>-V</a:t>
            </a:r>
            <a:endParaRPr lang="en-US" dirty="0">
              <a:solidFill>
                <a:schemeClr val="bg1"/>
              </a:solidFill>
            </a:endParaRPr>
          </a:p>
        </p:txBody>
      </p:sp>
      <p:sp>
        <p:nvSpPr>
          <p:cNvPr id="8" name="TextBox 7">
            <a:extLst>
              <a:ext uri="{FF2B5EF4-FFF2-40B4-BE49-F238E27FC236}">
                <a16:creationId xmlns:a16="http://schemas.microsoft.com/office/drawing/2014/main" id="{FF2C892B-5ED9-47EC-867F-85D25A982660}"/>
              </a:ext>
            </a:extLst>
          </p:cNvPr>
          <p:cNvSpPr txBox="1"/>
          <p:nvPr/>
        </p:nvSpPr>
        <p:spPr>
          <a:xfrm>
            <a:off x="5035354" y="1313523"/>
            <a:ext cx="1676807" cy="646331"/>
          </a:xfrm>
          <a:prstGeom prst="rect">
            <a:avLst/>
          </a:prstGeom>
          <a:noFill/>
        </p:spPr>
        <p:txBody>
          <a:bodyPr wrap="square" rtlCol="0">
            <a:spAutoFit/>
          </a:bodyPr>
          <a:lstStyle/>
          <a:p>
            <a:r>
              <a:rPr lang="en-US" dirty="0" err="1">
                <a:solidFill>
                  <a:schemeClr val="bg1"/>
                </a:solidFill>
                <a:latin typeface="Calibri" panose="020F0502020204030204" pitchFamily="34" charset="0"/>
                <a:cs typeface="Calibri" panose="020F0502020204030204" pitchFamily="34" charset="0"/>
              </a:rPr>
              <a:t>ΔpmrA</a:t>
            </a:r>
            <a:r>
              <a:rPr lang="en-US" dirty="0">
                <a:solidFill>
                  <a:schemeClr val="bg1"/>
                </a:solidFill>
                <a:latin typeface="Calibri" panose="020F0502020204030204" pitchFamily="34" charset="0"/>
                <a:cs typeface="Calibri" panose="020F0502020204030204" pitchFamily="34" charset="0"/>
              </a:rPr>
              <a:t> mpk1 </a:t>
            </a:r>
            <a:r>
              <a:rPr lang="en-US" dirty="0" err="1">
                <a:solidFill>
                  <a:schemeClr val="bg1"/>
                </a:solidFill>
                <a:latin typeface="Calibri" panose="020F0502020204030204" pitchFamily="34" charset="0"/>
                <a:cs typeface="Calibri" panose="020F0502020204030204" pitchFamily="34" charset="0"/>
              </a:rPr>
              <a:t>PriM</a:t>
            </a:r>
            <a:r>
              <a:rPr lang="en-US" dirty="0">
                <a:solidFill>
                  <a:schemeClr val="bg1"/>
                </a:solidFill>
                <a:latin typeface="Calibri" panose="020F0502020204030204" pitchFamily="34" charset="0"/>
                <a:cs typeface="Calibri" panose="020F0502020204030204" pitchFamily="34" charset="0"/>
              </a:rPr>
              <a:t>-V</a:t>
            </a:r>
            <a:endParaRPr lang="en-US" dirty="0">
              <a:solidFill>
                <a:schemeClr val="bg1"/>
              </a:solidFill>
            </a:endParaRPr>
          </a:p>
        </p:txBody>
      </p:sp>
      <p:sp>
        <p:nvSpPr>
          <p:cNvPr id="9" name="TextBox 8">
            <a:extLst>
              <a:ext uri="{FF2B5EF4-FFF2-40B4-BE49-F238E27FC236}">
                <a16:creationId xmlns:a16="http://schemas.microsoft.com/office/drawing/2014/main" id="{E99219B0-54C9-4087-ABA6-BC8E22840F08}"/>
              </a:ext>
            </a:extLst>
          </p:cNvPr>
          <p:cNvSpPr txBox="1"/>
          <p:nvPr/>
        </p:nvSpPr>
        <p:spPr>
          <a:xfrm>
            <a:off x="7972425" y="295275"/>
            <a:ext cx="3381375" cy="1477328"/>
          </a:xfrm>
          <a:prstGeom prst="rect">
            <a:avLst/>
          </a:prstGeom>
          <a:noFill/>
        </p:spPr>
        <p:txBody>
          <a:bodyPr wrap="square" rtlCol="0">
            <a:spAutoFit/>
          </a:bodyPr>
          <a:lstStyle/>
          <a:p>
            <a:endParaRPr lang="en-US" dirty="0"/>
          </a:p>
          <a:p>
            <a:r>
              <a:rPr lang="en-US" dirty="0"/>
              <a:t>Samples isolated 3/04/20</a:t>
            </a:r>
          </a:p>
          <a:p>
            <a:endParaRPr lang="en-US" dirty="0"/>
          </a:p>
          <a:p>
            <a:r>
              <a:rPr lang="en-US" dirty="0"/>
              <a:t>Anti-VSVG: 1:2222 (green)</a:t>
            </a:r>
          </a:p>
          <a:p>
            <a:r>
              <a:rPr lang="en-US" dirty="0"/>
              <a:t>Anti-tul4: 1:10,000 (red)</a:t>
            </a:r>
          </a:p>
        </p:txBody>
      </p:sp>
    </p:spTree>
    <p:extLst>
      <p:ext uri="{BB962C8B-B14F-4D97-AF65-F5344CB8AC3E}">
        <p14:creationId xmlns:p14="http://schemas.microsoft.com/office/powerpoint/2010/main" val="3618126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AE848-B95B-4F87-85E5-A7A7C1B65826}"/>
              </a:ext>
            </a:extLst>
          </p:cNvPr>
          <p:cNvSpPr>
            <a:spLocks noGrp="1"/>
          </p:cNvSpPr>
          <p:nvPr>
            <p:ph type="title"/>
          </p:nvPr>
        </p:nvSpPr>
        <p:spPr/>
        <p:txBody>
          <a:bodyPr>
            <a:normAutofit/>
          </a:bodyPr>
          <a:lstStyle/>
          <a:p>
            <a:r>
              <a:rPr lang="en-US" sz="4000" dirty="0"/>
              <a:t>Conclusions and Future Directions From Aim 1 </a:t>
            </a:r>
          </a:p>
        </p:txBody>
      </p:sp>
      <p:sp>
        <p:nvSpPr>
          <p:cNvPr id="3" name="Content Placeholder 2">
            <a:extLst>
              <a:ext uri="{FF2B5EF4-FFF2-40B4-BE49-F238E27FC236}">
                <a16:creationId xmlns:a16="http://schemas.microsoft.com/office/drawing/2014/main" id="{F728C367-9016-4432-A8E7-5E7B702B2D9E}"/>
              </a:ext>
            </a:extLst>
          </p:cNvPr>
          <p:cNvSpPr txBox="1">
            <a:spLocks/>
          </p:cNvSpPr>
          <p:nvPr/>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Conclusions:</a:t>
            </a:r>
          </a:p>
          <a:p>
            <a:pPr marL="0" indent="0">
              <a:lnSpc>
                <a:spcPct val="100000"/>
              </a:lnSpc>
              <a:buFont typeface="Arial" panose="020B0604020202020204" pitchFamily="34" charset="0"/>
              <a:buNone/>
            </a:pPr>
            <a:r>
              <a:rPr lang="en-US" sz="2000" dirty="0"/>
              <a:t>	1. Have been unable to successfully create the mtip1 mutant </a:t>
            </a:r>
            <a:endParaRPr lang="en-US" sz="2000" dirty="0">
              <a:latin typeface="Calibri" panose="020F0502020204030204" pitchFamily="34" charset="0"/>
              <a:cs typeface="Calibri" panose="020F0502020204030204" pitchFamily="34" charset="0"/>
            </a:endParaRPr>
          </a:p>
          <a:p>
            <a:pPr marL="0" indent="0">
              <a:lnSpc>
                <a:spcPct val="100000"/>
              </a:lnSpc>
              <a:buFont typeface="Arial" panose="020B0604020202020204" pitchFamily="34" charset="0"/>
              <a:buNone/>
            </a:pPr>
            <a:r>
              <a:rPr lang="en-US" sz="2000" dirty="0">
                <a:latin typeface="Calibri" panose="020F0502020204030204" pitchFamily="34" charset="0"/>
                <a:cs typeface="Calibri" panose="020F0502020204030204" pitchFamily="34" charset="0"/>
              </a:rPr>
              <a:t>	2. Cysteine mutant and mtip2 mutant do not seem to affect virulence </a:t>
            </a:r>
          </a:p>
          <a:p>
            <a:pPr marL="0" indent="0">
              <a:lnSpc>
                <a:spcPct val="100000"/>
              </a:lnSpc>
              <a:buFont typeface="Arial" panose="020B0604020202020204" pitchFamily="34" charset="0"/>
              <a:buNone/>
            </a:pPr>
            <a:r>
              <a:rPr lang="en-US" sz="2000" dirty="0">
                <a:latin typeface="Calibri" panose="020F0502020204030204" pitchFamily="34" charset="0"/>
                <a:cs typeface="Calibri" panose="020F0502020204030204" pitchFamily="34" charset="0"/>
              </a:rPr>
              <a:t>	3. Pocket mutant recovers ability to replicate in macrophage </a:t>
            </a:r>
          </a:p>
          <a:p>
            <a:pPr marL="0" indent="0">
              <a:lnSpc>
                <a:spcPct val="100000"/>
              </a:lnSpc>
              <a:buFont typeface="Arial" panose="020B0604020202020204" pitchFamily="34" charset="0"/>
              <a:buNone/>
            </a:pPr>
            <a:r>
              <a:rPr lang="en-US" sz="2000" dirty="0">
                <a:latin typeface="Calibri" panose="020F0502020204030204" pitchFamily="34" charset="0"/>
                <a:cs typeface="Calibri" panose="020F0502020204030204" pitchFamily="34" charset="0"/>
              </a:rPr>
              <a:t>	4. All three mutants are producing </a:t>
            </a:r>
            <a:r>
              <a:rPr lang="en-US" sz="2000" dirty="0" err="1">
                <a:latin typeface="Calibri" panose="020F0502020204030204" pitchFamily="34" charset="0"/>
                <a:cs typeface="Calibri" panose="020F0502020204030204" pitchFamily="34" charset="0"/>
              </a:rPr>
              <a:t>PriM</a:t>
            </a:r>
            <a:r>
              <a:rPr lang="en-US" sz="2000" dirty="0">
                <a:latin typeface="Calibri" panose="020F0502020204030204" pitchFamily="34" charset="0"/>
                <a:cs typeface="Calibri" panose="020F0502020204030204" pitchFamily="34" charset="0"/>
              </a:rPr>
              <a:t> protein</a:t>
            </a:r>
          </a:p>
          <a:p>
            <a:pPr marL="0" indent="0">
              <a:lnSpc>
                <a:spcPct val="100000"/>
              </a:lnSpc>
              <a:buFont typeface="Arial" panose="020B0604020202020204" pitchFamily="34" charset="0"/>
              <a:buNone/>
            </a:pPr>
            <a:r>
              <a:rPr lang="en-US" dirty="0">
                <a:latin typeface="Calibri" panose="020F0502020204030204" pitchFamily="34" charset="0"/>
                <a:cs typeface="Calibri" panose="020F0502020204030204" pitchFamily="34" charset="0"/>
              </a:rPr>
              <a:t>Future Directions:</a:t>
            </a:r>
          </a:p>
          <a:p>
            <a:pPr marL="0" indent="0">
              <a:lnSpc>
                <a:spcPct val="100000"/>
              </a:lnSpc>
              <a:buFont typeface="Arial" panose="020B0604020202020204" pitchFamily="34" charset="0"/>
              <a:buNone/>
            </a:pPr>
            <a:r>
              <a:rPr lang="en-US"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1. Repeat </a:t>
            </a:r>
            <a:r>
              <a:rPr lang="en-US" sz="2000" dirty="0" err="1">
                <a:latin typeface="Calibri" panose="020F0502020204030204" pitchFamily="34" charset="0"/>
                <a:cs typeface="Calibri" panose="020F0502020204030204" pitchFamily="34" charset="0"/>
              </a:rPr>
              <a:t>PriM</a:t>
            </a:r>
            <a:r>
              <a:rPr lang="en-US" sz="2000" dirty="0">
                <a:latin typeface="Calibri" panose="020F0502020204030204" pitchFamily="34" charset="0"/>
                <a:cs typeface="Calibri" panose="020F0502020204030204" pitchFamily="34" charset="0"/>
              </a:rPr>
              <a:t> VSVG western with new biological samples </a:t>
            </a:r>
            <a:endParaRPr lang="en-US" dirty="0">
              <a:latin typeface="Calibri" panose="020F0502020204030204" pitchFamily="34" charset="0"/>
              <a:cs typeface="Calibri" panose="020F0502020204030204" pitchFamily="34" charset="0"/>
            </a:endParaRPr>
          </a:p>
          <a:p>
            <a:pPr marL="0" indent="0">
              <a:lnSpc>
                <a:spcPct val="100000"/>
              </a:lnSpc>
              <a:buFont typeface="Arial" panose="020B0604020202020204" pitchFamily="34" charset="0"/>
              <a:buNone/>
            </a:pPr>
            <a:r>
              <a:rPr lang="en-US" sz="2000" dirty="0">
                <a:latin typeface="Calibri" panose="020F0502020204030204" pitchFamily="34" charset="0"/>
                <a:cs typeface="Calibri" panose="020F0502020204030204" pitchFamily="34" charset="0"/>
              </a:rPr>
              <a:t> </a:t>
            </a:r>
            <a:endParaRPr lang="en-US" sz="2000" dirty="0"/>
          </a:p>
        </p:txBody>
      </p:sp>
    </p:spTree>
    <p:extLst>
      <p:ext uri="{BB962C8B-B14F-4D97-AF65-F5344CB8AC3E}">
        <p14:creationId xmlns:p14="http://schemas.microsoft.com/office/powerpoint/2010/main" val="3110940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b="1"/>
              <a:t>Specific Aim 2: Identify factors critical to the function of PriM</a:t>
            </a:r>
            <a:endParaRPr b="1"/>
          </a:p>
        </p:txBody>
      </p:sp>
      <p:sp>
        <p:nvSpPr>
          <p:cNvPr id="244" name="Google Shape;244;p16"/>
          <p:cNvSpPr txBox="1"/>
          <p:nvPr/>
        </p:nvSpPr>
        <p:spPr>
          <a:xfrm>
            <a:off x="288925" y="2090172"/>
            <a:ext cx="11528827" cy="3970277"/>
          </a:xfrm>
          <a:prstGeom prst="rect">
            <a:avLst/>
          </a:prstGeom>
          <a:noFill/>
          <a:ln>
            <a:noFill/>
          </a:ln>
        </p:spPr>
        <p:txBody>
          <a:bodyPr spcFirstLastPara="1" wrap="square" lIns="91425" tIns="45700" rIns="91425" bIns="45700" anchor="t" anchorCtr="0">
            <a:spAutoFit/>
          </a:bodyPr>
          <a:lstStyle/>
          <a:p>
            <a:pPr marL="1371600" marR="0" lvl="3" indent="0" algn="l" rtl="0">
              <a:spcBef>
                <a:spcPts val="0"/>
              </a:spcBef>
              <a:spcAft>
                <a:spcPts val="0"/>
              </a:spcAft>
              <a:buNone/>
            </a:pPr>
            <a:r>
              <a:rPr lang="en-US" sz="2800" b="0" i="0" u="none" strike="noStrike" cap="none" dirty="0">
                <a:solidFill>
                  <a:schemeClr val="dk1"/>
                </a:solidFill>
                <a:latin typeface="Calibri"/>
                <a:ea typeface="Calibri"/>
                <a:cs typeface="Calibri"/>
                <a:sym typeface="Calibri"/>
              </a:rPr>
              <a:t>Original Plan: Creat</a:t>
            </a:r>
            <a:r>
              <a:rPr lang="en-US" sz="2800" dirty="0">
                <a:solidFill>
                  <a:schemeClr val="dk1"/>
                </a:solidFill>
                <a:latin typeface="Calibri"/>
                <a:ea typeface="Calibri"/>
                <a:cs typeface="Calibri"/>
                <a:sym typeface="Calibri"/>
              </a:rPr>
              <a:t>e a </a:t>
            </a:r>
            <a:r>
              <a:rPr lang="el-GR" sz="2800" dirty="0">
                <a:solidFill>
                  <a:schemeClr val="dk1"/>
                </a:solidFill>
                <a:latin typeface="Calibri" panose="020F0502020204030204" pitchFamily="34" charset="0"/>
                <a:ea typeface="Calibri"/>
                <a:cs typeface="Calibri" panose="020F0502020204030204" pitchFamily="34" charset="0"/>
                <a:sym typeface="Calibri"/>
              </a:rPr>
              <a:t>Δ</a:t>
            </a:r>
            <a:r>
              <a:rPr lang="en-US" sz="2800" b="0" i="0" u="none" strike="noStrike" cap="none" dirty="0" err="1">
                <a:solidFill>
                  <a:schemeClr val="dk1"/>
                </a:solidFill>
                <a:latin typeface="Calibri"/>
                <a:ea typeface="Calibri"/>
                <a:cs typeface="Calibri"/>
                <a:sym typeface="Calibri"/>
              </a:rPr>
              <a:t>pmrA</a:t>
            </a:r>
            <a:r>
              <a:rPr lang="en-US" sz="2800" b="0" i="0" u="none" strike="noStrike" cap="none" dirty="0">
                <a:solidFill>
                  <a:schemeClr val="dk1"/>
                </a:solidFill>
                <a:latin typeface="Calibri"/>
                <a:ea typeface="Calibri"/>
                <a:cs typeface="Calibri"/>
                <a:sym typeface="Calibri"/>
              </a:rPr>
              <a:t> </a:t>
            </a:r>
            <a:r>
              <a:rPr lang="en-US" sz="2800" b="0" i="0" u="none" strike="noStrike" cap="none" dirty="0" err="1">
                <a:solidFill>
                  <a:schemeClr val="dk1"/>
                </a:solidFill>
                <a:latin typeface="Calibri"/>
                <a:ea typeface="Calibri"/>
                <a:cs typeface="Calibri"/>
                <a:sym typeface="Calibri"/>
              </a:rPr>
              <a:t>PriM</a:t>
            </a:r>
            <a:r>
              <a:rPr lang="en-US" sz="2800" b="0" i="0" u="none" strike="noStrike" cap="none" dirty="0">
                <a:solidFill>
                  <a:schemeClr val="dk1"/>
                </a:solidFill>
                <a:latin typeface="Calibri"/>
                <a:ea typeface="Calibri"/>
                <a:cs typeface="Calibri"/>
                <a:sym typeface="Calibri"/>
              </a:rPr>
              <a:t>+ mutant to use with transposon mutagenesis </a:t>
            </a:r>
          </a:p>
          <a:p>
            <a:pPr marL="2286000" lvl="4" indent="-457200">
              <a:buFont typeface="Arial" panose="020B0604020202020204" pitchFamily="34" charset="0"/>
              <a:buChar char="•"/>
            </a:pPr>
            <a:r>
              <a:rPr lang="en-US" sz="2800" dirty="0">
                <a:solidFill>
                  <a:schemeClr val="dk1"/>
                </a:solidFill>
                <a:latin typeface="Calibri"/>
                <a:ea typeface="Calibri"/>
                <a:cs typeface="Calibri"/>
                <a:sym typeface="Calibri"/>
              </a:rPr>
              <a:t>Have been unsuccessful in creating this mutant 	</a:t>
            </a:r>
            <a:endParaRPr lang="en-US" sz="2800" b="0" i="0" u="none" strike="noStrike" cap="none" dirty="0">
              <a:solidFill>
                <a:schemeClr val="dk1"/>
              </a:solidFill>
              <a:latin typeface="Calibri"/>
              <a:ea typeface="Calibri"/>
              <a:cs typeface="Calibri"/>
              <a:sym typeface="Calibri"/>
            </a:endParaRPr>
          </a:p>
          <a:p>
            <a:pPr marL="1371600" marR="0" lvl="3" indent="0" algn="l" rtl="0">
              <a:spcBef>
                <a:spcPts val="0"/>
              </a:spcBef>
              <a:spcAft>
                <a:spcPts val="0"/>
              </a:spcAft>
              <a:buNone/>
            </a:pPr>
            <a:endParaRPr lang="en-US" sz="2800" dirty="0">
              <a:solidFill>
                <a:schemeClr val="dk1"/>
              </a:solidFill>
              <a:latin typeface="Calibri"/>
              <a:ea typeface="Calibri"/>
              <a:cs typeface="Calibri"/>
              <a:sym typeface="Calibri"/>
            </a:endParaRPr>
          </a:p>
          <a:p>
            <a:pPr marL="1371600" marR="0" lvl="3" indent="0" algn="l" rtl="0">
              <a:spcBef>
                <a:spcPts val="0"/>
              </a:spcBef>
              <a:spcAft>
                <a:spcPts val="0"/>
              </a:spcAft>
              <a:buNone/>
            </a:pPr>
            <a:endParaRPr lang="en-US" sz="2800" dirty="0">
              <a:solidFill>
                <a:schemeClr val="dk1"/>
              </a:solidFill>
              <a:latin typeface="Calibri"/>
              <a:ea typeface="Calibri"/>
              <a:cs typeface="Calibri"/>
              <a:sym typeface="Calibri"/>
            </a:endParaRPr>
          </a:p>
          <a:p>
            <a:pPr marL="1371600" marR="0" lvl="3" indent="0" algn="l" rtl="0">
              <a:spcBef>
                <a:spcPts val="0"/>
              </a:spcBef>
              <a:spcAft>
                <a:spcPts val="0"/>
              </a:spcAft>
              <a:buNone/>
            </a:pPr>
            <a:r>
              <a:rPr lang="en-US" sz="2800" dirty="0">
                <a:solidFill>
                  <a:schemeClr val="dk1"/>
                </a:solidFill>
                <a:latin typeface="Calibri"/>
                <a:ea typeface="Calibri"/>
                <a:cs typeface="Calibri"/>
                <a:sym typeface="Calibri"/>
              </a:rPr>
              <a:t>Potential new plan: further investigate a suppressor mutant </a:t>
            </a:r>
          </a:p>
          <a:p>
            <a:pPr lvl="4"/>
            <a:r>
              <a:rPr lang="en-US" sz="2800" dirty="0">
                <a:solidFill>
                  <a:schemeClr val="dk1"/>
                </a:solidFill>
                <a:latin typeface="Calibri"/>
                <a:ea typeface="Calibri"/>
                <a:cs typeface="Calibri"/>
                <a:sym typeface="Calibri"/>
              </a:rPr>
              <a:t> 		</a:t>
            </a:r>
            <a:endParaRPr lang="en-US" sz="2800" b="0" i="0" u="none" strike="noStrike" cap="none" dirty="0">
              <a:solidFill>
                <a:schemeClr val="dk1"/>
              </a:solidFill>
              <a:latin typeface="Calibri"/>
              <a:ea typeface="Calibri"/>
              <a:cs typeface="Calibri"/>
              <a:sym typeface="Calibri"/>
            </a:endParaRPr>
          </a:p>
          <a:p>
            <a:pPr marL="1371600" marR="0" lvl="3" indent="0" algn="l" rtl="0">
              <a:spcBef>
                <a:spcPts val="0"/>
              </a:spcBef>
              <a:spcAft>
                <a:spcPts val="0"/>
              </a:spcAft>
              <a:buNone/>
            </a:pPr>
            <a:endParaRPr lang="en-US" sz="2800" dirty="0">
              <a:solidFill>
                <a:schemeClr val="dk1"/>
              </a:solidFill>
              <a:latin typeface="Calibri"/>
              <a:ea typeface="Calibri"/>
              <a:cs typeface="Calibri"/>
              <a:sym typeface="Calibri"/>
            </a:endParaRPr>
          </a:p>
          <a:p>
            <a:pPr marL="1371600" marR="0" lvl="3" indent="0" algn="l" rtl="0">
              <a:spcBef>
                <a:spcPts val="0"/>
              </a:spcBef>
              <a:spcAft>
                <a:spcPts val="0"/>
              </a:spcAft>
              <a:buNone/>
            </a:pPr>
            <a:r>
              <a:rPr lang="en-US" sz="2800" b="0" i="0" u="none" strike="noStrike" cap="none" dirty="0">
                <a:solidFill>
                  <a:schemeClr val="dk1"/>
                </a:solidFill>
                <a:latin typeface="Calibri"/>
                <a:ea typeface="Calibri"/>
                <a:cs typeface="Calibri"/>
                <a:sym typeface="Calibri"/>
              </a:rPr>
              <a:t> 		  </a:t>
            </a:r>
            <a:endParaRPr sz="24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Suppressor mutant intramacrophage assay</a:t>
            </a:r>
            <a:endParaRPr/>
          </a:p>
        </p:txBody>
      </p:sp>
      <p:sp>
        <p:nvSpPr>
          <p:cNvPr id="293" name="Google Shape;293;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graphicFrame>
        <p:nvGraphicFramePr>
          <p:cNvPr id="294" name="Google Shape;294;p22"/>
          <p:cNvGraphicFramePr/>
          <p:nvPr/>
        </p:nvGraphicFramePr>
        <p:xfrm>
          <a:off x="1916011" y="1825625"/>
          <a:ext cx="7552079" cy="45307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7509-B438-48F5-AFD8-150B28A69B46}"/>
              </a:ext>
            </a:extLst>
          </p:cNvPr>
          <p:cNvSpPr>
            <a:spLocks noGrp="1"/>
          </p:cNvSpPr>
          <p:nvPr>
            <p:ph type="title"/>
          </p:nvPr>
        </p:nvSpPr>
        <p:spPr/>
        <p:txBody>
          <a:bodyPr/>
          <a:lstStyle/>
          <a:p>
            <a:r>
              <a:rPr lang="en-US" dirty="0" err="1"/>
              <a:t>qRT</a:t>
            </a:r>
            <a:r>
              <a:rPr lang="en-US" dirty="0"/>
              <a:t>-PCR: </a:t>
            </a:r>
            <a:r>
              <a:rPr lang="en-US" dirty="0" err="1"/>
              <a:t>PriM</a:t>
            </a:r>
            <a:r>
              <a:rPr lang="en-US" dirty="0"/>
              <a:t> transcript abundance </a:t>
            </a:r>
          </a:p>
        </p:txBody>
      </p:sp>
      <p:graphicFrame>
        <p:nvGraphicFramePr>
          <p:cNvPr id="4" name="Chart 3">
            <a:extLst>
              <a:ext uri="{FF2B5EF4-FFF2-40B4-BE49-F238E27FC236}">
                <a16:creationId xmlns:a16="http://schemas.microsoft.com/office/drawing/2014/main" id="{9BABC834-0D82-5540-B7B3-0ED5172B016C}"/>
              </a:ext>
            </a:extLst>
          </p:cNvPr>
          <p:cNvGraphicFramePr>
            <a:graphicFrameLocks/>
          </p:cNvGraphicFramePr>
          <p:nvPr>
            <p:extLst>
              <p:ext uri="{D42A27DB-BD31-4B8C-83A1-F6EECF244321}">
                <p14:modId xmlns:p14="http://schemas.microsoft.com/office/powerpoint/2010/main" val="3182460775"/>
              </p:ext>
            </p:extLst>
          </p:nvPr>
        </p:nvGraphicFramePr>
        <p:xfrm>
          <a:off x="1304579" y="1966385"/>
          <a:ext cx="8074551" cy="41992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76503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66610-61ED-4717-9C25-9D9ACAA1E6CF}"/>
              </a:ext>
            </a:extLst>
          </p:cNvPr>
          <p:cNvSpPr>
            <a:spLocks noGrp="1"/>
          </p:cNvSpPr>
          <p:nvPr>
            <p:ph type="title"/>
          </p:nvPr>
        </p:nvSpPr>
        <p:spPr/>
        <p:txBody>
          <a:bodyPr/>
          <a:lstStyle/>
          <a:p>
            <a:r>
              <a:rPr lang="en-US" dirty="0"/>
              <a:t>Conclusions and Future Directions</a:t>
            </a:r>
          </a:p>
        </p:txBody>
      </p:sp>
      <p:sp>
        <p:nvSpPr>
          <p:cNvPr id="3" name="Content Placeholder 2">
            <a:extLst>
              <a:ext uri="{FF2B5EF4-FFF2-40B4-BE49-F238E27FC236}">
                <a16:creationId xmlns:a16="http://schemas.microsoft.com/office/drawing/2014/main" id="{F5957C91-B974-4107-A0BA-B2DC4E991DB1}"/>
              </a:ext>
            </a:extLst>
          </p:cNvPr>
          <p:cNvSpPr>
            <a:spLocks noGrp="1"/>
          </p:cNvSpPr>
          <p:nvPr>
            <p:ph idx="1"/>
          </p:nvPr>
        </p:nvSpPr>
        <p:spPr/>
        <p:txBody>
          <a:bodyPr/>
          <a:lstStyle/>
          <a:p>
            <a:pPr marL="0" indent="0">
              <a:buNone/>
            </a:pPr>
            <a:r>
              <a:rPr lang="en-US" dirty="0"/>
              <a:t>Conclusions:</a:t>
            </a:r>
          </a:p>
          <a:p>
            <a:r>
              <a:rPr lang="en-US" sz="2400" dirty="0"/>
              <a:t>Transcript levels of </a:t>
            </a:r>
            <a:r>
              <a:rPr lang="en-US" sz="2400" i="1" dirty="0" err="1"/>
              <a:t>priM</a:t>
            </a:r>
            <a:r>
              <a:rPr lang="en-US" sz="2400" dirty="0"/>
              <a:t> are reduced in suppressor  </a:t>
            </a:r>
          </a:p>
          <a:p>
            <a:pPr marL="0" indent="0">
              <a:buNone/>
            </a:pPr>
            <a:endParaRPr lang="en-US" dirty="0"/>
          </a:p>
          <a:p>
            <a:pPr marL="0" indent="0">
              <a:buNone/>
            </a:pPr>
            <a:r>
              <a:rPr lang="en-US" dirty="0"/>
              <a:t>Future Directions:</a:t>
            </a:r>
          </a:p>
          <a:p>
            <a:r>
              <a:rPr lang="en-US" sz="2400" dirty="0"/>
              <a:t>Compare </a:t>
            </a:r>
            <a:r>
              <a:rPr lang="en-US" sz="2400" dirty="0" err="1"/>
              <a:t>PriM</a:t>
            </a:r>
            <a:r>
              <a:rPr lang="en-US" sz="2400" dirty="0"/>
              <a:t> protein abundance in suppressor mutant </a:t>
            </a:r>
          </a:p>
          <a:p>
            <a:r>
              <a:rPr lang="en-US" sz="2400" dirty="0"/>
              <a:t>Repeat </a:t>
            </a:r>
            <a:r>
              <a:rPr lang="en-US" sz="2400" dirty="0" err="1"/>
              <a:t>qRT</a:t>
            </a:r>
            <a:r>
              <a:rPr lang="en-US" sz="2400" dirty="0"/>
              <a:t>-PCR </a:t>
            </a:r>
          </a:p>
        </p:txBody>
      </p:sp>
    </p:spTree>
    <p:extLst>
      <p:ext uri="{BB962C8B-B14F-4D97-AF65-F5344CB8AC3E}">
        <p14:creationId xmlns:p14="http://schemas.microsoft.com/office/powerpoint/2010/main" val="2000149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9"/>
          <p:cNvSpPr txBox="1">
            <a:spLocks noGrp="1"/>
          </p:cNvSpPr>
          <p:nvPr>
            <p:ph type="title"/>
          </p:nvPr>
        </p:nvSpPr>
        <p:spPr>
          <a:xfrm>
            <a:off x="838200" y="276621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b="1" dirty="0"/>
              <a:t>Overall Goal: Uncover how </a:t>
            </a:r>
            <a:r>
              <a:rPr lang="en-US" b="1" dirty="0" err="1"/>
              <a:t>PriM</a:t>
            </a:r>
            <a:r>
              <a:rPr lang="en-US" b="1" dirty="0"/>
              <a:t> functions to prevent intramacrophage survival</a:t>
            </a:r>
            <a:endParaRPr dirty="0"/>
          </a:p>
        </p:txBody>
      </p:sp>
    </p:spTree>
    <p:extLst>
      <p:ext uri="{BB962C8B-B14F-4D97-AF65-F5344CB8AC3E}">
        <p14:creationId xmlns:p14="http://schemas.microsoft.com/office/powerpoint/2010/main" val="19471403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3600"/>
              <a:buFont typeface="Calibri"/>
              <a:buNone/>
            </a:pPr>
            <a:r>
              <a:rPr lang="en-US" sz="3600"/>
              <a:t>Whole Genome Resequencing Results Comparing Suppressor Mutant PmrA and Remade PmrA Strains</a:t>
            </a:r>
            <a:br>
              <a:rPr lang="en-US" sz="1800"/>
            </a:br>
            <a:endParaRPr sz="3959"/>
          </a:p>
        </p:txBody>
      </p:sp>
      <p:sp>
        <p:nvSpPr>
          <p:cNvPr id="312" name="Google Shape;312;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70000"/>
              </a:lnSpc>
              <a:spcBef>
                <a:spcPts val="0"/>
              </a:spcBef>
              <a:spcAft>
                <a:spcPts val="0"/>
              </a:spcAft>
              <a:buClr>
                <a:schemeClr val="dk1"/>
              </a:buClr>
              <a:buSzPts val="2380"/>
              <a:buNone/>
            </a:pPr>
            <a:r>
              <a:rPr lang="en-US" sz="2380" dirty="0"/>
              <a:t>3 SNPs were identified in the suppressor mutant </a:t>
            </a:r>
            <a:endParaRPr sz="2040" dirty="0"/>
          </a:p>
          <a:p>
            <a:pPr marL="0" lvl="0" indent="0" algn="l" rtl="0">
              <a:lnSpc>
                <a:spcPct val="70000"/>
              </a:lnSpc>
              <a:spcBef>
                <a:spcPts val="1000"/>
              </a:spcBef>
              <a:spcAft>
                <a:spcPts val="0"/>
              </a:spcAft>
              <a:buClr>
                <a:schemeClr val="dk1"/>
              </a:buClr>
              <a:buSzPts val="2380"/>
              <a:buNone/>
            </a:pPr>
            <a:r>
              <a:rPr lang="en-US" sz="2380" dirty="0"/>
              <a:t> </a:t>
            </a:r>
            <a:endParaRPr sz="2040" dirty="0"/>
          </a:p>
          <a:p>
            <a:pPr marL="0" lvl="0" indent="0" algn="l" rtl="0">
              <a:lnSpc>
                <a:spcPct val="70000"/>
              </a:lnSpc>
              <a:spcBef>
                <a:spcPts val="1000"/>
              </a:spcBef>
              <a:spcAft>
                <a:spcPts val="0"/>
              </a:spcAft>
              <a:buClr>
                <a:schemeClr val="dk1"/>
              </a:buClr>
              <a:buSzPts val="2380"/>
              <a:buNone/>
            </a:pPr>
            <a:r>
              <a:rPr lang="en-US" sz="2380" dirty="0"/>
              <a:t>1. Mutation in FTL_0146 (ABC Transport Protein)</a:t>
            </a:r>
            <a:endParaRPr sz="2040" dirty="0"/>
          </a:p>
          <a:p>
            <a:pPr marL="685800" lvl="1" indent="-228600" algn="l" rtl="0">
              <a:lnSpc>
                <a:spcPct val="70000"/>
              </a:lnSpc>
              <a:spcBef>
                <a:spcPts val="500"/>
              </a:spcBef>
              <a:spcAft>
                <a:spcPts val="0"/>
              </a:spcAft>
              <a:buClr>
                <a:schemeClr val="dk1"/>
              </a:buClr>
              <a:buSzPts val="2040"/>
              <a:buChar char="•"/>
            </a:pPr>
            <a:r>
              <a:rPr lang="en-US" sz="2040" dirty="0"/>
              <a:t>C </a:t>
            </a:r>
            <a:r>
              <a:rPr lang="en-US" sz="2040" dirty="0">
                <a:sym typeface="Wingdings" panose="05000000000000000000" pitchFamily="2" charset="2"/>
              </a:rPr>
              <a:t></a:t>
            </a:r>
            <a:r>
              <a:rPr lang="en-US" sz="2040" dirty="0"/>
              <a:t> A</a:t>
            </a:r>
            <a:endParaRPr sz="1700" dirty="0"/>
          </a:p>
          <a:p>
            <a:pPr marL="685800" lvl="1" indent="-228600" algn="l" rtl="0">
              <a:lnSpc>
                <a:spcPct val="70000"/>
              </a:lnSpc>
              <a:spcBef>
                <a:spcPts val="500"/>
              </a:spcBef>
              <a:spcAft>
                <a:spcPts val="0"/>
              </a:spcAft>
              <a:buClr>
                <a:schemeClr val="dk1"/>
              </a:buClr>
              <a:buSzPts val="2040"/>
              <a:buChar char="•"/>
            </a:pPr>
            <a:r>
              <a:rPr lang="en-US" sz="2040" dirty="0"/>
              <a:t>Phenylalanine </a:t>
            </a:r>
            <a:r>
              <a:rPr lang="en-US" sz="2040" dirty="0">
                <a:sym typeface="Wingdings" panose="05000000000000000000" pitchFamily="2" charset="2"/>
              </a:rPr>
              <a:t></a:t>
            </a:r>
            <a:r>
              <a:rPr lang="en-US" sz="2040" dirty="0"/>
              <a:t> Leucine </a:t>
            </a:r>
            <a:endParaRPr sz="1700" dirty="0"/>
          </a:p>
          <a:p>
            <a:pPr marL="0" lvl="0" indent="0" algn="l" rtl="0">
              <a:lnSpc>
                <a:spcPct val="70000"/>
              </a:lnSpc>
              <a:spcBef>
                <a:spcPts val="1000"/>
              </a:spcBef>
              <a:spcAft>
                <a:spcPts val="0"/>
              </a:spcAft>
              <a:buClr>
                <a:schemeClr val="dk1"/>
              </a:buClr>
              <a:buSzPts val="2380"/>
              <a:buNone/>
            </a:pPr>
            <a:r>
              <a:rPr lang="en-US" sz="2380" dirty="0"/>
              <a:t> </a:t>
            </a:r>
            <a:endParaRPr sz="2040" dirty="0"/>
          </a:p>
          <a:p>
            <a:pPr marL="0" lvl="0" indent="0" algn="l" rtl="0">
              <a:lnSpc>
                <a:spcPct val="70000"/>
              </a:lnSpc>
              <a:spcBef>
                <a:spcPts val="1000"/>
              </a:spcBef>
              <a:spcAft>
                <a:spcPts val="0"/>
              </a:spcAft>
              <a:buClr>
                <a:schemeClr val="dk1"/>
              </a:buClr>
              <a:buSzPts val="2380"/>
              <a:buNone/>
            </a:pPr>
            <a:r>
              <a:rPr lang="en-US" sz="2380" dirty="0"/>
              <a:t>2. Mutation in FTL_1339 (POT Transporter) </a:t>
            </a:r>
            <a:endParaRPr sz="2040" dirty="0"/>
          </a:p>
          <a:p>
            <a:pPr marL="685800" lvl="1" indent="-228600" algn="l" rtl="0">
              <a:lnSpc>
                <a:spcPct val="70000"/>
              </a:lnSpc>
              <a:spcBef>
                <a:spcPts val="500"/>
              </a:spcBef>
              <a:spcAft>
                <a:spcPts val="0"/>
              </a:spcAft>
              <a:buClr>
                <a:schemeClr val="dk1"/>
              </a:buClr>
              <a:buSzPts val="2040"/>
              <a:buChar char="•"/>
            </a:pPr>
            <a:r>
              <a:rPr lang="en-US" sz="2040" dirty="0"/>
              <a:t>C</a:t>
            </a:r>
            <a:r>
              <a:rPr lang="en-US" sz="2040" dirty="0">
                <a:sym typeface="Wingdings" panose="05000000000000000000" pitchFamily="2" charset="2"/>
              </a:rPr>
              <a:t></a:t>
            </a:r>
            <a:r>
              <a:rPr lang="en-US" sz="2040" dirty="0"/>
              <a:t> A </a:t>
            </a:r>
            <a:endParaRPr sz="1700" dirty="0"/>
          </a:p>
          <a:p>
            <a:pPr marL="685800" lvl="1" indent="-228600" algn="l" rtl="0">
              <a:lnSpc>
                <a:spcPct val="70000"/>
              </a:lnSpc>
              <a:spcBef>
                <a:spcPts val="500"/>
              </a:spcBef>
              <a:spcAft>
                <a:spcPts val="0"/>
              </a:spcAft>
              <a:buClr>
                <a:schemeClr val="dk1"/>
              </a:buClr>
              <a:buSzPts val="2040"/>
              <a:buChar char="•"/>
            </a:pPr>
            <a:r>
              <a:rPr lang="en-US" sz="2040" dirty="0"/>
              <a:t>Glycine</a:t>
            </a:r>
            <a:r>
              <a:rPr lang="en-US" sz="2040" dirty="0">
                <a:sym typeface="Wingdings" panose="05000000000000000000" pitchFamily="2" charset="2"/>
              </a:rPr>
              <a:t></a:t>
            </a:r>
            <a:r>
              <a:rPr lang="en-US" sz="2040" dirty="0"/>
              <a:t> Glycine </a:t>
            </a:r>
            <a:endParaRPr sz="1700" dirty="0"/>
          </a:p>
          <a:p>
            <a:pPr marL="0" lvl="0" indent="0" algn="l" rtl="0">
              <a:lnSpc>
                <a:spcPct val="70000"/>
              </a:lnSpc>
              <a:spcBef>
                <a:spcPts val="1000"/>
              </a:spcBef>
              <a:spcAft>
                <a:spcPts val="0"/>
              </a:spcAft>
              <a:buClr>
                <a:schemeClr val="dk1"/>
              </a:buClr>
              <a:buSzPts val="2380"/>
              <a:buNone/>
            </a:pPr>
            <a:r>
              <a:rPr lang="en-US" sz="2380" dirty="0"/>
              <a:t> </a:t>
            </a:r>
            <a:endParaRPr sz="2040" dirty="0"/>
          </a:p>
          <a:p>
            <a:pPr marL="0" lvl="0" indent="0" algn="l" rtl="0">
              <a:lnSpc>
                <a:spcPct val="70000"/>
              </a:lnSpc>
              <a:spcBef>
                <a:spcPts val="1000"/>
              </a:spcBef>
              <a:spcAft>
                <a:spcPts val="0"/>
              </a:spcAft>
              <a:buClr>
                <a:schemeClr val="dk1"/>
              </a:buClr>
              <a:buSzPts val="2380"/>
              <a:buNone/>
            </a:pPr>
            <a:r>
              <a:rPr lang="en-US" sz="2380" dirty="0"/>
              <a:t>3. Mutation in intergenic region near FTL_0869</a:t>
            </a:r>
            <a:endParaRPr sz="2040" dirty="0"/>
          </a:p>
          <a:p>
            <a:pPr marL="685800" lvl="1" indent="-228600" algn="l" rtl="0">
              <a:lnSpc>
                <a:spcPct val="70000"/>
              </a:lnSpc>
              <a:spcBef>
                <a:spcPts val="500"/>
              </a:spcBef>
              <a:spcAft>
                <a:spcPts val="0"/>
              </a:spcAft>
              <a:buClr>
                <a:schemeClr val="dk1"/>
              </a:buClr>
              <a:buSzPts val="2040"/>
              <a:buChar char="•"/>
            </a:pPr>
            <a:r>
              <a:rPr lang="en-US" sz="2040" dirty="0"/>
              <a:t>84% T, 16% G</a:t>
            </a:r>
            <a:endParaRPr sz="1700" dirty="0"/>
          </a:p>
          <a:p>
            <a:pPr marL="228600" lvl="0" indent="-77470" algn="l" rtl="0">
              <a:lnSpc>
                <a:spcPct val="70000"/>
              </a:lnSpc>
              <a:spcBef>
                <a:spcPts val="1000"/>
              </a:spcBef>
              <a:spcAft>
                <a:spcPts val="0"/>
              </a:spcAft>
              <a:buClr>
                <a:schemeClr val="dk1"/>
              </a:buClr>
              <a:buSzPts val="2380"/>
              <a:buNone/>
            </a:pPr>
            <a:endParaRPr sz="238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7A16F-F111-4CFE-BCD5-6AEEA0378A18}"/>
              </a:ext>
            </a:extLst>
          </p:cNvPr>
          <p:cNvSpPr>
            <a:spLocks noGrp="1"/>
          </p:cNvSpPr>
          <p:nvPr>
            <p:ph type="title"/>
          </p:nvPr>
        </p:nvSpPr>
        <p:spPr/>
        <p:txBody>
          <a:bodyPr/>
          <a:lstStyle/>
          <a:p>
            <a:r>
              <a:rPr lang="en-US" dirty="0"/>
              <a:t>Macrophage Assay Testing SNP Mutant </a:t>
            </a:r>
          </a:p>
        </p:txBody>
      </p:sp>
      <p:graphicFrame>
        <p:nvGraphicFramePr>
          <p:cNvPr id="4" name="Chart 3">
            <a:extLst>
              <a:ext uri="{FF2B5EF4-FFF2-40B4-BE49-F238E27FC236}">
                <a16:creationId xmlns:a16="http://schemas.microsoft.com/office/drawing/2014/main" id="{3BFD815F-DBED-4C64-9CC9-101947BAFA03}"/>
              </a:ext>
            </a:extLst>
          </p:cNvPr>
          <p:cNvGraphicFramePr>
            <a:graphicFrameLocks/>
          </p:cNvGraphicFramePr>
          <p:nvPr>
            <p:extLst>
              <p:ext uri="{D42A27DB-BD31-4B8C-83A1-F6EECF244321}">
                <p14:modId xmlns:p14="http://schemas.microsoft.com/office/powerpoint/2010/main" val="2601240770"/>
              </p:ext>
            </p:extLst>
          </p:nvPr>
        </p:nvGraphicFramePr>
        <p:xfrm>
          <a:off x="693821" y="1448970"/>
          <a:ext cx="7849288" cy="50439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17748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2D874A-0687-4F90-BED3-E18A9906940F}"/>
              </a:ext>
            </a:extLst>
          </p:cNvPr>
          <p:cNvSpPr txBox="1"/>
          <p:nvPr/>
        </p:nvSpPr>
        <p:spPr>
          <a:xfrm>
            <a:off x="314959" y="345440"/>
            <a:ext cx="11428549" cy="7848302"/>
          </a:xfrm>
          <a:prstGeom prst="rect">
            <a:avLst/>
          </a:prstGeom>
          <a:noFill/>
        </p:spPr>
        <p:txBody>
          <a:bodyPr wrap="square" rtlCol="0">
            <a:spAutoFit/>
          </a:bodyPr>
          <a:lstStyle/>
          <a:p>
            <a:r>
              <a:rPr lang="en-US" dirty="0"/>
              <a:t>Atkins et al 2005</a:t>
            </a:r>
          </a:p>
          <a:p>
            <a:endParaRPr lang="en-US" dirty="0"/>
          </a:p>
          <a:p>
            <a:r>
              <a:rPr lang="en-US" dirty="0"/>
              <a:t>FTT_0266 – FTL_0146 </a:t>
            </a:r>
          </a:p>
          <a:p>
            <a:endParaRPr lang="en-US" dirty="0"/>
          </a:p>
          <a:p>
            <a:r>
              <a:rPr lang="en-US" dirty="0"/>
              <a:t>ATP binding protein in possible nitrate import</a:t>
            </a:r>
          </a:p>
          <a:p>
            <a:endParaRPr lang="en-US" dirty="0"/>
          </a:p>
          <a:p>
            <a:r>
              <a:rPr lang="en-US" dirty="0"/>
              <a:t>Classified as non-functional because the “binding protein is lacking” </a:t>
            </a:r>
          </a:p>
          <a:p>
            <a:endParaRPr lang="en-US" dirty="0"/>
          </a:p>
          <a:p>
            <a:r>
              <a:rPr lang="en-US" dirty="0"/>
              <a:t>ABC Systems (ATP- Binding Cassette) </a:t>
            </a:r>
          </a:p>
          <a:p>
            <a:r>
              <a:rPr lang="en-US" dirty="0"/>
              <a:t>    - function predominately in substrate uptake </a:t>
            </a:r>
          </a:p>
          <a:p>
            <a:endParaRPr lang="en-US" dirty="0"/>
          </a:p>
          <a:p>
            <a:r>
              <a:rPr lang="en-US" dirty="0"/>
              <a:t>3 parts of ABC Transport Systems: </a:t>
            </a:r>
          </a:p>
          <a:p>
            <a:endParaRPr lang="en-US" dirty="0"/>
          </a:p>
          <a:p>
            <a:r>
              <a:rPr lang="en-US" dirty="0"/>
              <a:t>1. Intermembrane domain (FTL_0145)</a:t>
            </a:r>
          </a:p>
          <a:p>
            <a:endParaRPr lang="en-US" dirty="0"/>
          </a:p>
          <a:p>
            <a:r>
              <a:rPr lang="en-US" dirty="0"/>
              <a:t>2. ATP Binding protein (FTL_0146)</a:t>
            </a:r>
          </a:p>
          <a:p>
            <a:endParaRPr lang="en-US" dirty="0"/>
          </a:p>
          <a:p>
            <a:r>
              <a:rPr lang="en-US" dirty="0"/>
              <a:t>3. Substrate binding protein (?)</a:t>
            </a:r>
          </a:p>
          <a:p>
            <a:r>
              <a:rPr lang="en-US" dirty="0"/>
              <a:t>     - binds the ligand to be transported </a:t>
            </a:r>
          </a:p>
          <a:p>
            <a:r>
              <a:rPr lang="en-US" dirty="0"/>
              <a:t>     - many structural variations </a:t>
            </a:r>
          </a:p>
          <a:p>
            <a:r>
              <a:rPr lang="en-US" dirty="0"/>
              <a:t>     </a:t>
            </a:r>
          </a:p>
          <a:p>
            <a:r>
              <a:rPr lang="en-US" dirty="0"/>
              <a:t> </a:t>
            </a:r>
          </a:p>
          <a:p>
            <a:endParaRPr lang="en-US" dirty="0"/>
          </a:p>
          <a:p>
            <a:endParaRPr lang="en-US" dirty="0"/>
          </a:p>
          <a:p>
            <a:endParaRPr lang="en-US" dirty="0"/>
          </a:p>
          <a:p>
            <a:r>
              <a:rPr lang="en-US" dirty="0"/>
              <a:t> </a:t>
            </a:r>
          </a:p>
          <a:p>
            <a:endParaRPr lang="en-US" dirty="0"/>
          </a:p>
          <a:p>
            <a:r>
              <a:rPr lang="en-US" dirty="0"/>
              <a:t>  </a:t>
            </a:r>
          </a:p>
        </p:txBody>
      </p:sp>
    </p:spTree>
    <p:extLst>
      <p:ext uri="{BB962C8B-B14F-4D97-AF65-F5344CB8AC3E}">
        <p14:creationId xmlns:p14="http://schemas.microsoft.com/office/powerpoint/2010/main" val="1942028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DBDCD-B0FE-466B-9847-4675E8C69DD1}"/>
              </a:ext>
            </a:extLst>
          </p:cNvPr>
          <p:cNvSpPr>
            <a:spLocks noGrp="1"/>
          </p:cNvSpPr>
          <p:nvPr>
            <p:ph type="title"/>
          </p:nvPr>
        </p:nvSpPr>
        <p:spPr/>
        <p:txBody>
          <a:bodyPr/>
          <a:lstStyle/>
          <a:p>
            <a:r>
              <a:rPr lang="en-US" dirty="0"/>
              <a:t>Questions?</a:t>
            </a:r>
          </a:p>
        </p:txBody>
      </p:sp>
      <p:pic>
        <p:nvPicPr>
          <p:cNvPr id="5" name="Content Placeholder 4">
            <a:extLst>
              <a:ext uri="{FF2B5EF4-FFF2-40B4-BE49-F238E27FC236}">
                <a16:creationId xmlns:a16="http://schemas.microsoft.com/office/drawing/2014/main" id="{E8DE5F62-C849-48A6-8AFA-899D9BE2A1C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57874" y="1825624"/>
            <a:ext cx="3448453" cy="4580047"/>
          </a:xfrm>
        </p:spPr>
      </p:pic>
    </p:spTree>
    <p:extLst>
      <p:ext uri="{BB962C8B-B14F-4D97-AF65-F5344CB8AC3E}">
        <p14:creationId xmlns:p14="http://schemas.microsoft.com/office/powerpoint/2010/main" val="3073498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err="1"/>
              <a:t>PriM</a:t>
            </a:r>
            <a:endParaRPr dirty="0"/>
          </a:p>
        </p:txBody>
      </p:sp>
      <p:sp>
        <p:nvSpPr>
          <p:cNvPr id="147" name="Google Shape;147;p7"/>
          <p:cNvSpPr txBox="1">
            <a:spLocks noGrp="1"/>
          </p:cNvSpPr>
          <p:nvPr>
            <p:ph type="body" idx="1"/>
          </p:nvPr>
        </p:nvSpPr>
        <p:spPr>
          <a:xfrm>
            <a:off x="838200" y="1454150"/>
            <a:ext cx="10146175" cy="5403850"/>
          </a:xfrm>
          <a:prstGeom prst="rect">
            <a:avLst/>
          </a:prstGeom>
          <a:noFill/>
          <a:ln>
            <a:noFill/>
          </a:ln>
        </p:spPr>
        <p:txBody>
          <a:bodyPr spcFirstLastPara="1" wrap="square" lIns="91425" tIns="45700" rIns="91425" bIns="45700" anchor="t" anchorCtr="0">
            <a:normAutofit/>
          </a:bodyPr>
          <a:lstStyle/>
          <a:p>
            <a:pPr marL="0" indent="0">
              <a:spcBef>
                <a:spcPts val="0"/>
              </a:spcBef>
              <a:buClr>
                <a:schemeClr val="dk1"/>
              </a:buClr>
              <a:buSzPts val="2800"/>
              <a:buNone/>
            </a:pPr>
            <a:r>
              <a:rPr lang="en-US" u="sng" dirty="0" err="1"/>
              <a:t>P</a:t>
            </a:r>
            <a:r>
              <a:rPr lang="en-US" dirty="0" err="1"/>
              <a:t>mrA</a:t>
            </a:r>
            <a:r>
              <a:rPr lang="en-US" dirty="0"/>
              <a:t>-</a:t>
            </a:r>
            <a:r>
              <a:rPr lang="en-US" u="sng" dirty="0"/>
              <a:t>r</a:t>
            </a:r>
            <a:r>
              <a:rPr lang="en-US" dirty="0"/>
              <a:t>epressed </a:t>
            </a:r>
            <a:r>
              <a:rPr lang="en-US" u="sng" dirty="0"/>
              <a:t>i</a:t>
            </a:r>
            <a:r>
              <a:rPr lang="en-US" dirty="0"/>
              <a:t>nhibitor of intra</a:t>
            </a:r>
            <a:r>
              <a:rPr lang="en-US" u="sng" dirty="0"/>
              <a:t>m</a:t>
            </a:r>
            <a:r>
              <a:rPr lang="en-US" dirty="0"/>
              <a:t>acrophage growth </a:t>
            </a:r>
          </a:p>
          <a:p>
            <a:pPr marL="0" lvl="0" indent="0" algn="l" rtl="0">
              <a:lnSpc>
                <a:spcPct val="90000"/>
              </a:lnSpc>
              <a:spcBef>
                <a:spcPts val="0"/>
              </a:spcBef>
              <a:spcAft>
                <a:spcPts val="0"/>
              </a:spcAft>
              <a:buClr>
                <a:schemeClr val="dk1"/>
              </a:buClr>
              <a:buSzPts val="2800"/>
              <a:buNone/>
            </a:pPr>
            <a:endParaRPr lang="en-US" dirty="0"/>
          </a:p>
          <a:p>
            <a:pPr marL="0" lvl="0" indent="0" algn="l" rtl="0">
              <a:lnSpc>
                <a:spcPct val="90000"/>
              </a:lnSpc>
              <a:spcBef>
                <a:spcPts val="0"/>
              </a:spcBef>
              <a:spcAft>
                <a:spcPts val="0"/>
              </a:spcAft>
              <a:buClr>
                <a:schemeClr val="dk1"/>
              </a:buClr>
              <a:buSzPts val="2800"/>
              <a:buNone/>
            </a:pPr>
            <a:r>
              <a:rPr lang="en-US" dirty="0"/>
              <a:t>Anti-virulence factor identified in </a:t>
            </a:r>
            <a:r>
              <a:rPr lang="en-US" i="1" dirty="0"/>
              <a:t>F. </a:t>
            </a:r>
            <a:r>
              <a:rPr lang="en-US" i="1" dirty="0" err="1"/>
              <a:t>tularensis</a:t>
            </a:r>
            <a:r>
              <a:rPr lang="en-US" i="1" dirty="0"/>
              <a:t> </a:t>
            </a:r>
          </a:p>
          <a:p>
            <a:pPr lvl="1">
              <a:spcBef>
                <a:spcPts val="0"/>
              </a:spcBef>
              <a:buClr>
                <a:schemeClr val="dk1"/>
              </a:buClr>
              <a:buSzPts val="2800"/>
            </a:pPr>
            <a:r>
              <a:rPr lang="en-US" dirty="0"/>
              <a:t>Molecular mechanism unknown </a:t>
            </a:r>
          </a:p>
          <a:p>
            <a:pPr marL="0" lvl="0" indent="0" algn="l" rtl="0">
              <a:lnSpc>
                <a:spcPct val="90000"/>
              </a:lnSpc>
              <a:spcBef>
                <a:spcPts val="0"/>
              </a:spcBef>
              <a:spcAft>
                <a:spcPts val="0"/>
              </a:spcAft>
              <a:buClr>
                <a:schemeClr val="dk1"/>
              </a:buClr>
              <a:buSzPts val="2800"/>
              <a:buNone/>
            </a:pPr>
            <a:endParaRPr lang="en-US" i="1" dirty="0"/>
          </a:p>
          <a:p>
            <a:pPr marL="0" lvl="0" indent="0" algn="l" rtl="0">
              <a:lnSpc>
                <a:spcPct val="90000"/>
              </a:lnSpc>
              <a:spcBef>
                <a:spcPts val="0"/>
              </a:spcBef>
              <a:spcAft>
                <a:spcPts val="0"/>
              </a:spcAft>
              <a:buClr>
                <a:schemeClr val="dk1"/>
              </a:buClr>
              <a:buSzPts val="2800"/>
              <a:buNone/>
            </a:pPr>
            <a:r>
              <a:rPr lang="en-US" dirty="0"/>
              <a:t>Repressed by transcription factor </a:t>
            </a:r>
            <a:r>
              <a:rPr lang="en-US" dirty="0" err="1"/>
              <a:t>PmrA</a:t>
            </a:r>
            <a:endParaRPr lang="en-US" dirty="0"/>
          </a:p>
          <a:p>
            <a:pPr marL="0" lvl="0" indent="0" algn="l" rtl="0">
              <a:lnSpc>
                <a:spcPct val="90000"/>
              </a:lnSpc>
              <a:spcBef>
                <a:spcPts val="0"/>
              </a:spcBef>
              <a:spcAft>
                <a:spcPts val="0"/>
              </a:spcAft>
              <a:buClr>
                <a:schemeClr val="dk1"/>
              </a:buClr>
              <a:buSzPts val="2800"/>
              <a:buNone/>
            </a:pPr>
            <a:endParaRPr lang="en-US" dirty="0"/>
          </a:p>
          <a:p>
            <a:pPr marL="0" lvl="0" indent="0" algn="l" rtl="0">
              <a:lnSpc>
                <a:spcPct val="90000"/>
              </a:lnSpc>
              <a:spcBef>
                <a:spcPts val="0"/>
              </a:spcBef>
              <a:spcAft>
                <a:spcPts val="0"/>
              </a:spcAft>
              <a:buClr>
                <a:schemeClr val="dk1"/>
              </a:buClr>
              <a:buSzPts val="2800"/>
              <a:buNone/>
            </a:pPr>
            <a:r>
              <a:rPr lang="en-US" dirty="0" err="1"/>
              <a:t>PmrA</a:t>
            </a:r>
            <a:r>
              <a:rPr lang="en-US" dirty="0"/>
              <a:t> identified as being essential for virulence </a:t>
            </a:r>
            <a:endParaRPr dirty="0"/>
          </a:p>
          <a:p>
            <a:pPr marL="685800" lvl="1" indent="-228600" algn="l" rtl="0">
              <a:lnSpc>
                <a:spcPct val="90000"/>
              </a:lnSpc>
              <a:spcBef>
                <a:spcPts val="500"/>
              </a:spcBef>
              <a:spcAft>
                <a:spcPts val="0"/>
              </a:spcAft>
              <a:buClr>
                <a:schemeClr val="dk1"/>
              </a:buClr>
              <a:buSzPts val="2400"/>
              <a:buChar char="•"/>
            </a:pPr>
            <a:r>
              <a:rPr lang="en-US" dirty="0"/>
              <a:t>Mutants incapable of survival in macrophage and murine models (Sammons-Jackson, 2008)</a:t>
            </a:r>
            <a:endParaRPr dirty="0"/>
          </a:p>
          <a:p>
            <a:pPr marL="0" lvl="0" indent="0" algn="l" rtl="0">
              <a:lnSpc>
                <a:spcPct val="90000"/>
              </a:lnSpc>
              <a:spcBef>
                <a:spcPts val="1000"/>
              </a:spcBef>
              <a:spcAft>
                <a:spcPts val="0"/>
              </a:spcAft>
              <a:buClr>
                <a:schemeClr val="dk1"/>
              </a:buClr>
              <a:buSzPts val="2800"/>
              <a:buNone/>
            </a:pPr>
            <a:r>
              <a:rPr lang="en-US" dirty="0" err="1"/>
              <a:t>PmrA</a:t>
            </a:r>
            <a:r>
              <a:rPr lang="en-US" dirty="0"/>
              <a:t> mainly functions as a negative regulator </a:t>
            </a:r>
          </a:p>
          <a:p>
            <a:pPr lvl="1">
              <a:buClr>
                <a:schemeClr val="dk1"/>
              </a:buClr>
              <a:buSzPts val="2800"/>
            </a:pPr>
            <a:r>
              <a:rPr lang="en-US" dirty="0"/>
              <a:t>Largest effect on </a:t>
            </a:r>
            <a:r>
              <a:rPr lang="en-US" i="1" dirty="0" err="1"/>
              <a:t>priM</a:t>
            </a:r>
            <a:r>
              <a:rPr lang="en-US" dirty="0"/>
              <a:t> </a:t>
            </a:r>
            <a:endParaRPr dirty="0"/>
          </a:p>
          <a:p>
            <a:pPr marL="685800" lvl="1" indent="-228600" algn="l" rtl="0">
              <a:lnSpc>
                <a:spcPct val="90000"/>
              </a:lnSpc>
              <a:spcBef>
                <a:spcPts val="500"/>
              </a:spcBef>
              <a:spcAft>
                <a:spcPts val="0"/>
              </a:spcAft>
              <a:buClr>
                <a:schemeClr val="dk1"/>
              </a:buClr>
              <a:buSzPts val="2400"/>
              <a:buChar char="•"/>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7">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7">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7">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7">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6" descr="4a.jpg"/>
          <p:cNvPicPr preferRelativeResize="0"/>
          <p:nvPr/>
        </p:nvPicPr>
        <p:blipFill rotWithShape="1">
          <a:blip r:embed="rId3">
            <a:alphaModFix/>
          </a:blip>
          <a:srcRect/>
          <a:stretch/>
        </p:blipFill>
        <p:spPr>
          <a:xfrm>
            <a:off x="3167605" y="1869771"/>
            <a:ext cx="5317748" cy="4408298"/>
          </a:xfrm>
          <a:prstGeom prst="rect">
            <a:avLst/>
          </a:prstGeom>
          <a:noFill/>
          <a:ln>
            <a:noFill/>
          </a:ln>
        </p:spPr>
      </p:pic>
      <p:sp>
        <p:nvSpPr>
          <p:cNvPr id="139" name="Google Shape;139;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PriM is inhibitory to intramacrophage survival</a:t>
            </a:r>
            <a:endParaRPr i="1"/>
          </a:p>
        </p:txBody>
      </p:sp>
      <p:sp>
        <p:nvSpPr>
          <p:cNvPr id="140" name="Google Shape;140;p6"/>
          <p:cNvSpPr/>
          <p:nvPr/>
        </p:nvSpPr>
        <p:spPr>
          <a:xfrm>
            <a:off x="8314945" y="6457153"/>
            <a:ext cx="2286203"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rgbClr val="000000"/>
                </a:solidFill>
                <a:latin typeface="Century Gothic"/>
                <a:ea typeface="Century Gothic"/>
                <a:cs typeface="Century Gothic"/>
                <a:sym typeface="Century Gothic"/>
              </a:rPr>
              <a:t>Ramsey and Dove, 2016</a:t>
            </a:r>
            <a:endParaRPr sz="1400">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b="1"/>
              <a:t>Overall Goal: Uncover how PriM functions to prevent intramacrophage survival</a:t>
            </a:r>
            <a:endParaRPr/>
          </a:p>
        </p:txBody>
      </p:sp>
      <p:sp>
        <p:nvSpPr>
          <p:cNvPr id="169" name="Google Shape;169;p9"/>
          <p:cNvSpPr txBox="1"/>
          <p:nvPr/>
        </p:nvSpPr>
        <p:spPr>
          <a:xfrm>
            <a:off x="1008490" y="1861434"/>
            <a:ext cx="10515600" cy="40318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800">
              <a:solidFill>
                <a:schemeClr val="dk1"/>
              </a:solidFill>
              <a:latin typeface="Calibri"/>
              <a:ea typeface="Calibri"/>
              <a:cs typeface="Calibri"/>
              <a:sym typeface="Calibri"/>
            </a:endParaRPr>
          </a:p>
          <a:p>
            <a:pPr marL="0" marR="0" lvl="0" indent="0" algn="l" rtl="0">
              <a:spcBef>
                <a:spcPts val="0"/>
              </a:spcBef>
              <a:spcAft>
                <a:spcPts val="0"/>
              </a:spcAft>
              <a:buNone/>
            </a:pPr>
            <a:r>
              <a:rPr lang="en-US" sz="2800" b="1">
                <a:solidFill>
                  <a:schemeClr val="dk1"/>
                </a:solidFill>
                <a:latin typeface="Calibri"/>
                <a:ea typeface="Calibri"/>
                <a:cs typeface="Calibri"/>
                <a:sym typeface="Calibri"/>
              </a:rPr>
              <a:t>Specific Aim 1: Identify critical structural features of PriM</a:t>
            </a:r>
            <a:r>
              <a:rPr lang="en-US" sz="4000">
                <a:solidFill>
                  <a:schemeClr val="dk1"/>
                </a:solidFill>
                <a:latin typeface="Calibri"/>
                <a:ea typeface="Calibri"/>
                <a:cs typeface="Calibri"/>
                <a:sym typeface="Calibri"/>
              </a:rPr>
              <a:t> </a:t>
            </a:r>
            <a:endParaRPr/>
          </a:p>
          <a:p>
            <a:pPr marL="914400" marR="0" lvl="2" indent="0" algn="l" rtl="0">
              <a:spcBef>
                <a:spcPts val="0"/>
              </a:spcBef>
              <a:spcAft>
                <a:spcPts val="0"/>
              </a:spcAft>
              <a:buNone/>
            </a:pPr>
            <a:endParaRPr sz="40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2800" b="1">
                <a:solidFill>
                  <a:schemeClr val="dk1"/>
                </a:solidFill>
                <a:latin typeface="Calibri"/>
                <a:ea typeface="Calibri"/>
                <a:cs typeface="Calibri"/>
                <a:sym typeface="Calibri"/>
              </a:rPr>
              <a:t>Specific Aim 2: Identify factors critical to the function of PriM</a:t>
            </a:r>
            <a:endParaRPr sz="2800" b="1">
              <a:solidFill>
                <a:schemeClr val="dk1"/>
              </a:solidFill>
              <a:latin typeface="Calibri"/>
              <a:ea typeface="Calibri"/>
              <a:cs typeface="Calibri"/>
              <a:sym typeface="Calibri"/>
            </a:endParaRPr>
          </a:p>
          <a:p>
            <a:pPr marL="514350" marR="0" lvl="0" indent="-336550" algn="l" rtl="0">
              <a:spcBef>
                <a:spcPts val="0"/>
              </a:spcBef>
              <a:spcAft>
                <a:spcPts val="0"/>
              </a:spcAft>
              <a:buClr>
                <a:schemeClr val="dk1"/>
              </a:buClr>
              <a:buSzPts val="2800"/>
              <a:buFont typeface="Calibri"/>
              <a:buNone/>
            </a:pPr>
            <a:endParaRPr sz="2800" b="1">
              <a:solidFill>
                <a:schemeClr val="dk1"/>
              </a:solidFill>
              <a:latin typeface="Calibri"/>
              <a:ea typeface="Calibri"/>
              <a:cs typeface="Calibri"/>
              <a:sym typeface="Calibri"/>
            </a:endParaRPr>
          </a:p>
          <a:p>
            <a:pPr marL="0" marR="0" lvl="0" indent="0" algn="l" rtl="0">
              <a:spcBef>
                <a:spcPts val="0"/>
              </a:spcBef>
              <a:spcAft>
                <a:spcPts val="0"/>
              </a:spcAft>
              <a:buNone/>
            </a:pPr>
            <a:endParaRPr sz="1800" b="1">
              <a:solidFill>
                <a:schemeClr val="dk1"/>
              </a:solidFill>
              <a:latin typeface="Calibri"/>
              <a:ea typeface="Calibri"/>
              <a:cs typeface="Calibri"/>
              <a:sym typeface="Calibri"/>
            </a:endParaRPr>
          </a:p>
          <a:p>
            <a:pPr marL="514350" marR="0" lvl="0" indent="-400050" algn="l" rtl="0">
              <a:spcBef>
                <a:spcPts val="0"/>
              </a:spcBef>
              <a:spcAft>
                <a:spcPts val="0"/>
              </a:spcAft>
              <a:buClr>
                <a:schemeClr val="dk1"/>
              </a:buClr>
              <a:buSzPts val="1800"/>
              <a:buFont typeface="Calibri"/>
              <a:buNone/>
            </a:pPr>
            <a:endParaRPr sz="1800" b="1">
              <a:solidFill>
                <a:schemeClr val="dk1"/>
              </a:solidFill>
              <a:latin typeface="Calibri"/>
              <a:ea typeface="Calibri"/>
              <a:cs typeface="Calibri"/>
              <a:sym typeface="Calibri"/>
            </a:endParaRPr>
          </a:p>
          <a:p>
            <a:pPr marL="0" marR="0" lvl="0" indent="0" algn="l" rtl="0">
              <a:spcBef>
                <a:spcPts val="0"/>
              </a:spcBef>
              <a:spcAft>
                <a:spcPts val="0"/>
              </a:spcAft>
              <a:buNone/>
            </a:pPr>
            <a:endParaRPr sz="2800">
              <a:solidFill>
                <a:schemeClr val="dk1"/>
              </a:solidFill>
              <a:latin typeface="Calibri"/>
              <a:ea typeface="Calibri"/>
              <a:cs typeface="Calibri"/>
              <a:sym typeface="Calibri"/>
            </a:endParaRPr>
          </a:p>
          <a:p>
            <a:pPr marL="0" marR="0" lvl="0" indent="0" algn="l" rtl="0">
              <a:spcBef>
                <a:spcPts val="0"/>
              </a:spcBef>
              <a:spcAft>
                <a:spcPts val="0"/>
              </a:spcAft>
              <a:buNone/>
            </a:pPr>
            <a:r>
              <a:rPr lang="en-US" sz="2800">
                <a:solidFill>
                  <a:schemeClr val="dk1"/>
                </a:solidFill>
                <a:latin typeface="Calibri"/>
                <a:ea typeface="Calibri"/>
                <a:cs typeface="Calibri"/>
                <a:sym typeface="Calibri"/>
              </a:rPr>
              <a:t> </a:t>
            </a:r>
            <a:endParaRPr/>
          </a:p>
        </p:txBody>
      </p:sp>
    </p:spTree>
    <p:extLst>
      <p:ext uri="{BB962C8B-B14F-4D97-AF65-F5344CB8AC3E}">
        <p14:creationId xmlns:p14="http://schemas.microsoft.com/office/powerpoint/2010/main" val="4077373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10" descr="overalls.png"/>
          <p:cNvPicPr preferRelativeResize="0"/>
          <p:nvPr/>
        </p:nvPicPr>
        <p:blipFill rotWithShape="1">
          <a:blip r:embed="rId3">
            <a:alphaModFix/>
          </a:blip>
          <a:srcRect l="33656" t="2610" r="35788"/>
          <a:stretch/>
        </p:blipFill>
        <p:spPr>
          <a:xfrm>
            <a:off x="5277692" y="1796217"/>
            <a:ext cx="1860714" cy="4417019"/>
          </a:xfrm>
          <a:prstGeom prst="rect">
            <a:avLst/>
          </a:prstGeom>
          <a:noFill/>
          <a:ln>
            <a:noFill/>
          </a:ln>
        </p:spPr>
      </p:pic>
      <p:cxnSp>
        <p:nvCxnSpPr>
          <p:cNvPr id="176" name="Google Shape;176;p10"/>
          <p:cNvCxnSpPr/>
          <p:nvPr/>
        </p:nvCxnSpPr>
        <p:spPr>
          <a:xfrm rot="10800000" flipH="1">
            <a:off x="5029037" y="1767295"/>
            <a:ext cx="822778" cy="315256"/>
          </a:xfrm>
          <a:prstGeom prst="straightConnector1">
            <a:avLst/>
          </a:prstGeom>
          <a:noFill/>
          <a:ln w="9525" cap="flat" cmpd="sng">
            <a:solidFill>
              <a:schemeClr val="dk1"/>
            </a:solidFill>
            <a:prstDash val="solid"/>
            <a:miter lim="800000"/>
            <a:headEnd type="stealth" w="med" len="med"/>
            <a:tailEnd type="stealth" w="med" len="med"/>
          </a:ln>
        </p:spPr>
      </p:cxnSp>
      <p:cxnSp>
        <p:nvCxnSpPr>
          <p:cNvPr id="177" name="Google Shape;177;p10"/>
          <p:cNvCxnSpPr/>
          <p:nvPr/>
        </p:nvCxnSpPr>
        <p:spPr>
          <a:xfrm rot="10800000" flipH="1">
            <a:off x="5143336" y="1974460"/>
            <a:ext cx="548876" cy="216185"/>
          </a:xfrm>
          <a:prstGeom prst="straightConnector1">
            <a:avLst/>
          </a:prstGeom>
          <a:noFill/>
          <a:ln w="9525" cap="flat" cmpd="sng">
            <a:solidFill>
              <a:schemeClr val="dk1"/>
            </a:solidFill>
            <a:prstDash val="solid"/>
            <a:miter lim="800000"/>
            <a:headEnd type="stealth" w="med" len="med"/>
            <a:tailEnd type="stealth" w="med" len="med"/>
          </a:ln>
        </p:spPr>
      </p:cxnSp>
      <p:sp>
        <p:nvSpPr>
          <p:cNvPr id="178" name="Google Shape;178;p10"/>
          <p:cNvSpPr txBox="1"/>
          <p:nvPr/>
        </p:nvSpPr>
        <p:spPr>
          <a:xfrm>
            <a:off x="6159683" y="1974460"/>
            <a:ext cx="1044201"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Flexible</a:t>
            </a:r>
            <a:endParaRPr/>
          </a:p>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“head</a:t>
            </a:r>
            <a:r>
              <a:rPr lang="en-US" sz="1800">
                <a:solidFill>
                  <a:schemeClr val="dk1"/>
                </a:solidFill>
                <a:latin typeface="Century Gothic"/>
                <a:ea typeface="Century Gothic"/>
                <a:cs typeface="Century Gothic"/>
                <a:sym typeface="Century Gothic"/>
              </a:rPr>
              <a:t>”</a:t>
            </a:r>
            <a:endParaRPr/>
          </a:p>
        </p:txBody>
      </p:sp>
      <p:sp>
        <p:nvSpPr>
          <p:cNvPr id="179" name="Google Shape;179;p10"/>
          <p:cNvSpPr txBox="1"/>
          <p:nvPr/>
        </p:nvSpPr>
        <p:spPr>
          <a:xfrm>
            <a:off x="4888463" y="4951410"/>
            <a:ext cx="104708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chemeClr val="dk1"/>
                </a:solidFill>
                <a:latin typeface="Century Gothic"/>
                <a:ea typeface="Century Gothic"/>
                <a:cs typeface="Century Gothic"/>
                <a:sym typeface="Century Gothic"/>
              </a:rPr>
              <a:t>Acetate </a:t>
            </a:r>
            <a:endParaRPr/>
          </a:p>
          <a:p>
            <a:pPr marL="0" marR="0" lvl="0" indent="0" algn="l" rtl="0">
              <a:spcBef>
                <a:spcPts val="0"/>
              </a:spcBef>
              <a:spcAft>
                <a:spcPts val="0"/>
              </a:spcAft>
              <a:buNone/>
            </a:pPr>
            <a:r>
              <a:rPr lang="en-US" sz="1600" b="1">
                <a:solidFill>
                  <a:schemeClr val="dk1"/>
                </a:solidFill>
                <a:latin typeface="Century Gothic"/>
                <a:ea typeface="Century Gothic"/>
                <a:cs typeface="Century Gothic"/>
                <a:sym typeface="Century Gothic"/>
              </a:rPr>
              <a:t>binding</a:t>
            </a:r>
            <a:endParaRPr/>
          </a:p>
        </p:txBody>
      </p:sp>
      <p:cxnSp>
        <p:nvCxnSpPr>
          <p:cNvPr id="180" name="Google Shape;180;p10"/>
          <p:cNvCxnSpPr/>
          <p:nvPr/>
        </p:nvCxnSpPr>
        <p:spPr>
          <a:xfrm rot="10800000" flipH="1">
            <a:off x="5562744" y="4402429"/>
            <a:ext cx="328604" cy="622300"/>
          </a:xfrm>
          <a:prstGeom prst="straightConnector1">
            <a:avLst/>
          </a:prstGeom>
          <a:noFill/>
          <a:ln w="9525" cap="flat" cmpd="sng">
            <a:solidFill>
              <a:schemeClr val="dk1"/>
            </a:solidFill>
            <a:prstDash val="solid"/>
            <a:miter lim="800000"/>
            <a:headEnd type="none" w="sm" len="sm"/>
            <a:tailEnd type="stealth" w="med" len="med"/>
          </a:ln>
        </p:spPr>
      </p:cxnSp>
      <p:pic>
        <p:nvPicPr>
          <p:cNvPr id="181" name="Google Shape;181;p10" descr="ELECTRO.png"/>
          <p:cNvPicPr preferRelativeResize="0"/>
          <p:nvPr/>
        </p:nvPicPr>
        <p:blipFill rotWithShape="1">
          <a:blip r:embed="rId4">
            <a:alphaModFix/>
          </a:blip>
          <a:srcRect l="26249" t="5967" r="30403" b="6380"/>
          <a:stretch/>
        </p:blipFill>
        <p:spPr>
          <a:xfrm>
            <a:off x="1722723" y="2220971"/>
            <a:ext cx="2565399" cy="3863600"/>
          </a:xfrm>
          <a:prstGeom prst="rect">
            <a:avLst/>
          </a:prstGeom>
          <a:noFill/>
          <a:ln>
            <a:noFill/>
          </a:ln>
        </p:spPr>
      </p:pic>
      <p:sp>
        <p:nvSpPr>
          <p:cNvPr id="182" name="Google Shape;182;p10"/>
          <p:cNvSpPr txBox="1"/>
          <p:nvPr/>
        </p:nvSpPr>
        <p:spPr>
          <a:xfrm>
            <a:off x="1653781" y="1503884"/>
            <a:ext cx="2763159"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Electropositive, flexible</a:t>
            </a:r>
            <a:endParaRPr/>
          </a:p>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tip or head</a:t>
            </a:r>
            <a:endParaRPr/>
          </a:p>
        </p:txBody>
      </p:sp>
      <p:pic>
        <p:nvPicPr>
          <p:cNvPr id="183" name="Google Shape;183;p10" descr="prim-pymol.png"/>
          <p:cNvPicPr preferRelativeResize="0"/>
          <p:nvPr/>
        </p:nvPicPr>
        <p:blipFill rotWithShape="1">
          <a:blip r:embed="rId5">
            <a:alphaModFix/>
          </a:blip>
          <a:srcRect/>
          <a:stretch/>
        </p:blipFill>
        <p:spPr>
          <a:xfrm>
            <a:off x="7565572" y="3552242"/>
            <a:ext cx="3102429" cy="2322674"/>
          </a:xfrm>
          <a:prstGeom prst="rect">
            <a:avLst/>
          </a:prstGeom>
          <a:noFill/>
          <a:ln>
            <a:noFill/>
          </a:ln>
        </p:spPr>
      </p:pic>
      <p:sp>
        <p:nvSpPr>
          <p:cNvPr id="184" name="Google Shape;184;p10"/>
          <p:cNvSpPr txBox="1"/>
          <p:nvPr/>
        </p:nvSpPr>
        <p:spPr>
          <a:xfrm>
            <a:off x="8127978" y="2895215"/>
            <a:ext cx="178766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Disulfide bond</a:t>
            </a:r>
            <a:endParaRPr/>
          </a:p>
        </p:txBody>
      </p:sp>
      <p:sp>
        <p:nvSpPr>
          <p:cNvPr id="185" name="Google Shape;185;p10"/>
          <p:cNvSpPr txBox="1"/>
          <p:nvPr/>
        </p:nvSpPr>
        <p:spPr>
          <a:xfrm>
            <a:off x="7961859" y="6221186"/>
            <a:ext cx="268855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Dr. Maria Schumacher</a:t>
            </a:r>
            <a:endParaRPr/>
          </a:p>
        </p:txBody>
      </p:sp>
      <p:sp>
        <p:nvSpPr>
          <p:cNvPr id="186" name="Google Shape;186;p10"/>
          <p:cNvSpPr txBox="1">
            <a:spLocks noGrp="1"/>
          </p:cNvSpPr>
          <p:nvPr>
            <p:ph type="title"/>
          </p:nvPr>
        </p:nvSpPr>
        <p:spPr>
          <a:xfrm>
            <a:off x="1524001" y="3900"/>
            <a:ext cx="9144000" cy="1143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PriM: </a:t>
            </a:r>
            <a:br>
              <a:rPr lang="en-US"/>
            </a:br>
            <a:r>
              <a:rPr lang="en-US" sz="2700" u="sng">
                <a:latin typeface="Century Gothic"/>
                <a:ea typeface="Century Gothic"/>
                <a:cs typeface="Century Gothic"/>
                <a:sym typeface="Century Gothic"/>
              </a:rPr>
              <a:t>P</a:t>
            </a:r>
            <a:r>
              <a:rPr lang="en-US" sz="2700">
                <a:latin typeface="Century Gothic"/>
                <a:ea typeface="Century Gothic"/>
                <a:cs typeface="Century Gothic"/>
                <a:sym typeface="Century Gothic"/>
              </a:rPr>
              <a:t>mrA-</a:t>
            </a:r>
            <a:r>
              <a:rPr lang="en-US" sz="2700" u="sng">
                <a:latin typeface="Century Gothic"/>
                <a:ea typeface="Century Gothic"/>
                <a:cs typeface="Century Gothic"/>
                <a:sym typeface="Century Gothic"/>
              </a:rPr>
              <a:t>r</a:t>
            </a:r>
            <a:r>
              <a:rPr lang="en-US" sz="2700">
                <a:latin typeface="Century Gothic"/>
                <a:ea typeface="Century Gothic"/>
                <a:cs typeface="Century Gothic"/>
                <a:sym typeface="Century Gothic"/>
              </a:rPr>
              <a:t>epressed </a:t>
            </a:r>
            <a:r>
              <a:rPr lang="en-US" sz="2700" u="sng">
                <a:latin typeface="Century Gothic"/>
                <a:ea typeface="Century Gothic"/>
                <a:cs typeface="Century Gothic"/>
                <a:sym typeface="Century Gothic"/>
              </a:rPr>
              <a:t>i</a:t>
            </a:r>
            <a:r>
              <a:rPr lang="en-US" sz="2700">
                <a:latin typeface="Century Gothic"/>
                <a:ea typeface="Century Gothic"/>
                <a:cs typeface="Century Gothic"/>
                <a:sym typeface="Century Gothic"/>
              </a:rPr>
              <a:t>nhibitor of intra</a:t>
            </a:r>
            <a:r>
              <a:rPr lang="en-US" sz="2700" u="sng">
                <a:latin typeface="Century Gothic"/>
                <a:ea typeface="Century Gothic"/>
                <a:cs typeface="Century Gothic"/>
                <a:sym typeface="Century Gothic"/>
              </a:rPr>
              <a:t>m</a:t>
            </a:r>
            <a:r>
              <a:rPr lang="en-US" sz="2700">
                <a:latin typeface="Century Gothic"/>
                <a:ea typeface="Century Gothic"/>
                <a:cs typeface="Century Gothic"/>
                <a:sym typeface="Century Gothic"/>
              </a:rPr>
              <a:t>acrophage growth</a:t>
            </a:r>
            <a:endParaRPr sz="2700"/>
          </a:p>
        </p:txBody>
      </p:sp>
      <p:cxnSp>
        <p:nvCxnSpPr>
          <p:cNvPr id="187" name="Google Shape;187;p10"/>
          <p:cNvCxnSpPr/>
          <p:nvPr/>
        </p:nvCxnSpPr>
        <p:spPr>
          <a:xfrm rot="10800000" flipH="1">
            <a:off x="7057505" y="4305993"/>
            <a:ext cx="1354975" cy="922712"/>
          </a:xfrm>
          <a:prstGeom prst="straightConnector1">
            <a:avLst/>
          </a:prstGeom>
          <a:noFill/>
          <a:ln w="9525" cap="flat" cmpd="sng">
            <a:solidFill>
              <a:schemeClr val="dk1"/>
            </a:solidFill>
            <a:prstDash val="solid"/>
            <a:miter lim="800000"/>
            <a:headEnd type="none" w="sm" len="sm"/>
            <a:tailEnd type="triangle" w="med" len="med"/>
          </a:ln>
        </p:spPr>
      </p:cxnSp>
      <p:sp>
        <p:nvSpPr>
          <p:cNvPr id="188" name="Google Shape;188;p10"/>
          <p:cNvSpPr txBox="1"/>
          <p:nvPr/>
        </p:nvSpPr>
        <p:spPr>
          <a:xfrm>
            <a:off x="6159159" y="1695046"/>
            <a:ext cx="1469572" cy="921511"/>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3959"/>
              <a:buFont typeface="Calibri"/>
              <a:buNone/>
            </a:pPr>
            <a:r>
              <a:rPr lang="en-US" sz="3959" b="1"/>
              <a:t>Specific Aim 1: Identify critical structural features of PriM</a:t>
            </a:r>
            <a:r>
              <a:rPr lang="en-US" sz="5400"/>
              <a:t> </a:t>
            </a:r>
            <a:br>
              <a:rPr lang="en-US" sz="5400"/>
            </a:br>
            <a:endParaRPr sz="3959"/>
          </a:p>
        </p:txBody>
      </p:sp>
      <p:sp>
        <p:nvSpPr>
          <p:cNvPr id="195" name="Google Shape;195;p11"/>
          <p:cNvSpPr txBox="1"/>
          <p:nvPr/>
        </p:nvSpPr>
        <p:spPr>
          <a:xfrm>
            <a:off x="838199" y="1975379"/>
            <a:ext cx="10371667" cy="29238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dk1"/>
                </a:solidFill>
                <a:latin typeface="Calibri"/>
                <a:ea typeface="Calibri"/>
                <a:cs typeface="Calibri"/>
                <a:sym typeface="Calibri"/>
              </a:rPr>
              <a:t>Use the structure of PriM to create targeted mutations </a:t>
            </a:r>
            <a:endParaRPr/>
          </a:p>
          <a:p>
            <a:pPr marL="914400" marR="0" lvl="1" indent="-457200" algn="l" rtl="0">
              <a:spcBef>
                <a:spcPts val="0"/>
              </a:spcBef>
              <a:spcAft>
                <a:spcPts val="0"/>
              </a:spcAft>
              <a:buClr>
                <a:schemeClr val="dk1"/>
              </a:buClr>
              <a:buSzPts val="2400"/>
              <a:buFont typeface="Arial"/>
              <a:buChar char="•"/>
            </a:pPr>
            <a:r>
              <a:rPr lang="en-US" sz="2400" b="0" i="0" u="none" strike="noStrike" cap="none">
                <a:solidFill>
                  <a:schemeClr val="dk1"/>
                </a:solidFill>
                <a:latin typeface="Calibri"/>
                <a:ea typeface="Calibri"/>
                <a:cs typeface="Calibri"/>
                <a:sym typeface="Calibri"/>
              </a:rPr>
              <a:t>Use allelic exchange protocol to create mutants in the wildtype and Δ</a:t>
            </a:r>
            <a:r>
              <a:rPr lang="en-US" sz="2400" b="0" i="1" u="none" strike="noStrike" cap="none">
                <a:solidFill>
                  <a:schemeClr val="dk1"/>
                </a:solidFill>
                <a:latin typeface="Calibri"/>
                <a:ea typeface="Calibri"/>
                <a:cs typeface="Calibri"/>
                <a:sym typeface="Calibri"/>
              </a:rPr>
              <a:t>pmrA</a:t>
            </a:r>
            <a:r>
              <a:rPr lang="en-US" sz="2400" b="0" i="0" u="none" strike="noStrike" cap="none">
                <a:solidFill>
                  <a:schemeClr val="dk1"/>
                </a:solidFill>
                <a:latin typeface="Calibri"/>
                <a:ea typeface="Calibri"/>
                <a:cs typeface="Calibri"/>
                <a:sym typeface="Calibri"/>
              </a:rPr>
              <a:t> background</a:t>
            </a:r>
            <a:endParaRPr/>
          </a:p>
          <a:p>
            <a:pPr marL="0" marR="0" lvl="0" indent="0" algn="l" rtl="0">
              <a:spcBef>
                <a:spcPts val="0"/>
              </a:spcBef>
              <a:spcAft>
                <a:spcPts val="0"/>
              </a:spcAft>
              <a:buNone/>
            </a:pPr>
            <a:endParaRPr sz="2800">
              <a:solidFill>
                <a:schemeClr val="dk1"/>
              </a:solidFill>
              <a:latin typeface="Calibri"/>
              <a:ea typeface="Calibri"/>
              <a:cs typeface="Calibri"/>
              <a:sym typeface="Calibri"/>
            </a:endParaRPr>
          </a:p>
          <a:p>
            <a:pPr marL="0" marR="0" lvl="0" indent="0" algn="l" rtl="0">
              <a:spcBef>
                <a:spcPts val="0"/>
              </a:spcBef>
              <a:spcAft>
                <a:spcPts val="0"/>
              </a:spcAft>
              <a:buNone/>
            </a:pPr>
            <a:endParaRPr sz="2800">
              <a:solidFill>
                <a:schemeClr val="dk1"/>
              </a:solidFill>
              <a:latin typeface="Calibri"/>
              <a:ea typeface="Calibri"/>
              <a:cs typeface="Calibri"/>
              <a:sym typeface="Calibri"/>
            </a:endParaRPr>
          </a:p>
          <a:p>
            <a:pPr marL="0" marR="0" lvl="0" indent="0" algn="l" rtl="0">
              <a:spcBef>
                <a:spcPts val="0"/>
              </a:spcBef>
              <a:spcAft>
                <a:spcPts val="0"/>
              </a:spcAft>
              <a:buNone/>
            </a:pPr>
            <a:r>
              <a:rPr lang="en-US" sz="2800">
                <a:solidFill>
                  <a:schemeClr val="dk1"/>
                </a:solidFill>
                <a:latin typeface="Calibri"/>
                <a:ea typeface="Calibri"/>
                <a:cs typeface="Calibri"/>
                <a:sym typeface="Calibri"/>
              </a:rPr>
              <a:t>Test these mutants for the ability to replicate in macrophage</a:t>
            </a:r>
            <a:endParaRPr/>
          </a:p>
          <a:p>
            <a:pPr marL="914400" marR="0" lvl="1" indent="-457200" algn="l" rtl="0">
              <a:spcBef>
                <a:spcPts val="0"/>
              </a:spcBef>
              <a:spcAft>
                <a:spcPts val="0"/>
              </a:spcAft>
              <a:buClr>
                <a:schemeClr val="dk1"/>
              </a:buClr>
              <a:buSzPts val="2400"/>
              <a:buFont typeface="Arial"/>
              <a:buChar char="•"/>
            </a:pPr>
            <a:r>
              <a:rPr lang="en-US" sz="2400" b="0" i="0" u="none" strike="noStrike" cap="none">
                <a:solidFill>
                  <a:schemeClr val="dk1"/>
                </a:solidFill>
                <a:latin typeface="Calibri"/>
                <a:ea typeface="Calibri"/>
                <a:cs typeface="Calibri"/>
                <a:sym typeface="Calibri"/>
              </a:rPr>
              <a:t>Identify structural mutants that regain ability to survive in macrophage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12"/>
          <p:cNvSpPr txBox="1">
            <a:spLocks noGrp="1"/>
          </p:cNvSpPr>
          <p:nvPr>
            <p:ph type="title"/>
          </p:nvPr>
        </p:nvSpPr>
        <p:spPr>
          <a:xfrm>
            <a:off x="701508" y="187989"/>
            <a:ext cx="10515600" cy="71625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US" sz="3600"/>
              <a:t>Mutant design  </a:t>
            </a:r>
            <a:endParaRPr/>
          </a:p>
        </p:txBody>
      </p:sp>
      <p:graphicFrame>
        <p:nvGraphicFramePr>
          <p:cNvPr id="201" name="Google Shape;201;p12"/>
          <p:cNvGraphicFramePr/>
          <p:nvPr/>
        </p:nvGraphicFramePr>
        <p:xfrm>
          <a:off x="701508" y="1019301"/>
          <a:ext cx="10955100" cy="5301975"/>
        </p:xfrm>
        <a:graphic>
          <a:graphicData uri="http://schemas.openxmlformats.org/drawingml/2006/table">
            <a:tbl>
              <a:tblPr firstRow="1" firstCol="1" bandRow="1">
                <a:noFill/>
              </a:tblPr>
              <a:tblGrid>
                <a:gridCol w="1828475">
                  <a:extLst>
                    <a:ext uri="{9D8B030D-6E8A-4147-A177-3AD203B41FA5}">
                      <a16:colId xmlns:a16="http://schemas.microsoft.com/office/drawing/2014/main" val="20000"/>
                    </a:ext>
                  </a:extLst>
                </a:gridCol>
                <a:gridCol w="2581100">
                  <a:extLst>
                    <a:ext uri="{9D8B030D-6E8A-4147-A177-3AD203B41FA5}">
                      <a16:colId xmlns:a16="http://schemas.microsoft.com/office/drawing/2014/main" val="20001"/>
                    </a:ext>
                  </a:extLst>
                </a:gridCol>
                <a:gridCol w="3163100">
                  <a:extLst>
                    <a:ext uri="{9D8B030D-6E8A-4147-A177-3AD203B41FA5}">
                      <a16:colId xmlns:a16="http://schemas.microsoft.com/office/drawing/2014/main" val="20002"/>
                    </a:ext>
                  </a:extLst>
                </a:gridCol>
                <a:gridCol w="3382425">
                  <a:extLst>
                    <a:ext uri="{9D8B030D-6E8A-4147-A177-3AD203B41FA5}">
                      <a16:colId xmlns:a16="http://schemas.microsoft.com/office/drawing/2014/main" val="20003"/>
                    </a:ext>
                  </a:extLst>
                </a:gridCol>
              </a:tblGrid>
              <a:tr h="720800">
                <a:tc>
                  <a:txBody>
                    <a:bodyPr/>
                    <a:lstStyle/>
                    <a:p>
                      <a:pPr marL="0" marR="0" lvl="0" indent="0" algn="l" rtl="0">
                        <a:lnSpc>
                          <a:spcPct val="200000"/>
                        </a:lnSpc>
                        <a:spcBef>
                          <a:spcPts val="0"/>
                        </a:spcBef>
                        <a:spcAft>
                          <a:spcPts val="0"/>
                        </a:spcAft>
                        <a:buNone/>
                      </a:pPr>
                      <a:r>
                        <a:rPr lang="en-US" sz="2000" u="none" strike="noStrike" cap="none"/>
                        <a:t>Name</a:t>
                      </a:r>
                      <a:endParaRPr sz="2000" u="none" strike="noStrike" cap="none">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r>
                        <a:rPr lang="en-US" sz="1800" u="none" strike="noStrike" cap="none"/>
                        <a:t>Purpose</a:t>
                      </a:r>
                      <a:endParaRPr sz="1800" u="none" strike="noStrike" cap="none">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r>
                        <a:rPr lang="en-US" sz="1800" u="none" strike="noStrike" cap="none"/>
                        <a:t>Description</a:t>
                      </a:r>
                      <a:endParaRPr sz="1800" u="none" strike="noStrike" cap="none">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r>
                        <a:rPr lang="en-US" sz="1800" u="none" strike="noStrike" cap="none"/>
                        <a:t>Illustration </a:t>
                      </a:r>
                      <a:endParaRPr sz="1800" u="none" strike="noStrike" cap="none">
                        <a:latin typeface="Calibri"/>
                        <a:ea typeface="Calibri"/>
                        <a:cs typeface="Calibri"/>
                        <a:sym typeface="Calibri"/>
                      </a:endParaRPr>
                    </a:p>
                  </a:txBody>
                  <a:tcPr marL="55850" marR="55850" marT="0" marB="0"/>
                </a:tc>
                <a:extLst>
                  <a:ext uri="{0D108BD9-81ED-4DB2-BD59-A6C34878D82A}">
                    <a16:rowId xmlns:a16="http://schemas.microsoft.com/office/drawing/2014/main" val="10000"/>
                  </a:ext>
                </a:extLst>
              </a:tr>
              <a:tr h="2379900">
                <a:tc>
                  <a:txBody>
                    <a:bodyPr/>
                    <a:lstStyle/>
                    <a:p>
                      <a:pPr marL="0" marR="0" lvl="0" indent="0" algn="l" rtl="0">
                        <a:lnSpc>
                          <a:spcPct val="200000"/>
                        </a:lnSpc>
                        <a:spcBef>
                          <a:spcPts val="0"/>
                        </a:spcBef>
                        <a:spcAft>
                          <a:spcPts val="0"/>
                        </a:spcAft>
                        <a:buNone/>
                      </a:pPr>
                      <a:r>
                        <a:rPr lang="en-US" sz="2400" u="none" strike="noStrike" cap="none" dirty="0"/>
                        <a:t>PriM_mtip1</a:t>
                      </a:r>
                      <a:endParaRPr sz="2400" u="none" strike="noStrike" cap="none" dirty="0">
                        <a:latin typeface="Calibri"/>
                        <a:ea typeface="Calibri"/>
                        <a:cs typeface="Calibri"/>
                        <a:sym typeface="Calibri"/>
                      </a:endParaRPr>
                    </a:p>
                  </a:txBody>
                  <a:tcPr marL="55850" marR="55850" marT="0" marB="0"/>
                </a:tc>
                <a:tc>
                  <a:txBody>
                    <a:bodyPr/>
                    <a:lstStyle/>
                    <a:p>
                      <a:pPr marL="0" marR="0" lvl="0" indent="0" algn="l" rtl="0">
                        <a:lnSpc>
                          <a:spcPct val="107000"/>
                        </a:lnSpc>
                        <a:spcBef>
                          <a:spcPts val="0"/>
                        </a:spcBef>
                        <a:spcAft>
                          <a:spcPts val="0"/>
                        </a:spcAft>
                        <a:buNone/>
                      </a:pPr>
                      <a:r>
                        <a:rPr lang="en-US" sz="2000" u="none" strike="noStrike" cap="none" dirty="0">
                          <a:solidFill>
                            <a:schemeClr val="dk1"/>
                          </a:solidFill>
                          <a:latin typeface="Calibri"/>
                          <a:ea typeface="Calibri"/>
                          <a:cs typeface="Calibri"/>
                          <a:sym typeface="Calibri"/>
                        </a:rPr>
                        <a:t>Changes the tip region from an electropositive charge to electronegative</a:t>
                      </a:r>
                      <a:endParaRPr sz="2400" u="none" strike="noStrike" cap="none" dirty="0">
                        <a:latin typeface="Calibri"/>
                        <a:ea typeface="Calibri"/>
                        <a:cs typeface="Calibri"/>
                        <a:sym typeface="Calibri"/>
                      </a:endParaRPr>
                    </a:p>
                  </a:txBody>
                  <a:tcPr marL="55850" marR="55850" marT="0" marB="0"/>
                </a:tc>
                <a:tc>
                  <a:txBody>
                    <a:bodyPr/>
                    <a:lstStyle/>
                    <a:p>
                      <a:pPr marL="0" marR="0" lvl="0" indent="0" algn="l" rtl="0">
                        <a:spcBef>
                          <a:spcPts val="0"/>
                        </a:spcBef>
                        <a:spcAft>
                          <a:spcPts val="0"/>
                        </a:spcAft>
                        <a:buNone/>
                      </a:pPr>
                      <a:r>
                        <a:rPr lang="en-US" sz="2000" u="none" strike="noStrike" cap="none" dirty="0">
                          <a:solidFill>
                            <a:schemeClr val="dk1"/>
                          </a:solidFill>
                          <a:latin typeface="Calibri"/>
                          <a:ea typeface="Calibri"/>
                          <a:cs typeface="Calibri"/>
                          <a:sym typeface="Calibri"/>
                        </a:rPr>
                        <a:t>Mutations in the tip region: two lysine doublets (colored as red spheres) mutated to glutamic acid doublets </a:t>
                      </a:r>
                      <a:endParaRPr dirty="0"/>
                    </a:p>
                    <a:p>
                      <a:pPr marL="0" marR="0" lvl="0" indent="0" algn="l" rtl="0">
                        <a:lnSpc>
                          <a:spcPct val="200000"/>
                        </a:lnSpc>
                        <a:spcBef>
                          <a:spcPts val="0"/>
                        </a:spcBef>
                        <a:spcAft>
                          <a:spcPts val="0"/>
                        </a:spcAft>
                        <a:buNone/>
                      </a:pPr>
                      <a:r>
                        <a:rPr lang="en-US" sz="900" dirty="0"/>
                        <a:t> </a:t>
                      </a:r>
                      <a:endParaRPr sz="900" dirty="0">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endParaRPr sz="900" dirty="0">
                        <a:latin typeface="Calibri"/>
                        <a:ea typeface="Calibri"/>
                        <a:cs typeface="Calibri"/>
                        <a:sym typeface="Calibri"/>
                      </a:endParaRPr>
                    </a:p>
                  </a:txBody>
                  <a:tcPr marL="55850" marR="55850" marT="0" marB="0"/>
                </a:tc>
                <a:extLst>
                  <a:ext uri="{0D108BD9-81ED-4DB2-BD59-A6C34878D82A}">
                    <a16:rowId xmlns:a16="http://schemas.microsoft.com/office/drawing/2014/main" val="10001"/>
                  </a:ext>
                </a:extLst>
              </a:tr>
              <a:tr h="2201275">
                <a:tc>
                  <a:txBody>
                    <a:bodyPr/>
                    <a:lstStyle/>
                    <a:p>
                      <a:pPr marL="0" marR="0" lvl="0" indent="0" algn="l" rtl="0">
                        <a:lnSpc>
                          <a:spcPct val="200000"/>
                        </a:lnSpc>
                        <a:spcBef>
                          <a:spcPts val="0"/>
                        </a:spcBef>
                        <a:spcAft>
                          <a:spcPts val="0"/>
                        </a:spcAft>
                        <a:buNone/>
                      </a:pPr>
                      <a:r>
                        <a:rPr lang="en-US" sz="2400"/>
                        <a:t>PriM_mtip2</a:t>
                      </a:r>
                      <a:endParaRPr sz="2400">
                        <a:latin typeface="Calibri"/>
                        <a:ea typeface="Calibri"/>
                        <a:cs typeface="Calibri"/>
                        <a:sym typeface="Calibri"/>
                      </a:endParaRPr>
                    </a:p>
                  </a:txBody>
                  <a:tcPr marL="55850" marR="55850" marT="0" marB="0"/>
                </a:tc>
                <a:tc>
                  <a:txBody>
                    <a:bodyPr/>
                    <a:lstStyle/>
                    <a:p>
                      <a:pPr marL="0" marR="0" lvl="0" indent="0" algn="l" rtl="0">
                        <a:lnSpc>
                          <a:spcPct val="107000"/>
                        </a:lnSpc>
                        <a:spcBef>
                          <a:spcPts val="0"/>
                        </a:spcBef>
                        <a:spcAft>
                          <a:spcPts val="0"/>
                        </a:spcAft>
                        <a:buNone/>
                      </a:pPr>
                      <a:r>
                        <a:rPr lang="en-US" sz="2000" dirty="0">
                          <a:solidFill>
                            <a:schemeClr val="dk1"/>
                          </a:solidFill>
                          <a:latin typeface="Calibri"/>
                          <a:ea typeface="Calibri"/>
                          <a:cs typeface="Calibri"/>
                          <a:sym typeface="Calibri"/>
                        </a:rPr>
                        <a:t>Changes the tip region from an electropositive charge to neutral charge</a:t>
                      </a:r>
                      <a:endParaRPr sz="2400" dirty="0">
                        <a:latin typeface="Calibri"/>
                        <a:ea typeface="Calibri"/>
                        <a:cs typeface="Calibri"/>
                        <a:sym typeface="Calibri"/>
                      </a:endParaRPr>
                    </a:p>
                  </a:txBody>
                  <a:tcPr marL="55850" marR="55850" marT="0" marB="0"/>
                </a:tc>
                <a:tc>
                  <a:txBody>
                    <a:bodyPr/>
                    <a:lstStyle/>
                    <a:p>
                      <a:pPr marL="0" marR="0" lvl="0" indent="0" algn="l" rtl="0">
                        <a:spcBef>
                          <a:spcPts val="0"/>
                        </a:spcBef>
                        <a:spcAft>
                          <a:spcPts val="0"/>
                        </a:spcAft>
                        <a:buNone/>
                      </a:pPr>
                      <a:r>
                        <a:rPr lang="en-US" sz="2000" dirty="0">
                          <a:solidFill>
                            <a:schemeClr val="dk1"/>
                          </a:solidFill>
                          <a:latin typeface="Calibri"/>
                          <a:ea typeface="Calibri"/>
                          <a:cs typeface="Calibri"/>
                          <a:sym typeface="Calibri"/>
                        </a:rPr>
                        <a:t>Mutations in the tip region: all amino acids in tip region (colored as red spheres) mutated to </a:t>
                      </a:r>
                      <a:r>
                        <a:rPr lang="en-US" sz="2000" dirty="0" err="1">
                          <a:solidFill>
                            <a:schemeClr val="dk1"/>
                          </a:solidFill>
                          <a:latin typeface="Calibri"/>
                          <a:ea typeface="Calibri"/>
                          <a:cs typeface="Calibri"/>
                          <a:sym typeface="Calibri"/>
                        </a:rPr>
                        <a:t>glycines</a:t>
                      </a:r>
                      <a:r>
                        <a:rPr lang="en-US" sz="2000" dirty="0">
                          <a:solidFill>
                            <a:schemeClr val="dk1"/>
                          </a:solidFill>
                          <a:latin typeface="Calibri"/>
                          <a:ea typeface="Calibri"/>
                          <a:cs typeface="Calibri"/>
                          <a:sym typeface="Calibri"/>
                        </a:rPr>
                        <a:t> </a:t>
                      </a:r>
                      <a:endParaRPr dirty="0"/>
                    </a:p>
                    <a:p>
                      <a:pPr marL="0" marR="0" lvl="0" indent="0" algn="l" rtl="0">
                        <a:lnSpc>
                          <a:spcPct val="200000"/>
                        </a:lnSpc>
                        <a:spcBef>
                          <a:spcPts val="0"/>
                        </a:spcBef>
                        <a:spcAft>
                          <a:spcPts val="0"/>
                        </a:spcAft>
                        <a:buNone/>
                      </a:pPr>
                      <a:r>
                        <a:rPr lang="en-US" sz="1050" dirty="0"/>
                        <a:t> </a:t>
                      </a:r>
                      <a:endParaRPr sz="1050" dirty="0">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endParaRPr sz="900" dirty="0">
                        <a:latin typeface="Calibri"/>
                        <a:ea typeface="Calibri"/>
                        <a:cs typeface="Calibri"/>
                        <a:sym typeface="Calibri"/>
                      </a:endParaRPr>
                    </a:p>
                  </a:txBody>
                  <a:tcPr marL="55850" marR="55850" marT="0" marB="0"/>
                </a:tc>
                <a:extLst>
                  <a:ext uri="{0D108BD9-81ED-4DB2-BD59-A6C34878D82A}">
                    <a16:rowId xmlns:a16="http://schemas.microsoft.com/office/drawing/2014/main" val="10002"/>
                  </a:ext>
                </a:extLst>
              </a:tr>
            </a:tbl>
          </a:graphicData>
        </a:graphic>
      </p:graphicFrame>
      <p:pic>
        <p:nvPicPr>
          <p:cNvPr id="202" name="Google Shape;202;p12"/>
          <p:cNvPicPr preferRelativeResize="0"/>
          <p:nvPr/>
        </p:nvPicPr>
        <p:blipFill rotWithShape="1">
          <a:blip r:embed="rId3">
            <a:alphaModFix/>
          </a:blip>
          <a:srcRect/>
          <a:stretch/>
        </p:blipFill>
        <p:spPr>
          <a:xfrm>
            <a:off x="8970383" y="4174764"/>
            <a:ext cx="2050125" cy="1986251"/>
          </a:xfrm>
          <a:prstGeom prst="rect">
            <a:avLst/>
          </a:prstGeom>
          <a:noFill/>
          <a:ln>
            <a:noFill/>
          </a:ln>
        </p:spPr>
      </p:pic>
      <p:pic>
        <p:nvPicPr>
          <p:cNvPr id="203" name="Google Shape;203;p12"/>
          <p:cNvPicPr preferRelativeResize="0"/>
          <p:nvPr/>
        </p:nvPicPr>
        <p:blipFill rotWithShape="1">
          <a:blip r:embed="rId4">
            <a:alphaModFix/>
          </a:blip>
          <a:srcRect/>
          <a:stretch/>
        </p:blipFill>
        <p:spPr>
          <a:xfrm>
            <a:off x="8423507" y="1986563"/>
            <a:ext cx="3066985" cy="1737520"/>
          </a:xfrm>
          <a:prstGeom prst="rect">
            <a:avLst/>
          </a:prstGeom>
          <a:noFill/>
          <a:ln>
            <a:noFill/>
          </a:ln>
        </p:spPr>
      </p:pic>
      <p:sp>
        <p:nvSpPr>
          <p:cNvPr id="2" name="TextBox 1">
            <a:extLst>
              <a:ext uri="{FF2B5EF4-FFF2-40B4-BE49-F238E27FC236}">
                <a16:creationId xmlns:a16="http://schemas.microsoft.com/office/drawing/2014/main" id="{3305607A-7387-431D-B50B-8911FC33CA55}"/>
              </a:ext>
            </a:extLst>
          </p:cNvPr>
          <p:cNvSpPr txBox="1"/>
          <p:nvPr/>
        </p:nvSpPr>
        <p:spPr>
          <a:xfrm>
            <a:off x="387699" y="1775492"/>
            <a:ext cx="11545683" cy="2294428"/>
          </a:xfrm>
          <a:prstGeom prst="rect">
            <a:avLst/>
          </a:prstGeom>
          <a:solidFill>
            <a:schemeClr val="bg1"/>
          </a:solidFill>
        </p:spPr>
        <p:txBody>
          <a:bodyPr wrap="squar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13"/>
          <p:cNvSpPr txBox="1">
            <a:spLocks noGrp="1"/>
          </p:cNvSpPr>
          <p:nvPr>
            <p:ph type="title"/>
          </p:nvPr>
        </p:nvSpPr>
        <p:spPr>
          <a:xfrm>
            <a:off x="649551" y="15044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en-US" sz="3600"/>
              <a:t>Mutant design</a:t>
            </a:r>
            <a:endParaRPr/>
          </a:p>
        </p:txBody>
      </p:sp>
      <p:graphicFrame>
        <p:nvGraphicFramePr>
          <p:cNvPr id="210" name="Google Shape;210;p13"/>
          <p:cNvGraphicFramePr/>
          <p:nvPr>
            <p:extLst>
              <p:ext uri="{D42A27DB-BD31-4B8C-83A1-F6EECF244321}">
                <p14:modId xmlns:p14="http://schemas.microsoft.com/office/powerpoint/2010/main" val="517567188"/>
              </p:ext>
            </p:extLst>
          </p:nvPr>
        </p:nvGraphicFramePr>
        <p:xfrm>
          <a:off x="840050" y="1951542"/>
          <a:ext cx="11072850" cy="4404434"/>
        </p:xfrm>
        <a:graphic>
          <a:graphicData uri="http://schemas.openxmlformats.org/drawingml/2006/table">
            <a:tbl>
              <a:tblPr firstRow="1" firstCol="1" bandRow="1">
                <a:noFill/>
              </a:tblPr>
              <a:tblGrid>
                <a:gridCol w="1848125">
                  <a:extLst>
                    <a:ext uri="{9D8B030D-6E8A-4147-A177-3AD203B41FA5}">
                      <a16:colId xmlns:a16="http://schemas.microsoft.com/office/drawing/2014/main" val="20000"/>
                    </a:ext>
                  </a:extLst>
                </a:gridCol>
                <a:gridCol w="2608850">
                  <a:extLst>
                    <a:ext uri="{9D8B030D-6E8A-4147-A177-3AD203B41FA5}">
                      <a16:colId xmlns:a16="http://schemas.microsoft.com/office/drawing/2014/main" val="20001"/>
                    </a:ext>
                  </a:extLst>
                </a:gridCol>
                <a:gridCol w="3197100">
                  <a:extLst>
                    <a:ext uri="{9D8B030D-6E8A-4147-A177-3AD203B41FA5}">
                      <a16:colId xmlns:a16="http://schemas.microsoft.com/office/drawing/2014/main" val="20002"/>
                    </a:ext>
                  </a:extLst>
                </a:gridCol>
                <a:gridCol w="3418775">
                  <a:extLst>
                    <a:ext uri="{9D8B030D-6E8A-4147-A177-3AD203B41FA5}">
                      <a16:colId xmlns:a16="http://schemas.microsoft.com/office/drawing/2014/main" val="20003"/>
                    </a:ext>
                  </a:extLst>
                </a:gridCol>
              </a:tblGrid>
              <a:tr h="1995625">
                <a:tc>
                  <a:txBody>
                    <a:bodyPr/>
                    <a:lstStyle/>
                    <a:p>
                      <a:pPr marL="0" marR="0" lvl="0" indent="0" algn="l" rtl="0">
                        <a:lnSpc>
                          <a:spcPct val="200000"/>
                        </a:lnSpc>
                        <a:spcBef>
                          <a:spcPts val="0"/>
                        </a:spcBef>
                        <a:spcAft>
                          <a:spcPts val="0"/>
                        </a:spcAft>
                        <a:buNone/>
                      </a:pPr>
                      <a:r>
                        <a:rPr lang="en-US" sz="2000" dirty="0"/>
                        <a:t>PriM_noC1</a:t>
                      </a:r>
                      <a:endParaRPr sz="2000" dirty="0">
                        <a:latin typeface="Calibri"/>
                        <a:ea typeface="Calibri"/>
                        <a:cs typeface="Calibri"/>
                        <a:sym typeface="Calibri"/>
                      </a:endParaRPr>
                    </a:p>
                  </a:txBody>
                  <a:tcPr marL="55850" marR="55850" marT="0" marB="0"/>
                </a:tc>
                <a:tc>
                  <a:txBody>
                    <a:bodyPr/>
                    <a:lstStyle/>
                    <a:p>
                      <a:pPr marL="0" marR="0" lvl="0" indent="0" algn="l" rtl="0">
                        <a:lnSpc>
                          <a:spcPct val="107000"/>
                        </a:lnSpc>
                        <a:spcBef>
                          <a:spcPts val="0"/>
                        </a:spcBef>
                        <a:spcAft>
                          <a:spcPts val="0"/>
                        </a:spcAft>
                        <a:buNone/>
                      </a:pPr>
                      <a:r>
                        <a:rPr lang="en-US" sz="2000" b="0" dirty="0">
                          <a:solidFill>
                            <a:schemeClr val="dk1"/>
                          </a:solidFill>
                        </a:rPr>
                        <a:t>Removes 1 of the 2 cysteines to prevent disulfide bond production </a:t>
                      </a:r>
                      <a:endParaRPr sz="2400" b="0" dirty="0">
                        <a:solidFill>
                          <a:schemeClr val="dk1"/>
                        </a:solidFill>
                        <a:latin typeface="Calibri"/>
                        <a:ea typeface="Calibri"/>
                        <a:cs typeface="Calibri"/>
                        <a:sym typeface="Calibri"/>
                      </a:endParaRPr>
                    </a:p>
                  </a:txBody>
                  <a:tcPr marL="55850" marR="55850" marT="0" marB="0">
                    <a:solidFill>
                      <a:schemeClr val="bg1"/>
                    </a:solidFill>
                  </a:tcPr>
                </a:tc>
                <a:tc>
                  <a:txBody>
                    <a:bodyPr/>
                    <a:lstStyle/>
                    <a:p>
                      <a:pPr marL="0" marR="0" lvl="0" indent="0" algn="l" rtl="0">
                        <a:spcBef>
                          <a:spcPts val="0"/>
                        </a:spcBef>
                        <a:spcAft>
                          <a:spcPts val="0"/>
                        </a:spcAft>
                        <a:buNone/>
                      </a:pPr>
                      <a:r>
                        <a:rPr lang="en-US" sz="2000" b="0" dirty="0">
                          <a:solidFill>
                            <a:schemeClr val="dk1"/>
                          </a:solidFill>
                        </a:rPr>
                        <a:t>Mutations changing the cysteines (colored in yellow) to </a:t>
                      </a:r>
                      <a:r>
                        <a:rPr lang="en-US" sz="2000" b="0" dirty="0" err="1">
                          <a:solidFill>
                            <a:schemeClr val="dk1"/>
                          </a:solidFill>
                        </a:rPr>
                        <a:t>alanines</a:t>
                      </a:r>
                      <a:r>
                        <a:rPr lang="en-US" sz="2000" b="0" dirty="0">
                          <a:solidFill>
                            <a:schemeClr val="dk1"/>
                          </a:solidFill>
                        </a:rPr>
                        <a:t> </a:t>
                      </a:r>
                      <a:endParaRPr dirty="0"/>
                    </a:p>
                    <a:p>
                      <a:pPr marL="0" marR="0" lvl="0" indent="0" algn="l" rtl="0">
                        <a:lnSpc>
                          <a:spcPct val="200000"/>
                        </a:lnSpc>
                        <a:spcBef>
                          <a:spcPts val="0"/>
                        </a:spcBef>
                        <a:spcAft>
                          <a:spcPts val="0"/>
                        </a:spcAft>
                        <a:buNone/>
                      </a:pPr>
                      <a:r>
                        <a:rPr lang="en-US" sz="1000" b="0" dirty="0">
                          <a:solidFill>
                            <a:schemeClr val="dk1"/>
                          </a:solidFill>
                        </a:rPr>
                        <a:t> </a:t>
                      </a:r>
                      <a:endParaRPr sz="1000" b="0" dirty="0">
                        <a:solidFill>
                          <a:schemeClr val="dk1"/>
                        </a:solidFill>
                        <a:latin typeface="Calibri"/>
                        <a:ea typeface="Calibri"/>
                        <a:cs typeface="Calibri"/>
                        <a:sym typeface="Calibri"/>
                      </a:endParaRPr>
                    </a:p>
                  </a:txBody>
                  <a:tcPr marL="55850" marR="55850" marT="0" marB="0">
                    <a:solidFill>
                      <a:schemeClr val="bg1"/>
                    </a:solidFill>
                  </a:tcPr>
                </a:tc>
                <a:tc>
                  <a:txBody>
                    <a:bodyPr/>
                    <a:lstStyle/>
                    <a:p>
                      <a:pPr marL="0" marR="0" lvl="0" indent="0" algn="l" rtl="0">
                        <a:lnSpc>
                          <a:spcPct val="200000"/>
                        </a:lnSpc>
                        <a:spcBef>
                          <a:spcPts val="0"/>
                        </a:spcBef>
                        <a:spcAft>
                          <a:spcPts val="0"/>
                        </a:spcAft>
                        <a:buNone/>
                      </a:pPr>
                      <a:endParaRPr sz="900" dirty="0">
                        <a:latin typeface="Calibri"/>
                        <a:ea typeface="Calibri"/>
                        <a:cs typeface="Calibri"/>
                        <a:sym typeface="Calibri"/>
                      </a:endParaRPr>
                    </a:p>
                  </a:txBody>
                  <a:tcPr marL="55850" marR="55850" marT="0" marB="0">
                    <a:solidFill>
                      <a:schemeClr val="bg1"/>
                    </a:solidFill>
                  </a:tcPr>
                </a:tc>
                <a:extLst>
                  <a:ext uri="{0D108BD9-81ED-4DB2-BD59-A6C34878D82A}">
                    <a16:rowId xmlns:a16="http://schemas.microsoft.com/office/drawing/2014/main" val="10000"/>
                  </a:ext>
                </a:extLst>
              </a:tr>
              <a:tr h="2378375">
                <a:tc>
                  <a:txBody>
                    <a:bodyPr/>
                    <a:lstStyle/>
                    <a:p>
                      <a:pPr marL="0" marR="0" lvl="0" indent="0" algn="l" rtl="0">
                        <a:lnSpc>
                          <a:spcPct val="200000"/>
                        </a:lnSpc>
                        <a:spcBef>
                          <a:spcPts val="0"/>
                        </a:spcBef>
                        <a:spcAft>
                          <a:spcPts val="0"/>
                        </a:spcAft>
                        <a:buNone/>
                      </a:pPr>
                      <a:r>
                        <a:rPr lang="en-US" sz="2400"/>
                        <a:t>PriM_mpk1</a:t>
                      </a:r>
                      <a:endParaRPr sz="2400">
                        <a:latin typeface="Calibri"/>
                        <a:ea typeface="Calibri"/>
                        <a:cs typeface="Calibri"/>
                        <a:sym typeface="Calibri"/>
                      </a:endParaRPr>
                    </a:p>
                  </a:txBody>
                  <a:tcPr marL="55850" marR="55850" marT="0" marB="0"/>
                </a:tc>
                <a:tc>
                  <a:txBody>
                    <a:bodyPr/>
                    <a:lstStyle/>
                    <a:p>
                      <a:pPr marL="0" marR="0" lvl="0" indent="0" algn="l" rtl="0">
                        <a:lnSpc>
                          <a:spcPct val="107000"/>
                        </a:lnSpc>
                        <a:spcBef>
                          <a:spcPts val="0"/>
                        </a:spcBef>
                        <a:spcAft>
                          <a:spcPts val="0"/>
                        </a:spcAft>
                        <a:buNone/>
                      </a:pPr>
                      <a:r>
                        <a:rPr lang="en-US" sz="2000"/>
                        <a:t>Prevents small molecules from binding in the pocket region </a:t>
                      </a:r>
                      <a:endParaRPr sz="2400">
                        <a:latin typeface="Calibri"/>
                        <a:ea typeface="Calibri"/>
                        <a:cs typeface="Calibri"/>
                        <a:sym typeface="Calibri"/>
                      </a:endParaRPr>
                    </a:p>
                  </a:txBody>
                  <a:tcPr marL="55850" marR="55850" marT="0" marB="0"/>
                </a:tc>
                <a:tc>
                  <a:txBody>
                    <a:bodyPr/>
                    <a:lstStyle/>
                    <a:p>
                      <a:pPr marL="0" marR="0" lvl="0" indent="0" algn="l" rtl="0">
                        <a:spcBef>
                          <a:spcPts val="0"/>
                        </a:spcBef>
                        <a:spcAft>
                          <a:spcPts val="0"/>
                        </a:spcAft>
                        <a:buNone/>
                      </a:pPr>
                      <a:r>
                        <a:rPr lang="en-US" sz="2000"/>
                        <a:t>Mutations in the small molecule binding pocket region: arginine, two tryptophans and one tyrosine to alanines (acetate molecule in the potential binding pocket colored in blue)</a:t>
                      </a:r>
                      <a:endParaRPr/>
                    </a:p>
                    <a:p>
                      <a:pPr marL="0" marR="0" lvl="0" indent="0" algn="l" rtl="0">
                        <a:lnSpc>
                          <a:spcPct val="200000"/>
                        </a:lnSpc>
                        <a:spcBef>
                          <a:spcPts val="0"/>
                        </a:spcBef>
                        <a:spcAft>
                          <a:spcPts val="0"/>
                        </a:spcAft>
                        <a:buNone/>
                      </a:pPr>
                      <a:r>
                        <a:rPr lang="en-US" sz="1050"/>
                        <a:t> </a:t>
                      </a:r>
                      <a:endParaRPr sz="1050">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endParaRPr sz="900" dirty="0">
                        <a:latin typeface="Calibri"/>
                        <a:ea typeface="Calibri"/>
                        <a:cs typeface="Calibri"/>
                        <a:sym typeface="Calibri"/>
                      </a:endParaRPr>
                    </a:p>
                  </a:txBody>
                  <a:tcPr marL="55850" marR="55850" marT="0" marB="0"/>
                </a:tc>
                <a:extLst>
                  <a:ext uri="{0D108BD9-81ED-4DB2-BD59-A6C34878D82A}">
                    <a16:rowId xmlns:a16="http://schemas.microsoft.com/office/drawing/2014/main" val="10001"/>
                  </a:ext>
                </a:extLst>
              </a:tr>
            </a:tbl>
          </a:graphicData>
        </a:graphic>
      </p:graphicFrame>
      <p:pic>
        <p:nvPicPr>
          <p:cNvPr id="211" name="Google Shape;211;p13"/>
          <p:cNvPicPr preferRelativeResize="0"/>
          <p:nvPr/>
        </p:nvPicPr>
        <p:blipFill rotWithShape="1">
          <a:blip r:embed="rId3">
            <a:alphaModFix/>
          </a:blip>
          <a:srcRect/>
          <a:stretch/>
        </p:blipFill>
        <p:spPr>
          <a:xfrm>
            <a:off x="9094477" y="2015336"/>
            <a:ext cx="1767005" cy="1801651"/>
          </a:xfrm>
          <a:prstGeom prst="rect">
            <a:avLst/>
          </a:prstGeom>
          <a:noFill/>
          <a:ln>
            <a:noFill/>
          </a:ln>
        </p:spPr>
      </p:pic>
      <p:pic>
        <p:nvPicPr>
          <p:cNvPr id="212" name="Google Shape;212;p13"/>
          <p:cNvPicPr preferRelativeResize="0"/>
          <p:nvPr/>
        </p:nvPicPr>
        <p:blipFill rotWithShape="1">
          <a:blip r:embed="rId4">
            <a:alphaModFix/>
          </a:blip>
          <a:srcRect/>
          <a:stretch/>
        </p:blipFill>
        <p:spPr>
          <a:xfrm>
            <a:off x="8704863" y="4074842"/>
            <a:ext cx="2864285" cy="1992856"/>
          </a:xfrm>
          <a:prstGeom prst="rect">
            <a:avLst/>
          </a:prstGeom>
          <a:noFill/>
          <a:ln>
            <a:noFill/>
          </a:ln>
        </p:spPr>
      </p:pic>
      <p:graphicFrame>
        <p:nvGraphicFramePr>
          <p:cNvPr id="213" name="Google Shape;213;p13"/>
          <p:cNvGraphicFramePr/>
          <p:nvPr/>
        </p:nvGraphicFramePr>
        <p:xfrm>
          <a:off x="840050" y="1376667"/>
          <a:ext cx="11072850" cy="574875"/>
        </p:xfrm>
        <a:graphic>
          <a:graphicData uri="http://schemas.openxmlformats.org/drawingml/2006/table">
            <a:tbl>
              <a:tblPr firstRow="1" firstCol="1" bandRow="1">
                <a:noFill/>
              </a:tblPr>
              <a:tblGrid>
                <a:gridCol w="1848125">
                  <a:extLst>
                    <a:ext uri="{9D8B030D-6E8A-4147-A177-3AD203B41FA5}">
                      <a16:colId xmlns:a16="http://schemas.microsoft.com/office/drawing/2014/main" val="20000"/>
                    </a:ext>
                  </a:extLst>
                </a:gridCol>
                <a:gridCol w="2608850">
                  <a:extLst>
                    <a:ext uri="{9D8B030D-6E8A-4147-A177-3AD203B41FA5}">
                      <a16:colId xmlns:a16="http://schemas.microsoft.com/office/drawing/2014/main" val="20001"/>
                    </a:ext>
                  </a:extLst>
                </a:gridCol>
                <a:gridCol w="3197100">
                  <a:extLst>
                    <a:ext uri="{9D8B030D-6E8A-4147-A177-3AD203B41FA5}">
                      <a16:colId xmlns:a16="http://schemas.microsoft.com/office/drawing/2014/main" val="20002"/>
                    </a:ext>
                  </a:extLst>
                </a:gridCol>
                <a:gridCol w="3418775">
                  <a:extLst>
                    <a:ext uri="{9D8B030D-6E8A-4147-A177-3AD203B41FA5}">
                      <a16:colId xmlns:a16="http://schemas.microsoft.com/office/drawing/2014/main" val="20003"/>
                    </a:ext>
                  </a:extLst>
                </a:gridCol>
              </a:tblGrid>
              <a:tr h="574875">
                <a:tc>
                  <a:txBody>
                    <a:bodyPr/>
                    <a:lstStyle/>
                    <a:p>
                      <a:pPr marL="0" marR="0" lvl="0" indent="0" algn="l" rtl="0">
                        <a:lnSpc>
                          <a:spcPct val="200000"/>
                        </a:lnSpc>
                        <a:spcBef>
                          <a:spcPts val="0"/>
                        </a:spcBef>
                        <a:spcAft>
                          <a:spcPts val="0"/>
                        </a:spcAft>
                        <a:buNone/>
                      </a:pPr>
                      <a:r>
                        <a:rPr lang="en-US" sz="1800"/>
                        <a:t>Name</a:t>
                      </a:r>
                      <a:endParaRPr sz="1800">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r>
                        <a:rPr lang="en-US" sz="1800" dirty="0"/>
                        <a:t>Purpose</a:t>
                      </a:r>
                      <a:endParaRPr sz="1800" dirty="0">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r>
                        <a:rPr lang="en-US" sz="1800"/>
                        <a:t>Description</a:t>
                      </a:r>
                      <a:endParaRPr sz="1800">
                        <a:latin typeface="Calibri"/>
                        <a:ea typeface="Calibri"/>
                        <a:cs typeface="Calibri"/>
                        <a:sym typeface="Calibri"/>
                      </a:endParaRPr>
                    </a:p>
                  </a:txBody>
                  <a:tcPr marL="55850" marR="55850" marT="0" marB="0"/>
                </a:tc>
                <a:tc>
                  <a:txBody>
                    <a:bodyPr/>
                    <a:lstStyle/>
                    <a:p>
                      <a:pPr marL="0" marR="0" lvl="0" indent="0" algn="l" rtl="0">
                        <a:lnSpc>
                          <a:spcPct val="200000"/>
                        </a:lnSpc>
                        <a:spcBef>
                          <a:spcPts val="0"/>
                        </a:spcBef>
                        <a:spcAft>
                          <a:spcPts val="0"/>
                        </a:spcAft>
                        <a:buNone/>
                      </a:pPr>
                      <a:r>
                        <a:rPr lang="en-US" sz="1800" dirty="0"/>
                        <a:t>Illustration </a:t>
                      </a:r>
                      <a:endParaRPr sz="1800" dirty="0">
                        <a:latin typeface="Calibri"/>
                        <a:ea typeface="Calibri"/>
                        <a:cs typeface="Calibri"/>
                        <a:sym typeface="Calibri"/>
                      </a:endParaRPr>
                    </a:p>
                  </a:txBody>
                  <a:tcPr marL="55850" marR="55850" marT="0" marB="0"/>
                </a:tc>
                <a:extLst>
                  <a:ext uri="{0D108BD9-81ED-4DB2-BD59-A6C34878D82A}">
                    <a16:rowId xmlns:a16="http://schemas.microsoft.com/office/drawing/2014/main" val="10000"/>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9355</TotalTime>
  <Words>1422</Words>
  <Application>Microsoft Office PowerPoint</Application>
  <PresentationFormat>Widescreen</PresentationFormat>
  <Paragraphs>189</Paragraphs>
  <Slides>23</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Century Gothic</vt:lpstr>
      <vt:lpstr>Office Theme</vt:lpstr>
      <vt:lpstr>K. Ramsey Lab Meeting 4/15/20</vt:lpstr>
      <vt:lpstr>Overall Goal: Uncover how PriM functions to prevent intramacrophage survival</vt:lpstr>
      <vt:lpstr>PriM</vt:lpstr>
      <vt:lpstr>PriM is inhibitory to intramacrophage survival</vt:lpstr>
      <vt:lpstr>Overall Goal: Uncover how PriM functions to prevent intramacrophage survival</vt:lpstr>
      <vt:lpstr>PriM:  PmrA-repressed inhibitor of intramacrophage growth</vt:lpstr>
      <vt:lpstr>Specific Aim 1: Identify critical structural features of PriM  </vt:lpstr>
      <vt:lpstr>Mutant design  </vt:lpstr>
      <vt:lpstr>Mutant design</vt:lpstr>
      <vt:lpstr>Results of intramacrophage assay testing cysteine mutant </vt:lpstr>
      <vt:lpstr>Results of intramacrophage assay testing PriM neutral charge tip mutant </vt:lpstr>
      <vt:lpstr>Results of intramacrophage assay testing pocket mutant </vt:lpstr>
      <vt:lpstr>PowerPoint Presentation</vt:lpstr>
      <vt:lpstr>PowerPoint Presentation</vt:lpstr>
      <vt:lpstr>Conclusions and Future Directions From Aim 1 </vt:lpstr>
      <vt:lpstr>Specific Aim 2: Identify factors critical to the function of PriM</vt:lpstr>
      <vt:lpstr>Suppressor mutant intramacrophage assay</vt:lpstr>
      <vt:lpstr>qRT-PCR: PriM transcript abundance </vt:lpstr>
      <vt:lpstr>Conclusions and Future Directions</vt:lpstr>
      <vt:lpstr>Whole Genome Resequencing Results Comparing Suppressor Mutant PmrA and Remade PmrA Strains </vt:lpstr>
      <vt:lpstr>Macrophage Assay Testing SNP Mutant </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 Ramsey Lab Meeting 3/4/20</dc:title>
  <dc:creator>Jamie</dc:creator>
  <cp:lastModifiedBy>Jamie</cp:lastModifiedBy>
  <cp:revision>39</cp:revision>
  <dcterms:created xsi:type="dcterms:W3CDTF">2020-02-27T16:01:43Z</dcterms:created>
  <dcterms:modified xsi:type="dcterms:W3CDTF">2020-04-15T17:02:12Z</dcterms:modified>
</cp:coreProperties>
</file>