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500" r:id="rId3"/>
    <p:sldId id="487" r:id="rId4"/>
    <p:sldId id="259" r:id="rId5"/>
    <p:sldId id="489" r:id="rId6"/>
    <p:sldId id="488" r:id="rId7"/>
    <p:sldId id="414" r:id="rId8"/>
    <p:sldId id="493" r:id="rId9"/>
    <p:sldId id="321" r:id="rId10"/>
    <p:sldId id="480" r:id="rId11"/>
    <p:sldId id="490" r:id="rId12"/>
    <p:sldId id="491" r:id="rId13"/>
    <p:sldId id="499" r:id="rId14"/>
    <p:sldId id="497" r:id="rId15"/>
    <p:sldId id="494" r:id="rId16"/>
    <p:sldId id="495" r:id="rId17"/>
    <p:sldId id="501" r:id="rId18"/>
    <p:sldId id="502" r:id="rId19"/>
    <p:sldId id="503" r:id="rId20"/>
    <p:sldId id="505" r:id="rId21"/>
    <p:sldId id="50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BF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297" autoAdjust="0"/>
  </p:normalViewPr>
  <p:slideViewPr>
    <p:cSldViewPr snapToGrid="0">
      <p:cViewPr>
        <p:scale>
          <a:sx n="55" d="100"/>
          <a:sy n="55" d="100"/>
        </p:scale>
        <p:origin x="106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G:\Shared%20drives\KRamsey%20Lab\Jamie%20Wandzilak\09_26_2019MacAssay.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Shared%20drives\KRamsey%20Lab\Jamie%20Wandzilak\Mac%20assays\08_07_2019MacAssa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invertIfNegative val="0"/>
          <c:errBars>
            <c:errBarType val="both"/>
            <c:errValType val="cust"/>
            <c:noEndCap val="0"/>
            <c:plus>
              <c:numRef>
                <c:f>'T=24'!$Q$3:$Q$6</c:f>
                <c:numCache>
                  <c:formatCode>General</c:formatCode>
                  <c:ptCount val="4"/>
                  <c:pt idx="0">
                    <c:v>11346.511945674465</c:v>
                  </c:pt>
                  <c:pt idx="1">
                    <c:v>8607.1675557835715</c:v>
                  </c:pt>
                  <c:pt idx="2">
                    <c:v>187.70544300401451</c:v>
                  </c:pt>
                  <c:pt idx="3">
                    <c:v>356.9108198602745</c:v>
                  </c:pt>
                </c:numCache>
              </c:numRef>
            </c:plus>
            <c:minus>
              <c:numRef>
                <c:f>'T=24'!$Q$3:$Q$6</c:f>
                <c:numCache>
                  <c:formatCode>General</c:formatCode>
                  <c:ptCount val="4"/>
                  <c:pt idx="0">
                    <c:v>11346.511945674465</c:v>
                  </c:pt>
                  <c:pt idx="1">
                    <c:v>8607.1675557835715</c:v>
                  </c:pt>
                  <c:pt idx="2">
                    <c:v>187.70544300401451</c:v>
                  </c:pt>
                  <c:pt idx="3">
                    <c:v>356.9108198602745</c:v>
                  </c:pt>
                </c:numCache>
              </c:numRef>
            </c:minus>
          </c:errBars>
          <c:cat>
            <c:strRef>
              <c:f>'T=24'!$O$3:$O$6</c:f>
              <c:strCache>
                <c:ptCount val="4"/>
                <c:pt idx="0">
                  <c:v>LVS</c:v>
                </c:pt>
                <c:pt idx="1">
                  <c:v>LVS_no_C1</c:v>
                </c:pt>
                <c:pt idx="2">
                  <c:v>∆pmrA_no_C1</c:v>
                </c:pt>
                <c:pt idx="3">
                  <c:v>∆pmrA</c:v>
                </c:pt>
              </c:strCache>
            </c:strRef>
          </c:cat>
          <c:val>
            <c:numRef>
              <c:f>'T=24'!$P$3:$P$6</c:f>
              <c:numCache>
                <c:formatCode>0.00E+00</c:formatCode>
                <c:ptCount val="4"/>
                <c:pt idx="0">
                  <c:v>13233.333333333334</c:v>
                </c:pt>
                <c:pt idx="1">
                  <c:v>13333.333333333334</c:v>
                </c:pt>
                <c:pt idx="2">
                  <c:v>173.33333333333334</c:v>
                </c:pt>
                <c:pt idx="3">
                  <c:v>430.66666666666669</c:v>
                </c:pt>
              </c:numCache>
            </c:numRef>
          </c:val>
          <c:extLst>
            <c:ext xmlns:c16="http://schemas.microsoft.com/office/drawing/2014/chart" uri="{C3380CC4-5D6E-409C-BE32-E72D297353CC}">
              <c16:uniqueId val="{00000000-6490-4CB4-8A7F-D173E73B051F}"/>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txPr>
          <a:bodyPr/>
          <a:lstStyle/>
          <a:p>
            <a:pPr>
              <a:defRPr sz="1400"/>
            </a:pPr>
            <a:endParaRPr lang="en-US"/>
          </a:p>
        </c:txPr>
        <c:crossAx val="1793997192"/>
        <c:crosses val="autoZero"/>
        <c:auto val="1"/>
        <c:lblAlgn val="ctr"/>
        <c:lblOffset val="100"/>
        <c:noMultiLvlLbl val="0"/>
      </c:catAx>
      <c:valAx>
        <c:axId val="1793997192"/>
        <c:scaling>
          <c:logBase val="10"/>
          <c:orientation val="minMax"/>
        </c:scaling>
        <c:delete val="0"/>
        <c:axPos val="l"/>
        <c:majorGridlines/>
        <c:title>
          <c:tx>
            <c:rich>
              <a:bodyPr rot="-5400000" vert="horz"/>
              <a:lstStyle/>
              <a:p>
                <a:pPr>
                  <a:defRPr sz="2000"/>
                </a:pPr>
                <a:r>
                  <a:rPr lang="en-US" sz="2000"/>
                  <a:t>CFU per well</a:t>
                </a:r>
              </a:p>
            </c:rich>
          </c:tx>
          <c:layout>
            <c:manualLayout>
              <c:xMode val="edge"/>
              <c:yMode val="edge"/>
              <c:x val="4.4653139858326328E-2"/>
              <c:y val="0.24817478324047132"/>
            </c:manualLayout>
          </c:layout>
          <c:overlay val="0"/>
        </c:title>
        <c:numFmt formatCode="0.E+00" sourceLinked="0"/>
        <c:majorTickMark val="out"/>
        <c:minorTickMark val="none"/>
        <c:tickLblPos val="nextTo"/>
        <c:txPr>
          <a:bodyPr/>
          <a:lstStyle/>
          <a:p>
            <a:pPr>
              <a:defRPr sz="1200"/>
            </a:pPr>
            <a:endParaRPr lang="en-US"/>
          </a:p>
        </c:txPr>
        <c:crossAx val="1794037064"/>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21202281567213699"/>
          <c:y val="4.4444444444444398E-2"/>
          <c:w val="0.696153353571767"/>
          <c:h val="0.70773057437587739"/>
        </c:manualLayout>
      </c:layout>
      <c:barChart>
        <c:barDir val="col"/>
        <c:grouping val="clustered"/>
        <c:varyColors val="0"/>
        <c:ser>
          <c:idx val="0"/>
          <c:order val="0"/>
          <c:tx>
            <c:strRef>
              <c:f>'T=24'!$P$2</c:f>
              <c:strCache>
                <c:ptCount val="1"/>
                <c:pt idx="0">
                  <c:v>Average CFU per well</c:v>
                </c:pt>
              </c:strCache>
            </c:strRef>
          </c:tx>
          <c:invertIfNegative val="0"/>
          <c:errBars>
            <c:errBarType val="both"/>
            <c:errValType val="cust"/>
            <c:noEndCap val="0"/>
            <c:plus>
              <c:numRef>
                <c:f>'T=24'!$Q$3:$Q$6</c:f>
                <c:numCache>
                  <c:formatCode>General</c:formatCode>
                  <c:ptCount val="4"/>
                  <c:pt idx="0">
                    <c:v>3800</c:v>
                  </c:pt>
                  <c:pt idx="1">
                    <c:v>6127.8707558172273</c:v>
                  </c:pt>
                  <c:pt idx="2">
                    <c:v>185.20259177452135</c:v>
                  </c:pt>
                  <c:pt idx="3">
                    <c:v>0</c:v>
                  </c:pt>
                </c:numCache>
              </c:numRef>
            </c:plus>
            <c:minus>
              <c:numRef>
                <c:f>'T=24'!$Q$3:$Q$6</c:f>
                <c:numCache>
                  <c:formatCode>General</c:formatCode>
                  <c:ptCount val="4"/>
                  <c:pt idx="0">
                    <c:v>3800</c:v>
                  </c:pt>
                  <c:pt idx="1">
                    <c:v>6127.8707558172273</c:v>
                  </c:pt>
                  <c:pt idx="2">
                    <c:v>185.20259177452135</c:v>
                  </c:pt>
                  <c:pt idx="3">
                    <c:v>0</c:v>
                  </c:pt>
                </c:numCache>
              </c:numRef>
            </c:minus>
          </c:errBars>
          <c:cat>
            <c:strRef>
              <c:f>'T=24'!$O$3:$O$6</c:f>
              <c:strCache>
                <c:ptCount val="4"/>
                <c:pt idx="0">
                  <c:v>LVS</c:v>
                </c:pt>
                <c:pt idx="1">
                  <c:v>∆pmrA(old)</c:v>
                </c:pt>
                <c:pt idx="2">
                  <c:v>∆pmrA(new)</c:v>
                </c:pt>
                <c:pt idx="3">
                  <c:v>∆pigR</c:v>
                </c:pt>
              </c:strCache>
            </c:strRef>
          </c:cat>
          <c:val>
            <c:numRef>
              <c:f>'T=24'!$P$3:$P$6</c:f>
              <c:numCache>
                <c:formatCode>0.00E+00</c:formatCode>
                <c:ptCount val="4"/>
                <c:pt idx="0">
                  <c:v>14800</c:v>
                </c:pt>
                <c:pt idx="1">
                  <c:v>8760</c:v>
                </c:pt>
                <c:pt idx="2">
                  <c:v>600</c:v>
                </c:pt>
                <c:pt idx="3">
                  <c:v>0</c:v>
                </c:pt>
              </c:numCache>
            </c:numRef>
          </c:val>
          <c:extLst>
            <c:ext xmlns:c16="http://schemas.microsoft.com/office/drawing/2014/chart" uri="{C3380CC4-5D6E-409C-BE32-E72D297353CC}">
              <c16:uniqueId val="{00000000-32FC-4E5D-998E-FD30DECDE14B}"/>
            </c:ext>
          </c:extLst>
        </c:ser>
        <c:dLbls>
          <c:showLegendKey val="0"/>
          <c:showVal val="0"/>
          <c:showCatName val="0"/>
          <c:showSerName val="0"/>
          <c:showPercent val="0"/>
          <c:showBubbleSize val="0"/>
        </c:dLbls>
        <c:gapWidth val="150"/>
        <c:axId val="1794037064"/>
        <c:axId val="1793997192"/>
      </c:barChart>
      <c:catAx>
        <c:axId val="1794037064"/>
        <c:scaling>
          <c:orientation val="minMax"/>
        </c:scaling>
        <c:delete val="0"/>
        <c:axPos val="b"/>
        <c:numFmt formatCode="General" sourceLinked="0"/>
        <c:majorTickMark val="out"/>
        <c:minorTickMark val="none"/>
        <c:tickLblPos val="nextTo"/>
        <c:txPr>
          <a:bodyPr/>
          <a:lstStyle/>
          <a:p>
            <a:pPr>
              <a:defRPr sz="1600"/>
            </a:pPr>
            <a:endParaRPr lang="en-US"/>
          </a:p>
        </c:txPr>
        <c:crossAx val="1793997192"/>
        <c:crosses val="autoZero"/>
        <c:auto val="1"/>
        <c:lblAlgn val="ctr"/>
        <c:lblOffset val="100"/>
        <c:noMultiLvlLbl val="0"/>
      </c:catAx>
      <c:valAx>
        <c:axId val="1793997192"/>
        <c:scaling>
          <c:logBase val="10"/>
          <c:orientation val="minMax"/>
        </c:scaling>
        <c:delete val="0"/>
        <c:axPos val="l"/>
        <c:majorGridlines/>
        <c:title>
          <c:tx>
            <c:rich>
              <a:bodyPr rot="-5400000" vert="horz"/>
              <a:lstStyle/>
              <a:p>
                <a:pPr>
                  <a:defRPr sz="2000"/>
                </a:pPr>
                <a:r>
                  <a:rPr lang="en-US" sz="2000"/>
                  <a:t>CFU per well</a:t>
                </a:r>
              </a:p>
            </c:rich>
          </c:tx>
          <c:layout>
            <c:manualLayout>
              <c:xMode val="edge"/>
              <c:yMode val="edge"/>
              <c:x val="6.390889184289518E-2"/>
              <c:y val="0.24020791374448897"/>
            </c:manualLayout>
          </c:layout>
          <c:overlay val="0"/>
        </c:title>
        <c:numFmt formatCode="0.E+00" sourceLinked="0"/>
        <c:majorTickMark val="out"/>
        <c:minorTickMark val="none"/>
        <c:tickLblPos val="nextTo"/>
        <c:txPr>
          <a:bodyPr/>
          <a:lstStyle/>
          <a:p>
            <a:pPr>
              <a:defRPr sz="1200"/>
            </a:pPr>
            <a:endParaRPr lang="en-US"/>
          </a:p>
        </c:txPr>
        <c:crossAx val="1794037064"/>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59BA9-9755-4AC6-B8DA-6D199D27A356}" type="datetimeFigureOut">
              <a:rPr lang="en-US" smtClean="0"/>
              <a:t>10/7/2019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67CF0-DC1A-4364-9E4D-01515B8BFD14}" type="slidenum">
              <a:rPr lang="en-US" smtClean="0"/>
              <a:t>‹#›</a:t>
            </a:fld>
            <a:endParaRPr lang="en-US"/>
          </a:p>
        </p:txBody>
      </p:sp>
    </p:spTree>
    <p:extLst>
      <p:ext uri="{BB962C8B-B14F-4D97-AF65-F5344CB8AC3E}">
        <p14:creationId xmlns:p14="http://schemas.microsoft.com/office/powerpoint/2010/main" val="375264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am going to tell you about the transcription factor </a:t>
            </a:r>
            <a:r>
              <a:rPr lang="en-US" dirty="0" err="1"/>
              <a:t>PmrA</a:t>
            </a:r>
            <a:r>
              <a:rPr lang="en-US" dirty="0"/>
              <a:t> and the anti virulence factor </a:t>
            </a:r>
            <a:r>
              <a:rPr lang="en-US" dirty="0" err="1"/>
              <a:t>PriM</a:t>
            </a:r>
            <a:r>
              <a:rPr lang="en-US" dirty="0"/>
              <a:t>, and then </a:t>
            </a:r>
            <a:r>
              <a:rPr lang="en-US" dirty="0" err="1"/>
              <a:t>im</a:t>
            </a:r>
            <a:r>
              <a:rPr lang="en-US" dirty="0"/>
              <a:t> going to explain my overall goal which is to uncover how the </a:t>
            </a:r>
            <a:r>
              <a:rPr lang="en-US" dirty="0" err="1"/>
              <a:t>antivirulence</a:t>
            </a:r>
            <a:r>
              <a:rPr lang="en-US" dirty="0"/>
              <a:t> factor </a:t>
            </a:r>
            <a:r>
              <a:rPr lang="en-US" dirty="0" err="1"/>
              <a:t>PriM</a:t>
            </a:r>
            <a:r>
              <a:rPr lang="en-US" dirty="0"/>
              <a:t> functions to prevent intramacrophage survival. Next I will going into each of my specific aims on how I will answer this question with the first one looking at the structure of </a:t>
            </a:r>
            <a:r>
              <a:rPr lang="en-US" dirty="0" err="1"/>
              <a:t>PriM</a:t>
            </a:r>
            <a:r>
              <a:rPr lang="en-US" dirty="0"/>
              <a:t>, the second taking a genetic based approach and the third involves testing a specific hypothesis about </a:t>
            </a:r>
            <a:r>
              <a:rPr lang="en-US" dirty="0" err="1"/>
              <a:t>PriM</a:t>
            </a:r>
            <a:r>
              <a:rPr lang="en-US" dirty="0"/>
              <a:t>. Then I will end with a summary.  </a:t>
            </a:r>
          </a:p>
        </p:txBody>
      </p:sp>
      <p:sp>
        <p:nvSpPr>
          <p:cNvPr id="4" name="Slide Number Placeholder 3"/>
          <p:cNvSpPr>
            <a:spLocks noGrp="1"/>
          </p:cNvSpPr>
          <p:nvPr>
            <p:ph type="sldNum" sz="quarter" idx="5"/>
          </p:nvPr>
        </p:nvSpPr>
        <p:spPr/>
        <p:txBody>
          <a:bodyPr/>
          <a:lstStyle/>
          <a:p>
            <a:fld id="{60D67CF0-DC1A-4364-9E4D-01515B8BFD14}" type="slidenum">
              <a:rPr lang="en-US" smtClean="0"/>
              <a:t>2</a:t>
            </a:fld>
            <a:endParaRPr lang="en-US"/>
          </a:p>
        </p:txBody>
      </p:sp>
    </p:spTree>
    <p:extLst>
      <p:ext uri="{BB962C8B-B14F-4D97-AF65-F5344CB8AC3E}">
        <p14:creationId xmlns:p14="http://schemas.microsoft.com/office/powerpoint/2010/main" val="1066649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my second aim I am going to take a more genetic based approach. We can use transposon mutagenesis to identify factors that are critical to the functions of </a:t>
            </a:r>
            <a:r>
              <a:rPr lang="en-US" dirty="0" err="1"/>
              <a:t>PriM</a:t>
            </a:r>
            <a:r>
              <a:rPr lang="en-US" dirty="0"/>
              <a:t>. This transposon has been used successfully in </a:t>
            </a:r>
            <a:r>
              <a:rPr lang="en-US" dirty="0" err="1"/>
              <a:t>francisella</a:t>
            </a:r>
            <a:r>
              <a:rPr lang="en-US" dirty="0"/>
              <a:t> and this plasmid contains the mariner transposon which recognizes TA dinucleotides which are highly abundant in </a:t>
            </a:r>
            <a:r>
              <a:rPr lang="en-US" dirty="0" err="1"/>
              <a:t>francisella</a:t>
            </a:r>
            <a:r>
              <a:rPr lang="en-US" dirty="0"/>
              <a:t>. We expect that these mutants would be in genes that produce products that are necessary for </a:t>
            </a:r>
            <a:r>
              <a:rPr lang="en-US" dirty="0" err="1"/>
              <a:t>PriM</a:t>
            </a:r>
            <a:r>
              <a:rPr lang="en-US" dirty="0"/>
              <a:t> to prevent intramacrophage growth. </a:t>
            </a:r>
          </a:p>
        </p:txBody>
      </p:sp>
      <p:sp>
        <p:nvSpPr>
          <p:cNvPr id="4" name="Slide Number Placeholder 3"/>
          <p:cNvSpPr>
            <a:spLocks noGrp="1"/>
          </p:cNvSpPr>
          <p:nvPr>
            <p:ph type="sldNum" sz="quarter" idx="5"/>
          </p:nvPr>
        </p:nvSpPr>
        <p:spPr/>
        <p:txBody>
          <a:bodyPr/>
          <a:lstStyle/>
          <a:p>
            <a:fld id="{60D67CF0-DC1A-4364-9E4D-01515B8BFD14}" type="slidenum">
              <a:rPr lang="en-US" smtClean="0"/>
              <a:t>12</a:t>
            </a:fld>
            <a:endParaRPr lang="en-US"/>
          </a:p>
        </p:txBody>
      </p:sp>
    </p:spTree>
    <p:extLst>
      <p:ext uri="{BB962C8B-B14F-4D97-AF65-F5344CB8AC3E}">
        <p14:creationId xmlns:p14="http://schemas.microsoft.com/office/powerpoint/2010/main" val="118406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PriM</a:t>
            </a:r>
            <a:r>
              <a:rPr lang="en-US" dirty="0"/>
              <a:t> as well as other critical virulence factors are substrates of </a:t>
            </a:r>
            <a:r>
              <a:rPr lang="en-US" dirty="0" err="1"/>
              <a:t>DsbA</a:t>
            </a:r>
            <a:r>
              <a:rPr lang="en-US" dirty="0"/>
              <a:t>, Now I am going to take you through a diagram that explains our hypothesis </a:t>
            </a:r>
          </a:p>
        </p:txBody>
      </p:sp>
      <p:sp>
        <p:nvSpPr>
          <p:cNvPr id="4" name="Slide Number Placeholder 3"/>
          <p:cNvSpPr>
            <a:spLocks noGrp="1"/>
          </p:cNvSpPr>
          <p:nvPr>
            <p:ph type="sldNum" sz="quarter" idx="5"/>
          </p:nvPr>
        </p:nvSpPr>
        <p:spPr/>
        <p:txBody>
          <a:bodyPr/>
          <a:lstStyle/>
          <a:p>
            <a:fld id="{60D67CF0-DC1A-4364-9E4D-01515B8BFD14}" type="slidenum">
              <a:rPr lang="en-US" smtClean="0"/>
              <a:t>13</a:t>
            </a:fld>
            <a:endParaRPr lang="en-US"/>
          </a:p>
        </p:txBody>
      </p:sp>
    </p:spTree>
    <p:extLst>
      <p:ext uri="{BB962C8B-B14F-4D97-AF65-F5344CB8AC3E}">
        <p14:creationId xmlns:p14="http://schemas.microsoft.com/office/powerpoint/2010/main" val="1540554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Prevent full maturation of these critical virulence factors. </a:t>
            </a:r>
          </a:p>
        </p:txBody>
      </p:sp>
      <p:sp>
        <p:nvSpPr>
          <p:cNvPr id="4" name="Slide Number Placeholder 3"/>
          <p:cNvSpPr>
            <a:spLocks noGrp="1"/>
          </p:cNvSpPr>
          <p:nvPr>
            <p:ph type="sldNum" sz="quarter" idx="5"/>
          </p:nvPr>
        </p:nvSpPr>
        <p:spPr/>
        <p:txBody>
          <a:bodyPr/>
          <a:lstStyle/>
          <a:p>
            <a:fld id="{60D67CF0-DC1A-4364-9E4D-01515B8BFD14}" type="slidenum">
              <a:rPr lang="en-US" smtClean="0"/>
              <a:t>14</a:t>
            </a:fld>
            <a:endParaRPr lang="en-US"/>
          </a:p>
        </p:txBody>
      </p:sp>
    </p:spTree>
    <p:extLst>
      <p:ext uri="{BB962C8B-B14F-4D97-AF65-F5344CB8AC3E}">
        <p14:creationId xmlns:p14="http://schemas.microsoft.com/office/powerpoint/2010/main" val="286912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Adds </a:t>
            </a:r>
            <a:r>
              <a:rPr lang="en-US" sz="1200" dirty="0"/>
              <a:t>2kDa to each reduced cysteine of unformed disulfide bonds </a:t>
            </a:r>
          </a:p>
          <a:p>
            <a:endParaRPr lang="en-US" dirty="0"/>
          </a:p>
        </p:txBody>
      </p:sp>
      <p:sp>
        <p:nvSpPr>
          <p:cNvPr id="4" name="Slide Number Placeholder 3"/>
          <p:cNvSpPr>
            <a:spLocks noGrp="1"/>
          </p:cNvSpPr>
          <p:nvPr>
            <p:ph type="sldNum" sz="quarter" idx="5"/>
          </p:nvPr>
        </p:nvSpPr>
        <p:spPr/>
        <p:txBody>
          <a:bodyPr/>
          <a:lstStyle/>
          <a:p>
            <a:fld id="{60D67CF0-DC1A-4364-9E4D-01515B8BFD14}" type="slidenum">
              <a:rPr lang="en-US" smtClean="0"/>
              <a:t>15</a:t>
            </a:fld>
            <a:endParaRPr lang="en-US"/>
          </a:p>
        </p:txBody>
      </p:sp>
    </p:spTree>
    <p:extLst>
      <p:ext uri="{BB962C8B-B14F-4D97-AF65-F5344CB8AC3E}">
        <p14:creationId xmlns:p14="http://schemas.microsoft.com/office/powerpoint/2010/main" val="4072774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Aim 2: we can potentially identify other proteins/pathways that are important in virulence/</a:t>
            </a:r>
            <a:r>
              <a:rPr lang="en-US" dirty="0" err="1"/>
              <a:t>antivirulence</a:t>
            </a:r>
            <a:r>
              <a:rPr lang="en-US" dirty="0"/>
              <a:t> in other pathogens. </a:t>
            </a:r>
          </a:p>
        </p:txBody>
      </p:sp>
      <p:sp>
        <p:nvSpPr>
          <p:cNvPr id="4" name="Slide Number Placeholder 3"/>
          <p:cNvSpPr>
            <a:spLocks noGrp="1"/>
          </p:cNvSpPr>
          <p:nvPr>
            <p:ph type="sldNum" sz="quarter" idx="5"/>
          </p:nvPr>
        </p:nvSpPr>
        <p:spPr/>
        <p:txBody>
          <a:bodyPr/>
          <a:lstStyle/>
          <a:p>
            <a:fld id="{60D67CF0-DC1A-4364-9E4D-01515B8BFD14}" type="slidenum">
              <a:rPr lang="en-US" smtClean="0"/>
              <a:t>17</a:t>
            </a:fld>
            <a:endParaRPr lang="en-US"/>
          </a:p>
        </p:txBody>
      </p:sp>
    </p:spTree>
    <p:extLst>
      <p:ext uri="{BB962C8B-B14F-4D97-AF65-F5344CB8AC3E}">
        <p14:creationId xmlns:p14="http://schemas.microsoft.com/office/powerpoint/2010/main" val="1970406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we are working with a pathogen we are largely interested in genes that control virulence and the ability of this pathogen to survive in macrophage is key for it to cause infection. One gene that is critical for intramacrophage growth is </a:t>
            </a:r>
            <a:r>
              <a:rPr lang="en-US" dirty="0" err="1"/>
              <a:t>PmrA</a:t>
            </a:r>
            <a:r>
              <a:rPr lang="en-US" dirty="0"/>
              <a:t>. </a:t>
            </a:r>
          </a:p>
        </p:txBody>
      </p:sp>
      <p:sp>
        <p:nvSpPr>
          <p:cNvPr id="4" name="Slide Number Placeholder 3"/>
          <p:cNvSpPr>
            <a:spLocks noGrp="1"/>
          </p:cNvSpPr>
          <p:nvPr>
            <p:ph type="sldNum" sz="quarter" idx="5"/>
          </p:nvPr>
        </p:nvSpPr>
        <p:spPr/>
        <p:txBody>
          <a:bodyPr/>
          <a:lstStyle/>
          <a:p>
            <a:fld id="{3481758F-7332-489C-8995-67D7AB95E837}" type="slidenum">
              <a:rPr lang="en-US" smtClean="0"/>
              <a:t>3</a:t>
            </a:fld>
            <a:endParaRPr lang="en-US"/>
          </a:p>
        </p:txBody>
      </p:sp>
    </p:spTree>
    <p:extLst>
      <p:ext uri="{BB962C8B-B14F-4D97-AF65-F5344CB8AC3E}">
        <p14:creationId xmlns:p14="http://schemas.microsoft.com/office/powerpoint/2010/main" val="674188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FPI which is where the best characterized virulence factors have been found, however a more recent study showed that </a:t>
            </a:r>
            <a:r>
              <a:rPr lang="en-US" dirty="0" err="1"/>
              <a:t>PmrA</a:t>
            </a:r>
            <a:r>
              <a:rPr lang="en-US" dirty="0"/>
              <a:t> was not found at FPI promoters.  </a:t>
            </a:r>
          </a:p>
          <a:p>
            <a:r>
              <a:rPr lang="en-US" dirty="0"/>
              <a:t>Now I am going to show you the data that supports this. </a:t>
            </a:r>
          </a:p>
        </p:txBody>
      </p:sp>
      <p:sp>
        <p:nvSpPr>
          <p:cNvPr id="4" name="Slide Number Placeholder 3"/>
          <p:cNvSpPr>
            <a:spLocks noGrp="1"/>
          </p:cNvSpPr>
          <p:nvPr>
            <p:ph type="sldNum" sz="quarter" idx="5"/>
          </p:nvPr>
        </p:nvSpPr>
        <p:spPr/>
        <p:txBody>
          <a:bodyPr/>
          <a:lstStyle/>
          <a:p>
            <a:fld id="{60D67CF0-DC1A-4364-9E4D-01515B8BFD14}" type="slidenum">
              <a:rPr lang="en-US" smtClean="0"/>
              <a:t>4</a:t>
            </a:fld>
            <a:endParaRPr lang="en-US"/>
          </a:p>
        </p:txBody>
      </p:sp>
    </p:spTree>
    <p:extLst>
      <p:ext uri="{BB962C8B-B14F-4D97-AF65-F5344CB8AC3E}">
        <p14:creationId xmlns:p14="http://schemas.microsoft.com/office/powerpoint/2010/main" val="3182349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data from an RNA seq experiment comparing WT cells and cells lacking </a:t>
            </a:r>
            <a:r>
              <a:rPr lang="en-US" dirty="0" err="1"/>
              <a:t>PmrA</a:t>
            </a:r>
            <a:r>
              <a:rPr lang="en-US" dirty="0"/>
              <a:t>. Each dot here represents a different gene and each gene below this line is positively controlled by </a:t>
            </a:r>
            <a:r>
              <a:rPr lang="en-US" dirty="0" err="1"/>
              <a:t>PmrA</a:t>
            </a:r>
            <a:r>
              <a:rPr lang="en-US" dirty="0"/>
              <a:t> and every gene above this line is positively controlled by </a:t>
            </a:r>
            <a:r>
              <a:rPr lang="en-US" dirty="0" err="1"/>
              <a:t>PmrA</a:t>
            </a:r>
            <a:r>
              <a:rPr lang="en-US" dirty="0"/>
              <a:t>. With </a:t>
            </a:r>
            <a:r>
              <a:rPr lang="en-US" dirty="0" err="1"/>
              <a:t>PriM</a:t>
            </a:r>
            <a:r>
              <a:rPr lang="en-US" dirty="0"/>
              <a:t> being the most tightly controlled gene. Shows us that </a:t>
            </a:r>
            <a:r>
              <a:rPr lang="en-US" dirty="0" err="1"/>
              <a:t>PmrA</a:t>
            </a:r>
            <a:r>
              <a:rPr lang="en-US" dirty="0"/>
              <a:t> is functioning as a negative regulator with the largest effect on </a:t>
            </a:r>
            <a:r>
              <a:rPr lang="en-US" dirty="0" err="1"/>
              <a:t>PriM</a:t>
            </a:r>
            <a:r>
              <a:rPr lang="en-US" dirty="0"/>
              <a:t>. So looking at this data we can ask is </a:t>
            </a:r>
            <a:r>
              <a:rPr lang="en-US" dirty="0" err="1"/>
              <a:t>PriM</a:t>
            </a:r>
            <a:r>
              <a:rPr lang="en-US" dirty="0"/>
              <a:t> the reason for cells lacking </a:t>
            </a:r>
            <a:r>
              <a:rPr lang="en-US" dirty="0" err="1"/>
              <a:t>PmrA</a:t>
            </a:r>
            <a:r>
              <a:rPr lang="en-US" dirty="0"/>
              <a:t> to be avirulent? </a:t>
            </a:r>
          </a:p>
        </p:txBody>
      </p:sp>
      <p:sp>
        <p:nvSpPr>
          <p:cNvPr id="4" name="Slide Number Placeholder 3"/>
          <p:cNvSpPr>
            <a:spLocks noGrp="1"/>
          </p:cNvSpPr>
          <p:nvPr>
            <p:ph type="sldNum" sz="quarter" idx="10"/>
          </p:nvPr>
        </p:nvSpPr>
        <p:spPr/>
        <p:txBody>
          <a:bodyPr/>
          <a:lstStyle/>
          <a:p>
            <a:fld id="{727EB723-9468-5540-A4E7-A08875E17255}" type="slidenum">
              <a:rPr lang="en-US" smtClean="0"/>
              <a:t>5</a:t>
            </a:fld>
            <a:endParaRPr lang="en-US"/>
          </a:p>
        </p:txBody>
      </p:sp>
    </p:spTree>
    <p:extLst>
      <p:ext uri="{BB962C8B-B14F-4D97-AF65-F5344CB8AC3E}">
        <p14:creationId xmlns:p14="http://schemas.microsoft.com/office/powerpoint/2010/main" val="994285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 am showing you results from an intramacrophage infection assay with the number of intracellular bacteria in on the y-axis comparing 4 different strains. In this assay we know that about 100 bacterial cells get into the macrophage and you can see a large increase in bacterial number in the wildtype cells after 24 hours. when </a:t>
            </a:r>
            <a:r>
              <a:rPr lang="en-US" dirty="0" err="1"/>
              <a:t>pmrA</a:t>
            </a:r>
            <a:r>
              <a:rPr lang="en-US" dirty="0"/>
              <a:t> is absent meaning that </a:t>
            </a:r>
            <a:r>
              <a:rPr lang="en-US" dirty="0" err="1"/>
              <a:t>priM</a:t>
            </a:r>
            <a:r>
              <a:rPr lang="en-US" dirty="0"/>
              <a:t> is being produced, the cells can no longer replicate to high numbers. However when both </a:t>
            </a:r>
            <a:r>
              <a:rPr lang="en-US" dirty="0" err="1"/>
              <a:t>pmrA</a:t>
            </a:r>
            <a:r>
              <a:rPr lang="en-US" dirty="0"/>
              <a:t> and </a:t>
            </a:r>
            <a:r>
              <a:rPr lang="en-US" dirty="0" err="1"/>
              <a:t>PriM</a:t>
            </a:r>
            <a:r>
              <a:rPr lang="en-US" dirty="0"/>
              <a:t> are deleted we can almost completely recover the wildtype level of intramacrophage growth. And this and other experiments have shown that production of </a:t>
            </a:r>
            <a:r>
              <a:rPr lang="en-US" dirty="0" err="1"/>
              <a:t>PriM</a:t>
            </a:r>
            <a:r>
              <a:rPr lang="en-US" dirty="0"/>
              <a:t> is inhibitory to intramacrophage growth. </a:t>
            </a:r>
          </a:p>
        </p:txBody>
      </p:sp>
      <p:sp>
        <p:nvSpPr>
          <p:cNvPr id="4" name="Slide Number Placeholder 3"/>
          <p:cNvSpPr>
            <a:spLocks noGrp="1"/>
          </p:cNvSpPr>
          <p:nvPr>
            <p:ph type="sldNum" sz="quarter" idx="5"/>
          </p:nvPr>
        </p:nvSpPr>
        <p:spPr/>
        <p:txBody>
          <a:bodyPr/>
          <a:lstStyle/>
          <a:p>
            <a:fld id="{60D67CF0-DC1A-4364-9E4D-01515B8BFD14}" type="slidenum">
              <a:rPr lang="en-US" smtClean="0"/>
              <a:t>6</a:t>
            </a:fld>
            <a:endParaRPr lang="en-US"/>
          </a:p>
        </p:txBody>
      </p:sp>
    </p:spTree>
    <p:extLst>
      <p:ext uri="{BB962C8B-B14F-4D97-AF65-F5344CB8AC3E}">
        <p14:creationId xmlns:p14="http://schemas.microsoft.com/office/powerpoint/2010/main" val="3729457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testing a hypothesis about </a:t>
            </a:r>
            <a:r>
              <a:rPr lang="en-US" dirty="0" err="1"/>
              <a:t>PriM</a:t>
            </a:r>
            <a:r>
              <a:rPr lang="en-US" dirty="0"/>
              <a:t> and its role in disulfide bond formation. </a:t>
            </a:r>
          </a:p>
        </p:txBody>
      </p:sp>
      <p:sp>
        <p:nvSpPr>
          <p:cNvPr id="4" name="Slide Number Placeholder 3"/>
          <p:cNvSpPr>
            <a:spLocks noGrp="1"/>
          </p:cNvSpPr>
          <p:nvPr>
            <p:ph type="sldNum" sz="quarter" idx="5"/>
          </p:nvPr>
        </p:nvSpPr>
        <p:spPr/>
        <p:txBody>
          <a:bodyPr/>
          <a:lstStyle/>
          <a:p>
            <a:fld id="{60D67CF0-DC1A-4364-9E4D-01515B8BFD14}" type="slidenum">
              <a:rPr lang="en-US" smtClean="0"/>
              <a:t>7</a:t>
            </a:fld>
            <a:endParaRPr lang="en-US"/>
          </a:p>
        </p:txBody>
      </p:sp>
    </p:spTree>
    <p:extLst>
      <p:ext uri="{BB962C8B-B14F-4D97-AF65-F5344CB8AC3E}">
        <p14:creationId xmlns:p14="http://schemas.microsoft.com/office/powerpoint/2010/main" val="654857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 crystal structure of </a:t>
            </a:r>
            <a:r>
              <a:rPr lang="en-US" dirty="0" err="1"/>
              <a:t>PriM</a:t>
            </a:r>
            <a:r>
              <a:rPr lang="en-US" dirty="0"/>
              <a:t> that was solved by our collaborators at Duke university and we can use this structure to create targeted mutations based on structural features that may be critical to the function of </a:t>
            </a:r>
            <a:r>
              <a:rPr lang="en-US" dirty="0" err="1"/>
              <a:t>PriM</a:t>
            </a:r>
            <a:r>
              <a:rPr lang="en-US" dirty="0"/>
              <a:t>.</a:t>
            </a:r>
          </a:p>
        </p:txBody>
      </p:sp>
      <p:sp>
        <p:nvSpPr>
          <p:cNvPr id="4" name="Slide Number Placeholder 3"/>
          <p:cNvSpPr>
            <a:spLocks noGrp="1"/>
          </p:cNvSpPr>
          <p:nvPr>
            <p:ph type="sldNum" sz="quarter" idx="5"/>
          </p:nvPr>
        </p:nvSpPr>
        <p:spPr/>
        <p:txBody>
          <a:bodyPr/>
          <a:lstStyle/>
          <a:p>
            <a:fld id="{60D67CF0-DC1A-4364-9E4D-01515B8BFD14}" type="slidenum">
              <a:rPr lang="en-US" smtClean="0"/>
              <a:t>8</a:t>
            </a:fld>
            <a:endParaRPr lang="en-US"/>
          </a:p>
        </p:txBody>
      </p:sp>
    </p:spTree>
    <p:extLst>
      <p:ext uri="{BB962C8B-B14F-4D97-AF65-F5344CB8AC3E}">
        <p14:creationId xmlns:p14="http://schemas.microsoft.com/office/powerpoint/2010/main" val="1311194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Crystal structure of </a:t>
            </a:r>
            <a:r>
              <a:rPr lang="en-US" dirty="0" err="1"/>
              <a:t>PriM</a:t>
            </a:r>
            <a:r>
              <a:rPr lang="en-US" dirty="0"/>
              <a:t> as solved by our collaborators at Duke. Described as a novel fold with no structural homology to known proteins. Structure revealed an electropositive flexible tip, a potential small molecule binding pocket where acetate was found during crystallization, disulfide bond. Now that we know about these structural features of </a:t>
            </a:r>
            <a:r>
              <a:rPr lang="en-US" dirty="0" err="1"/>
              <a:t>PriM</a:t>
            </a:r>
            <a:r>
              <a:rPr lang="en-US" dirty="0"/>
              <a:t> we can ask what would happen to the function  of this protein if we changed these structural elements.    </a:t>
            </a:r>
          </a:p>
        </p:txBody>
      </p:sp>
      <p:sp>
        <p:nvSpPr>
          <p:cNvPr id="4" name="Slide Number Placeholder 3"/>
          <p:cNvSpPr>
            <a:spLocks noGrp="1"/>
          </p:cNvSpPr>
          <p:nvPr>
            <p:ph type="sldNum" sz="quarter" idx="5"/>
          </p:nvPr>
        </p:nvSpPr>
        <p:spPr/>
        <p:txBody>
          <a:bodyPr/>
          <a:lstStyle/>
          <a:p>
            <a:fld id="{60D67CF0-DC1A-4364-9E4D-01515B8BFD14}" type="slidenum">
              <a:rPr lang="en-US" smtClean="0"/>
              <a:t>9</a:t>
            </a:fld>
            <a:endParaRPr lang="en-US"/>
          </a:p>
        </p:txBody>
      </p:sp>
    </p:spTree>
    <p:extLst>
      <p:ext uri="{BB962C8B-B14F-4D97-AF65-F5344CB8AC3E}">
        <p14:creationId xmlns:p14="http://schemas.microsoft.com/office/powerpoint/2010/main" val="84727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hoping that one of these structural features will be essential to the function of </a:t>
            </a:r>
            <a:r>
              <a:rPr lang="en-US" dirty="0" err="1"/>
              <a:t>PriM</a:t>
            </a:r>
            <a:r>
              <a:rPr lang="en-US" dirty="0"/>
              <a:t> and we can test these mutants in macrophage to see if any of them can restore virulence. </a:t>
            </a:r>
          </a:p>
        </p:txBody>
      </p:sp>
      <p:sp>
        <p:nvSpPr>
          <p:cNvPr id="4" name="Slide Number Placeholder 3"/>
          <p:cNvSpPr>
            <a:spLocks noGrp="1"/>
          </p:cNvSpPr>
          <p:nvPr>
            <p:ph type="sldNum" sz="quarter" idx="5"/>
          </p:nvPr>
        </p:nvSpPr>
        <p:spPr/>
        <p:txBody>
          <a:bodyPr/>
          <a:lstStyle/>
          <a:p>
            <a:fld id="{60D67CF0-DC1A-4364-9E4D-01515B8BFD14}" type="slidenum">
              <a:rPr lang="en-US" smtClean="0"/>
              <a:t>11</a:t>
            </a:fld>
            <a:endParaRPr lang="en-US"/>
          </a:p>
        </p:txBody>
      </p:sp>
    </p:spTree>
    <p:extLst>
      <p:ext uri="{BB962C8B-B14F-4D97-AF65-F5344CB8AC3E}">
        <p14:creationId xmlns:p14="http://schemas.microsoft.com/office/powerpoint/2010/main" val="391793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168C0-96C3-4C58-9286-77F03BDD7D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C79D107-E1C0-46F3-8907-C6126B4F30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43D6CD-1B8D-42A8-86FD-1CC192A4FEBD}"/>
              </a:ext>
            </a:extLst>
          </p:cNvPr>
          <p:cNvSpPr>
            <a:spLocks noGrp="1"/>
          </p:cNvSpPr>
          <p:nvPr>
            <p:ph type="dt" sz="half" idx="10"/>
          </p:nvPr>
        </p:nvSpPr>
        <p:spPr/>
        <p:txBody>
          <a:bodyPr/>
          <a:lstStyle/>
          <a:p>
            <a:fld id="{F2645023-BEE6-4F96-B995-8E8FC8B552DE}" type="datetime1">
              <a:rPr lang="en-US" smtClean="0"/>
              <a:t>10/7/2019</a:t>
            </a:fld>
            <a:endParaRPr lang="en-US"/>
          </a:p>
        </p:txBody>
      </p:sp>
      <p:sp>
        <p:nvSpPr>
          <p:cNvPr id="5" name="Footer Placeholder 4">
            <a:extLst>
              <a:ext uri="{FF2B5EF4-FFF2-40B4-BE49-F238E27FC236}">
                <a16:creationId xmlns:a16="http://schemas.microsoft.com/office/drawing/2014/main" id="{F6939BEE-EA79-4F88-B9C1-C9FD575CE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F021C-DADC-4DEF-99ED-A4172942A42A}"/>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682140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B31B3-A653-4979-AE35-ED3D2D2606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AEAD74-5ECE-42FA-B9E5-1198BA5679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35ACDA-F152-436D-94E1-F7CB96686580}"/>
              </a:ext>
            </a:extLst>
          </p:cNvPr>
          <p:cNvSpPr>
            <a:spLocks noGrp="1"/>
          </p:cNvSpPr>
          <p:nvPr>
            <p:ph type="dt" sz="half" idx="10"/>
          </p:nvPr>
        </p:nvSpPr>
        <p:spPr/>
        <p:txBody>
          <a:bodyPr/>
          <a:lstStyle/>
          <a:p>
            <a:fld id="{CA231C08-05C8-4AEE-8396-CBEA89597B13}" type="datetime1">
              <a:rPr lang="en-US" smtClean="0"/>
              <a:t>10/7/2019</a:t>
            </a:fld>
            <a:endParaRPr lang="en-US"/>
          </a:p>
        </p:txBody>
      </p:sp>
      <p:sp>
        <p:nvSpPr>
          <p:cNvPr id="5" name="Footer Placeholder 4">
            <a:extLst>
              <a:ext uri="{FF2B5EF4-FFF2-40B4-BE49-F238E27FC236}">
                <a16:creationId xmlns:a16="http://schemas.microsoft.com/office/drawing/2014/main" id="{7AEFF929-0186-4170-91F9-0A0943D22B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2E89B-1E61-4F3B-B9AA-6425947B9B22}"/>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1143245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C5B02F-F41B-4E49-ABE4-83B1087529E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5D235E-5FA7-4BF5-BEDD-170DB028F1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31E1E3-C5C4-4C36-A3D2-3A764D621CAF}"/>
              </a:ext>
            </a:extLst>
          </p:cNvPr>
          <p:cNvSpPr>
            <a:spLocks noGrp="1"/>
          </p:cNvSpPr>
          <p:nvPr>
            <p:ph type="dt" sz="half" idx="10"/>
          </p:nvPr>
        </p:nvSpPr>
        <p:spPr/>
        <p:txBody>
          <a:bodyPr/>
          <a:lstStyle/>
          <a:p>
            <a:fld id="{25CCC9DF-DEC0-4E3F-836E-481A98C72BBE}" type="datetime1">
              <a:rPr lang="en-US" smtClean="0"/>
              <a:t>10/7/2019</a:t>
            </a:fld>
            <a:endParaRPr lang="en-US"/>
          </a:p>
        </p:txBody>
      </p:sp>
      <p:sp>
        <p:nvSpPr>
          <p:cNvPr id="5" name="Footer Placeholder 4">
            <a:extLst>
              <a:ext uri="{FF2B5EF4-FFF2-40B4-BE49-F238E27FC236}">
                <a16:creationId xmlns:a16="http://schemas.microsoft.com/office/drawing/2014/main" id="{83994435-60E4-4B3B-B70B-D8E62621C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C937B0-D75C-403E-9217-5A59D12E4697}"/>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2424136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F0833-B35C-4FF8-8FB9-A2D488B025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45A2DC-79E3-40AB-BFD2-7B5AEE37AA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5ABDAC-E68C-49CB-AC1D-3D3E368FA009}"/>
              </a:ext>
            </a:extLst>
          </p:cNvPr>
          <p:cNvSpPr>
            <a:spLocks noGrp="1"/>
          </p:cNvSpPr>
          <p:nvPr>
            <p:ph type="dt" sz="half" idx="10"/>
          </p:nvPr>
        </p:nvSpPr>
        <p:spPr/>
        <p:txBody>
          <a:bodyPr/>
          <a:lstStyle/>
          <a:p>
            <a:fld id="{85561ADB-3972-40A8-90A7-BD30FFB27889}" type="datetime1">
              <a:rPr lang="en-US" smtClean="0"/>
              <a:t>10/7/2019</a:t>
            </a:fld>
            <a:endParaRPr lang="en-US"/>
          </a:p>
        </p:txBody>
      </p:sp>
      <p:sp>
        <p:nvSpPr>
          <p:cNvPr id="5" name="Footer Placeholder 4">
            <a:extLst>
              <a:ext uri="{FF2B5EF4-FFF2-40B4-BE49-F238E27FC236}">
                <a16:creationId xmlns:a16="http://schemas.microsoft.com/office/drawing/2014/main" id="{17754FD7-3CD1-4CB5-8735-D1B6C6A20F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616584-6576-47EC-A39F-EF8BA34B1107}"/>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3289274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E49E8-4955-46FE-912E-2C3FEBDCDB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55ADB-1557-42AA-A347-89F3EAED4A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596A92-100E-429A-951F-4AC121F9D18F}"/>
              </a:ext>
            </a:extLst>
          </p:cNvPr>
          <p:cNvSpPr>
            <a:spLocks noGrp="1"/>
          </p:cNvSpPr>
          <p:nvPr>
            <p:ph type="dt" sz="half" idx="10"/>
          </p:nvPr>
        </p:nvSpPr>
        <p:spPr/>
        <p:txBody>
          <a:bodyPr/>
          <a:lstStyle/>
          <a:p>
            <a:fld id="{3DE4FF50-532F-4FDA-B435-2CBE225337A8}" type="datetime1">
              <a:rPr lang="en-US" smtClean="0"/>
              <a:t>10/7/2019</a:t>
            </a:fld>
            <a:endParaRPr lang="en-US"/>
          </a:p>
        </p:txBody>
      </p:sp>
      <p:sp>
        <p:nvSpPr>
          <p:cNvPr id="5" name="Footer Placeholder 4">
            <a:extLst>
              <a:ext uri="{FF2B5EF4-FFF2-40B4-BE49-F238E27FC236}">
                <a16:creationId xmlns:a16="http://schemas.microsoft.com/office/drawing/2014/main" id="{0D490E7D-1499-4474-B462-AB36A45AA7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77C64B-8DC5-4AD2-9E8F-9017A2A68827}"/>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4046966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0F1FA-0D72-42C1-9215-169E44CB00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85C574-6CF0-4DFF-81E9-E97CCCCF98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2AC10C-427D-4C6D-B81F-1FF0FFBA56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C60DC20-942A-442F-866F-FD1C9F773190}"/>
              </a:ext>
            </a:extLst>
          </p:cNvPr>
          <p:cNvSpPr>
            <a:spLocks noGrp="1"/>
          </p:cNvSpPr>
          <p:nvPr>
            <p:ph type="dt" sz="half" idx="10"/>
          </p:nvPr>
        </p:nvSpPr>
        <p:spPr/>
        <p:txBody>
          <a:bodyPr/>
          <a:lstStyle/>
          <a:p>
            <a:fld id="{EB7BC525-9555-4D1F-9552-230551A3FA6F}" type="datetime1">
              <a:rPr lang="en-US" smtClean="0"/>
              <a:t>10/7/2019</a:t>
            </a:fld>
            <a:endParaRPr lang="en-US"/>
          </a:p>
        </p:txBody>
      </p:sp>
      <p:sp>
        <p:nvSpPr>
          <p:cNvPr id="6" name="Footer Placeholder 5">
            <a:extLst>
              <a:ext uri="{FF2B5EF4-FFF2-40B4-BE49-F238E27FC236}">
                <a16:creationId xmlns:a16="http://schemas.microsoft.com/office/drawing/2014/main" id="{4D6C371B-5827-465C-8236-1BD114B0A7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D7D179-2F1D-4EF5-9CEF-5366C2F07E0E}"/>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2044571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CF917-5E61-4D25-9C06-A7D5642D4C4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2F05C2-5023-4D25-88E8-ED6CAA54D5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5744FA-16F5-48FA-A37B-BF572869D1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46E9EF-6EF0-443D-8563-E703C0FF36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67975E-0479-46DA-B0F2-E341D01FC1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EA64B6-B978-4CAF-B40A-7AB5CF2B98FD}"/>
              </a:ext>
            </a:extLst>
          </p:cNvPr>
          <p:cNvSpPr>
            <a:spLocks noGrp="1"/>
          </p:cNvSpPr>
          <p:nvPr>
            <p:ph type="dt" sz="half" idx="10"/>
          </p:nvPr>
        </p:nvSpPr>
        <p:spPr/>
        <p:txBody>
          <a:bodyPr/>
          <a:lstStyle/>
          <a:p>
            <a:fld id="{4BCB4AE8-33B4-4A77-AC93-58E72E883B52}" type="datetime1">
              <a:rPr lang="en-US" smtClean="0"/>
              <a:t>10/7/2019</a:t>
            </a:fld>
            <a:endParaRPr lang="en-US"/>
          </a:p>
        </p:txBody>
      </p:sp>
      <p:sp>
        <p:nvSpPr>
          <p:cNvPr id="8" name="Footer Placeholder 7">
            <a:extLst>
              <a:ext uri="{FF2B5EF4-FFF2-40B4-BE49-F238E27FC236}">
                <a16:creationId xmlns:a16="http://schemas.microsoft.com/office/drawing/2014/main" id="{F0A316E8-9805-411A-B405-0AAC063231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A6BCEC-63F8-4D92-A8FA-06A70987517A}"/>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3159662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11412-FE2A-405D-A32D-753C1FDB0A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512B722-496D-4B61-B879-608A04B4F014}"/>
              </a:ext>
            </a:extLst>
          </p:cNvPr>
          <p:cNvSpPr>
            <a:spLocks noGrp="1"/>
          </p:cNvSpPr>
          <p:nvPr>
            <p:ph type="dt" sz="half" idx="10"/>
          </p:nvPr>
        </p:nvSpPr>
        <p:spPr/>
        <p:txBody>
          <a:bodyPr/>
          <a:lstStyle/>
          <a:p>
            <a:fld id="{E6AAC7BB-1CCC-4B67-8772-169AF3BD3510}" type="datetime1">
              <a:rPr lang="en-US" smtClean="0"/>
              <a:t>10/7/2019</a:t>
            </a:fld>
            <a:endParaRPr lang="en-US"/>
          </a:p>
        </p:txBody>
      </p:sp>
      <p:sp>
        <p:nvSpPr>
          <p:cNvPr id="4" name="Footer Placeholder 3">
            <a:extLst>
              <a:ext uri="{FF2B5EF4-FFF2-40B4-BE49-F238E27FC236}">
                <a16:creationId xmlns:a16="http://schemas.microsoft.com/office/drawing/2014/main" id="{12646B40-7AD7-4296-9FE3-24BFD817CC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7F1661A-66AD-450D-83AD-EB08B6D84CCF}"/>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1217073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DD6638-0214-47A5-9BC2-B81F09A30733}"/>
              </a:ext>
            </a:extLst>
          </p:cNvPr>
          <p:cNvSpPr>
            <a:spLocks noGrp="1"/>
          </p:cNvSpPr>
          <p:nvPr>
            <p:ph type="dt" sz="half" idx="10"/>
          </p:nvPr>
        </p:nvSpPr>
        <p:spPr/>
        <p:txBody>
          <a:bodyPr/>
          <a:lstStyle/>
          <a:p>
            <a:fld id="{8F9F2E4F-5063-4EE5-A232-C9F94D21B93A}" type="datetime1">
              <a:rPr lang="en-US" smtClean="0"/>
              <a:t>10/7/2019</a:t>
            </a:fld>
            <a:endParaRPr lang="en-US"/>
          </a:p>
        </p:txBody>
      </p:sp>
      <p:sp>
        <p:nvSpPr>
          <p:cNvPr id="3" name="Footer Placeholder 2">
            <a:extLst>
              <a:ext uri="{FF2B5EF4-FFF2-40B4-BE49-F238E27FC236}">
                <a16:creationId xmlns:a16="http://schemas.microsoft.com/office/drawing/2014/main" id="{5F8104C5-0CFC-4761-8B1F-EE7672B721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259ACA-BDA8-4B40-86F8-150C8490932D}"/>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1865271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ABF35-4D22-466D-8CC0-50A81A5B12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9ED659-20FF-4FD7-987A-E5D18A1862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FF74A5-CEF6-45A4-A9D2-13F431FAA5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31C403-9079-457C-BE13-0EA0250DF242}"/>
              </a:ext>
            </a:extLst>
          </p:cNvPr>
          <p:cNvSpPr>
            <a:spLocks noGrp="1"/>
          </p:cNvSpPr>
          <p:nvPr>
            <p:ph type="dt" sz="half" idx="10"/>
          </p:nvPr>
        </p:nvSpPr>
        <p:spPr/>
        <p:txBody>
          <a:bodyPr/>
          <a:lstStyle/>
          <a:p>
            <a:fld id="{597007EF-8456-4595-9467-A4A7B7305509}" type="datetime1">
              <a:rPr lang="en-US" smtClean="0"/>
              <a:t>10/7/2019</a:t>
            </a:fld>
            <a:endParaRPr lang="en-US"/>
          </a:p>
        </p:txBody>
      </p:sp>
      <p:sp>
        <p:nvSpPr>
          <p:cNvPr id="6" name="Footer Placeholder 5">
            <a:extLst>
              <a:ext uri="{FF2B5EF4-FFF2-40B4-BE49-F238E27FC236}">
                <a16:creationId xmlns:a16="http://schemas.microsoft.com/office/drawing/2014/main" id="{B8FB00C3-3C0B-438F-94DF-01BCBF74FB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0FA190-6D91-4A98-ADC9-08FDDEE80D24}"/>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523989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B491C-B457-4C89-AB6E-805EC08DA3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B5EABA-585E-4822-B9AA-4BC7A9308E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AE6761-F9C7-47A4-9F16-D8EA35DE6C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EAE7FE-D253-4D8C-9802-9B6ED45DE059}"/>
              </a:ext>
            </a:extLst>
          </p:cNvPr>
          <p:cNvSpPr>
            <a:spLocks noGrp="1"/>
          </p:cNvSpPr>
          <p:nvPr>
            <p:ph type="dt" sz="half" idx="10"/>
          </p:nvPr>
        </p:nvSpPr>
        <p:spPr/>
        <p:txBody>
          <a:bodyPr/>
          <a:lstStyle/>
          <a:p>
            <a:fld id="{82CD4FA6-5EFA-4C27-8AB9-9674CA5A3099}" type="datetime1">
              <a:rPr lang="en-US" smtClean="0"/>
              <a:t>10/7/2019</a:t>
            </a:fld>
            <a:endParaRPr lang="en-US"/>
          </a:p>
        </p:txBody>
      </p:sp>
      <p:sp>
        <p:nvSpPr>
          <p:cNvPr id="6" name="Footer Placeholder 5">
            <a:extLst>
              <a:ext uri="{FF2B5EF4-FFF2-40B4-BE49-F238E27FC236}">
                <a16:creationId xmlns:a16="http://schemas.microsoft.com/office/drawing/2014/main" id="{453BE204-FED5-4F3F-A746-C59D82FA13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4B914B-FE3C-4A7E-9435-4D7EE454C75C}"/>
              </a:ext>
            </a:extLst>
          </p:cNvPr>
          <p:cNvSpPr>
            <a:spLocks noGrp="1"/>
          </p:cNvSpPr>
          <p:nvPr>
            <p:ph type="sldNum" sz="quarter" idx="12"/>
          </p:nvPr>
        </p:nvSpPr>
        <p:spPr/>
        <p:txBody>
          <a:bodyPr/>
          <a:lstStyle/>
          <a:p>
            <a:fld id="{3F4DCF36-8694-499B-B282-742C0D1643F1}" type="slidenum">
              <a:rPr lang="en-US" smtClean="0"/>
              <a:t>‹#›</a:t>
            </a:fld>
            <a:endParaRPr lang="en-US"/>
          </a:p>
        </p:txBody>
      </p:sp>
    </p:spTree>
    <p:extLst>
      <p:ext uri="{BB962C8B-B14F-4D97-AF65-F5344CB8AC3E}">
        <p14:creationId xmlns:p14="http://schemas.microsoft.com/office/powerpoint/2010/main" val="1566725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4F3D87-C81E-4B1E-8CB7-C0779A1FAD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C64372-A978-4691-B513-5A6CD78D78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767E74-33D2-4F70-A3A4-4690F08395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DA8194-3797-45F4-A12E-75D270BD9ADD}" type="datetime1">
              <a:rPr lang="en-US" smtClean="0"/>
              <a:t>10/7/2019</a:t>
            </a:fld>
            <a:endParaRPr lang="en-US"/>
          </a:p>
        </p:txBody>
      </p:sp>
      <p:sp>
        <p:nvSpPr>
          <p:cNvPr id="5" name="Footer Placeholder 4">
            <a:extLst>
              <a:ext uri="{FF2B5EF4-FFF2-40B4-BE49-F238E27FC236}">
                <a16:creationId xmlns:a16="http://schemas.microsoft.com/office/drawing/2014/main" id="{92826B66-162A-4BCE-9293-F8A4842FE0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F1EFB01-2231-4932-BECF-23727E3ACE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4DCF36-8694-499B-B282-742C0D1643F1}" type="slidenum">
              <a:rPr lang="en-US" smtClean="0"/>
              <a:t>‹#›</a:t>
            </a:fld>
            <a:endParaRPr lang="en-US"/>
          </a:p>
        </p:txBody>
      </p:sp>
    </p:spTree>
    <p:extLst>
      <p:ext uri="{BB962C8B-B14F-4D97-AF65-F5344CB8AC3E}">
        <p14:creationId xmlns:p14="http://schemas.microsoft.com/office/powerpoint/2010/main" val="3423025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C2EB6-B772-456E-8F16-86338790B312}"/>
              </a:ext>
            </a:extLst>
          </p:cNvPr>
          <p:cNvSpPr>
            <a:spLocks noGrp="1"/>
          </p:cNvSpPr>
          <p:nvPr>
            <p:ph type="ctrTitle"/>
          </p:nvPr>
        </p:nvSpPr>
        <p:spPr/>
        <p:txBody>
          <a:bodyPr>
            <a:normAutofit fontScale="90000"/>
          </a:bodyPr>
          <a:lstStyle/>
          <a:p>
            <a:r>
              <a:rPr lang="en-US" dirty="0"/>
              <a:t>Investigating the structure and function of a novel bacterial anti-virulence factor </a:t>
            </a:r>
          </a:p>
        </p:txBody>
      </p:sp>
      <p:sp>
        <p:nvSpPr>
          <p:cNvPr id="3" name="Subtitle 2">
            <a:extLst>
              <a:ext uri="{FF2B5EF4-FFF2-40B4-BE49-F238E27FC236}">
                <a16:creationId xmlns:a16="http://schemas.microsoft.com/office/drawing/2014/main" id="{B795E1E2-42D6-4E7A-B73A-35902D130EDD}"/>
              </a:ext>
            </a:extLst>
          </p:cNvPr>
          <p:cNvSpPr>
            <a:spLocks noGrp="1"/>
          </p:cNvSpPr>
          <p:nvPr>
            <p:ph type="subTitle" idx="1"/>
          </p:nvPr>
        </p:nvSpPr>
        <p:spPr/>
        <p:txBody>
          <a:bodyPr/>
          <a:lstStyle/>
          <a:p>
            <a:r>
              <a:rPr lang="en-US" dirty="0"/>
              <a:t>Jamie </a:t>
            </a:r>
            <a:r>
              <a:rPr lang="en-US" dirty="0" err="1"/>
              <a:t>Wandzilak</a:t>
            </a:r>
            <a:endParaRPr lang="en-US" dirty="0"/>
          </a:p>
        </p:txBody>
      </p:sp>
      <p:sp>
        <p:nvSpPr>
          <p:cNvPr id="4" name="Slide Number Placeholder 3">
            <a:extLst>
              <a:ext uri="{FF2B5EF4-FFF2-40B4-BE49-F238E27FC236}">
                <a16:creationId xmlns:a16="http://schemas.microsoft.com/office/drawing/2014/main" id="{671F4DAD-C29D-461E-AC07-103EE4D09987}"/>
              </a:ext>
            </a:extLst>
          </p:cNvPr>
          <p:cNvSpPr>
            <a:spLocks noGrp="1"/>
          </p:cNvSpPr>
          <p:nvPr>
            <p:ph type="sldNum" sz="quarter" idx="12"/>
          </p:nvPr>
        </p:nvSpPr>
        <p:spPr/>
        <p:txBody>
          <a:bodyPr/>
          <a:lstStyle/>
          <a:p>
            <a:fld id="{3F4DCF36-8694-499B-B282-742C0D1643F1}" type="slidenum">
              <a:rPr lang="en-US" smtClean="0"/>
              <a:t>1</a:t>
            </a:fld>
            <a:endParaRPr lang="en-US"/>
          </a:p>
        </p:txBody>
      </p:sp>
    </p:spTree>
    <p:extLst>
      <p:ext uri="{BB962C8B-B14F-4D97-AF65-F5344CB8AC3E}">
        <p14:creationId xmlns:p14="http://schemas.microsoft.com/office/powerpoint/2010/main" val="3894465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721F8-1FA5-41CB-BF2F-CF799AC5178D}"/>
              </a:ext>
            </a:extLst>
          </p:cNvPr>
          <p:cNvSpPr>
            <a:spLocks noGrp="1"/>
          </p:cNvSpPr>
          <p:nvPr>
            <p:ph type="title"/>
          </p:nvPr>
        </p:nvSpPr>
        <p:spPr>
          <a:xfrm>
            <a:off x="701508" y="187989"/>
            <a:ext cx="10515600" cy="716252"/>
          </a:xfrm>
        </p:spPr>
        <p:txBody>
          <a:bodyPr>
            <a:normAutofit/>
          </a:bodyPr>
          <a:lstStyle/>
          <a:p>
            <a:r>
              <a:rPr lang="en-US" sz="3600" dirty="0"/>
              <a:t>Mutant design  </a:t>
            </a:r>
          </a:p>
        </p:txBody>
      </p:sp>
      <p:graphicFrame>
        <p:nvGraphicFramePr>
          <p:cNvPr id="6" name="Table 5">
            <a:extLst>
              <a:ext uri="{FF2B5EF4-FFF2-40B4-BE49-F238E27FC236}">
                <a16:creationId xmlns:a16="http://schemas.microsoft.com/office/drawing/2014/main" id="{EA7F42EB-E34C-4789-963C-15C93C3F7AA4}"/>
              </a:ext>
            </a:extLst>
          </p:cNvPr>
          <p:cNvGraphicFramePr>
            <a:graphicFrameLocks noGrp="1"/>
          </p:cNvGraphicFramePr>
          <p:nvPr>
            <p:extLst>
              <p:ext uri="{D42A27DB-BD31-4B8C-83A1-F6EECF244321}">
                <p14:modId xmlns:p14="http://schemas.microsoft.com/office/powerpoint/2010/main" val="1534286748"/>
              </p:ext>
            </p:extLst>
          </p:nvPr>
        </p:nvGraphicFramePr>
        <p:xfrm>
          <a:off x="701508" y="1019301"/>
          <a:ext cx="10955104" cy="5301986"/>
        </p:xfrm>
        <a:graphic>
          <a:graphicData uri="http://schemas.openxmlformats.org/drawingml/2006/table">
            <a:tbl>
              <a:tblPr firstRow="1" firstCol="1" bandRow="1">
                <a:tableStyleId>{5C22544A-7EE6-4342-B048-85BDC9FD1C3A}</a:tableStyleId>
              </a:tblPr>
              <a:tblGrid>
                <a:gridCol w="1828483">
                  <a:extLst>
                    <a:ext uri="{9D8B030D-6E8A-4147-A177-3AD203B41FA5}">
                      <a16:colId xmlns:a16="http://schemas.microsoft.com/office/drawing/2014/main" val="2824165717"/>
                    </a:ext>
                  </a:extLst>
                </a:gridCol>
                <a:gridCol w="2581097">
                  <a:extLst>
                    <a:ext uri="{9D8B030D-6E8A-4147-A177-3AD203B41FA5}">
                      <a16:colId xmlns:a16="http://schemas.microsoft.com/office/drawing/2014/main" val="1307081030"/>
                    </a:ext>
                  </a:extLst>
                </a:gridCol>
                <a:gridCol w="3163108">
                  <a:extLst>
                    <a:ext uri="{9D8B030D-6E8A-4147-A177-3AD203B41FA5}">
                      <a16:colId xmlns:a16="http://schemas.microsoft.com/office/drawing/2014/main" val="2507834010"/>
                    </a:ext>
                  </a:extLst>
                </a:gridCol>
                <a:gridCol w="3382416">
                  <a:extLst>
                    <a:ext uri="{9D8B030D-6E8A-4147-A177-3AD203B41FA5}">
                      <a16:colId xmlns:a16="http://schemas.microsoft.com/office/drawing/2014/main" val="1688637145"/>
                    </a:ext>
                  </a:extLst>
                </a:gridCol>
              </a:tblGrid>
              <a:tr h="720808">
                <a:tc>
                  <a:txBody>
                    <a:bodyPr/>
                    <a:lstStyle/>
                    <a:p>
                      <a:pPr marL="0" marR="0">
                        <a:lnSpc>
                          <a:spcPct val="200000"/>
                        </a:lnSpc>
                        <a:spcBef>
                          <a:spcPts val="0"/>
                        </a:spcBef>
                        <a:spcAft>
                          <a:spcPts val="0"/>
                        </a:spcAft>
                      </a:pPr>
                      <a:r>
                        <a:rPr lang="en-US" sz="2000" dirty="0">
                          <a:effectLst/>
                        </a:rPr>
                        <a:t>Name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Purpose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Description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Illustration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extLst>
                  <a:ext uri="{0D108BD9-81ED-4DB2-BD59-A6C34878D82A}">
                    <a16:rowId xmlns:a16="http://schemas.microsoft.com/office/drawing/2014/main" val="661914687"/>
                  </a:ext>
                </a:extLst>
              </a:tr>
              <a:tr h="2379892">
                <a:tc>
                  <a:txBody>
                    <a:bodyPr/>
                    <a:lstStyle/>
                    <a:p>
                      <a:pPr marL="0" marR="0">
                        <a:lnSpc>
                          <a:spcPct val="200000"/>
                        </a:lnSpc>
                        <a:spcBef>
                          <a:spcPts val="0"/>
                        </a:spcBef>
                        <a:spcAft>
                          <a:spcPts val="0"/>
                        </a:spcAft>
                      </a:pPr>
                      <a:r>
                        <a:rPr lang="en-US" sz="2400" dirty="0">
                          <a:effectLst/>
                        </a:rPr>
                        <a:t>PriM_mtip1</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107000"/>
                        </a:lnSpc>
                        <a:spcBef>
                          <a:spcPts val="0"/>
                        </a:spcBef>
                        <a:spcAft>
                          <a:spcPts val="0"/>
                        </a:spcAft>
                      </a:pPr>
                      <a:r>
                        <a:rPr lang="en-US" sz="2000" kern="1200" dirty="0">
                          <a:solidFill>
                            <a:schemeClr val="dk1"/>
                          </a:solidFill>
                          <a:effectLst/>
                          <a:latin typeface="+mn-lt"/>
                          <a:ea typeface="+mn-ea"/>
                          <a:cs typeface="+mn-cs"/>
                        </a:rPr>
                        <a:t>Changes the tip region from an electropositive charge to electronegative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r>
                        <a:rPr lang="en-US" sz="2000" kern="1200" dirty="0">
                          <a:solidFill>
                            <a:schemeClr val="dk1"/>
                          </a:solidFill>
                          <a:effectLst/>
                          <a:latin typeface="+mn-lt"/>
                          <a:ea typeface="+mn-ea"/>
                          <a:cs typeface="+mn-cs"/>
                        </a:rPr>
                        <a:t>Mutations in the tip region: two lysine doublets (colored as red spheres) mutated to glutamic acid doublets </a:t>
                      </a:r>
                    </a:p>
                    <a:p>
                      <a:pPr marL="0" marR="0">
                        <a:lnSpc>
                          <a:spcPct val="200000"/>
                        </a:lnSpc>
                        <a:spcBef>
                          <a:spcPts val="0"/>
                        </a:spcBef>
                        <a:spcAft>
                          <a:spcPts val="0"/>
                        </a:spcAft>
                      </a:pPr>
                      <a:r>
                        <a:rPr lang="en-US" sz="900" dirty="0">
                          <a:effectLst/>
                        </a:rPr>
                        <a:t> </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extLst>
                  <a:ext uri="{0D108BD9-81ED-4DB2-BD59-A6C34878D82A}">
                    <a16:rowId xmlns:a16="http://schemas.microsoft.com/office/drawing/2014/main" val="3089023799"/>
                  </a:ext>
                </a:extLst>
              </a:tr>
              <a:tr h="2201286">
                <a:tc>
                  <a:txBody>
                    <a:bodyPr/>
                    <a:lstStyle/>
                    <a:p>
                      <a:pPr marL="0" marR="0">
                        <a:lnSpc>
                          <a:spcPct val="200000"/>
                        </a:lnSpc>
                        <a:spcBef>
                          <a:spcPts val="0"/>
                        </a:spcBef>
                        <a:spcAft>
                          <a:spcPts val="0"/>
                        </a:spcAft>
                      </a:pPr>
                      <a:r>
                        <a:rPr lang="en-US" sz="2400" dirty="0">
                          <a:effectLst/>
                        </a:rPr>
                        <a:t>PriM_mtip2</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107000"/>
                        </a:lnSpc>
                        <a:spcBef>
                          <a:spcPts val="0"/>
                        </a:spcBef>
                        <a:spcAft>
                          <a:spcPts val="0"/>
                        </a:spcAft>
                      </a:pPr>
                      <a:r>
                        <a:rPr lang="en-US" sz="2000" kern="1200" dirty="0">
                          <a:solidFill>
                            <a:schemeClr val="dk1"/>
                          </a:solidFill>
                          <a:effectLst/>
                          <a:latin typeface="+mn-lt"/>
                          <a:ea typeface="+mn-ea"/>
                          <a:cs typeface="+mn-cs"/>
                        </a:rPr>
                        <a:t>Changes the tip region from an electropositive charge to neutral charge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r>
                        <a:rPr lang="en-US" sz="2000" kern="1200" dirty="0">
                          <a:solidFill>
                            <a:schemeClr val="dk1"/>
                          </a:solidFill>
                          <a:effectLst/>
                          <a:latin typeface="+mn-lt"/>
                          <a:ea typeface="+mn-ea"/>
                          <a:cs typeface="+mn-cs"/>
                        </a:rPr>
                        <a:t>Mutations in the tip region: all amino acids in tip region (colored as red spheres) mutated to </a:t>
                      </a:r>
                      <a:r>
                        <a:rPr lang="en-US" sz="2000" kern="1200" dirty="0" err="1">
                          <a:solidFill>
                            <a:schemeClr val="dk1"/>
                          </a:solidFill>
                          <a:effectLst/>
                          <a:latin typeface="+mn-lt"/>
                          <a:ea typeface="+mn-ea"/>
                          <a:cs typeface="+mn-cs"/>
                        </a:rPr>
                        <a:t>glycines</a:t>
                      </a:r>
                      <a:r>
                        <a:rPr lang="en-US" sz="2000" kern="1200" dirty="0">
                          <a:solidFill>
                            <a:schemeClr val="dk1"/>
                          </a:solidFill>
                          <a:effectLst/>
                          <a:latin typeface="+mn-lt"/>
                          <a:ea typeface="+mn-ea"/>
                          <a:cs typeface="+mn-cs"/>
                        </a:rPr>
                        <a:t> </a:t>
                      </a:r>
                    </a:p>
                    <a:p>
                      <a:pPr marL="0" marR="0">
                        <a:lnSpc>
                          <a:spcPct val="200000"/>
                        </a:lnSpc>
                        <a:spcBef>
                          <a:spcPts val="0"/>
                        </a:spcBef>
                        <a:spcAft>
                          <a:spcPts val="0"/>
                        </a:spcAft>
                      </a:pPr>
                      <a:r>
                        <a:rPr lang="en-US" sz="1050" dirty="0">
                          <a:effectLst/>
                        </a:rPr>
                        <a:t>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extLst>
                  <a:ext uri="{0D108BD9-81ED-4DB2-BD59-A6C34878D82A}">
                    <a16:rowId xmlns:a16="http://schemas.microsoft.com/office/drawing/2014/main" val="3598406290"/>
                  </a:ext>
                </a:extLst>
              </a:tr>
            </a:tbl>
          </a:graphicData>
        </a:graphic>
      </p:graphicFrame>
      <p:pic>
        <p:nvPicPr>
          <p:cNvPr id="2051" name="Picture 1024">
            <a:extLst>
              <a:ext uri="{FF2B5EF4-FFF2-40B4-BE49-F238E27FC236}">
                <a16:creationId xmlns:a16="http://schemas.microsoft.com/office/drawing/2014/main" id="{E85BA6CF-387E-47C1-BCAC-E9A9E9155D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0383" y="4174764"/>
            <a:ext cx="2050125" cy="19862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62">
            <a:extLst>
              <a:ext uri="{FF2B5EF4-FFF2-40B4-BE49-F238E27FC236}">
                <a16:creationId xmlns:a16="http://schemas.microsoft.com/office/drawing/2014/main" id="{D0791915-CF2C-4690-8C98-2D9F9B64D0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3507" y="1986563"/>
            <a:ext cx="3066985" cy="173752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A603F0C8-341A-4DF0-B7AF-6835E7B0E49D}"/>
              </a:ext>
            </a:extLst>
          </p:cNvPr>
          <p:cNvSpPr>
            <a:spLocks noGrp="1"/>
          </p:cNvSpPr>
          <p:nvPr>
            <p:ph type="sldNum" sz="quarter" idx="12"/>
          </p:nvPr>
        </p:nvSpPr>
        <p:spPr/>
        <p:txBody>
          <a:bodyPr/>
          <a:lstStyle/>
          <a:p>
            <a:fld id="{3F4DCF36-8694-499B-B282-742C0D1643F1}" type="slidenum">
              <a:rPr lang="en-US" smtClean="0"/>
              <a:t>10</a:t>
            </a:fld>
            <a:endParaRPr lang="en-US"/>
          </a:p>
        </p:txBody>
      </p:sp>
    </p:spTree>
    <p:extLst>
      <p:ext uri="{BB962C8B-B14F-4D97-AF65-F5344CB8AC3E}">
        <p14:creationId xmlns:p14="http://schemas.microsoft.com/office/powerpoint/2010/main" val="2813290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D5A9C-BA80-4DA1-9584-CCB2D143E965}"/>
              </a:ext>
            </a:extLst>
          </p:cNvPr>
          <p:cNvSpPr>
            <a:spLocks noGrp="1"/>
          </p:cNvSpPr>
          <p:nvPr>
            <p:ph type="title"/>
          </p:nvPr>
        </p:nvSpPr>
        <p:spPr>
          <a:xfrm>
            <a:off x="649551" y="150440"/>
            <a:ext cx="10515600" cy="1325563"/>
          </a:xfrm>
        </p:spPr>
        <p:txBody>
          <a:bodyPr>
            <a:normAutofit/>
          </a:bodyPr>
          <a:lstStyle/>
          <a:p>
            <a:r>
              <a:rPr lang="en-US" sz="3600" dirty="0"/>
              <a:t>Mutant design</a:t>
            </a:r>
          </a:p>
        </p:txBody>
      </p:sp>
      <p:graphicFrame>
        <p:nvGraphicFramePr>
          <p:cNvPr id="4" name="Table 3">
            <a:extLst>
              <a:ext uri="{FF2B5EF4-FFF2-40B4-BE49-F238E27FC236}">
                <a16:creationId xmlns:a16="http://schemas.microsoft.com/office/drawing/2014/main" id="{00D52186-8088-43D3-BFDA-A704C12917CF}"/>
              </a:ext>
            </a:extLst>
          </p:cNvPr>
          <p:cNvGraphicFramePr>
            <a:graphicFrameLocks noGrp="1"/>
          </p:cNvGraphicFramePr>
          <p:nvPr>
            <p:extLst>
              <p:ext uri="{D42A27DB-BD31-4B8C-83A1-F6EECF244321}">
                <p14:modId xmlns:p14="http://schemas.microsoft.com/office/powerpoint/2010/main" val="3335216572"/>
              </p:ext>
            </p:extLst>
          </p:nvPr>
        </p:nvGraphicFramePr>
        <p:xfrm>
          <a:off x="840050" y="1951542"/>
          <a:ext cx="11072853" cy="4404437"/>
        </p:xfrm>
        <a:graphic>
          <a:graphicData uri="http://schemas.openxmlformats.org/drawingml/2006/table">
            <a:tbl>
              <a:tblPr firstRow="1" firstCol="1" bandRow="1">
                <a:tableStyleId>{5C22544A-7EE6-4342-B048-85BDC9FD1C3A}</a:tableStyleId>
              </a:tblPr>
              <a:tblGrid>
                <a:gridCol w="1848136">
                  <a:extLst>
                    <a:ext uri="{9D8B030D-6E8A-4147-A177-3AD203B41FA5}">
                      <a16:colId xmlns:a16="http://schemas.microsoft.com/office/drawing/2014/main" val="911997613"/>
                    </a:ext>
                  </a:extLst>
                </a:gridCol>
                <a:gridCol w="2608840">
                  <a:extLst>
                    <a:ext uri="{9D8B030D-6E8A-4147-A177-3AD203B41FA5}">
                      <a16:colId xmlns:a16="http://schemas.microsoft.com/office/drawing/2014/main" val="2469282830"/>
                    </a:ext>
                  </a:extLst>
                </a:gridCol>
                <a:gridCol w="3197106">
                  <a:extLst>
                    <a:ext uri="{9D8B030D-6E8A-4147-A177-3AD203B41FA5}">
                      <a16:colId xmlns:a16="http://schemas.microsoft.com/office/drawing/2014/main" val="2505661007"/>
                    </a:ext>
                  </a:extLst>
                </a:gridCol>
                <a:gridCol w="3418771">
                  <a:extLst>
                    <a:ext uri="{9D8B030D-6E8A-4147-A177-3AD203B41FA5}">
                      <a16:colId xmlns:a16="http://schemas.microsoft.com/office/drawing/2014/main" val="68430211"/>
                    </a:ext>
                  </a:extLst>
                </a:gridCol>
              </a:tblGrid>
              <a:tr h="1995628">
                <a:tc>
                  <a:txBody>
                    <a:bodyPr/>
                    <a:lstStyle/>
                    <a:p>
                      <a:pPr marL="0" marR="0">
                        <a:lnSpc>
                          <a:spcPct val="200000"/>
                        </a:lnSpc>
                        <a:spcBef>
                          <a:spcPts val="0"/>
                        </a:spcBef>
                        <a:spcAft>
                          <a:spcPts val="0"/>
                        </a:spcAft>
                      </a:pPr>
                      <a:r>
                        <a:rPr lang="en-US" sz="2000" dirty="0">
                          <a:effectLst/>
                        </a:rPr>
                        <a:t>PriM_noC1/C2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107000"/>
                        </a:lnSpc>
                        <a:spcBef>
                          <a:spcPts val="0"/>
                        </a:spcBef>
                        <a:spcAft>
                          <a:spcPts val="0"/>
                        </a:spcAft>
                      </a:pPr>
                      <a:r>
                        <a:rPr lang="en-US" sz="2000" b="0" kern="1200" dirty="0">
                          <a:solidFill>
                            <a:schemeClr val="tx1"/>
                          </a:solidFill>
                          <a:effectLst/>
                        </a:rPr>
                        <a:t>Removes 1 of the 2 cysteines to prevent disulfide bond production </a:t>
                      </a:r>
                      <a:endParaRPr lang="en-US" sz="2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solidFill>
                      <a:srgbClr val="E9EBF5"/>
                    </a:solidFill>
                  </a:tcPr>
                </a:tc>
                <a:tc>
                  <a:txBody>
                    <a:bodyPr/>
                    <a:lstStyle/>
                    <a:p>
                      <a:r>
                        <a:rPr lang="en-US" sz="2000" b="0" kern="1200" dirty="0">
                          <a:solidFill>
                            <a:schemeClr val="tx1"/>
                          </a:solidFill>
                          <a:effectLst/>
                        </a:rPr>
                        <a:t>Mutations changing the cysteines (colored in yellow) to </a:t>
                      </a:r>
                      <a:r>
                        <a:rPr lang="en-US" sz="2000" b="0" kern="1200" dirty="0" err="1">
                          <a:solidFill>
                            <a:schemeClr val="tx1"/>
                          </a:solidFill>
                          <a:effectLst/>
                        </a:rPr>
                        <a:t>alanines</a:t>
                      </a:r>
                      <a:r>
                        <a:rPr lang="en-US" sz="2000" b="0" kern="1200" dirty="0">
                          <a:solidFill>
                            <a:schemeClr val="tx1"/>
                          </a:solidFill>
                          <a:effectLst/>
                        </a:rPr>
                        <a:t> </a:t>
                      </a:r>
                    </a:p>
                    <a:p>
                      <a:pPr marL="0" marR="0">
                        <a:lnSpc>
                          <a:spcPct val="200000"/>
                        </a:lnSpc>
                        <a:spcBef>
                          <a:spcPts val="0"/>
                        </a:spcBef>
                        <a:spcAft>
                          <a:spcPts val="0"/>
                        </a:spcAft>
                      </a:pPr>
                      <a:r>
                        <a:rPr lang="en-US" sz="1000" b="0" dirty="0">
                          <a:solidFill>
                            <a:schemeClr val="tx1"/>
                          </a:solidFill>
                          <a:effectLst/>
                        </a:rPr>
                        <a:t> </a:t>
                      </a:r>
                      <a:endParaRPr lang="en-US" sz="1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solidFill>
                      <a:srgbClr val="E9EBF5"/>
                    </a:solidFill>
                  </a:tcPr>
                </a:tc>
                <a:tc>
                  <a:txBody>
                    <a:bodyPr/>
                    <a:lstStyle/>
                    <a:p>
                      <a:pPr marL="0" marR="0">
                        <a:lnSpc>
                          <a:spcPct val="200000"/>
                        </a:lnSpc>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solidFill>
                      <a:srgbClr val="E9EBF5"/>
                    </a:solidFill>
                  </a:tcPr>
                </a:tc>
                <a:extLst>
                  <a:ext uri="{0D108BD9-81ED-4DB2-BD59-A6C34878D82A}">
                    <a16:rowId xmlns:a16="http://schemas.microsoft.com/office/drawing/2014/main" val="441370951"/>
                  </a:ext>
                </a:extLst>
              </a:tr>
              <a:tr h="2378383">
                <a:tc>
                  <a:txBody>
                    <a:bodyPr/>
                    <a:lstStyle/>
                    <a:p>
                      <a:pPr marL="0" marR="0">
                        <a:lnSpc>
                          <a:spcPct val="200000"/>
                        </a:lnSpc>
                        <a:spcBef>
                          <a:spcPts val="0"/>
                        </a:spcBef>
                        <a:spcAft>
                          <a:spcPts val="0"/>
                        </a:spcAft>
                      </a:pPr>
                      <a:r>
                        <a:rPr lang="en-US" sz="2400" dirty="0">
                          <a:effectLst/>
                        </a:rPr>
                        <a:t>PriM_mpk1</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107000"/>
                        </a:lnSpc>
                        <a:spcBef>
                          <a:spcPts val="0"/>
                        </a:spcBef>
                        <a:spcAft>
                          <a:spcPts val="0"/>
                        </a:spcAft>
                      </a:pPr>
                      <a:r>
                        <a:rPr lang="en-US" sz="2000" kern="1200" dirty="0">
                          <a:effectLst/>
                        </a:rPr>
                        <a:t>Prevents small molecules from binding in the pocket region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r>
                        <a:rPr lang="en-US" sz="2000" kern="1200" dirty="0">
                          <a:effectLst/>
                        </a:rPr>
                        <a:t>Mutations in the small molecule binding pocket region: arginine, two </a:t>
                      </a:r>
                      <a:r>
                        <a:rPr lang="en-US" sz="2000" kern="1200" dirty="0" err="1">
                          <a:effectLst/>
                        </a:rPr>
                        <a:t>tryptophans</a:t>
                      </a:r>
                      <a:r>
                        <a:rPr lang="en-US" sz="2000" kern="1200" dirty="0">
                          <a:effectLst/>
                        </a:rPr>
                        <a:t> and one tyrosine to </a:t>
                      </a:r>
                      <a:r>
                        <a:rPr lang="en-US" sz="2000" kern="1200" dirty="0" err="1">
                          <a:effectLst/>
                        </a:rPr>
                        <a:t>alanines</a:t>
                      </a:r>
                      <a:r>
                        <a:rPr lang="en-US" sz="2000" kern="1200" dirty="0">
                          <a:effectLst/>
                        </a:rPr>
                        <a:t> (acetate molecule in the potential binding pocket colored in blue)</a:t>
                      </a:r>
                    </a:p>
                    <a:p>
                      <a:pPr marL="0" marR="0">
                        <a:lnSpc>
                          <a:spcPct val="200000"/>
                        </a:lnSpc>
                        <a:spcBef>
                          <a:spcPts val="0"/>
                        </a:spcBef>
                        <a:spcAft>
                          <a:spcPts val="0"/>
                        </a:spcAft>
                      </a:pPr>
                      <a:r>
                        <a:rPr lang="en-US" sz="1050" dirty="0">
                          <a:effectLst/>
                        </a:rPr>
                        <a:t>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extLst>
                  <a:ext uri="{0D108BD9-81ED-4DB2-BD59-A6C34878D82A}">
                    <a16:rowId xmlns:a16="http://schemas.microsoft.com/office/drawing/2014/main" val="1750897644"/>
                  </a:ext>
                </a:extLst>
              </a:tr>
            </a:tbl>
          </a:graphicData>
        </a:graphic>
      </p:graphicFrame>
      <p:pic>
        <p:nvPicPr>
          <p:cNvPr id="5" name="Picture 1029">
            <a:extLst>
              <a:ext uri="{FF2B5EF4-FFF2-40B4-BE49-F238E27FC236}">
                <a16:creationId xmlns:a16="http://schemas.microsoft.com/office/drawing/2014/main" id="{EBB329CF-ACC0-4D97-9CA0-72A6CC1F7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4477" y="2015336"/>
            <a:ext cx="1767005" cy="18016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30">
            <a:extLst>
              <a:ext uri="{FF2B5EF4-FFF2-40B4-BE49-F238E27FC236}">
                <a16:creationId xmlns:a16="http://schemas.microsoft.com/office/drawing/2014/main" id="{F7AC663C-83DE-4E5E-BDD6-6BA86283B8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4863" y="4074842"/>
            <a:ext cx="2864285" cy="19928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a:extLst>
              <a:ext uri="{FF2B5EF4-FFF2-40B4-BE49-F238E27FC236}">
                <a16:creationId xmlns:a16="http://schemas.microsoft.com/office/drawing/2014/main" id="{D99CCBBB-9A2C-48E8-887D-61DC350C3A51}"/>
              </a:ext>
            </a:extLst>
          </p:cNvPr>
          <p:cNvGraphicFramePr>
            <a:graphicFrameLocks noGrp="1"/>
          </p:cNvGraphicFramePr>
          <p:nvPr>
            <p:extLst>
              <p:ext uri="{D42A27DB-BD31-4B8C-83A1-F6EECF244321}">
                <p14:modId xmlns:p14="http://schemas.microsoft.com/office/powerpoint/2010/main" val="1297474646"/>
              </p:ext>
            </p:extLst>
          </p:nvPr>
        </p:nvGraphicFramePr>
        <p:xfrm>
          <a:off x="840050" y="1376667"/>
          <a:ext cx="11072854" cy="574875"/>
        </p:xfrm>
        <a:graphic>
          <a:graphicData uri="http://schemas.openxmlformats.org/drawingml/2006/table">
            <a:tbl>
              <a:tblPr firstRow="1" firstCol="1" bandRow="1">
                <a:tableStyleId>{5C22544A-7EE6-4342-B048-85BDC9FD1C3A}</a:tableStyleId>
              </a:tblPr>
              <a:tblGrid>
                <a:gridCol w="1848137">
                  <a:extLst>
                    <a:ext uri="{9D8B030D-6E8A-4147-A177-3AD203B41FA5}">
                      <a16:colId xmlns:a16="http://schemas.microsoft.com/office/drawing/2014/main" val="1504401077"/>
                    </a:ext>
                  </a:extLst>
                </a:gridCol>
                <a:gridCol w="2608840">
                  <a:extLst>
                    <a:ext uri="{9D8B030D-6E8A-4147-A177-3AD203B41FA5}">
                      <a16:colId xmlns:a16="http://schemas.microsoft.com/office/drawing/2014/main" val="3659183700"/>
                    </a:ext>
                  </a:extLst>
                </a:gridCol>
                <a:gridCol w="3197106">
                  <a:extLst>
                    <a:ext uri="{9D8B030D-6E8A-4147-A177-3AD203B41FA5}">
                      <a16:colId xmlns:a16="http://schemas.microsoft.com/office/drawing/2014/main" val="3059832379"/>
                    </a:ext>
                  </a:extLst>
                </a:gridCol>
                <a:gridCol w="3418771">
                  <a:extLst>
                    <a:ext uri="{9D8B030D-6E8A-4147-A177-3AD203B41FA5}">
                      <a16:colId xmlns:a16="http://schemas.microsoft.com/office/drawing/2014/main" val="4285671631"/>
                    </a:ext>
                  </a:extLst>
                </a:gridCol>
              </a:tblGrid>
              <a:tr h="574875">
                <a:tc>
                  <a:txBody>
                    <a:bodyPr/>
                    <a:lstStyle/>
                    <a:p>
                      <a:pPr marL="0" marR="0">
                        <a:lnSpc>
                          <a:spcPct val="200000"/>
                        </a:lnSpc>
                        <a:spcBef>
                          <a:spcPts val="0"/>
                        </a:spcBef>
                        <a:spcAft>
                          <a:spcPts val="0"/>
                        </a:spcAft>
                      </a:pPr>
                      <a:r>
                        <a:rPr lang="en-US" sz="1800" dirty="0">
                          <a:effectLst/>
                        </a:rPr>
                        <a:t>Name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Purpose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Description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tc>
                  <a:txBody>
                    <a:bodyPr/>
                    <a:lstStyle/>
                    <a:p>
                      <a:pPr marL="0" marR="0">
                        <a:lnSpc>
                          <a:spcPct val="200000"/>
                        </a:lnSpc>
                        <a:spcBef>
                          <a:spcPts val="0"/>
                        </a:spcBef>
                        <a:spcAft>
                          <a:spcPts val="0"/>
                        </a:spcAft>
                      </a:pPr>
                      <a:r>
                        <a:rPr lang="en-US" sz="1800" dirty="0">
                          <a:effectLst/>
                        </a:rPr>
                        <a:t>Illustration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5861" marR="55861" marT="0" marB="0"/>
                </a:tc>
                <a:extLst>
                  <a:ext uri="{0D108BD9-81ED-4DB2-BD59-A6C34878D82A}">
                    <a16:rowId xmlns:a16="http://schemas.microsoft.com/office/drawing/2014/main" val="2960223620"/>
                  </a:ext>
                </a:extLst>
              </a:tr>
            </a:tbl>
          </a:graphicData>
        </a:graphic>
      </p:graphicFrame>
      <p:sp>
        <p:nvSpPr>
          <p:cNvPr id="8" name="Slide Number Placeholder 7">
            <a:extLst>
              <a:ext uri="{FF2B5EF4-FFF2-40B4-BE49-F238E27FC236}">
                <a16:creationId xmlns:a16="http://schemas.microsoft.com/office/drawing/2014/main" id="{664C2287-8C83-4E89-B2DC-E7C6D5E7A494}"/>
              </a:ext>
            </a:extLst>
          </p:cNvPr>
          <p:cNvSpPr>
            <a:spLocks noGrp="1"/>
          </p:cNvSpPr>
          <p:nvPr>
            <p:ph type="sldNum" sz="quarter" idx="12"/>
          </p:nvPr>
        </p:nvSpPr>
        <p:spPr/>
        <p:txBody>
          <a:bodyPr/>
          <a:lstStyle/>
          <a:p>
            <a:fld id="{3F4DCF36-8694-499B-B282-742C0D1643F1}" type="slidenum">
              <a:rPr lang="en-US" smtClean="0"/>
              <a:t>11</a:t>
            </a:fld>
            <a:endParaRPr lang="en-US"/>
          </a:p>
        </p:txBody>
      </p:sp>
    </p:spTree>
    <p:extLst>
      <p:ext uri="{BB962C8B-B14F-4D97-AF65-F5344CB8AC3E}">
        <p14:creationId xmlns:p14="http://schemas.microsoft.com/office/powerpoint/2010/main" val="1312699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C5DAD-ADCD-4C31-B968-26E2B8766B24}"/>
              </a:ext>
            </a:extLst>
          </p:cNvPr>
          <p:cNvSpPr>
            <a:spLocks noGrp="1"/>
          </p:cNvSpPr>
          <p:nvPr>
            <p:ph type="title"/>
          </p:nvPr>
        </p:nvSpPr>
        <p:spPr/>
        <p:txBody>
          <a:bodyPr/>
          <a:lstStyle/>
          <a:p>
            <a:r>
              <a:rPr lang="en-US" b="1" dirty="0"/>
              <a:t>Specific Aim 2: Identify factors critical to the function of </a:t>
            </a:r>
            <a:r>
              <a:rPr lang="en-US" b="1" dirty="0" err="1"/>
              <a:t>PriM</a:t>
            </a:r>
            <a:endParaRPr lang="en-US" b="1" dirty="0"/>
          </a:p>
        </p:txBody>
      </p:sp>
      <p:sp>
        <p:nvSpPr>
          <p:cNvPr id="3" name="TextBox 2">
            <a:extLst>
              <a:ext uri="{FF2B5EF4-FFF2-40B4-BE49-F238E27FC236}">
                <a16:creationId xmlns:a16="http://schemas.microsoft.com/office/drawing/2014/main" id="{4EA38143-A59C-4DD0-97EC-5311DA00A059}"/>
              </a:ext>
            </a:extLst>
          </p:cNvPr>
          <p:cNvSpPr txBox="1"/>
          <p:nvPr/>
        </p:nvSpPr>
        <p:spPr>
          <a:xfrm>
            <a:off x="288925" y="2090172"/>
            <a:ext cx="11528827" cy="4031873"/>
          </a:xfrm>
          <a:prstGeom prst="rect">
            <a:avLst/>
          </a:prstGeom>
          <a:noFill/>
        </p:spPr>
        <p:txBody>
          <a:bodyPr wrap="square" rtlCol="0">
            <a:spAutoFit/>
          </a:bodyPr>
          <a:lstStyle/>
          <a:p>
            <a:r>
              <a:rPr lang="en-US" sz="2400" dirty="0"/>
              <a:t>Transposon: genetic element capable of inserting itself into the genome</a:t>
            </a:r>
          </a:p>
          <a:p>
            <a:r>
              <a:rPr lang="en-US" sz="2400" dirty="0"/>
              <a:t>	</a:t>
            </a:r>
          </a:p>
          <a:p>
            <a:r>
              <a:rPr lang="en-US" sz="2400" dirty="0"/>
              <a:t>	</a:t>
            </a:r>
            <a:r>
              <a:rPr lang="en-US" sz="2800" dirty="0"/>
              <a:t>Transform </a:t>
            </a:r>
            <a:r>
              <a:rPr lang="en-US" sz="2800" dirty="0" err="1"/>
              <a:t>Δ</a:t>
            </a:r>
            <a:r>
              <a:rPr lang="en-US" sz="2800" i="1" dirty="0" err="1"/>
              <a:t>pmrA</a:t>
            </a:r>
            <a:r>
              <a:rPr lang="en-US" sz="2800" dirty="0"/>
              <a:t> cells with transposon containing plasmid </a:t>
            </a:r>
            <a:endParaRPr lang="en-US" sz="2400" dirty="0"/>
          </a:p>
          <a:p>
            <a:pPr marL="1714500" lvl="3" indent="-342900">
              <a:buFont typeface="Arial" panose="020B0604020202020204" pitchFamily="34" charset="0"/>
              <a:buChar char="•"/>
            </a:pPr>
            <a:r>
              <a:rPr lang="en-US" sz="2400" dirty="0"/>
              <a:t>Use the pSD26 plasmid containing the mariner transposon 		</a:t>
            </a:r>
          </a:p>
          <a:p>
            <a:endParaRPr lang="en-US" sz="2400" dirty="0"/>
          </a:p>
          <a:p>
            <a:r>
              <a:rPr lang="en-US" sz="2400" dirty="0"/>
              <a:t>	</a:t>
            </a:r>
            <a:r>
              <a:rPr lang="en-US" sz="2800" dirty="0"/>
              <a:t>Inactivates the genes it inserts itself into </a:t>
            </a:r>
          </a:p>
          <a:p>
            <a:pPr marL="1714500" lvl="3" indent="-342900">
              <a:buFont typeface="Arial" panose="020B0604020202020204" pitchFamily="34" charset="0"/>
              <a:buChar char="•"/>
            </a:pPr>
            <a:r>
              <a:rPr lang="en-US" sz="2400" dirty="0"/>
              <a:t>Create a transposon mutant library 	</a:t>
            </a:r>
          </a:p>
          <a:p>
            <a:endParaRPr lang="en-US" sz="2400" dirty="0"/>
          </a:p>
          <a:p>
            <a:r>
              <a:rPr lang="en-US" sz="2400" dirty="0"/>
              <a:t>	</a:t>
            </a:r>
            <a:r>
              <a:rPr lang="en-US" sz="2800" dirty="0"/>
              <a:t>Can select for mutants that can rescue virulence in macrophage</a:t>
            </a:r>
          </a:p>
          <a:p>
            <a:pPr marL="1828800" lvl="3" indent="-457200">
              <a:buFont typeface="Arial" panose="020B0604020202020204" pitchFamily="34" charset="0"/>
              <a:buChar char="•"/>
            </a:pPr>
            <a:r>
              <a:rPr lang="en-US" sz="2400" dirty="0"/>
              <a:t>Identify insertion location using arbitrary PCR</a:t>
            </a:r>
            <a:r>
              <a:rPr lang="en-US" sz="2800" dirty="0"/>
              <a:t>		  </a:t>
            </a:r>
            <a:endParaRPr lang="en-US" sz="2400" dirty="0"/>
          </a:p>
        </p:txBody>
      </p:sp>
      <p:sp>
        <p:nvSpPr>
          <p:cNvPr id="4" name="Slide Number Placeholder 3">
            <a:extLst>
              <a:ext uri="{FF2B5EF4-FFF2-40B4-BE49-F238E27FC236}">
                <a16:creationId xmlns:a16="http://schemas.microsoft.com/office/drawing/2014/main" id="{B983E8D3-7286-4EC1-AA0D-DC51336405F5}"/>
              </a:ext>
            </a:extLst>
          </p:cNvPr>
          <p:cNvSpPr>
            <a:spLocks noGrp="1"/>
          </p:cNvSpPr>
          <p:nvPr>
            <p:ph type="sldNum" sz="quarter" idx="12"/>
          </p:nvPr>
        </p:nvSpPr>
        <p:spPr/>
        <p:txBody>
          <a:bodyPr/>
          <a:lstStyle/>
          <a:p>
            <a:fld id="{3F4DCF36-8694-499B-B282-742C0D1643F1}" type="slidenum">
              <a:rPr lang="en-US" smtClean="0"/>
              <a:t>12</a:t>
            </a:fld>
            <a:endParaRPr lang="en-US"/>
          </a:p>
        </p:txBody>
      </p:sp>
    </p:spTree>
    <p:extLst>
      <p:ext uri="{BB962C8B-B14F-4D97-AF65-F5344CB8AC3E}">
        <p14:creationId xmlns:p14="http://schemas.microsoft.com/office/powerpoint/2010/main" val="38144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A493E-0A68-4480-B696-EC05B24959AA}"/>
              </a:ext>
            </a:extLst>
          </p:cNvPr>
          <p:cNvSpPr>
            <a:spLocks noGrp="1"/>
          </p:cNvSpPr>
          <p:nvPr>
            <p:ph type="title"/>
          </p:nvPr>
        </p:nvSpPr>
        <p:spPr>
          <a:xfrm>
            <a:off x="838200" y="840138"/>
            <a:ext cx="11097126" cy="1325563"/>
          </a:xfrm>
        </p:spPr>
        <p:txBody>
          <a:bodyPr>
            <a:normAutofit fontScale="90000"/>
          </a:bodyPr>
          <a:lstStyle/>
          <a:p>
            <a:r>
              <a:rPr lang="en-US" b="1" dirty="0"/>
              <a:t>Specific Aim 3: Test the hypothesis that the production of </a:t>
            </a:r>
            <a:r>
              <a:rPr lang="en-US" b="1" dirty="0" err="1"/>
              <a:t>PriM</a:t>
            </a:r>
            <a:r>
              <a:rPr lang="en-US" b="1" dirty="0"/>
              <a:t> monopolizes </a:t>
            </a:r>
            <a:r>
              <a:rPr lang="en-US" b="1" dirty="0" err="1"/>
              <a:t>DsbA</a:t>
            </a:r>
            <a:r>
              <a:rPr lang="en-US" b="1" dirty="0"/>
              <a:t> activity, preventing critical virulence factors from folding properly</a:t>
            </a:r>
            <a:endParaRPr lang="en-US" dirty="0"/>
          </a:p>
        </p:txBody>
      </p:sp>
      <p:sp>
        <p:nvSpPr>
          <p:cNvPr id="3" name="TextBox 2">
            <a:extLst>
              <a:ext uri="{FF2B5EF4-FFF2-40B4-BE49-F238E27FC236}">
                <a16:creationId xmlns:a16="http://schemas.microsoft.com/office/drawing/2014/main" id="{28D71F4E-6F5F-4F7C-B646-5738023ED666}"/>
              </a:ext>
            </a:extLst>
          </p:cNvPr>
          <p:cNvSpPr txBox="1"/>
          <p:nvPr/>
        </p:nvSpPr>
        <p:spPr>
          <a:xfrm>
            <a:off x="697832" y="2922585"/>
            <a:ext cx="8771021" cy="3539430"/>
          </a:xfrm>
          <a:prstGeom prst="rect">
            <a:avLst/>
          </a:prstGeom>
          <a:noFill/>
        </p:spPr>
        <p:txBody>
          <a:bodyPr wrap="square" rtlCol="0">
            <a:spAutoFit/>
          </a:bodyPr>
          <a:lstStyle/>
          <a:p>
            <a:r>
              <a:rPr lang="en-US" sz="3200" dirty="0" err="1"/>
              <a:t>DsbA</a:t>
            </a:r>
            <a:r>
              <a:rPr lang="en-US" sz="3200" dirty="0"/>
              <a:t>- periplasmic oxidoreductase that catalyzes disulfide bond formation in nascent proteins</a:t>
            </a:r>
          </a:p>
          <a:p>
            <a:endParaRPr lang="en-US" sz="3200" dirty="0"/>
          </a:p>
          <a:p>
            <a:r>
              <a:rPr lang="en-US" sz="3200" dirty="0"/>
              <a:t>Only essential for </a:t>
            </a:r>
            <a:r>
              <a:rPr lang="en-US" sz="3200" i="1" dirty="0"/>
              <a:t>F. </a:t>
            </a:r>
            <a:r>
              <a:rPr lang="en-US" sz="3200" i="1" dirty="0" err="1"/>
              <a:t>tularensis</a:t>
            </a:r>
            <a:r>
              <a:rPr lang="en-US" sz="3200" i="1" dirty="0"/>
              <a:t> </a:t>
            </a:r>
            <a:r>
              <a:rPr lang="en-US" sz="3200" dirty="0"/>
              <a:t>inside macrophage </a:t>
            </a:r>
          </a:p>
          <a:p>
            <a:endParaRPr lang="en-US" sz="3200" i="1" dirty="0"/>
          </a:p>
          <a:p>
            <a:r>
              <a:rPr lang="en-US" sz="3200" dirty="0" err="1"/>
              <a:t>PriM</a:t>
            </a:r>
            <a:r>
              <a:rPr lang="en-US" sz="3200" dirty="0"/>
              <a:t> is a substrate of </a:t>
            </a:r>
            <a:r>
              <a:rPr lang="en-US" sz="3200" dirty="0" err="1"/>
              <a:t>DsbA</a:t>
            </a:r>
            <a:r>
              <a:rPr lang="en-US" sz="3200" dirty="0"/>
              <a:t> </a:t>
            </a:r>
          </a:p>
          <a:p>
            <a:endParaRPr lang="en-US" sz="3200" dirty="0"/>
          </a:p>
        </p:txBody>
      </p:sp>
      <p:sp>
        <p:nvSpPr>
          <p:cNvPr id="4" name="Slide Number Placeholder 3">
            <a:extLst>
              <a:ext uri="{FF2B5EF4-FFF2-40B4-BE49-F238E27FC236}">
                <a16:creationId xmlns:a16="http://schemas.microsoft.com/office/drawing/2014/main" id="{D6999EA1-BDE5-44B9-9C12-2A2C77ED28D4}"/>
              </a:ext>
            </a:extLst>
          </p:cNvPr>
          <p:cNvSpPr>
            <a:spLocks noGrp="1"/>
          </p:cNvSpPr>
          <p:nvPr>
            <p:ph type="sldNum" sz="quarter" idx="12"/>
          </p:nvPr>
        </p:nvSpPr>
        <p:spPr/>
        <p:txBody>
          <a:bodyPr/>
          <a:lstStyle/>
          <a:p>
            <a:fld id="{3F4DCF36-8694-499B-B282-742C0D1643F1}" type="slidenum">
              <a:rPr lang="en-US" smtClean="0"/>
              <a:t>13</a:t>
            </a:fld>
            <a:endParaRPr lang="en-US"/>
          </a:p>
        </p:txBody>
      </p:sp>
    </p:spTree>
    <p:extLst>
      <p:ext uri="{BB962C8B-B14F-4D97-AF65-F5344CB8AC3E}">
        <p14:creationId xmlns:p14="http://schemas.microsoft.com/office/powerpoint/2010/main" val="112921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CFCD253-4D82-47C5-B57A-0C67DA3CA8FE}"/>
              </a:ext>
            </a:extLst>
          </p:cNvPr>
          <p:cNvGrpSpPr/>
          <p:nvPr/>
        </p:nvGrpSpPr>
        <p:grpSpPr>
          <a:xfrm rot="5400000">
            <a:off x="720745" y="2417370"/>
            <a:ext cx="1088455" cy="1074996"/>
            <a:chOff x="1175701" y="4914859"/>
            <a:chExt cx="1451275" cy="1433328"/>
          </a:xfrm>
        </p:grpSpPr>
        <p:sp>
          <p:nvSpPr>
            <p:cNvPr id="17" name="Oval 16">
              <a:extLst>
                <a:ext uri="{FF2B5EF4-FFF2-40B4-BE49-F238E27FC236}">
                  <a16:creationId xmlns:a16="http://schemas.microsoft.com/office/drawing/2014/main" id="{5A27579D-CEDC-46F6-BD9D-3E44B04B17F6}"/>
                </a:ext>
              </a:extLst>
            </p:cNvPr>
            <p:cNvSpPr/>
            <p:nvPr/>
          </p:nvSpPr>
          <p:spPr>
            <a:xfrm>
              <a:off x="1420587" y="5384800"/>
              <a:ext cx="963386" cy="963387"/>
            </a:xfrm>
            <a:prstGeom prst="ellipse">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68580" tIns="34290" rIns="68580" bIns="34290" numCol="1" spcCol="0" rtlCol="0" fromWordArt="0" anchor="ctr" anchorCtr="0" forceAA="0" compatLnSpc="1">
              <a:prstTxWarp prst="textNoShape">
                <a:avLst/>
              </a:prstTxWarp>
              <a:noAutofit/>
            </a:bodyPr>
            <a:lstStyle/>
            <a:p>
              <a:pPr algn="ctr"/>
              <a:r>
                <a:rPr lang="en-US" sz="1350" dirty="0" err="1">
                  <a:solidFill>
                    <a:schemeClr val="bg1"/>
                  </a:solidFill>
                </a:rPr>
                <a:t>DsbA</a:t>
              </a:r>
              <a:endParaRPr lang="en-US" sz="1350" dirty="0">
                <a:solidFill>
                  <a:schemeClr val="bg1"/>
                </a:solidFill>
              </a:endParaRPr>
            </a:p>
          </p:txBody>
        </p:sp>
        <p:cxnSp>
          <p:nvCxnSpPr>
            <p:cNvPr id="18" name="Straight Connector 17">
              <a:extLst>
                <a:ext uri="{FF2B5EF4-FFF2-40B4-BE49-F238E27FC236}">
                  <a16:creationId xmlns:a16="http://schemas.microsoft.com/office/drawing/2014/main" id="{0E48D43F-90E2-46E7-A847-5AD4D23AEEA3}"/>
                </a:ext>
              </a:extLst>
            </p:cNvPr>
            <p:cNvCxnSpPr>
              <a:cxnSpLocks/>
            </p:cNvCxnSpPr>
            <p:nvPr/>
          </p:nvCxnSpPr>
          <p:spPr>
            <a:xfrm>
              <a:off x="1420585" y="5176157"/>
              <a:ext cx="244929" cy="375557"/>
            </a:xfrm>
            <a:prstGeom prst="line">
              <a:avLst/>
            </a:prstGeom>
            <a:effectLst/>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EF14EF5E-F294-4A59-A238-492525D78472}"/>
                </a:ext>
              </a:extLst>
            </p:cNvPr>
            <p:cNvCxnSpPr>
              <a:cxnSpLocks/>
            </p:cNvCxnSpPr>
            <p:nvPr/>
          </p:nvCxnSpPr>
          <p:spPr>
            <a:xfrm flipH="1">
              <a:off x="2106385" y="5174344"/>
              <a:ext cx="244929" cy="375557"/>
            </a:xfrm>
            <a:prstGeom prst="line">
              <a:avLst/>
            </a:prstGeom>
            <a:effectLst/>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A13DBDB9-EBFA-4646-9106-F21AE539B7D2}"/>
                </a:ext>
              </a:extLst>
            </p:cNvPr>
            <p:cNvSpPr txBox="1"/>
            <p:nvPr/>
          </p:nvSpPr>
          <p:spPr>
            <a:xfrm rot="16200000">
              <a:off x="1199212" y="4891348"/>
              <a:ext cx="353088" cy="400110"/>
            </a:xfrm>
            <a:prstGeom prst="rect">
              <a:avLst/>
            </a:prstGeom>
            <a:noFill/>
          </p:spPr>
          <p:txBody>
            <a:bodyPr wrap="none" rtlCol="0">
              <a:spAutoFit/>
            </a:bodyPr>
            <a:lstStyle/>
            <a:p>
              <a:r>
                <a:rPr lang="en-US" sz="1350" dirty="0"/>
                <a:t>S</a:t>
              </a:r>
            </a:p>
          </p:txBody>
        </p:sp>
        <p:sp>
          <p:nvSpPr>
            <p:cNvPr id="21" name="TextBox 20">
              <a:extLst>
                <a:ext uri="{FF2B5EF4-FFF2-40B4-BE49-F238E27FC236}">
                  <a16:creationId xmlns:a16="http://schemas.microsoft.com/office/drawing/2014/main" id="{098E8765-59B0-4EB9-885D-8468CBE73299}"/>
                </a:ext>
              </a:extLst>
            </p:cNvPr>
            <p:cNvSpPr txBox="1"/>
            <p:nvPr/>
          </p:nvSpPr>
          <p:spPr>
            <a:xfrm rot="16200000">
              <a:off x="2250377" y="4891348"/>
              <a:ext cx="353088" cy="400110"/>
            </a:xfrm>
            <a:prstGeom prst="rect">
              <a:avLst/>
            </a:prstGeom>
            <a:noFill/>
          </p:spPr>
          <p:txBody>
            <a:bodyPr wrap="none" rtlCol="0">
              <a:spAutoFit/>
            </a:bodyPr>
            <a:lstStyle/>
            <a:p>
              <a:r>
                <a:rPr lang="en-US" sz="1350" dirty="0"/>
                <a:t>S</a:t>
              </a:r>
            </a:p>
          </p:txBody>
        </p:sp>
      </p:grpSp>
      <p:cxnSp>
        <p:nvCxnSpPr>
          <p:cNvPr id="16" name="Straight Connector 15">
            <a:extLst>
              <a:ext uri="{FF2B5EF4-FFF2-40B4-BE49-F238E27FC236}">
                <a16:creationId xmlns:a16="http://schemas.microsoft.com/office/drawing/2014/main" id="{043AB15E-5A1B-44FC-BF06-254FCF288CB0}"/>
              </a:ext>
            </a:extLst>
          </p:cNvPr>
          <p:cNvCxnSpPr>
            <a:cxnSpLocks/>
          </p:cNvCxnSpPr>
          <p:nvPr/>
        </p:nvCxnSpPr>
        <p:spPr>
          <a:xfrm rot="5400000" flipV="1">
            <a:off x="1419976" y="2962276"/>
            <a:ext cx="506286" cy="296"/>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grpSp>
        <p:nvGrpSpPr>
          <p:cNvPr id="35" name="Group 34">
            <a:extLst>
              <a:ext uri="{FF2B5EF4-FFF2-40B4-BE49-F238E27FC236}">
                <a16:creationId xmlns:a16="http://schemas.microsoft.com/office/drawing/2014/main" id="{5BDCD93E-8184-43CF-845D-337F64A11924}"/>
              </a:ext>
            </a:extLst>
          </p:cNvPr>
          <p:cNvGrpSpPr/>
          <p:nvPr/>
        </p:nvGrpSpPr>
        <p:grpSpPr>
          <a:xfrm>
            <a:off x="1925858" y="1343176"/>
            <a:ext cx="805208" cy="840735"/>
            <a:chOff x="2452867" y="2033375"/>
            <a:chExt cx="805208" cy="840735"/>
          </a:xfrm>
        </p:grpSpPr>
        <p:cxnSp>
          <p:nvCxnSpPr>
            <p:cNvPr id="22" name="Straight Connector 21">
              <a:extLst>
                <a:ext uri="{FF2B5EF4-FFF2-40B4-BE49-F238E27FC236}">
                  <a16:creationId xmlns:a16="http://schemas.microsoft.com/office/drawing/2014/main" id="{B92F9A49-48DF-47FA-A9E4-A754CF6157BF}"/>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7D1C69E0-07BD-49C3-98B5-67E05193BAB9}"/>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27" name="Straight Connector 26">
              <a:extLst>
                <a:ext uri="{FF2B5EF4-FFF2-40B4-BE49-F238E27FC236}">
                  <a16:creationId xmlns:a16="http://schemas.microsoft.com/office/drawing/2014/main" id="{4401E73C-A541-4290-B67B-D8B74A0CBC74}"/>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29" name="Rectangle 28">
              <a:extLst>
                <a:ext uri="{FF2B5EF4-FFF2-40B4-BE49-F238E27FC236}">
                  <a16:creationId xmlns:a16="http://schemas.microsoft.com/office/drawing/2014/main" id="{96B70A05-3207-4CBB-AE25-E02D5F3CF517}"/>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30" name="Rectangle 29">
              <a:extLst>
                <a:ext uri="{FF2B5EF4-FFF2-40B4-BE49-F238E27FC236}">
                  <a16:creationId xmlns:a16="http://schemas.microsoft.com/office/drawing/2014/main" id="{4A140E0E-26F7-410E-A37A-F51564B07CDE}"/>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36" name="Group 35">
            <a:extLst>
              <a:ext uri="{FF2B5EF4-FFF2-40B4-BE49-F238E27FC236}">
                <a16:creationId xmlns:a16="http://schemas.microsoft.com/office/drawing/2014/main" id="{DA1E761F-5257-48A5-84FF-18549214BC5D}"/>
              </a:ext>
            </a:extLst>
          </p:cNvPr>
          <p:cNvGrpSpPr/>
          <p:nvPr/>
        </p:nvGrpSpPr>
        <p:grpSpPr>
          <a:xfrm>
            <a:off x="3200490" y="1753568"/>
            <a:ext cx="805208" cy="840735"/>
            <a:chOff x="2452867" y="2033375"/>
            <a:chExt cx="805208" cy="840735"/>
          </a:xfrm>
        </p:grpSpPr>
        <p:cxnSp>
          <p:nvCxnSpPr>
            <p:cNvPr id="37" name="Straight Connector 36">
              <a:extLst>
                <a:ext uri="{FF2B5EF4-FFF2-40B4-BE49-F238E27FC236}">
                  <a16:creationId xmlns:a16="http://schemas.microsoft.com/office/drawing/2014/main" id="{2E5302E4-197C-48A5-A3DF-F1A575FA2F83}"/>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ACA816CE-E7E0-4C62-8068-4D74104D74AE}"/>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DAC43349-DE7E-4D36-AE79-5713337DEA13}"/>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40" name="Rectangle 39">
              <a:extLst>
                <a:ext uri="{FF2B5EF4-FFF2-40B4-BE49-F238E27FC236}">
                  <a16:creationId xmlns:a16="http://schemas.microsoft.com/office/drawing/2014/main" id="{9654A541-DCCC-4446-BBF3-3C502326AA9C}"/>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41" name="Rectangle 40">
              <a:extLst>
                <a:ext uri="{FF2B5EF4-FFF2-40B4-BE49-F238E27FC236}">
                  <a16:creationId xmlns:a16="http://schemas.microsoft.com/office/drawing/2014/main" id="{0B41A57A-DB41-4FB8-BB05-2E62C20DC47F}"/>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42" name="Group 41">
            <a:extLst>
              <a:ext uri="{FF2B5EF4-FFF2-40B4-BE49-F238E27FC236}">
                <a16:creationId xmlns:a16="http://schemas.microsoft.com/office/drawing/2014/main" id="{28BD2206-2862-4FCF-A679-2E39B0471B4C}"/>
              </a:ext>
            </a:extLst>
          </p:cNvPr>
          <p:cNvGrpSpPr/>
          <p:nvPr/>
        </p:nvGrpSpPr>
        <p:grpSpPr>
          <a:xfrm>
            <a:off x="2436142" y="2909354"/>
            <a:ext cx="805208" cy="840735"/>
            <a:chOff x="2452867" y="2033375"/>
            <a:chExt cx="805208" cy="840735"/>
          </a:xfrm>
        </p:grpSpPr>
        <p:cxnSp>
          <p:nvCxnSpPr>
            <p:cNvPr id="43" name="Straight Connector 42">
              <a:extLst>
                <a:ext uri="{FF2B5EF4-FFF2-40B4-BE49-F238E27FC236}">
                  <a16:creationId xmlns:a16="http://schemas.microsoft.com/office/drawing/2014/main" id="{774DACFD-09C4-41D3-85D6-B8919168053C}"/>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C9D4807D-4DDC-4163-B55B-F9DE13C5310A}"/>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45" name="Straight Connector 44">
              <a:extLst>
                <a:ext uri="{FF2B5EF4-FFF2-40B4-BE49-F238E27FC236}">
                  <a16:creationId xmlns:a16="http://schemas.microsoft.com/office/drawing/2014/main" id="{A61204CF-8F66-4799-B464-C9CDCB9C0FF4}"/>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46" name="Rectangle 45">
              <a:extLst>
                <a:ext uri="{FF2B5EF4-FFF2-40B4-BE49-F238E27FC236}">
                  <a16:creationId xmlns:a16="http://schemas.microsoft.com/office/drawing/2014/main" id="{467261F9-DD67-493C-8608-F6C4A177B721}"/>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47" name="Rectangle 46">
              <a:extLst>
                <a:ext uri="{FF2B5EF4-FFF2-40B4-BE49-F238E27FC236}">
                  <a16:creationId xmlns:a16="http://schemas.microsoft.com/office/drawing/2014/main" id="{3A516D92-043C-42DF-9A53-CBC0BFD524C6}"/>
                </a:ext>
              </a:extLst>
            </p:cNvPr>
            <p:cNvSpPr/>
            <p:nvPr/>
          </p:nvSpPr>
          <p:spPr>
            <a:xfrm>
              <a:off x="2452867" y="2561254"/>
              <a:ext cx="346181" cy="312856"/>
            </a:xfrm>
            <a:prstGeom prst="rect">
              <a:avLst/>
            </a:prstGeom>
          </p:spPr>
          <p:txBody>
            <a:bodyPr wrap="none">
              <a:spAutoFit/>
            </a:bodyPr>
            <a:lstStyle/>
            <a:p>
              <a:r>
                <a:rPr lang="en-US" sz="1200" dirty="0"/>
                <a:t>S</a:t>
              </a:r>
            </a:p>
          </p:txBody>
        </p:sp>
      </p:grpSp>
      <p:sp>
        <p:nvSpPr>
          <p:cNvPr id="50" name="Arrow: Down 49">
            <a:extLst>
              <a:ext uri="{FF2B5EF4-FFF2-40B4-BE49-F238E27FC236}">
                <a16:creationId xmlns:a16="http://schemas.microsoft.com/office/drawing/2014/main" id="{B2343A6C-7276-4231-B3A2-17D7B720D780}"/>
              </a:ext>
            </a:extLst>
          </p:cNvPr>
          <p:cNvSpPr/>
          <p:nvPr/>
        </p:nvSpPr>
        <p:spPr>
          <a:xfrm>
            <a:off x="2578366" y="4042307"/>
            <a:ext cx="520761" cy="761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677690D0-9392-45EA-9186-6AFB12894D48}"/>
              </a:ext>
            </a:extLst>
          </p:cNvPr>
          <p:cNvSpPr/>
          <p:nvPr/>
        </p:nvSpPr>
        <p:spPr>
          <a:xfrm>
            <a:off x="2710603" y="5366252"/>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004B0CBA-A88C-4376-ACC3-8C9050627188}"/>
              </a:ext>
            </a:extLst>
          </p:cNvPr>
          <p:cNvSpPr/>
          <p:nvPr/>
        </p:nvSpPr>
        <p:spPr>
          <a:xfrm>
            <a:off x="3516548" y="6045131"/>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DA51B59B-B365-4D46-8EE2-887A8C109EF0}"/>
              </a:ext>
            </a:extLst>
          </p:cNvPr>
          <p:cNvSpPr/>
          <p:nvPr/>
        </p:nvSpPr>
        <p:spPr>
          <a:xfrm>
            <a:off x="1802471" y="6072760"/>
            <a:ext cx="767628" cy="55878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BC9F51AA-9E6F-4DFA-A8FD-A05A2EEDE99A}"/>
              </a:ext>
            </a:extLst>
          </p:cNvPr>
          <p:cNvSpPr txBox="1"/>
          <p:nvPr/>
        </p:nvSpPr>
        <p:spPr>
          <a:xfrm>
            <a:off x="470963" y="4506582"/>
            <a:ext cx="1771099" cy="646331"/>
          </a:xfrm>
          <a:prstGeom prst="rect">
            <a:avLst/>
          </a:prstGeom>
          <a:noFill/>
        </p:spPr>
        <p:txBody>
          <a:bodyPr wrap="square" rtlCol="0">
            <a:spAutoFit/>
          </a:bodyPr>
          <a:lstStyle/>
          <a:p>
            <a:r>
              <a:rPr lang="en-US" dirty="0"/>
              <a:t>Functional virulence factors</a:t>
            </a:r>
          </a:p>
        </p:txBody>
      </p:sp>
      <p:cxnSp>
        <p:nvCxnSpPr>
          <p:cNvPr id="56" name="Straight Arrow Connector 55">
            <a:extLst>
              <a:ext uri="{FF2B5EF4-FFF2-40B4-BE49-F238E27FC236}">
                <a16:creationId xmlns:a16="http://schemas.microsoft.com/office/drawing/2014/main" id="{147696E5-7593-4B72-AFCE-F16C62D3BFCE}"/>
              </a:ext>
            </a:extLst>
          </p:cNvPr>
          <p:cNvCxnSpPr>
            <a:cxnSpLocks/>
          </p:cNvCxnSpPr>
          <p:nvPr/>
        </p:nvCxnSpPr>
        <p:spPr>
          <a:xfrm>
            <a:off x="1264459" y="5127754"/>
            <a:ext cx="1076024" cy="5039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5BED4597-BAE5-4FA2-A62E-14D66F7E0BE3}"/>
              </a:ext>
            </a:extLst>
          </p:cNvPr>
          <p:cNvGrpSpPr/>
          <p:nvPr/>
        </p:nvGrpSpPr>
        <p:grpSpPr>
          <a:xfrm rot="5400000">
            <a:off x="6579248" y="2117288"/>
            <a:ext cx="1088455" cy="1074996"/>
            <a:chOff x="1175701" y="4914859"/>
            <a:chExt cx="1451275" cy="1433328"/>
          </a:xfrm>
        </p:grpSpPr>
        <p:sp>
          <p:nvSpPr>
            <p:cNvPr id="61" name="Oval 60">
              <a:extLst>
                <a:ext uri="{FF2B5EF4-FFF2-40B4-BE49-F238E27FC236}">
                  <a16:creationId xmlns:a16="http://schemas.microsoft.com/office/drawing/2014/main" id="{BD366C7D-ED25-4763-B58C-EB2BE1A92618}"/>
                </a:ext>
              </a:extLst>
            </p:cNvPr>
            <p:cNvSpPr/>
            <p:nvPr/>
          </p:nvSpPr>
          <p:spPr>
            <a:xfrm>
              <a:off x="1420585" y="5384801"/>
              <a:ext cx="963386" cy="963386"/>
            </a:xfrm>
            <a:prstGeom prst="ellipse">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68580" tIns="34290" rIns="68580" bIns="34290" numCol="1" spcCol="0" rtlCol="0" fromWordArt="0" anchor="ctr" anchorCtr="0" forceAA="0" compatLnSpc="1">
              <a:prstTxWarp prst="textNoShape">
                <a:avLst/>
              </a:prstTxWarp>
              <a:noAutofit/>
            </a:bodyPr>
            <a:lstStyle/>
            <a:p>
              <a:pPr algn="ctr"/>
              <a:r>
                <a:rPr lang="en-US" sz="1350" dirty="0" err="1">
                  <a:solidFill>
                    <a:schemeClr val="bg1"/>
                  </a:solidFill>
                </a:rPr>
                <a:t>DsbA</a:t>
              </a:r>
              <a:endParaRPr lang="en-US" sz="1350" dirty="0">
                <a:solidFill>
                  <a:schemeClr val="bg1"/>
                </a:solidFill>
              </a:endParaRPr>
            </a:p>
          </p:txBody>
        </p:sp>
        <p:cxnSp>
          <p:nvCxnSpPr>
            <p:cNvPr id="62" name="Straight Connector 61">
              <a:extLst>
                <a:ext uri="{FF2B5EF4-FFF2-40B4-BE49-F238E27FC236}">
                  <a16:creationId xmlns:a16="http://schemas.microsoft.com/office/drawing/2014/main" id="{004E8DCF-273F-4402-94C1-9C1C1C9E8A90}"/>
                </a:ext>
              </a:extLst>
            </p:cNvPr>
            <p:cNvCxnSpPr>
              <a:cxnSpLocks/>
            </p:cNvCxnSpPr>
            <p:nvPr/>
          </p:nvCxnSpPr>
          <p:spPr>
            <a:xfrm>
              <a:off x="1420585" y="5176157"/>
              <a:ext cx="244929" cy="375557"/>
            </a:xfrm>
            <a:prstGeom prst="line">
              <a:avLst/>
            </a:prstGeom>
            <a:effectLst/>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BF7C121D-C377-4B15-A049-F758EE76F961}"/>
                </a:ext>
              </a:extLst>
            </p:cNvPr>
            <p:cNvCxnSpPr>
              <a:cxnSpLocks/>
            </p:cNvCxnSpPr>
            <p:nvPr/>
          </p:nvCxnSpPr>
          <p:spPr>
            <a:xfrm flipH="1">
              <a:off x="2106385" y="5174344"/>
              <a:ext cx="244929" cy="375557"/>
            </a:xfrm>
            <a:prstGeom prst="line">
              <a:avLst/>
            </a:prstGeom>
            <a:effectLst/>
          </p:spPr>
          <p:style>
            <a:lnRef idx="2">
              <a:schemeClr val="dk1"/>
            </a:lnRef>
            <a:fillRef idx="0">
              <a:schemeClr val="dk1"/>
            </a:fillRef>
            <a:effectRef idx="1">
              <a:schemeClr val="dk1"/>
            </a:effectRef>
            <a:fontRef idx="minor">
              <a:schemeClr val="tx1"/>
            </a:fontRef>
          </p:style>
        </p:cxnSp>
        <p:sp>
          <p:nvSpPr>
            <p:cNvPr id="64" name="TextBox 63">
              <a:extLst>
                <a:ext uri="{FF2B5EF4-FFF2-40B4-BE49-F238E27FC236}">
                  <a16:creationId xmlns:a16="http://schemas.microsoft.com/office/drawing/2014/main" id="{4C3AA0B7-B855-483F-B5E8-1ECF922D6B21}"/>
                </a:ext>
              </a:extLst>
            </p:cNvPr>
            <p:cNvSpPr txBox="1"/>
            <p:nvPr/>
          </p:nvSpPr>
          <p:spPr>
            <a:xfrm rot="16200000">
              <a:off x="1199212" y="4891348"/>
              <a:ext cx="353088" cy="400110"/>
            </a:xfrm>
            <a:prstGeom prst="rect">
              <a:avLst/>
            </a:prstGeom>
            <a:noFill/>
          </p:spPr>
          <p:txBody>
            <a:bodyPr wrap="none" rtlCol="0">
              <a:spAutoFit/>
            </a:bodyPr>
            <a:lstStyle/>
            <a:p>
              <a:r>
                <a:rPr lang="en-US" sz="1350" dirty="0"/>
                <a:t>S</a:t>
              </a:r>
            </a:p>
          </p:txBody>
        </p:sp>
        <p:sp>
          <p:nvSpPr>
            <p:cNvPr id="65" name="TextBox 64">
              <a:extLst>
                <a:ext uri="{FF2B5EF4-FFF2-40B4-BE49-F238E27FC236}">
                  <a16:creationId xmlns:a16="http://schemas.microsoft.com/office/drawing/2014/main" id="{22023E43-66C6-479F-813B-4176CA16FCC2}"/>
                </a:ext>
              </a:extLst>
            </p:cNvPr>
            <p:cNvSpPr txBox="1"/>
            <p:nvPr/>
          </p:nvSpPr>
          <p:spPr>
            <a:xfrm rot="16200000">
              <a:off x="2250377" y="4891348"/>
              <a:ext cx="353088" cy="400110"/>
            </a:xfrm>
            <a:prstGeom prst="rect">
              <a:avLst/>
            </a:prstGeom>
            <a:noFill/>
          </p:spPr>
          <p:txBody>
            <a:bodyPr wrap="none" rtlCol="0">
              <a:spAutoFit/>
            </a:bodyPr>
            <a:lstStyle/>
            <a:p>
              <a:r>
                <a:rPr lang="en-US" sz="1350" dirty="0"/>
                <a:t>S</a:t>
              </a:r>
            </a:p>
          </p:txBody>
        </p:sp>
      </p:grpSp>
      <p:cxnSp>
        <p:nvCxnSpPr>
          <p:cNvPr id="60" name="Straight Connector 59">
            <a:extLst>
              <a:ext uri="{FF2B5EF4-FFF2-40B4-BE49-F238E27FC236}">
                <a16:creationId xmlns:a16="http://schemas.microsoft.com/office/drawing/2014/main" id="{3D1C6E3C-9AC9-4B2E-A8FF-1956CD1D9C2E}"/>
              </a:ext>
            </a:extLst>
          </p:cNvPr>
          <p:cNvCxnSpPr>
            <a:cxnSpLocks/>
          </p:cNvCxnSpPr>
          <p:nvPr/>
        </p:nvCxnSpPr>
        <p:spPr>
          <a:xfrm rot="5400000" flipV="1">
            <a:off x="7278479" y="2662194"/>
            <a:ext cx="506286" cy="296"/>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grpSp>
        <p:nvGrpSpPr>
          <p:cNvPr id="85" name="Group 84">
            <a:extLst>
              <a:ext uri="{FF2B5EF4-FFF2-40B4-BE49-F238E27FC236}">
                <a16:creationId xmlns:a16="http://schemas.microsoft.com/office/drawing/2014/main" id="{F7144632-EA6E-4693-AA88-0627A73DC755}"/>
              </a:ext>
            </a:extLst>
          </p:cNvPr>
          <p:cNvGrpSpPr/>
          <p:nvPr/>
        </p:nvGrpSpPr>
        <p:grpSpPr>
          <a:xfrm>
            <a:off x="9247139" y="1295013"/>
            <a:ext cx="805208" cy="840735"/>
            <a:chOff x="2452867" y="2033375"/>
            <a:chExt cx="805208" cy="840735"/>
          </a:xfrm>
        </p:grpSpPr>
        <p:cxnSp>
          <p:nvCxnSpPr>
            <p:cNvPr id="86" name="Straight Connector 85">
              <a:extLst>
                <a:ext uri="{FF2B5EF4-FFF2-40B4-BE49-F238E27FC236}">
                  <a16:creationId xmlns:a16="http://schemas.microsoft.com/office/drawing/2014/main" id="{F1ED92AB-A71E-4B7B-B339-B4CFE505A6CB}"/>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B15F149B-DFC6-405F-9D3B-B1DC9941D633}"/>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88" name="Straight Connector 87">
              <a:extLst>
                <a:ext uri="{FF2B5EF4-FFF2-40B4-BE49-F238E27FC236}">
                  <a16:creationId xmlns:a16="http://schemas.microsoft.com/office/drawing/2014/main" id="{04059D10-666C-4962-8D29-7C624B8AE2F6}"/>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89" name="Rectangle 88">
              <a:extLst>
                <a:ext uri="{FF2B5EF4-FFF2-40B4-BE49-F238E27FC236}">
                  <a16:creationId xmlns:a16="http://schemas.microsoft.com/office/drawing/2014/main" id="{B91893E5-EAB8-40CB-9BAB-2A097BD50D02}"/>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90" name="Rectangle 89">
              <a:extLst>
                <a:ext uri="{FF2B5EF4-FFF2-40B4-BE49-F238E27FC236}">
                  <a16:creationId xmlns:a16="http://schemas.microsoft.com/office/drawing/2014/main" id="{23C02C74-0A74-4B28-B592-9A4C9AD1E738}"/>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91" name="Group 90">
            <a:extLst>
              <a:ext uri="{FF2B5EF4-FFF2-40B4-BE49-F238E27FC236}">
                <a16:creationId xmlns:a16="http://schemas.microsoft.com/office/drawing/2014/main" id="{833B26B6-28D2-47CF-B0B0-ECC0494666A1}"/>
              </a:ext>
            </a:extLst>
          </p:cNvPr>
          <p:cNvGrpSpPr/>
          <p:nvPr/>
        </p:nvGrpSpPr>
        <p:grpSpPr>
          <a:xfrm>
            <a:off x="10508729" y="1069261"/>
            <a:ext cx="805208" cy="840735"/>
            <a:chOff x="2452867" y="2033375"/>
            <a:chExt cx="805208" cy="840735"/>
          </a:xfrm>
        </p:grpSpPr>
        <p:cxnSp>
          <p:nvCxnSpPr>
            <p:cNvPr id="92" name="Straight Connector 91">
              <a:extLst>
                <a:ext uri="{FF2B5EF4-FFF2-40B4-BE49-F238E27FC236}">
                  <a16:creationId xmlns:a16="http://schemas.microsoft.com/office/drawing/2014/main" id="{F41F04B9-B260-4284-83DA-62478D3EA8C2}"/>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13EB5FEC-2D5A-4E80-8FD1-EF926A944B17}"/>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B7195D62-F441-4BE5-9BF0-EBE59FD344CB}"/>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95" name="Rectangle 94">
              <a:extLst>
                <a:ext uri="{FF2B5EF4-FFF2-40B4-BE49-F238E27FC236}">
                  <a16:creationId xmlns:a16="http://schemas.microsoft.com/office/drawing/2014/main" id="{AFFE0415-3976-49B5-B7B9-20AC18D73B2F}"/>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96" name="Rectangle 95">
              <a:extLst>
                <a:ext uri="{FF2B5EF4-FFF2-40B4-BE49-F238E27FC236}">
                  <a16:creationId xmlns:a16="http://schemas.microsoft.com/office/drawing/2014/main" id="{57504F5C-C8CA-472C-A098-49C03A526CF3}"/>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106" name="Group 105">
            <a:extLst>
              <a:ext uri="{FF2B5EF4-FFF2-40B4-BE49-F238E27FC236}">
                <a16:creationId xmlns:a16="http://schemas.microsoft.com/office/drawing/2014/main" id="{F6A0AF39-0B1E-4E93-A6A9-BC105BC2B352}"/>
              </a:ext>
            </a:extLst>
          </p:cNvPr>
          <p:cNvGrpSpPr/>
          <p:nvPr/>
        </p:nvGrpSpPr>
        <p:grpSpPr>
          <a:xfrm>
            <a:off x="10229098" y="1439611"/>
            <a:ext cx="1273425" cy="2215991"/>
            <a:chOff x="8455476" y="1221242"/>
            <a:chExt cx="1273425" cy="2215991"/>
          </a:xfrm>
        </p:grpSpPr>
        <p:sp>
          <p:nvSpPr>
            <p:cNvPr id="107" name="TextBox 106">
              <a:extLst>
                <a:ext uri="{FF2B5EF4-FFF2-40B4-BE49-F238E27FC236}">
                  <a16:creationId xmlns:a16="http://schemas.microsoft.com/office/drawing/2014/main" id="{4EEEFE85-C873-4C9D-9B67-9FCBBD94561A}"/>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08" name="TextBox 107">
              <a:extLst>
                <a:ext uri="{FF2B5EF4-FFF2-40B4-BE49-F238E27FC236}">
                  <a16:creationId xmlns:a16="http://schemas.microsoft.com/office/drawing/2014/main" id="{2D45F95C-F71B-46B0-8382-EBEC405581A5}"/>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09" name="TextBox 108">
              <a:extLst>
                <a:ext uri="{FF2B5EF4-FFF2-40B4-BE49-F238E27FC236}">
                  <a16:creationId xmlns:a16="http://schemas.microsoft.com/office/drawing/2014/main" id="{759D4BA6-7205-480A-9D97-002267A4354A}"/>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sp>
        <p:nvSpPr>
          <p:cNvPr id="116" name="Arrow: Down 115">
            <a:extLst>
              <a:ext uri="{FF2B5EF4-FFF2-40B4-BE49-F238E27FC236}">
                <a16:creationId xmlns:a16="http://schemas.microsoft.com/office/drawing/2014/main" id="{49E7EF85-1106-4A9F-8BE0-AE5CA7A84274}"/>
              </a:ext>
            </a:extLst>
          </p:cNvPr>
          <p:cNvSpPr/>
          <p:nvPr/>
        </p:nvSpPr>
        <p:spPr>
          <a:xfrm>
            <a:off x="8490475" y="4354650"/>
            <a:ext cx="520761" cy="7619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Isosceles Triangle 116">
            <a:extLst>
              <a:ext uri="{FF2B5EF4-FFF2-40B4-BE49-F238E27FC236}">
                <a16:creationId xmlns:a16="http://schemas.microsoft.com/office/drawing/2014/main" id="{14294EC6-0C52-4C68-9F03-8AE37C9C8EB6}"/>
              </a:ext>
            </a:extLst>
          </p:cNvPr>
          <p:cNvSpPr/>
          <p:nvPr/>
        </p:nvSpPr>
        <p:spPr>
          <a:xfrm rot="5400000">
            <a:off x="7648036" y="5153815"/>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18" name="Isosceles Triangle 117">
            <a:extLst>
              <a:ext uri="{FF2B5EF4-FFF2-40B4-BE49-F238E27FC236}">
                <a16:creationId xmlns:a16="http://schemas.microsoft.com/office/drawing/2014/main" id="{DAA58AFA-51AE-460A-9C93-2AB9790866F8}"/>
              </a:ext>
            </a:extLst>
          </p:cNvPr>
          <p:cNvSpPr/>
          <p:nvPr/>
        </p:nvSpPr>
        <p:spPr>
          <a:xfrm rot="5400000">
            <a:off x="8604797" y="5761473"/>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19" name="Isosceles Triangle 118">
            <a:extLst>
              <a:ext uri="{FF2B5EF4-FFF2-40B4-BE49-F238E27FC236}">
                <a16:creationId xmlns:a16="http://schemas.microsoft.com/office/drawing/2014/main" id="{94EAE68C-0364-4359-BA12-9154491C0BC1}"/>
              </a:ext>
            </a:extLst>
          </p:cNvPr>
          <p:cNvSpPr/>
          <p:nvPr/>
        </p:nvSpPr>
        <p:spPr>
          <a:xfrm rot="5400000">
            <a:off x="9512568" y="5121177"/>
            <a:ext cx="879604" cy="805273"/>
          </a:xfrm>
          <a:prstGeom prs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nvGrpSpPr>
          <p:cNvPr id="120" name="Group 119">
            <a:extLst>
              <a:ext uri="{FF2B5EF4-FFF2-40B4-BE49-F238E27FC236}">
                <a16:creationId xmlns:a16="http://schemas.microsoft.com/office/drawing/2014/main" id="{DD1D3A6C-DC6F-42DF-8EAE-17836D6FDB0D}"/>
              </a:ext>
            </a:extLst>
          </p:cNvPr>
          <p:cNvGrpSpPr/>
          <p:nvPr/>
        </p:nvGrpSpPr>
        <p:grpSpPr>
          <a:xfrm>
            <a:off x="10623711" y="4817688"/>
            <a:ext cx="805208" cy="840735"/>
            <a:chOff x="2452867" y="2033375"/>
            <a:chExt cx="805208" cy="840735"/>
          </a:xfrm>
        </p:grpSpPr>
        <p:cxnSp>
          <p:nvCxnSpPr>
            <p:cNvPr id="121" name="Straight Connector 120">
              <a:extLst>
                <a:ext uri="{FF2B5EF4-FFF2-40B4-BE49-F238E27FC236}">
                  <a16:creationId xmlns:a16="http://schemas.microsoft.com/office/drawing/2014/main" id="{64CD9C5A-C827-4730-A730-B5531E2DFD0B}"/>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2" name="Straight Connector 121">
              <a:extLst>
                <a:ext uri="{FF2B5EF4-FFF2-40B4-BE49-F238E27FC236}">
                  <a16:creationId xmlns:a16="http://schemas.microsoft.com/office/drawing/2014/main" id="{69C9793C-9DB5-4365-A809-1CFC5121CB21}"/>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3" name="Straight Connector 122">
              <a:extLst>
                <a:ext uri="{FF2B5EF4-FFF2-40B4-BE49-F238E27FC236}">
                  <a16:creationId xmlns:a16="http://schemas.microsoft.com/office/drawing/2014/main" id="{5E015E47-A9F1-4CC3-9E61-E6F3C2CAE7A8}"/>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124" name="Rectangle 123">
              <a:extLst>
                <a:ext uri="{FF2B5EF4-FFF2-40B4-BE49-F238E27FC236}">
                  <a16:creationId xmlns:a16="http://schemas.microsoft.com/office/drawing/2014/main" id="{BCD4F171-B9B7-48CD-961C-AE8E1E437A9E}"/>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125" name="Rectangle 124">
              <a:extLst>
                <a:ext uri="{FF2B5EF4-FFF2-40B4-BE49-F238E27FC236}">
                  <a16:creationId xmlns:a16="http://schemas.microsoft.com/office/drawing/2014/main" id="{44100BC5-D5EE-4028-BC30-F27303CBD40F}"/>
                </a:ext>
              </a:extLst>
            </p:cNvPr>
            <p:cNvSpPr/>
            <p:nvPr/>
          </p:nvSpPr>
          <p:spPr>
            <a:xfrm>
              <a:off x="2452867" y="2561254"/>
              <a:ext cx="346181" cy="312856"/>
            </a:xfrm>
            <a:prstGeom prst="rect">
              <a:avLst/>
            </a:prstGeom>
          </p:spPr>
          <p:txBody>
            <a:bodyPr wrap="none">
              <a:spAutoFit/>
            </a:bodyPr>
            <a:lstStyle/>
            <a:p>
              <a:r>
                <a:rPr lang="en-US" sz="1200" dirty="0"/>
                <a:t>S</a:t>
              </a:r>
            </a:p>
          </p:txBody>
        </p:sp>
      </p:grpSp>
      <p:grpSp>
        <p:nvGrpSpPr>
          <p:cNvPr id="126" name="Group 125">
            <a:extLst>
              <a:ext uri="{FF2B5EF4-FFF2-40B4-BE49-F238E27FC236}">
                <a16:creationId xmlns:a16="http://schemas.microsoft.com/office/drawing/2014/main" id="{82A7511D-B96C-4EC7-ADBC-1D9FDDE32102}"/>
              </a:ext>
            </a:extLst>
          </p:cNvPr>
          <p:cNvGrpSpPr/>
          <p:nvPr/>
        </p:nvGrpSpPr>
        <p:grpSpPr>
          <a:xfrm>
            <a:off x="10266141" y="5816600"/>
            <a:ext cx="805208" cy="840735"/>
            <a:chOff x="2452867" y="2033375"/>
            <a:chExt cx="805208" cy="840735"/>
          </a:xfrm>
        </p:grpSpPr>
        <p:cxnSp>
          <p:nvCxnSpPr>
            <p:cNvPr id="127" name="Straight Connector 126">
              <a:extLst>
                <a:ext uri="{FF2B5EF4-FFF2-40B4-BE49-F238E27FC236}">
                  <a16:creationId xmlns:a16="http://schemas.microsoft.com/office/drawing/2014/main" id="{CD646486-9AD6-4AA7-8EEA-1742BEE6689C}"/>
                </a:ext>
              </a:extLst>
            </p:cNvPr>
            <p:cNvCxnSpPr>
              <a:cxnSpLocks/>
            </p:cNvCxnSpPr>
            <p:nvPr/>
          </p:nvCxnSpPr>
          <p:spPr>
            <a:xfrm>
              <a:off x="2625959" y="2701686"/>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8" name="Straight Connector 127">
              <a:extLst>
                <a:ext uri="{FF2B5EF4-FFF2-40B4-BE49-F238E27FC236}">
                  <a16:creationId xmlns:a16="http://schemas.microsoft.com/office/drawing/2014/main" id="{7B2A20FA-0969-42F0-A127-724E5B1C03A4}"/>
                </a:ext>
              </a:extLst>
            </p:cNvPr>
            <p:cNvCxnSpPr>
              <a:cxnSpLocks/>
            </p:cNvCxnSpPr>
            <p:nvPr/>
          </p:nvCxnSpPr>
          <p:spPr>
            <a:xfrm>
              <a:off x="3233045" y="2140043"/>
              <a:ext cx="0" cy="589624"/>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129" name="Straight Connector 128">
              <a:extLst>
                <a:ext uri="{FF2B5EF4-FFF2-40B4-BE49-F238E27FC236}">
                  <a16:creationId xmlns:a16="http://schemas.microsoft.com/office/drawing/2014/main" id="{547158C4-47B3-4792-947A-3BADB3922C13}"/>
                </a:ext>
              </a:extLst>
            </p:cNvPr>
            <p:cNvCxnSpPr>
              <a:cxnSpLocks/>
            </p:cNvCxnSpPr>
            <p:nvPr/>
          </p:nvCxnSpPr>
          <p:spPr>
            <a:xfrm>
              <a:off x="2625959" y="2167720"/>
              <a:ext cx="632116" cy="0"/>
            </a:xfrm>
            <a:prstGeom prst="line">
              <a:avLst/>
            </a:prstGeom>
            <a:ln w="57150">
              <a:solidFill>
                <a:srgbClr val="FF0000"/>
              </a:solidFill>
            </a:ln>
            <a:effectLst/>
          </p:spPr>
          <p:style>
            <a:lnRef idx="2">
              <a:schemeClr val="dk1"/>
            </a:lnRef>
            <a:fillRef idx="0">
              <a:schemeClr val="dk1"/>
            </a:fillRef>
            <a:effectRef idx="1">
              <a:schemeClr val="dk1"/>
            </a:effectRef>
            <a:fontRef idx="minor">
              <a:schemeClr val="tx1"/>
            </a:fontRef>
          </p:style>
        </p:cxnSp>
        <p:sp>
          <p:nvSpPr>
            <p:cNvPr id="130" name="Rectangle 129">
              <a:extLst>
                <a:ext uri="{FF2B5EF4-FFF2-40B4-BE49-F238E27FC236}">
                  <a16:creationId xmlns:a16="http://schemas.microsoft.com/office/drawing/2014/main" id="{3AE1041A-9A90-43E1-8D06-C6A9AE8F5BDC}"/>
                </a:ext>
              </a:extLst>
            </p:cNvPr>
            <p:cNvSpPr/>
            <p:nvPr/>
          </p:nvSpPr>
          <p:spPr>
            <a:xfrm>
              <a:off x="2452868" y="2033375"/>
              <a:ext cx="346181" cy="312856"/>
            </a:xfrm>
            <a:prstGeom prst="rect">
              <a:avLst/>
            </a:prstGeom>
          </p:spPr>
          <p:txBody>
            <a:bodyPr wrap="none">
              <a:spAutoFit/>
            </a:bodyPr>
            <a:lstStyle/>
            <a:p>
              <a:r>
                <a:rPr lang="en-US" sz="1200" dirty="0"/>
                <a:t>S</a:t>
              </a:r>
            </a:p>
          </p:txBody>
        </p:sp>
        <p:sp>
          <p:nvSpPr>
            <p:cNvPr id="131" name="Rectangle 130">
              <a:extLst>
                <a:ext uri="{FF2B5EF4-FFF2-40B4-BE49-F238E27FC236}">
                  <a16:creationId xmlns:a16="http://schemas.microsoft.com/office/drawing/2014/main" id="{F8C11850-5DDD-4436-A784-5F03AC220DD0}"/>
                </a:ext>
              </a:extLst>
            </p:cNvPr>
            <p:cNvSpPr/>
            <p:nvPr/>
          </p:nvSpPr>
          <p:spPr>
            <a:xfrm>
              <a:off x="2452867" y="2561254"/>
              <a:ext cx="346181" cy="312856"/>
            </a:xfrm>
            <a:prstGeom prst="rect">
              <a:avLst/>
            </a:prstGeom>
          </p:spPr>
          <p:txBody>
            <a:bodyPr wrap="none">
              <a:spAutoFit/>
            </a:bodyPr>
            <a:lstStyle/>
            <a:p>
              <a:r>
                <a:rPr lang="en-US" sz="1200" dirty="0"/>
                <a:t>S</a:t>
              </a:r>
            </a:p>
          </p:txBody>
        </p:sp>
      </p:grpSp>
      <p:cxnSp>
        <p:nvCxnSpPr>
          <p:cNvPr id="133" name="Straight Connector 132">
            <a:extLst>
              <a:ext uri="{FF2B5EF4-FFF2-40B4-BE49-F238E27FC236}">
                <a16:creationId xmlns:a16="http://schemas.microsoft.com/office/drawing/2014/main" id="{095BE601-D4EB-4110-BB16-96999F71F630}"/>
              </a:ext>
            </a:extLst>
          </p:cNvPr>
          <p:cNvCxnSpPr/>
          <p:nvPr/>
        </p:nvCxnSpPr>
        <p:spPr>
          <a:xfrm>
            <a:off x="-1591" y="837282"/>
            <a:ext cx="12263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AFCC9F7-3FB0-40E5-8113-B661CFC24235}"/>
              </a:ext>
            </a:extLst>
          </p:cNvPr>
          <p:cNvCxnSpPr>
            <a:cxnSpLocks/>
          </p:cNvCxnSpPr>
          <p:nvPr/>
        </p:nvCxnSpPr>
        <p:spPr>
          <a:xfrm>
            <a:off x="5613652"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9F29DFB2-7CC4-4A32-9B8A-1EE9F5783ADE}"/>
              </a:ext>
            </a:extLst>
          </p:cNvPr>
          <p:cNvSpPr txBox="1"/>
          <p:nvPr/>
        </p:nvSpPr>
        <p:spPr>
          <a:xfrm>
            <a:off x="7642663" y="5346285"/>
            <a:ext cx="783170" cy="369332"/>
          </a:xfrm>
          <a:prstGeom prst="rect">
            <a:avLst/>
          </a:prstGeom>
          <a:noFill/>
        </p:spPr>
        <p:txBody>
          <a:bodyPr wrap="square" rtlCol="0">
            <a:spAutoFit/>
          </a:bodyPr>
          <a:lstStyle/>
          <a:p>
            <a:r>
              <a:rPr lang="en-US" dirty="0" err="1"/>
              <a:t>PriM</a:t>
            </a:r>
            <a:endParaRPr lang="en-US" dirty="0"/>
          </a:p>
        </p:txBody>
      </p:sp>
      <p:sp>
        <p:nvSpPr>
          <p:cNvPr id="138" name="TextBox 137">
            <a:extLst>
              <a:ext uri="{FF2B5EF4-FFF2-40B4-BE49-F238E27FC236}">
                <a16:creationId xmlns:a16="http://schemas.microsoft.com/office/drawing/2014/main" id="{9D979EFF-2645-48C8-BFE0-AFA940F956A8}"/>
              </a:ext>
            </a:extLst>
          </p:cNvPr>
          <p:cNvSpPr txBox="1"/>
          <p:nvPr/>
        </p:nvSpPr>
        <p:spPr>
          <a:xfrm>
            <a:off x="8606261" y="5944790"/>
            <a:ext cx="783170" cy="369332"/>
          </a:xfrm>
          <a:prstGeom prst="rect">
            <a:avLst/>
          </a:prstGeom>
          <a:noFill/>
        </p:spPr>
        <p:txBody>
          <a:bodyPr wrap="square" rtlCol="0">
            <a:spAutoFit/>
          </a:bodyPr>
          <a:lstStyle/>
          <a:p>
            <a:r>
              <a:rPr lang="en-US" dirty="0" err="1"/>
              <a:t>PriM</a:t>
            </a:r>
            <a:endParaRPr lang="en-US" dirty="0"/>
          </a:p>
        </p:txBody>
      </p:sp>
      <p:sp>
        <p:nvSpPr>
          <p:cNvPr id="139" name="TextBox 138">
            <a:extLst>
              <a:ext uri="{FF2B5EF4-FFF2-40B4-BE49-F238E27FC236}">
                <a16:creationId xmlns:a16="http://schemas.microsoft.com/office/drawing/2014/main" id="{7978D6CD-2216-447A-B76E-4C81EE660351}"/>
              </a:ext>
            </a:extLst>
          </p:cNvPr>
          <p:cNvSpPr txBox="1"/>
          <p:nvPr/>
        </p:nvSpPr>
        <p:spPr>
          <a:xfrm>
            <a:off x="9505218" y="5303508"/>
            <a:ext cx="783170" cy="369332"/>
          </a:xfrm>
          <a:prstGeom prst="rect">
            <a:avLst/>
          </a:prstGeom>
          <a:noFill/>
        </p:spPr>
        <p:txBody>
          <a:bodyPr wrap="square" rtlCol="0">
            <a:spAutoFit/>
          </a:bodyPr>
          <a:lstStyle/>
          <a:p>
            <a:r>
              <a:rPr lang="en-US" dirty="0" err="1"/>
              <a:t>PriM</a:t>
            </a:r>
            <a:endParaRPr lang="en-US" dirty="0"/>
          </a:p>
        </p:txBody>
      </p:sp>
      <p:sp>
        <p:nvSpPr>
          <p:cNvPr id="140" name="TextBox 139">
            <a:extLst>
              <a:ext uri="{FF2B5EF4-FFF2-40B4-BE49-F238E27FC236}">
                <a16:creationId xmlns:a16="http://schemas.microsoft.com/office/drawing/2014/main" id="{9D2AFB41-8DCD-4E52-9AF1-A7726828AA76}"/>
              </a:ext>
            </a:extLst>
          </p:cNvPr>
          <p:cNvSpPr txBox="1"/>
          <p:nvPr/>
        </p:nvSpPr>
        <p:spPr>
          <a:xfrm>
            <a:off x="389460" y="117279"/>
            <a:ext cx="4898571" cy="461665"/>
          </a:xfrm>
          <a:prstGeom prst="rect">
            <a:avLst/>
          </a:prstGeom>
          <a:noFill/>
        </p:spPr>
        <p:txBody>
          <a:bodyPr wrap="square" rtlCol="0">
            <a:spAutoFit/>
          </a:bodyPr>
          <a:lstStyle/>
          <a:p>
            <a:r>
              <a:rPr lang="en-US" sz="2400" dirty="0" err="1"/>
              <a:t>DsbA</a:t>
            </a:r>
            <a:r>
              <a:rPr lang="en-US" sz="2400" dirty="0"/>
              <a:t> activity in the absence of </a:t>
            </a:r>
            <a:r>
              <a:rPr lang="en-US" sz="2400" dirty="0" err="1"/>
              <a:t>PriM</a:t>
            </a:r>
            <a:endParaRPr lang="en-US" sz="2400" dirty="0"/>
          </a:p>
        </p:txBody>
      </p:sp>
      <p:sp>
        <p:nvSpPr>
          <p:cNvPr id="141" name="TextBox 140">
            <a:extLst>
              <a:ext uri="{FF2B5EF4-FFF2-40B4-BE49-F238E27FC236}">
                <a16:creationId xmlns:a16="http://schemas.microsoft.com/office/drawing/2014/main" id="{CF66141C-256D-46A4-8A82-4F488AB113A2}"/>
              </a:ext>
            </a:extLst>
          </p:cNvPr>
          <p:cNvSpPr txBox="1"/>
          <p:nvPr/>
        </p:nvSpPr>
        <p:spPr>
          <a:xfrm>
            <a:off x="5938033" y="125586"/>
            <a:ext cx="4898571" cy="461665"/>
          </a:xfrm>
          <a:prstGeom prst="rect">
            <a:avLst/>
          </a:prstGeom>
          <a:noFill/>
        </p:spPr>
        <p:txBody>
          <a:bodyPr wrap="square" rtlCol="0">
            <a:spAutoFit/>
          </a:bodyPr>
          <a:lstStyle/>
          <a:p>
            <a:r>
              <a:rPr lang="en-US" sz="2400" dirty="0" err="1"/>
              <a:t>DsbA</a:t>
            </a:r>
            <a:r>
              <a:rPr lang="en-US" sz="2400" dirty="0"/>
              <a:t> activity in the presence of </a:t>
            </a:r>
            <a:r>
              <a:rPr lang="en-US" sz="2400" dirty="0" err="1"/>
              <a:t>PriM</a:t>
            </a:r>
            <a:endParaRPr lang="en-US" sz="2400" dirty="0"/>
          </a:p>
        </p:txBody>
      </p:sp>
      <p:grpSp>
        <p:nvGrpSpPr>
          <p:cNvPr id="148" name="Group 147">
            <a:extLst>
              <a:ext uri="{FF2B5EF4-FFF2-40B4-BE49-F238E27FC236}">
                <a16:creationId xmlns:a16="http://schemas.microsoft.com/office/drawing/2014/main" id="{CCAFBEF9-98BD-40CB-9D1D-9BC47A9BA1DF}"/>
              </a:ext>
            </a:extLst>
          </p:cNvPr>
          <p:cNvGrpSpPr/>
          <p:nvPr/>
        </p:nvGrpSpPr>
        <p:grpSpPr>
          <a:xfrm>
            <a:off x="9204656" y="1416119"/>
            <a:ext cx="1273425" cy="2215991"/>
            <a:chOff x="8455476" y="1221242"/>
            <a:chExt cx="1273425" cy="2215991"/>
          </a:xfrm>
        </p:grpSpPr>
        <p:sp>
          <p:nvSpPr>
            <p:cNvPr id="149" name="TextBox 148">
              <a:extLst>
                <a:ext uri="{FF2B5EF4-FFF2-40B4-BE49-F238E27FC236}">
                  <a16:creationId xmlns:a16="http://schemas.microsoft.com/office/drawing/2014/main" id="{A4820066-BD20-4D6F-8B93-0161C9162E57}"/>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0" name="TextBox 149">
              <a:extLst>
                <a:ext uri="{FF2B5EF4-FFF2-40B4-BE49-F238E27FC236}">
                  <a16:creationId xmlns:a16="http://schemas.microsoft.com/office/drawing/2014/main" id="{5C887F09-23DB-444A-9022-78E2D27D4803}"/>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1" name="TextBox 150">
              <a:extLst>
                <a:ext uri="{FF2B5EF4-FFF2-40B4-BE49-F238E27FC236}">
                  <a16:creationId xmlns:a16="http://schemas.microsoft.com/office/drawing/2014/main" id="{63EF7EB9-E91E-46D4-B03A-F831A903FA03}"/>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52" name="Group 151">
            <a:extLst>
              <a:ext uri="{FF2B5EF4-FFF2-40B4-BE49-F238E27FC236}">
                <a16:creationId xmlns:a16="http://schemas.microsoft.com/office/drawing/2014/main" id="{D04D65AC-CC5C-4CE9-876E-D20239E3D225}"/>
              </a:ext>
            </a:extLst>
          </p:cNvPr>
          <p:cNvGrpSpPr/>
          <p:nvPr/>
        </p:nvGrpSpPr>
        <p:grpSpPr>
          <a:xfrm>
            <a:off x="8381995" y="1977273"/>
            <a:ext cx="1273425" cy="2215991"/>
            <a:chOff x="8455476" y="1221242"/>
            <a:chExt cx="1273425" cy="2215991"/>
          </a:xfrm>
        </p:grpSpPr>
        <p:sp>
          <p:nvSpPr>
            <p:cNvPr id="153" name="TextBox 152">
              <a:extLst>
                <a:ext uri="{FF2B5EF4-FFF2-40B4-BE49-F238E27FC236}">
                  <a16:creationId xmlns:a16="http://schemas.microsoft.com/office/drawing/2014/main" id="{4364B9EF-3CFC-4111-8A67-CE0EDEEEB93C}"/>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4" name="TextBox 153">
              <a:extLst>
                <a:ext uri="{FF2B5EF4-FFF2-40B4-BE49-F238E27FC236}">
                  <a16:creationId xmlns:a16="http://schemas.microsoft.com/office/drawing/2014/main" id="{1840C807-155D-4A09-886D-EBE026062471}"/>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5" name="TextBox 154">
              <a:extLst>
                <a:ext uri="{FF2B5EF4-FFF2-40B4-BE49-F238E27FC236}">
                  <a16:creationId xmlns:a16="http://schemas.microsoft.com/office/drawing/2014/main" id="{EFA2568D-A251-4E22-AFF7-5406A7008924}"/>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56" name="Group 155">
            <a:extLst>
              <a:ext uri="{FF2B5EF4-FFF2-40B4-BE49-F238E27FC236}">
                <a16:creationId xmlns:a16="http://schemas.microsoft.com/office/drawing/2014/main" id="{63677349-3DEA-4C43-94D9-9D0B82EAB2F7}"/>
              </a:ext>
            </a:extLst>
          </p:cNvPr>
          <p:cNvGrpSpPr/>
          <p:nvPr/>
        </p:nvGrpSpPr>
        <p:grpSpPr>
          <a:xfrm>
            <a:off x="7859999" y="931472"/>
            <a:ext cx="1273425" cy="2215991"/>
            <a:chOff x="8455476" y="1221242"/>
            <a:chExt cx="1273425" cy="2215991"/>
          </a:xfrm>
        </p:grpSpPr>
        <p:sp>
          <p:nvSpPr>
            <p:cNvPr id="157" name="TextBox 156">
              <a:extLst>
                <a:ext uri="{FF2B5EF4-FFF2-40B4-BE49-F238E27FC236}">
                  <a16:creationId xmlns:a16="http://schemas.microsoft.com/office/drawing/2014/main" id="{2E0DC3C7-8C23-4044-B9CE-E302C2207ED1}"/>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58" name="TextBox 157">
              <a:extLst>
                <a:ext uri="{FF2B5EF4-FFF2-40B4-BE49-F238E27FC236}">
                  <a16:creationId xmlns:a16="http://schemas.microsoft.com/office/drawing/2014/main" id="{F6D8C1EB-4150-4621-8F53-9F58C70C4741}"/>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59" name="TextBox 158">
              <a:extLst>
                <a:ext uri="{FF2B5EF4-FFF2-40B4-BE49-F238E27FC236}">
                  <a16:creationId xmlns:a16="http://schemas.microsoft.com/office/drawing/2014/main" id="{0131AACE-F75A-478E-B47A-FC49DC6CD0E7}"/>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grpSp>
        <p:nvGrpSpPr>
          <p:cNvPr id="160" name="Group 159">
            <a:extLst>
              <a:ext uri="{FF2B5EF4-FFF2-40B4-BE49-F238E27FC236}">
                <a16:creationId xmlns:a16="http://schemas.microsoft.com/office/drawing/2014/main" id="{0F67AB76-F809-4FE6-9B0A-4E9B2153ACA1}"/>
              </a:ext>
            </a:extLst>
          </p:cNvPr>
          <p:cNvGrpSpPr/>
          <p:nvPr/>
        </p:nvGrpSpPr>
        <p:grpSpPr>
          <a:xfrm>
            <a:off x="9540703" y="2404403"/>
            <a:ext cx="1273425" cy="2215991"/>
            <a:chOff x="8455476" y="1221242"/>
            <a:chExt cx="1273425" cy="2215991"/>
          </a:xfrm>
        </p:grpSpPr>
        <p:sp>
          <p:nvSpPr>
            <p:cNvPr id="161" name="TextBox 160">
              <a:extLst>
                <a:ext uri="{FF2B5EF4-FFF2-40B4-BE49-F238E27FC236}">
                  <a16:creationId xmlns:a16="http://schemas.microsoft.com/office/drawing/2014/main" id="{840C3CF3-0D6E-44F0-AF1A-A3DB6360C1B0}"/>
                </a:ext>
              </a:extLst>
            </p:cNvPr>
            <p:cNvSpPr txBox="1"/>
            <p:nvPr/>
          </p:nvSpPr>
          <p:spPr>
            <a:xfrm>
              <a:off x="8458680" y="1221242"/>
              <a:ext cx="1270221" cy="2215991"/>
            </a:xfrm>
            <a:prstGeom prst="rect">
              <a:avLst/>
            </a:prstGeom>
            <a:noFill/>
          </p:spPr>
          <p:txBody>
            <a:bodyPr wrap="square" rtlCol="0">
              <a:spAutoFit/>
            </a:bodyPr>
            <a:lstStyle/>
            <a:p>
              <a:r>
                <a:rPr lang="en-US" sz="13800" dirty="0">
                  <a:solidFill>
                    <a:srgbClr val="FFFF00"/>
                  </a:solidFill>
                  <a:latin typeface="Candara Light" panose="020E0502030303020204" pitchFamily="34" charset="0"/>
                </a:rPr>
                <a:t>&gt;</a:t>
              </a:r>
            </a:p>
          </p:txBody>
        </p:sp>
        <p:sp>
          <p:nvSpPr>
            <p:cNvPr id="162" name="TextBox 161">
              <a:extLst>
                <a:ext uri="{FF2B5EF4-FFF2-40B4-BE49-F238E27FC236}">
                  <a16:creationId xmlns:a16="http://schemas.microsoft.com/office/drawing/2014/main" id="{06C4D99F-AE5F-4F0C-8A72-C14BF94D9C2C}"/>
                </a:ext>
              </a:extLst>
            </p:cNvPr>
            <p:cNvSpPr txBox="1"/>
            <p:nvPr/>
          </p:nvSpPr>
          <p:spPr>
            <a:xfrm>
              <a:off x="8455476" y="1916383"/>
              <a:ext cx="264816" cy="300082"/>
            </a:xfrm>
            <a:prstGeom prst="rect">
              <a:avLst/>
            </a:prstGeom>
            <a:noFill/>
          </p:spPr>
          <p:txBody>
            <a:bodyPr wrap="none" rtlCol="0">
              <a:spAutoFit/>
            </a:bodyPr>
            <a:lstStyle/>
            <a:p>
              <a:r>
                <a:rPr lang="en-US" sz="1350" dirty="0"/>
                <a:t>S</a:t>
              </a:r>
            </a:p>
          </p:txBody>
        </p:sp>
        <p:sp>
          <p:nvSpPr>
            <p:cNvPr id="163" name="TextBox 162">
              <a:extLst>
                <a:ext uri="{FF2B5EF4-FFF2-40B4-BE49-F238E27FC236}">
                  <a16:creationId xmlns:a16="http://schemas.microsoft.com/office/drawing/2014/main" id="{C0AEEFDD-569A-4DF7-98D5-0D9F94BA193E}"/>
                </a:ext>
              </a:extLst>
            </p:cNvPr>
            <p:cNvSpPr txBox="1"/>
            <p:nvPr/>
          </p:nvSpPr>
          <p:spPr>
            <a:xfrm>
              <a:off x="8455476" y="2675481"/>
              <a:ext cx="264816" cy="300082"/>
            </a:xfrm>
            <a:prstGeom prst="rect">
              <a:avLst/>
            </a:prstGeom>
            <a:noFill/>
          </p:spPr>
          <p:txBody>
            <a:bodyPr wrap="none" rtlCol="0">
              <a:spAutoFit/>
            </a:bodyPr>
            <a:lstStyle/>
            <a:p>
              <a:r>
                <a:rPr lang="en-US" sz="1350" dirty="0"/>
                <a:t>S</a:t>
              </a:r>
            </a:p>
          </p:txBody>
        </p:sp>
      </p:grpSp>
      <p:sp>
        <p:nvSpPr>
          <p:cNvPr id="168" name="Slide Number Placeholder 167">
            <a:extLst>
              <a:ext uri="{FF2B5EF4-FFF2-40B4-BE49-F238E27FC236}">
                <a16:creationId xmlns:a16="http://schemas.microsoft.com/office/drawing/2014/main" id="{AFDAEFD9-FF3D-43A9-8CD5-A150C27DD08B}"/>
              </a:ext>
            </a:extLst>
          </p:cNvPr>
          <p:cNvSpPr>
            <a:spLocks noGrp="1"/>
          </p:cNvSpPr>
          <p:nvPr>
            <p:ph type="sldNum" sz="quarter" idx="12"/>
          </p:nvPr>
        </p:nvSpPr>
        <p:spPr/>
        <p:txBody>
          <a:bodyPr/>
          <a:lstStyle/>
          <a:p>
            <a:fld id="{3F4DCF36-8694-499B-B282-742C0D1643F1}" type="slidenum">
              <a:rPr lang="en-US" smtClean="0"/>
              <a:t>14</a:t>
            </a:fld>
            <a:endParaRPr lang="en-US"/>
          </a:p>
        </p:txBody>
      </p:sp>
    </p:spTree>
    <p:extLst>
      <p:ext uri="{BB962C8B-B14F-4D97-AF65-F5344CB8AC3E}">
        <p14:creationId xmlns:p14="http://schemas.microsoft.com/office/powerpoint/2010/main" val="164168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6.25E-7 -4.44444E-6 L 0.07917 0.05 " pathEditMode="relative" rAng="0" ptsTypes="AA">
                                      <p:cBhvr>
                                        <p:cTn id="26" dur="2000" fill="hold"/>
                                        <p:tgtEl>
                                          <p:spTgt spid="16"/>
                                        </p:tgtEl>
                                        <p:attrNameLst>
                                          <p:attrName>ppt_x</p:attrName>
                                          <p:attrName>ppt_y</p:attrName>
                                        </p:attrNameLst>
                                      </p:cBhvr>
                                      <p:rCtr x="3958" y="2500"/>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9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4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5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0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3" presetClass="path" presetSubtype="0" accel="50000" decel="50000" fill="hold" nodeType="clickEffect">
                                  <p:stCondLst>
                                    <p:cond delay="0"/>
                                  </p:stCondLst>
                                  <p:childTnLst>
                                    <p:animMotion origin="layout" path="M 1.66667E-6 -4.44444E-6 L 0.08815 0.07755 " pathEditMode="relative" rAng="0" ptsTypes="AA">
                                      <p:cBhvr>
                                        <p:cTn id="70" dur="2000" fill="hold"/>
                                        <p:tgtEl>
                                          <p:spTgt spid="60"/>
                                        </p:tgtEl>
                                        <p:attrNameLst>
                                          <p:attrName>ppt_x</p:attrName>
                                          <p:attrName>ppt_y</p:attrName>
                                        </p:attrNameLst>
                                      </p:cBhvr>
                                      <p:rCtr x="4401" y="3866"/>
                                    </p:animMotion>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19"/>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26"/>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116" grpId="0" animBg="1"/>
      <p:bldP spid="117" grpId="0" animBg="1"/>
      <p:bldP spid="118" grpId="0" animBg="1"/>
      <p:bldP spid="119" grpId="0" animBg="1"/>
      <p:bldP spid="137" grpId="0"/>
      <p:bldP spid="138" grpId="0"/>
      <p:bldP spid="139" grpId="0"/>
      <p:bldP spid="140" grpId="0"/>
      <p:bldP spid="1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EB688-7BBB-4143-BD3D-821333EA9980}"/>
              </a:ext>
            </a:extLst>
          </p:cNvPr>
          <p:cNvSpPr>
            <a:spLocks noGrp="1"/>
          </p:cNvSpPr>
          <p:nvPr>
            <p:ph type="title"/>
          </p:nvPr>
        </p:nvSpPr>
        <p:spPr>
          <a:xfrm>
            <a:off x="838200" y="365125"/>
            <a:ext cx="10515600" cy="2310342"/>
          </a:xfrm>
        </p:spPr>
        <p:txBody>
          <a:bodyPr>
            <a:normAutofit/>
          </a:bodyPr>
          <a:lstStyle/>
          <a:p>
            <a:r>
              <a:rPr lang="en-US" sz="3600" b="1" dirty="0"/>
              <a:t>Specific Aim 3: Test the hypothesis that the production of </a:t>
            </a:r>
            <a:r>
              <a:rPr lang="en-US" sz="3600" b="1" dirty="0" err="1"/>
              <a:t>PriM</a:t>
            </a:r>
            <a:r>
              <a:rPr lang="en-US" sz="3600" b="1" dirty="0"/>
              <a:t> monopolizes </a:t>
            </a:r>
            <a:r>
              <a:rPr lang="en-US" sz="3600" b="1" dirty="0" err="1"/>
              <a:t>DsbA</a:t>
            </a:r>
            <a:r>
              <a:rPr lang="en-US" sz="3600" b="1" dirty="0"/>
              <a:t> activity, preventing critical virulence factors from folding properly</a:t>
            </a:r>
            <a:br>
              <a:rPr lang="en-US" b="1" dirty="0"/>
            </a:br>
            <a:endParaRPr lang="en-US" dirty="0"/>
          </a:p>
        </p:txBody>
      </p:sp>
      <p:sp>
        <p:nvSpPr>
          <p:cNvPr id="3" name="TextBox 2">
            <a:extLst>
              <a:ext uri="{FF2B5EF4-FFF2-40B4-BE49-F238E27FC236}">
                <a16:creationId xmlns:a16="http://schemas.microsoft.com/office/drawing/2014/main" id="{D6203850-0073-49A1-B5D3-F61952F2D1B7}"/>
              </a:ext>
            </a:extLst>
          </p:cNvPr>
          <p:cNvSpPr txBox="1"/>
          <p:nvPr/>
        </p:nvSpPr>
        <p:spPr>
          <a:xfrm>
            <a:off x="587752" y="2628282"/>
            <a:ext cx="8077200" cy="2862322"/>
          </a:xfrm>
          <a:prstGeom prst="rect">
            <a:avLst/>
          </a:prstGeom>
          <a:noFill/>
        </p:spPr>
        <p:txBody>
          <a:bodyPr wrap="square" rtlCol="0">
            <a:spAutoFit/>
          </a:bodyPr>
          <a:lstStyle/>
          <a:p>
            <a:r>
              <a:rPr lang="en-US" sz="2400" dirty="0"/>
              <a:t>Tag substrates of </a:t>
            </a:r>
            <a:r>
              <a:rPr lang="en-US" sz="2400" dirty="0" err="1"/>
              <a:t>DsbA</a:t>
            </a:r>
            <a:r>
              <a:rPr lang="en-US" sz="2400" dirty="0"/>
              <a:t> with epitope tag</a:t>
            </a:r>
          </a:p>
          <a:p>
            <a:pPr marL="800100" lvl="1" indent="-342900">
              <a:buFont typeface="Arial" panose="020B0604020202020204" pitchFamily="34" charset="0"/>
              <a:buChar char="•"/>
            </a:pPr>
            <a:r>
              <a:rPr lang="en-US" sz="2000" dirty="0"/>
              <a:t>Create strains encoding the VSV-G tag</a:t>
            </a:r>
          </a:p>
          <a:p>
            <a:endParaRPr lang="en-US" sz="2400" dirty="0"/>
          </a:p>
          <a:p>
            <a:r>
              <a:rPr lang="en-US" sz="2400" dirty="0"/>
              <a:t>Treat with MAL-PEG2K</a:t>
            </a:r>
          </a:p>
          <a:p>
            <a:pPr marL="800100" lvl="1" indent="-342900">
              <a:buFont typeface="Arial" panose="020B0604020202020204" pitchFamily="34" charset="0"/>
              <a:buChar char="•"/>
            </a:pPr>
            <a:r>
              <a:rPr lang="en-US" sz="2000" dirty="0"/>
              <a:t>Adds 2kDa to each reduced cysteine</a:t>
            </a:r>
          </a:p>
          <a:p>
            <a:endParaRPr lang="en-US" sz="2400" dirty="0"/>
          </a:p>
          <a:p>
            <a:r>
              <a:rPr lang="en-US" sz="2400" dirty="0"/>
              <a:t>Probe for epitope tag by immunoblotting</a:t>
            </a:r>
          </a:p>
          <a:p>
            <a:pPr marL="800100" lvl="1" indent="-342900">
              <a:buFont typeface="Arial" panose="020B0604020202020204" pitchFamily="34" charset="0"/>
              <a:buChar char="•"/>
            </a:pPr>
            <a:r>
              <a:rPr lang="en-US" sz="2000" dirty="0"/>
              <a:t>In presence and absence of </a:t>
            </a:r>
            <a:r>
              <a:rPr lang="en-US" sz="2000" dirty="0" err="1"/>
              <a:t>PriM</a:t>
            </a:r>
            <a:r>
              <a:rPr lang="en-US" sz="2000" dirty="0"/>
              <a:t> </a:t>
            </a:r>
          </a:p>
        </p:txBody>
      </p:sp>
      <p:sp>
        <p:nvSpPr>
          <p:cNvPr id="4" name="Slide Number Placeholder 3">
            <a:extLst>
              <a:ext uri="{FF2B5EF4-FFF2-40B4-BE49-F238E27FC236}">
                <a16:creationId xmlns:a16="http://schemas.microsoft.com/office/drawing/2014/main" id="{6F09AF04-781A-4020-A3A1-8938B4829C04}"/>
              </a:ext>
            </a:extLst>
          </p:cNvPr>
          <p:cNvSpPr>
            <a:spLocks noGrp="1"/>
          </p:cNvSpPr>
          <p:nvPr>
            <p:ph type="sldNum" sz="quarter" idx="12"/>
          </p:nvPr>
        </p:nvSpPr>
        <p:spPr/>
        <p:txBody>
          <a:bodyPr/>
          <a:lstStyle/>
          <a:p>
            <a:fld id="{3F4DCF36-8694-499B-B282-742C0D1643F1}" type="slidenum">
              <a:rPr lang="en-US" smtClean="0"/>
              <a:t>15</a:t>
            </a:fld>
            <a:endParaRPr lang="en-US"/>
          </a:p>
        </p:txBody>
      </p:sp>
      <p:grpSp>
        <p:nvGrpSpPr>
          <p:cNvPr id="11" name="Group 10">
            <a:extLst>
              <a:ext uri="{FF2B5EF4-FFF2-40B4-BE49-F238E27FC236}">
                <a16:creationId xmlns:a16="http://schemas.microsoft.com/office/drawing/2014/main" id="{4365E760-7F5F-4740-BE35-9D3011DC82A7}"/>
              </a:ext>
            </a:extLst>
          </p:cNvPr>
          <p:cNvGrpSpPr/>
          <p:nvPr/>
        </p:nvGrpSpPr>
        <p:grpSpPr>
          <a:xfrm>
            <a:off x="8447735" y="3663518"/>
            <a:ext cx="2026300" cy="1626709"/>
            <a:chOff x="8447735" y="3663518"/>
            <a:chExt cx="2026300" cy="1626709"/>
          </a:xfrm>
        </p:grpSpPr>
        <p:cxnSp>
          <p:nvCxnSpPr>
            <p:cNvPr id="6" name="Straight Connector 5">
              <a:extLst>
                <a:ext uri="{FF2B5EF4-FFF2-40B4-BE49-F238E27FC236}">
                  <a16:creationId xmlns:a16="http://schemas.microsoft.com/office/drawing/2014/main" id="{0B41CC70-7E07-4A08-99C1-A7EE5694E639}"/>
                </a:ext>
              </a:extLst>
            </p:cNvPr>
            <p:cNvCxnSpPr>
              <a:cxnSpLocks/>
            </p:cNvCxnSpPr>
            <p:nvPr/>
          </p:nvCxnSpPr>
          <p:spPr>
            <a:xfrm>
              <a:off x="8684803" y="5065229"/>
              <a:ext cx="1789232" cy="0"/>
            </a:xfrm>
            <a:prstGeom prst="line">
              <a:avLst/>
            </a:prstGeom>
            <a:ln w="7620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7" name="Straight Connector 6">
              <a:extLst>
                <a:ext uri="{FF2B5EF4-FFF2-40B4-BE49-F238E27FC236}">
                  <a16:creationId xmlns:a16="http://schemas.microsoft.com/office/drawing/2014/main" id="{CFA241ED-B74B-4BD3-B344-75A8508DAB0D}"/>
                </a:ext>
              </a:extLst>
            </p:cNvPr>
            <p:cNvCxnSpPr>
              <a:cxnSpLocks/>
            </p:cNvCxnSpPr>
            <p:nvPr/>
          </p:nvCxnSpPr>
          <p:spPr>
            <a:xfrm>
              <a:off x="10474035" y="3864385"/>
              <a:ext cx="0" cy="1236936"/>
            </a:xfrm>
            <a:prstGeom prst="line">
              <a:avLst/>
            </a:prstGeom>
            <a:ln w="76200">
              <a:solidFill>
                <a:srgbClr val="FF0000"/>
              </a:solidFill>
            </a:ln>
            <a:effectLst/>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D89EB544-D1E7-4634-BE0D-35AE939C7384}"/>
                </a:ext>
              </a:extLst>
            </p:cNvPr>
            <p:cNvCxnSpPr>
              <a:cxnSpLocks/>
            </p:cNvCxnSpPr>
            <p:nvPr/>
          </p:nvCxnSpPr>
          <p:spPr>
            <a:xfrm>
              <a:off x="8684803" y="3900235"/>
              <a:ext cx="1789232" cy="0"/>
            </a:xfrm>
            <a:prstGeom prst="line">
              <a:avLst/>
            </a:prstGeom>
            <a:ln w="76200">
              <a:solidFill>
                <a:srgbClr val="FF0000"/>
              </a:solidFill>
            </a:ln>
            <a:effectLst/>
          </p:spPr>
          <p:style>
            <a:lnRef idx="2">
              <a:schemeClr val="dk1"/>
            </a:lnRef>
            <a:fillRef idx="0">
              <a:schemeClr val="dk1"/>
            </a:fillRef>
            <a:effectRef idx="1">
              <a:schemeClr val="dk1"/>
            </a:effectRef>
            <a:fontRef idx="minor">
              <a:schemeClr val="tx1"/>
            </a:fontRef>
          </p:style>
        </p:cxnSp>
        <p:sp>
          <p:nvSpPr>
            <p:cNvPr id="9" name="Rectangle 8">
              <a:extLst>
                <a:ext uri="{FF2B5EF4-FFF2-40B4-BE49-F238E27FC236}">
                  <a16:creationId xmlns:a16="http://schemas.microsoft.com/office/drawing/2014/main" id="{353F97CB-8CCC-4CDD-8752-3E3AAD3C7DFA}"/>
                </a:ext>
              </a:extLst>
            </p:cNvPr>
            <p:cNvSpPr/>
            <p:nvPr/>
          </p:nvSpPr>
          <p:spPr>
            <a:xfrm>
              <a:off x="8447735" y="3663518"/>
              <a:ext cx="325730" cy="461665"/>
            </a:xfrm>
            <a:prstGeom prst="rect">
              <a:avLst/>
            </a:prstGeom>
          </p:spPr>
          <p:txBody>
            <a:bodyPr wrap="none">
              <a:spAutoFit/>
            </a:bodyPr>
            <a:lstStyle/>
            <a:p>
              <a:r>
                <a:rPr lang="en-US" sz="2400" dirty="0"/>
                <a:t>S</a:t>
              </a:r>
            </a:p>
          </p:txBody>
        </p:sp>
        <p:sp>
          <p:nvSpPr>
            <p:cNvPr id="10" name="Rectangle 9">
              <a:extLst>
                <a:ext uri="{FF2B5EF4-FFF2-40B4-BE49-F238E27FC236}">
                  <a16:creationId xmlns:a16="http://schemas.microsoft.com/office/drawing/2014/main" id="{5E312FBA-035D-48EF-B17D-4A52F3D5396E}"/>
                </a:ext>
              </a:extLst>
            </p:cNvPr>
            <p:cNvSpPr/>
            <p:nvPr/>
          </p:nvSpPr>
          <p:spPr>
            <a:xfrm>
              <a:off x="8447735" y="4828562"/>
              <a:ext cx="325730" cy="461665"/>
            </a:xfrm>
            <a:prstGeom prst="rect">
              <a:avLst/>
            </a:prstGeom>
          </p:spPr>
          <p:txBody>
            <a:bodyPr wrap="none">
              <a:spAutoFit/>
            </a:bodyPr>
            <a:lstStyle/>
            <a:p>
              <a:r>
                <a:rPr lang="en-US" sz="2400" dirty="0"/>
                <a:t>S</a:t>
              </a:r>
            </a:p>
          </p:txBody>
        </p:sp>
      </p:grpSp>
      <p:grpSp>
        <p:nvGrpSpPr>
          <p:cNvPr id="5" name="Group 4">
            <a:extLst>
              <a:ext uri="{FF2B5EF4-FFF2-40B4-BE49-F238E27FC236}">
                <a16:creationId xmlns:a16="http://schemas.microsoft.com/office/drawing/2014/main" id="{3D617698-6060-492F-8C18-2881DC432B1D}"/>
              </a:ext>
            </a:extLst>
          </p:cNvPr>
          <p:cNvGrpSpPr/>
          <p:nvPr/>
        </p:nvGrpSpPr>
        <p:grpSpPr>
          <a:xfrm>
            <a:off x="7507438" y="3502659"/>
            <a:ext cx="1043650" cy="735377"/>
            <a:chOff x="7942622" y="4016767"/>
            <a:chExt cx="1386535" cy="949592"/>
          </a:xfrm>
        </p:grpSpPr>
        <p:sp>
          <p:nvSpPr>
            <p:cNvPr id="12" name="Oval 11">
              <a:extLst>
                <a:ext uri="{FF2B5EF4-FFF2-40B4-BE49-F238E27FC236}">
                  <a16:creationId xmlns:a16="http://schemas.microsoft.com/office/drawing/2014/main" id="{AF656520-B80A-40C4-A53A-59703224CF3F}"/>
                </a:ext>
              </a:extLst>
            </p:cNvPr>
            <p:cNvSpPr/>
            <p:nvPr/>
          </p:nvSpPr>
          <p:spPr>
            <a:xfrm rot="5400000">
              <a:off x="8135804" y="3823585"/>
              <a:ext cx="949592" cy="13359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0AE8ED0-3163-412A-B0EF-943F3834DE77}"/>
                </a:ext>
              </a:extLst>
            </p:cNvPr>
            <p:cNvSpPr txBox="1"/>
            <p:nvPr/>
          </p:nvSpPr>
          <p:spPr>
            <a:xfrm>
              <a:off x="7942622" y="4298187"/>
              <a:ext cx="1386535" cy="397429"/>
            </a:xfrm>
            <a:prstGeom prst="rect">
              <a:avLst/>
            </a:prstGeom>
            <a:noFill/>
          </p:spPr>
          <p:txBody>
            <a:bodyPr wrap="square" rtlCol="0">
              <a:spAutoFit/>
            </a:bodyPr>
            <a:lstStyle/>
            <a:p>
              <a:r>
                <a:rPr lang="en-US" sz="1400" dirty="0">
                  <a:solidFill>
                    <a:schemeClr val="bg1"/>
                  </a:solidFill>
                </a:rPr>
                <a:t>MAL-PEG2K</a:t>
              </a:r>
            </a:p>
          </p:txBody>
        </p:sp>
      </p:grpSp>
      <p:grpSp>
        <p:nvGrpSpPr>
          <p:cNvPr id="14" name="Group 13">
            <a:extLst>
              <a:ext uri="{FF2B5EF4-FFF2-40B4-BE49-F238E27FC236}">
                <a16:creationId xmlns:a16="http://schemas.microsoft.com/office/drawing/2014/main" id="{F2D920EC-CAD8-4CE3-9CCF-248D50C8D3A6}"/>
              </a:ext>
            </a:extLst>
          </p:cNvPr>
          <p:cNvGrpSpPr/>
          <p:nvPr/>
        </p:nvGrpSpPr>
        <p:grpSpPr>
          <a:xfrm>
            <a:off x="7507438" y="4691705"/>
            <a:ext cx="1043650" cy="735377"/>
            <a:chOff x="7942622" y="4016768"/>
            <a:chExt cx="1386535" cy="949592"/>
          </a:xfrm>
        </p:grpSpPr>
        <p:sp>
          <p:nvSpPr>
            <p:cNvPr id="15" name="Oval 14">
              <a:extLst>
                <a:ext uri="{FF2B5EF4-FFF2-40B4-BE49-F238E27FC236}">
                  <a16:creationId xmlns:a16="http://schemas.microsoft.com/office/drawing/2014/main" id="{24B3596B-EFC2-4A47-8EF5-61CCE3542B96}"/>
                </a:ext>
              </a:extLst>
            </p:cNvPr>
            <p:cNvSpPr/>
            <p:nvPr/>
          </p:nvSpPr>
          <p:spPr>
            <a:xfrm rot="5400000">
              <a:off x="8135804" y="3823586"/>
              <a:ext cx="949592" cy="13359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3337C64-74CC-4AF2-AD4A-ACE4077C161D}"/>
                </a:ext>
              </a:extLst>
            </p:cNvPr>
            <p:cNvSpPr txBox="1"/>
            <p:nvPr/>
          </p:nvSpPr>
          <p:spPr>
            <a:xfrm>
              <a:off x="7942622" y="4298187"/>
              <a:ext cx="1386535" cy="397429"/>
            </a:xfrm>
            <a:prstGeom prst="rect">
              <a:avLst/>
            </a:prstGeom>
            <a:noFill/>
          </p:spPr>
          <p:txBody>
            <a:bodyPr wrap="square" rtlCol="0">
              <a:spAutoFit/>
            </a:bodyPr>
            <a:lstStyle/>
            <a:p>
              <a:r>
                <a:rPr lang="en-US" sz="1400" dirty="0">
                  <a:solidFill>
                    <a:schemeClr val="bg1"/>
                  </a:solidFill>
                </a:rPr>
                <a:t>MAL-PEG2K</a:t>
              </a:r>
            </a:p>
          </p:txBody>
        </p:sp>
      </p:grpSp>
    </p:spTree>
    <p:extLst>
      <p:ext uri="{BB962C8B-B14F-4D97-AF65-F5344CB8AC3E}">
        <p14:creationId xmlns:p14="http://schemas.microsoft.com/office/powerpoint/2010/main" val="367072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B31A917-C08D-4457-B0F4-BB1F2D66896D}"/>
              </a:ext>
            </a:extLst>
          </p:cNvPr>
          <p:cNvGraphicFramePr>
            <a:graphicFrameLocks noGrp="1"/>
          </p:cNvGraphicFramePr>
          <p:nvPr>
            <p:extLst>
              <p:ext uri="{D42A27DB-BD31-4B8C-83A1-F6EECF244321}">
                <p14:modId xmlns:p14="http://schemas.microsoft.com/office/powerpoint/2010/main" val="502040308"/>
              </p:ext>
            </p:extLst>
          </p:nvPr>
        </p:nvGraphicFramePr>
        <p:xfrm>
          <a:off x="848253" y="1854926"/>
          <a:ext cx="8685213" cy="3210198"/>
        </p:xfrm>
        <a:graphic>
          <a:graphicData uri="http://schemas.openxmlformats.org/drawingml/2006/table">
            <a:tbl>
              <a:tblPr firstRow="1" firstCol="1" bandRow="1"/>
              <a:tblGrid>
                <a:gridCol w="1116014">
                  <a:extLst>
                    <a:ext uri="{9D8B030D-6E8A-4147-A177-3AD203B41FA5}">
                      <a16:colId xmlns:a16="http://schemas.microsoft.com/office/drawing/2014/main" val="516429209"/>
                    </a:ext>
                  </a:extLst>
                </a:gridCol>
                <a:gridCol w="1362396">
                  <a:extLst>
                    <a:ext uri="{9D8B030D-6E8A-4147-A177-3AD203B41FA5}">
                      <a16:colId xmlns:a16="http://schemas.microsoft.com/office/drawing/2014/main" val="4141788180"/>
                    </a:ext>
                  </a:extLst>
                </a:gridCol>
                <a:gridCol w="1629286">
                  <a:extLst>
                    <a:ext uri="{9D8B030D-6E8A-4147-A177-3AD203B41FA5}">
                      <a16:colId xmlns:a16="http://schemas.microsoft.com/office/drawing/2014/main" val="1148866326"/>
                    </a:ext>
                  </a:extLst>
                </a:gridCol>
                <a:gridCol w="1086191">
                  <a:extLst>
                    <a:ext uri="{9D8B030D-6E8A-4147-A177-3AD203B41FA5}">
                      <a16:colId xmlns:a16="http://schemas.microsoft.com/office/drawing/2014/main" val="739940125"/>
                    </a:ext>
                  </a:extLst>
                </a:gridCol>
                <a:gridCol w="1784456">
                  <a:extLst>
                    <a:ext uri="{9D8B030D-6E8A-4147-A177-3AD203B41FA5}">
                      <a16:colId xmlns:a16="http://schemas.microsoft.com/office/drawing/2014/main" val="1457528523"/>
                    </a:ext>
                  </a:extLst>
                </a:gridCol>
                <a:gridCol w="1706870">
                  <a:extLst>
                    <a:ext uri="{9D8B030D-6E8A-4147-A177-3AD203B41FA5}">
                      <a16:colId xmlns:a16="http://schemas.microsoft.com/office/drawing/2014/main" val="1171958289"/>
                    </a:ext>
                  </a:extLst>
                </a:gridCol>
              </a:tblGrid>
              <a:tr h="929888">
                <a:tc>
                  <a:txBody>
                    <a:bodyPr/>
                    <a:lstStyle/>
                    <a:p>
                      <a:pPr marL="0" marR="0">
                        <a:lnSpc>
                          <a:spcPct val="200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Expected molecular weight after treatment with MAL-PEG2k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kDa</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963681821"/>
                  </a:ext>
                </a:extLst>
              </a:tr>
              <a:tr h="649758">
                <a:tc>
                  <a:txBody>
                    <a:bodyPr/>
                    <a:lstStyle/>
                    <a:p>
                      <a:pPr marL="0" marR="0">
                        <a:lnSpc>
                          <a:spcPct val="100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Protein Name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Locus Number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Molecular Weight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kDa</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Number of Cysteines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Reduced cysteines (no disulfide bond)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Oxidized cysteines (disulfide bond)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2483231"/>
                  </a:ext>
                </a:extLst>
              </a:tr>
              <a:tr h="815276">
                <a:tc>
                  <a:txBody>
                    <a:bodyPr/>
                    <a:lstStyle/>
                    <a:p>
                      <a:pPr marL="0" marR="0">
                        <a:lnSpc>
                          <a:spcPct val="200000"/>
                        </a:lnSpc>
                        <a:spcBef>
                          <a:spcPts val="0"/>
                        </a:spcBef>
                        <a:spcAft>
                          <a:spcPts val="0"/>
                        </a:spcAft>
                      </a:pPr>
                      <a:r>
                        <a:rPr lang="en-US" sz="1800" i="0" dirty="0" err="1">
                          <a:effectLst/>
                          <a:latin typeface="Calibri" panose="020F0502020204030204" pitchFamily="34" charset="0"/>
                          <a:ea typeface="Calibri" panose="020F0502020204030204" pitchFamily="34" charset="0"/>
                          <a:cs typeface="Times New Roman" panose="02020603050405020304" pitchFamily="18" charset="0"/>
                        </a:rPr>
                        <a:t>FvfA</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FTL_1286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16.4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22.4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18.4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9459680"/>
                  </a:ext>
                </a:extLst>
              </a:tr>
              <a:tr h="815276">
                <a:tc>
                  <a:txBody>
                    <a:bodyPr/>
                    <a:lstStyle/>
                    <a:p>
                      <a:pPr marL="0" marR="0">
                        <a:lnSpc>
                          <a:spcPct val="200000"/>
                        </a:lnSpc>
                        <a:spcBef>
                          <a:spcPts val="0"/>
                        </a:spcBef>
                        <a:spcAft>
                          <a:spcPts val="0"/>
                        </a:spcAft>
                      </a:pPr>
                      <a:r>
                        <a:rPr lang="en-US" sz="1800" i="0" dirty="0" err="1">
                          <a:effectLst/>
                          <a:latin typeface="Calibri" panose="020F0502020204030204" pitchFamily="34" charset="0"/>
                          <a:ea typeface="Calibri" panose="020F0502020204030204" pitchFamily="34" charset="0"/>
                          <a:cs typeface="Times New Roman" panose="02020603050405020304" pitchFamily="18" charset="0"/>
                        </a:rPr>
                        <a:t>DipA</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FTL_1306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38.8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200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38.8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312234"/>
                  </a:ext>
                </a:extLst>
              </a:tr>
            </a:tbl>
          </a:graphicData>
        </a:graphic>
      </p:graphicFrame>
      <p:sp>
        <p:nvSpPr>
          <p:cNvPr id="5" name="Rectangle 2">
            <a:extLst>
              <a:ext uri="{FF2B5EF4-FFF2-40B4-BE49-F238E27FC236}">
                <a16:creationId xmlns:a16="http://schemas.microsoft.com/office/drawing/2014/main" id="{CC1860D9-216B-47A8-B052-8E47713F6691}"/>
              </a:ext>
            </a:extLst>
          </p:cNvPr>
          <p:cNvSpPr>
            <a:spLocks noChangeArrowheads="1"/>
          </p:cNvSpPr>
          <p:nvPr/>
        </p:nvSpPr>
        <p:spPr bwMode="auto">
          <a:xfrm>
            <a:off x="848253" y="354344"/>
            <a:ext cx="1655147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000" b="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Overview of </a:t>
            </a:r>
            <a:r>
              <a:rPr kumimoji="0" lang="en-US" altLang="en-US" sz="4000" b="0" i="0" u="none" strike="noStrike" cap="none" normalizeH="0" baseline="0" dirty="0" err="1">
                <a:ln>
                  <a:noFill/>
                </a:ln>
                <a:solidFill>
                  <a:srgbClr val="000000"/>
                </a:solidFill>
                <a:effectLst/>
                <a:latin typeface="+mj-lt"/>
                <a:ea typeface="Calibri" panose="020F0502020204030204" pitchFamily="34" charset="0"/>
                <a:cs typeface="Times New Roman" panose="02020603050405020304" pitchFamily="18" charset="0"/>
              </a:rPr>
              <a:t>DsbA</a:t>
            </a:r>
            <a:r>
              <a:rPr kumimoji="0" lang="en-US" altLang="en-US" sz="4000" b="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 substrates to be investigated </a:t>
            </a:r>
            <a:endParaRPr kumimoji="0" lang="en-US" altLang="en-US" sz="24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Slide Number Placeholder 5">
            <a:extLst>
              <a:ext uri="{FF2B5EF4-FFF2-40B4-BE49-F238E27FC236}">
                <a16:creationId xmlns:a16="http://schemas.microsoft.com/office/drawing/2014/main" id="{1908CF17-3B84-4997-B67D-58CACB732F82}"/>
              </a:ext>
            </a:extLst>
          </p:cNvPr>
          <p:cNvSpPr>
            <a:spLocks noGrp="1"/>
          </p:cNvSpPr>
          <p:nvPr>
            <p:ph type="sldNum" sz="quarter" idx="12"/>
          </p:nvPr>
        </p:nvSpPr>
        <p:spPr/>
        <p:txBody>
          <a:bodyPr/>
          <a:lstStyle/>
          <a:p>
            <a:fld id="{3F4DCF36-8694-499B-B282-742C0D1643F1}" type="slidenum">
              <a:rPr lang="en-US" smtClean="0"/>
              <a:t>16</a:t>
            </a:fld>
            <a:endParaRPr lang="en-US"/>
          </a:p>
        </p:txBody>
      </p:sp>
    </p:spTree>
    <p:extLst>
      <p:ext uri="{BB962C8B-B14F-4D97-AF65-F5344CB8AC3E}">
        <p14:creationId xmlns:p14="http://schemas.microsoft.com/office/powerpoint/2010/main" val="2157902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A908B-4A06-4CF7-9C31-1905C0C86F77}"/>
              </a:ext>
            </a:extLst>
          </p:cNvPr>
          <p:cNvSpPr>
            <a:spLocks noGrp="1"/>
          </p:cNvSpPr>
          <p:nvPr>
            <p:ph type="title"/>
          </p:nvPr>
        </p:nvSpPr>
        <p:spPr/>
        <p:txBody>
          <a:bodyPr/>
          <a:lstStyle/>
          <a:p>
            <a:r>
              <a:rPr lang="en-US" dirty="0"/>
              <a:t>Summary</a:t>
            </a:r>
          </a:p>
        </p:txBody>
      </p:sp>
      <p:sp>
        <p:nvSpPr>
          <p:cNvPr id="3" name="Slide Number Placeholder 2">
            <a:extLst>
              <a:ext uri="{FF2B5EF4-FFF2-40B4-BE49-F238E27FC236}">
                <a16:creationId xmlns:a16="http://schemas.microsoft.com/office/drawing/2014/main" id="{34514310-73CF-4EA7-84A7-BC92DCC92CA3}"/>
              </a:ext>
            </a:extLst>
          </p:cNvPr>
          <p:cNvSpPr>
            <a:spLocks noGrp="1"/>
          </p:cNvSpPr>
          <p:nvPr>
            <p:ph type="sldNum" sz="quarter" idx="12"/>
          </p:nvPr>
        </p:nvSpPr>
        <p:spPr/>
        <p:txBody>
          <a:bodyPr/>
          <a:lstStyle/>
          <a:p>
            <a:fld id="{3F4DCF36-8694-499B-B282-742C0D1643F1}" type="slidenum">
              <a:rPr lang="en-US" smtClean="0"/>
              <a:t>17</a:t>
            </a:fld>
            <a:endParaRPr lang="en-US"/>
          </a:p>
        </p:txBody>
      </p:sp>
      <p:sp>
        <p:nvSpPr>
          <p:cNvPr id="4" name="TextBox 3">
            <a:extLst>
              <a:ext uri="{FF2B5EF4-FFF2-40B4-BE49-F238E27FC236}">
                <a16:creationId xmlns:a16="http://schemas.microsoft.com/office/drawing/2014/main" id="{421CDF90-081E-48ED-8D78-8D07DFD170C9}"/>
              </a:ext>
            </a:extLst>
          </p:cNvPr>
          <p:cNvSpPr txBox="1"/>
          <p:nvPr/>
        </p:nvSpPr>
        <p:spPr>
          <a:xfrm>
            <a:off x="1191126" y="1864895"/>
            <a:ext cx="9276348" cy="5847755"/>
          </a:xfrm>
          <a:prstGeom prst="rect">
            <a:avLst/>
          </a:prstGeom>
          <a:noFill/>
        </p:spPr>
        <p:txBody>
          <a:bodyPr wrap="square" rtlCol="0">
            <a:spAutoFit/>
          </a:bodyPr>
          <a:lstStyle/>
          <a:p>
            <a:r>
              <a:rPr lang="en-US" sz="3200" b="1" dirty="0"/>
              <a:t>Overall goal: Uncover how </a:t>
            </a:r>
            <a:r>
              <a:rPr lang="en-US" sz="3200" b="1" dirty="0" err="1"/>
              <a:t>PriM</a:t>
            </a:r>
            <a:r>
              <a:rPr lang="en-US" sz="3200" b="1" dirty="0"/>
              <a:t> functions to prevent intramacrophage survival</a:t>
            </a:r>
          </a:p>
          <a:p>
            <a:endParaRPr lang="en-US" sz="3200" b="1" dirty="0"/>
          </a:p>
          <a:p>
            <a:r>
              <a:rPr lang="en-US" sz="2400" b="1" dirty="0"/>
              <a:t>Specific Aim 1: Identify critical structural features of </a:t>
            </a:r>
            <a:r>
              <a:rPr lang="en-US" sz="2400" b="1" dirty="0" err="1"/>
              <a:t>PriM</a:t>
            </a:r>
            <a:r>
              <a:rPr lang="en-US" sz="2400" dirty="0"/>
              <a:t> </a:t>
            </a:r>
          </a:p>
          <a:p>
            <a:pPr lvl="2"/>
            <a:endParaRPr lang="en-US" sz="2400" dirty="0"/>
          </a:p>
          <a:p>
            <a:r>
              <a:rPr lang="en-US" sz="2400" b="1" dirty="0"/>
              <a:t>Specific Aim 2: Identify factors critical to the function of </a:t>
            </a:r>
            <a:r>
              <a:rPr lang="en-US" sz="2400" b="1" dirty="0" err="1"/>
              <a:t>PriM</a:t>
            </a:r>
            <a:endParaRPr lang="en-US" sz="2400" b="1" dirty="0"/>
          </a:p>
          <a:p>
            <a:pPr marL="514350" indent="-514350">
              <a:buAutoNum type="arabicPeriod"/>
            </a:pPr>
            <a:endParaRPr lang="en-US" sz="2400" b="1" dirty="0"/>
          </a:p>
          <a:p>
            <a:r>
              <a:rPr lang="en-US" sz="2400" b="1" dirty="0"/>
              <a:t>Specific Aim 3: Test the hypothesis that the production of </a:t>
            </a:r>
            <a:r>
              <a:rPr lang="en-US" sz="2400" b="1" dirty="0" err="1"/>
              <a:t>PriM</a:t>
            </a:r>
            <a:r>
              <a:rPr lang="en-US" sz="2400" b="1" dirty="0"/>
              <a:t> monopolizes </a:t>
            </a:r>
            <a:r>
              <a:rPr lang="en-US" sz="2400" b="1" dirty="0" err="1"/>
              <a:t>DsbA</a:t>
            </a:r>
            <a:r>
              <a:rPr lang="en-US" sz="2400" b="1" dirty="0"/>
              <a:t> activity, preventing critical virulence factors from folding properly</a:t>
            </a:r>
          </a:p>
          <a:p>
            <a:pPr marL="514350" indent="-514350">
              <a:buAutoNum type="arabicPeriod"/>
            </a:pPr>
            <a:endParaRPr lang="en-US" b="1" dirty="0"/>
          </a:p>
          <a:p>
            <a:endParaRPr lang="en-US" sz="3200" b="1" dirty="0"/>
          </a:p>
          <a:p>
            <a:endParaRPr lang="en-US" sz="3200" b="1" dirty="0"/>
          </a:p>
          <a:p>
            <a:endParaRPr lang="en-US" sz="2800" dirty="0"/>
          </a:p>
        </p:txBody>
      </p:sp>
    </p:spTree>
    <p:extLst>
      <p:ext uri="{BB962C8B-B14F-4D97-AF65-F5344CB8AC3E}">
        <p14:creationId xmlns:p14="http://schemas.microsoft.com/office/powerpoint/2010/main" val="46199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ED82F-512D-4FC3-A3BE-02EED59274B1}"/>
              </a:ext>
            </a:extLst>
          </p:cNvPr>
          <p:cNvSpPr>
            <a:spLocks noGrp="1"/>
          </p:cNvSpPr>
          <p:nvPr>
            <p:ph type="title"/>
          </p:nvPr>
        </p:nvSpPr>
        <p:spPr/>
        <p:txBody>
          <a:bodyPr>
            <a:normAutofit/>
          </a:bodyPr>
          <a:lstStyle/>
          <a:p>
            <a:r>
              <a:rPr lang="en-US" sz="5400" dirty="0"/>
              <a:t>Questions?</a:t>
            </a:r>
          </a:p>
        </p:txBody>
      </p:sp>
      <p:sp>
        <p:nvSpPr>
          <p:cNvPr id="3" name="Slide Number Placeholder 2">
            <a:extLst>
              <a:ext uri="{FF2B5EF4-FFF2-40B4-BE49-F238E27FC236}">
                <a16:creationId xmlns:a16="http://schemas.microsoft.com/office/drawing/2014/main" id="{810D605A-448C-4FE5-9D02-494BC2E4064D}"/>
              </a:ext>
            </a:extLst>
          </p:cNvPr>
          <p:cNvSpPr>
            <a:spLocks noGrp="1"/>
          </p:cNvSpPr>
          <p:nvPr>
            <p:ph type="sldNum" sz="quarter" idx="12"/>
          </p:nvPr>
        </p:nvSpPr>
        <p:spPr/>
        <p:txBody>
          <a:bodyPr/>
          <a:lstStyle/>
          <a:p>
            <a:fld id="{3F4DCF36-8694-499B-B282-742C0D1643F1}" type="slidenum">
              <a:rPr lang="en-US" smtClean="0"/>
              <a:t>18</a:t>
            </a:fld>
            <a:endParaRPr lang="en-US"/>
          </a:p>
        </p:txBody>
      </p:sp>
      <p:pic>
        <p:nvPicPr>
          <p:cNvPr id="2050" name="Picture 2" descr="Image result for francisella tularensis cartoon">
            <a:extLst>
              <a:ext uri="{FF2B5EF4-FFF2-40B4-BE49-F238E27FC236}">
                <a16:creationId xmlns:a16="http://schemas.microsoft.com/office/drawing/2014/main" id="{B4776C09-BB4B-4C03-B359-3F703F4BD1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088" y="2047708"/>
            <a:ext cx="5279763" cy="4156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17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0E4BC-070B-43B4-9891-7BE74F877708}"/>
              </a:ext>
            </a:extLst>
          </p:cNvPr>
          <p:cNvSpPr>
            <a:spLocks noGrp="1"/>
          </p:cNvSpPr>
          <p:nvPr>
            <p:ph type="title"/>
          </p:nvPr>
        </p:nvSpPr>
        <p:spPr/>
        <p:txBody>
          <a:bodyPr/>
          <a:lstStyle/>
          <a:p>
            <a:r>
              <a:rPr lang="en-US" dirty="0"/>
              <a:t>Results of intramacrophage assay testing cysteine mutant </a:t>
            </a:r>
          </a:p>
        </p:txBody>
      </p:sp>
      <p:sp>
        <p:nvSpPr>
          <p:cNvPr id="3" name="Slide Number Placeholder 2">
            <a:extLst>
              <a:ext uri="{FF2B5EF4-FFF2-40B4-BE49-F238E27FC236}">
                <a16:creationId xmlns:a16="http://schemas.microsoft.com/office/drawing/2014/main" id="{EDB00003-3C4D-4589-94AC-6E470BB6D5BE}"/>
              </a:ext>
            </a:extLst>
          </p:cNvPr>
          <p:cNvSpPr>
            <a:spLocks noGrp="1"/>
          </p:cNvSpPr>
          <p:nvPr>
            <p:ph type="sldNum" sz="quarter" idx="12"/>
          </p:nvPr>
        </p:nvSpPr>
        <p:spPr/>
        <p:txBody>
          <a:bodyPr/>
          <a:lstStyle/>
          <a:p>
            <a:fld id="{3F4DCF36-8694-499B-B282-742C0D1643F1}" type="slidenum">
              <a:rPr lang="en-US" smtClean="0"/>
              <a:t>19</a:t>
            </a:fld>
            <a:endParaRPr lang="en-US"/>
          </a:p>
        </p:txBody>
      </p:sp>
      <p:graphicFrame>
        <p:nvGraphicFramePr>
          <p:cNvPr id="4" name="Chart 3">
            <a:extLst>
              <a:ext uri="{FF2B5EF4-FFF2-40B4-BE49-F238E27FC236}">
                <a16:creationId xmlns:a16="http://schemas.microsoft.com/office/drawing/2014/main" id="{00000000-0008-0000-0300-000002000000}"/>
              </a:ext>
            </a:extLst>
          </p:cNvPr>
          <p:cNvGraphicFramePr>
            <a:graphicFrameLocks/>
          </p:cNvGraphicFramePr>
          <p:nvPr>
            <p:extLst>
              <p:ext uri="{D42A27DB-BD31-4B8C-83A1-F6EECF244321}">
                <p14:modId xmlns:p14="http://schemas.microsoft.com/office/powerpoint/2010/main" val="2048597891"/>
              </p:ext>
            </p:extLst>
          </p:nvPr>
        </p:nvGraphicFramePr>
        <p:xfrm>
          <a:off x="2195489" y="2096444"/>
          <a:ext cx="7006383" cy="42599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33196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094E0-C1B5-4117-861A-4DC8C70716A5}"/>
              </a:ext>
            </a:extLst>
          </p:cNvPr>
          <p:cNvSpPr>
            <a:spLocks noGrp="1"/>
          </p:cNvSpPr>
          <p:nvPr>
            <p:ph type="title"/>
          </p:nvPr>
        </p:nvSpPr>
        <p:spPr/>
        <p:txBody>
          <a:bodyPr>
            <a:normAutofit/>
          </a:bodyPr>
          <a:lstStyle/>
          <a:p>
            <a:r>
              <a:rPr lang="en-US" sz="4800" dirty="0"/>
              <a:t>Outline </a:t>
            </a:r>
          </a:p>
        </p:txBody>
      </p:sp>
      <p:sp>
        <p:nvSpPr>
          <p:cNvPr id="3" name="Slide Number Placeholder 2">
            <a:extLst>
              <a:ext uri="{FF2B5EF4-FFF2-40B4-BE49-F238E27FC236}">
                <a16:creationId xmlns:a16="http://schemas.microsoft.com/office/drawing/2014/main" id="{5A84E151-EE8B-4865-8104-7CF752EEA47E}"/>
              </a:ext>
            </a:extLst>
          </p:cNvPr>
          <p:cNvSpPr>
            <a:spLocks noGrp="1"/>
          </p:cNvSpPr>
          <p:nvPr>
            <p:ph type="sldNum" sz="quarter" idx="12"/>
          </p:nvPr>
        </p:nvSpPr>
        <p:spPr/>
        <p:txBody>
          <a:bodyPr/>
          <a:lstStyle/>
          <a:p>
            <a:fld id="{3F4DCF36-8694-499B-B282-742C0D1643F1}" type="slidenum">
              <a:rPr lang="en-US" smtClean="0"/>
              <a:t>2</a:t>
            </a:fld>
            <a:endParaRPr lang="en-US"/>
          </a:p>
        </p:txBody>
      </p:sp>
      <p:sp>
        <p:nvSpPr>
          <p:cNvPr id="4" name="TextBox 3">
            <a:extLst>
              <a:ext uri="{FF2B5EF4-FFF2-40B4-BE49-F238E27FC236}">
                <a16:creationId xmlns:a16="http://schemas.microsoft.com/office/drawing/2014/main" id="{CAE90EBC-BF81-4744-97C5-898D2C4D9CCA}"/>
              </a:ext>
            </a:extLst>
          </p:cNvPr>
          <p:cNvSpPr txBox="1"/>
          <p:nvPr/>
        </p:nvSpPr>
        <p:spPr>
          <a:xfrm>
            <a:off x="553452" y="1816768"/>
            <a:ext cx="10800348" cy="4339650"/>
          </a:xfrm>
          <a:prstGeom prst="rect">
            <a:avLst/>
          </a:prstGeom>
          <a:noFill/>
        </p:spPr>
        <p:txBody>
          <a:bodyPr wrap="square" rtlCol="0">
            <a:spAutoFit/>
          </a:bodyPr>
          <a:lstStyle/>
          <a:p>
            <a:pPr marL="342900" indent="-342900">
              <a:buFont typeface="Arial" panose="020B0604020202020204" pitchFamily="34" charset="0"/>
              <a:buChar char="•"/>
            </a:pPr>
            <a:r>
              <a:rPr lang="en-US" sz="2400" dirty="0"/>
              <a:t>Introduce </a:t>
            </a:r>
            <a:r>
              <a:rPr lang="en-US" sz="2400" i="1" dirty="0" err="1"/>
              <a:t>Francisella</a:t>
            </a:r>
            <a:r>
              <a:rPr lang="en-US" sz="2400" i="1" dirty="0"/>
              <a:t> </a:t>
            </a:r>
            <a:r>
              <a:rPr lang="en-US" sz="2400" i="1" dirty="0" err="1"/>
              <a:t>tularensis</a:t>
            </a:r>
            <a:r>
              <a:rPr lang="en-US" sz="2400" i="1" dirty="0"/>
              <a:t> </a:t>
            </a:r>
          </a:p>
          <a:p>
            <a:endParaRPr lang="en-US" sz="2400" i="1" dirty="0"/>
          </a:p>
          <a:p>
            <a:pPr marL="342900" indent="-342900">
              <a:buFont typeface="Arial" panose="020B0604020202020204" pitchFamily="34" charset="0"/>
              <a:buChar char="•"/>
            </a:pPr>
            <a:r>
              <a:rPr lang="en-US" sz="2400" dirty="0" err="1"/>
              <a:t>PmrA</a:t>
            </a:r>
            <a:r>
              <a:rPr lang="en-US" sz="2400" dirty="0"/>
              <a:t> and </a:t>
            </a:r>
            <a:r>
              <a:rPr lang="en-US" sz="2400" dirty="0" err="1"/>
              <a:t>PriM</a:t>
            </a:r>
            <a:r>
              <a:rPr lang="en-US" sz="2400" dirty="0"/>
              <a:t> </a:t>
            </a:r>
          </a:p>
          <a:p>
            <a:endParaRPr lang="en-US" sz="2400" dirty="0"/>
          </a:p>
          <a:p>
            <a:pPr marL="342900" indent="-342900">
              <a:buFont typeface="Arial" panose="020B0604020202020204" pitchFamily="34" charset="0"/>
              <a:buChar char="•"/>
            </a:pPr>
            <a:r>
              <a:rPr lang="en-US" sz="2400" dirty="0"/>
              <a:t>Overall goal: </a:t>
            </a:r>
            <a:r>
              <a:rPr lang="en-US" sz="2400" b="1" dirty="0"/>
              <a:t>Uncover how </a:t>
            </a:r>
            <a:r>
              <a:rPr lang="en-US" sz="2400" b="1" dirty="0" err="1"/>
              <a:t>PriM</a:t>
            </a:r>
            <a:r>
              <a:rPr lang="en-US" sz="2400" b="1" dirty="0"/>
              <a:t> functions to prevent intramacrophage survival</a:t>
            </a:r>
            <a:endParaRPr lang="en-US" sz="2400" dirty="0"/>
          </a:p>
          <a:p>
            <a:r>
              <a:rPr lang="en-US" sz="2400" dirty="0"/>
              <a:t>	- Specific aim 1: Identify critical structural features of </a:t>
            </a:r>
            <a:r>
              <a:rPr lang="en-US" sz="2400" dirty="0" err="1"/>
              <a:t>PriM</a:t>
            </a:r>
            <a:r>
              <a:rPr lang="en-US" sz="3600" dirty="0"/>
              <a:t> </a:t>
            </a:r>
            <a:endParaRPr lang="en-US" sz="2400" dirty="0"/>
          </a:p>
          <a:p>
            <a:r>
              <a:rPr lang="en-US" sz="2400" dirty="0"/>
              <a:t>	- Specific aim 2: Identify factors critical to the function of </a:t>
            </a:r>
            <a:r>
              <a:rPr lang="en-US" sz="2400" dirty="0" err="1"/>
              <a:t>PriM</a:t>
            </a:r>
            <a:endParaRPr lang="en-US" sz="2400" dirty="0"/>
          </a:p>
          <a:p>
            <a:r>
              <a:rPr lang="en-US" sz="2400" dirty="0"/>
              <a:t>	- Specific aim 3: Test the hypothesis that the production of </a:t>
            </a:r>
            <a:r>
              <a:rPr lang="en-US" sz="2400" dirty="0" err="1"/>
              <a:t>PriM</a:t>
            </a:r>
            <a:r>
              <a:rPr lang="en-US" sz="2400" dirty="0"/>
              <a:t> monopolizes 			   </a:t>
            </a:r>
            <a:r>
              <a:rPr lang="en-US" sz="2400" dirty="0" err="1"/>
              <a:t>DsbA</a:t>
            </a:r>
            <a:r>
              <a:rPr lang="en-US" sz="2400" dirty="0"/>
              <a:t> activity, preventing critical virulence factors from folding 			   properly</a:t>
            </a:r>
          </a:p>
          <a:p>
            <a:pPr marL="342900" indent="-342900">
              <a:buFont typeface="Arial" panose="020B0604020202020204" pitchFamily="34" charset="0"/>
              <a:buChar char="•"/>
            </a:pPr>
            <a:r>
              <a:rPr lang="en-US" sz="2400" dirty="0"/>
              <a:t>Summary</a:t>
            </a:r>
          </a:p>
        </p:txBody>
      </p:sp>
    </p:spTree>
    <p:extLst>
      <p:ext uri="{BB962C8B-B14F-4D97-AF65-F5344CB8AC3E}">
        <p14:creationId xmlns:p14="http://schemas.microsoft.com/office/powerpoint/2010/main" val="3340662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FF177-4BC2-4DE1-A4EB-BBA0063087B9}"/>
              </a:ext>
            </a:extLst>
          </p:cNvPr>
          <p:cNvSpPr>
            <a:spLocks noGrp="1"/>
          </p:cNvSpPr>
          <p:nvPr>
            <p:ph type="title"/>
          </p:nvPr>
        </p:nvSpPr>
        <p:spPr/>
        <p:txBody>
          <a:bodyPr/>
          <a:lstStyle/>
          <a:p>
            <a:r>
              <a:rPr lang="en-US" dirty="0"/>
              <a:t>Suppressor mutant intramacrophage assay</a:t>
            </a:r>
          </a:p>
        </p:txBody>
      </p:sp>
      <p:sp>
        <p:nvSpPr>
          <p:cNvPr id="3" name="Slide Number Placeholder 2">
            <a:extLst>
              <a:ext uri="{FF2B5EF4-FFF2-40B4-BE49-F238E27FC236}">
                <a16:creationId xmlns:a16="http://schemas.microsoft.com/office/drawing/2014/main" id="{14550BC2-AE54-4BE4-A747-C7477C808F25}"/>
              </a:ext>
            </a:extLst>
          </p:cNvPr>
          <p:cNvSpPr>
            <a:spLocks noGrp="1"/>
          </p:cNvSpPr>
          <p:nvPr>
            <p:ph type="sldNum" sz="quarter" idx="12"/>
          </p:nvPr>
        </p:nvSpPr>
        <p:spPr/>
        <p:txBody>
          <a:bodyPr/>
          <a:lstStyle/>
          <a:p>
            <a:fld id="{3F4DCF36-8694-499B-B282-742C0D1643F1}" type="slidenum">
              <a:rPr lang="en-US" smtClean="0"/>
              <a:t>20</a:t>
            </a:fld>
            <a:endParaRPr lang="en-US"/>
          </a:p>
        </p:txBody>
      </p:sp>
      <p:graphicFrame>
        <p:nvGraphicFramePr>
          <p:cNvPr id="4" name="Chart 3">
            <a:extLst>
              <a:ext uri="{FF2B5EF4-FFF2-40B4-BE49-F238E27FC236}">
                <a16:creationId xmlns:a16="http://schemas.microsoft.com/office/drawing/2014/main" id="{00000000-0008-0000-0300-000002000000}"/>
              </a:ext>
            </a:extLst>
          </p:cNvPr>
          <p:cNvGraphicFramePr>
            <a:graphicFrameLocks/>
          </p:cNvGraphicFramePr>
          <p:nvPr>
            <p:extLst>
              <p:ext uri="{D42A27DB-BD31-4B8C-83A1-F6EECF244321}">
                <p14:modId xmlns:p14="http://schemas.microsoft.com/office/powerpoint/2010/main" val="3194926957"/>
              </p:ext>
            </p:extLst>
          </p:nvPr>
        </p:nvGraphicFramePr>
        <p:xfrm>
          <a:off x="1916011" y="1825625"/>
          <a:ext cx="7552079" cy="4530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8117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1D03EEA-D268-4992-8CA3-8E15E3EF9B9A}"/>
              </a:ext>
            </a:extLst>
          </p:cNvPr>
          <p:cNvSpPr>
            <a:spLocks noGrp="1"/>
          </p:cNvSpPr>
          <p:nvPr>
            <p:ph type="sldNum" sz="quarter" idx="12"/>
          </p:nvPr>
        </p:nvSpPr>
        <p:spPr/>
        <p:txBody>
          <a:bodyPr/>
          <a:lstStyle/>
          <a:p>
            <a:fld id="{3F4DCF36-8694-499B-B282-742C0D1643F1}" type="slidenum">
              <a:rPr lang="en-US" smtClean="0"/>
              <a:t>21</a:t>
            </a:fld>
            <a:endParaRPr lang="en-US"/>
          </a:p>
        </p:txBody>
      </p:sp>
      <p:sp>
        <p:nvSpPr>
          <p:cNvPr id="4" name="AutoShape 2">
            <a:extLst>
              <a:ext uri="{FF2B5EF4-FFF2-40B4-BE49-F238E27FC236}">
                <a16:creationId xmlns:a16="http://schemas.microsoft.com/office/drawing/2014/main" id="{7F61FDC3-82F7-424C-B584-457C0946FAAF}"/>
              </a:ext>
            </a:extLst>
          </p:cNvPr>
          <p:cNvSpPr>
            <a:spLocks noChangeAspect="1" noChangeArrowheads="1"/>
          </p:cNvSpPr>
          <p:nvPr/>
        </p:nvSpPr>
        <p:spPr bwMode="auto">
          <a:xfrm>
            <a:off x="3514725" y="1819275"/>
            <a:ext cx="5162550" cy="3219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F110E354-6937-4F1D-80FB-88F42F9D42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755" y="136525"/>
            <a:ext cx="8325707" cy="5197033"/>
          </a:xfrm>
          <a:prstGeom prst="rect">
            <a:avLst/>
          </a:prstGeom>
        </p:spPr>
      </p:pic>
      <p:sp>
        <p:nvSpPr>
          <p:cNvPr id="8" name="TextBox 7">
            <a:extLst>
              <a:ext uri="{FF2B5EF4-FFF2-40B4-BE49-F238E27FC236}">
                <a16:creationId xmlns:a16="http://schemas.microsoft.com/office/drawing/2014/main" id="{FFCEEE48-1B82-4372-A85F-F5E0DE2088C3}"/>
              </a:ext>
            </a:extLst>
          </p:cNvPr>
          <p:cNvSpPr txBox="1"/>
          <p:nvPr/>
        </p:nvSpPr>
        <p:spPr>
          <a:xfrm>
            <a:off x="497711" y="5694744"/>
            <a:ext cx="8704162" cy="1200329"/>
          </a:xfrm>
          <a:prstGeom prst="rect">
            <a:avLst/>
          </a:prstGeom>
          <a:noFill/>
        </p:spPr>
        <p:txBody>
          <a:bodyPr wrap="square" rtlCol="0">
            <a:spAutoFit/>
          </a:bodyPr>
          <a:lstStyle/>
          <a:p>
            <a:r>
              <a:rPr lang="en-US" dirty="0"/>
              <a:t>Snip identified in FTL_0339</a:t>
            </a:r>
          </a:p>
          <a:p>
            <a:r>
              <a:rPr lang="en-US" dirty="0"/>
              <a:t>	POT transporter </a:t>
            </a:r>
          </a:p>
          <a:p>
            <a:r>
              <a:rPr lang="en-US" dirty="0"/>
              <a:t>	A </a:t>
            </a:r>
            <a:r>
              <a:rPr lang="en-US" dirty="0">
                <a:sym typeface="Wingdings" panose="05000000000000000000" pitchFamily="2" charset="2"/>
              </a:rPr>
              <a:t></a:t>
            </a:r>
            <a:r>
              <a:rPr lang="en-US" dirty="0"/>
              <a:t> C</a:t>
            </a:r>
          </a:p>
          <a:p>
            <a:r>
              <a:rPr lang="en-US" dirty="0"/>
              <a:t>	Phenylalanine </a:t>
            </a:r>
            <a:r>
              <a:rPr lang="en-US" dirty="0">
                <a:sym typeface="Wingdings" panose="05000000000000000000" pitchFamily="2" charset="2"/>
              </a:rPr>
              <a:t> Leucine </a:t>
            </a:r>
            <a:r>
              <a:rPr lang="en-US" dirty="0"/>
              <a:t> </a:t>
            </a:r>
          </a:p>
        </p:txBody>
      </p:sp>
    </p:spTree>
    <p:extLst>
      <p:ext uri="{BB962C8B-B14F-4D97-AF65-F5344CB8AC3E}">
        <p14:creationId xmlns:p14="http://schemas.microsoft.com/office/powerpoint/2010/main" val="1420436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BE5B4-9566-4F2A-8081-9F8D9475242A}"/>
              </a:ext>
            </a:extLst>
          </p:cNvPr>
          <p:cNvSpPr>
            <a:spLocks noGrp="1"/>
          </p:cNvSpPr>
          <p:nvPr>
            <p:ph type="title"/>
          </p:nvPr>
        </p:nvSpPr>
        <p:spPr/>
        <p:txBody>
          <a:bodyPr/>
          <a:lstStyle/>
          <a:p>
            <a:r>
              <a:rPr lang="en-US" i="1" dirty="0" err="1"/>
              <a:t>Francisella</a:t>
            </a:r>
            <a:r>
              <a:rPr lang="en-US" i="1" dirty="0"/>
              <a:t> </a:t>
            </a:r>
            <a:r>
              <a:rPr lang="en-US" i="1" dirty="0" err="1"/>
              <a:t>tularensis</a:t>
            </a:r>
            <a:r>
              <a:rPr lang="en-US" i="1" dirty="0"/>
              <a:t> </a:t>
            </a:r>
          </a:p>
        </p:txBody>
      </p:sp>
      <p:sp>
        <p:nvSpPr>
          <p:cNvPr id="3" name="Content Placeholder 2">
            <a:extLst>
              <a:ext uri="{FF2B5EF4-FFF2-40B4-BE49-F238E27FC236}">
                <a16:creationId xmlns:a16="http://schemas.microsoft.com/office/drawing/2014/main" id="{F770DB38-B4BB-4A12-80F9-6DA1FFBADC77}"/>
              </a:ext>
            </a:extLst>
          </p:cNvPr>
          <p:cNvSpPr>
            <a:spLocks noGrp="1"/>
          </p:cNvSpPr>
          <p:nvPr>
            <p:ph idx="1"/>
          </p:nvPr>
        </p:nvSpPr>
        <p:spPr/>
        <p:txBody>
          <a:bodyPr/>
          <a:lstStyle/>
          <a:p>
            <a:pPr>
              <a:buFont typeface="Arial" panose="020B0604020202020204" pitchFamily="34" charset="0"/>
              <a:buChar char="•"/>
            </a:pPr>
            <a:r>
              <a:rPr lang="en-US" sz="2800" dirty="0"/>
              <a:t> Gram-negative, facultative, intracellular</a:t>
            </a:r>
          </a:p>
          <a:p>
            <a:pPr marL="0" indent="0">
              <a:buNone/>
            </a:pPr>
            <a:r>
              <a:rPr lang="en-US" sz="2800" dirty="0"/>
              <a:t>    bacteria </a:t>
            </a:r>
          </a:p>
          <a:p>
            <a:pPr>
              <a:buFont typeface="Arial" panose="020B0604020202020204" pitchFamily="34" charset="0"/>
              <a:buChar char="•"/>
            </a:pPr>
            <a:r>
              <a:rPr lang="en-US" sz="2800" dirty="0"/>
              <a:t> Causative agent of tularemia</a:t>
            </a:r>
          </a:p>
          <a:p>
            <a:pPr lvl="2">
              <a:buFont typeface="Arial" panose="020B0604020202020204" pitchFamily="34" charset="0"/>
              <a:buChar char="•"/>
            </a:pPr>
            <a:r>
              <a:rPr lang="en-US" sz="2400" dirty="0"/>
              <a:t>Can be fatal in humans </a:t>
            </a:r>
          </a:p>
          <a:p>
            <a:pPr>
              <a:buFont typeface="Arial" panose="020B0604020202020204" pitchFamily="34" charset="0"/>
              <a:buChar char="•"/>
            </a:pPr>
            <a:r>
              <a:rPr lang="en-US" sz="2800" dirty="0"/>
              <a:t> Potential bioweapon</a:t>
            </a:r>
          </a:p>
          <a:p>
            <a:pPr>
              <a:buFont typeface="Arial" panose="020B0604020202020204" pitchFamily="34" charset="0"/>
              <a:buChar char="•"/>
            </a:pPr>
            <a:r>
              <a:rPr lang="en-US" sz="2800" dirty="0"/>
              <a:t> Model: </a:t>
            </a:r>
            <a:r>
              <a:rPr lang="en-US" sz="2800" i="1" dirty="0"/>
              <a:t>F. </a:t>
            </a:r>
            <a:r>
              <a:rPr lang="en-US" sz="2800" i="1" dirty="0" err="1"/>
              <a:t>tularensis</a:t>
            </a:r>
            <a:r>
              <a:rPr lang="en-US" sz="2800" i="1" dirty="0"/>
              <a:t> </a:t>
            </a:r>
            <a:r>
              <a:rPr lang="en-US" sz="2800" dirty="0"/>
              <a:t>subsp.                                                                                  </a:t>
            </a:r>
            <a:r>
              <a:rPr lang="en-US" sz="2800" i="1" dirty="0" err="1"/>
              <a:t>holartica</a:t>
            </a:r>
            <a:r>
              <a:rPr lang="en-US" sz="2800" dirty="0"/>
              <a:t> </a:t>
            </a:r>
            <a:r>
              <a:rPr lang="en-US" dirty="0"/>
              <a:t>live vaccine strain (</a:t>
            </a:r>
            <a:r>
              <a:rPr lang="en-US" sz="2800" dirty="0"/>
              <a:t>LVS)</a:t>
            </a:r>
          </a:p>
          <a:p>
            <a:pPr marL="201168" lvl="1" indent="0">
              <a:buNone/>
            </a:pPr>
            <a:r>
              <a:rPr lang="en-US" dirty="0"/>
              <a:t> </a:t>
            </a:r>
          </a:p>
        </p:txBody>
      </p:sp>
      <p:pic>
        <p:nvPicPr>
          <p:cNvPr id="4" name="Content Placeholder 6">
            <a:extLst>
              <a:ext uri="{FF2B5EF4-FFF2-40B4-BE49-F238E27FC236}">
                <a16:creationId xmlns:a16="http://schemas.microsoft.com/office/drawing/2014/main" id="{3D0E340C-FA55-46D3-8D4C-551E568B2075}"/>
              </a:ext>
            </a:extLst>
          </p:cNvPr>
          <p:cNvPicPr>
            <a:picLocks noChangeAspect="1"/>
          </p:cNvPicPr>
          <p:nvPr/>
        </p:nvPicPr>
        <p:blipFill>
          <a:blip r:embed="rId3"/>
          <a:srcRect l="4133" r="4133"/>
          <a:stretch>
            <a:fillRect/>
          </a:stretch>
        </p:blipFill>
        <p:spPr>
          <a:xfrm>
            <a:off x="7152861" y="1845734"/>
            <a:ext cx="3660913" cy="4102698"/>
          </a:xfrm>
          <a:prstGeom prst="rect">
            <a:avLst/>
          </a:prstGeom>
        </p:spPr>
      </p:pic>
      <p:sp>
        <p:nvSpPr>
          <p:cNvPr id="6" name="TextBox 5">
            <a:extLst>
              <a:ext uri="{FF2B5EF4-FFF2-40B4-BE49-F238E27FC236}">
                <a16:creationId xmlns:a16="http://schemas.microsoft.com/office/drawing/2014/main" id="{995AA8FA-EF4F-41A3-B9C9-050BC5B60767}"/>
              </a:ext>
            </a:extLst>
          </p:cNvPr>
          <p:cNvSpPr txBox="1"/>
          <p:nvPr/>
        </p:nvSpPr>
        <p:spPr>
          <a:xfrm>
            <a:off x="8481084" y="5902917"/>
            <a:ext cx="2332690" cy="307777"/>
          </a:xfrm>
          <a:prstGeom prst="rect">
            <a:avLst/>
          </a:prstGeom>
          <a:noFill/>
        </p:spPr>
        <p:txBody>
          <a:bodyPr wrap="none" rtlCol="0">
            <a:spAutoFit/>
          </a:bodyPr>
          <a:lstStyle/>
          <a:p>
            <a:pPr algn="r"/>
            <a:r>
              <a:rPr lang="en-US" sz="1400" dirty="0">
                <a:latin typeface="Century Gothic"/>
                <a:cs typeface="Century Gothic"/>
              </a:rPr>
              <a:t>Fischer, PNAS cover 2006</a:t>
            </a:r>
          </a:p>
        </p:txBody>
      </p:sp>
      <p:sp>
        <p:nvSpPr>
          <p:cNvPr id="5" name="Slide Number Placeholder 4">
            <a:extLst>
              <a:ext uri="{FF2B5EF4-FFF2-40B4-BE49-F238E27FC236}">
                <a16:creationId xmlns:a16="http://schemas.microsoft.com/office/drawing/2014/main" id="{C6A3AB80-7823-4788-A60F-68ED173D4203}"/>
              </a:ext>
            </a:extLst>
          </p:cNvPr>
          <p:cNvSpPr>
            <a:spLocks noGrp="1"/>
          </p:cNvSpPr>
          <p:nvPr>
            <p:ph type="sldNum" sz="quarter" idx="12"/>
          </p:nvPr>
        </p:nvSpPr>
        <p:spPr/>
        <p:txBody>
          <a:bodyPr/>
          <a:lstStyle/>
          <a:p>
            <a:fld id="{3F4DCF36-8694-499B-B282-742C0D1643F1}" type="slidenum">
              <a:rPr lang="en-US" smtClean="0"/>
              <a:t>3</a:t>
            </a:fld>
            <a:endParaRPr lang="en-US"/>
          </a:p>
        </p:txBody>
      </p:sp>
    </p:spTree>
    <p:extLst>
      <p:ext uri="{BB962C8B-B14F-4D97-AF65-F5344CB8AC3E}">
        <p14:creationId xmlns:p14="http://schemas.microsoft.com/office/powerpoint/2010/main" val="181287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6DBBC-9353-4684-8A58-C9E8EC683E53}"/>
              </a:ext>
            </a:extLst>
          </p:cNvPr>
          <p:cNvSpPr>
            <a:spLocks noGrp="1"/>
          </p:cNvSpPr>
          <p:nvPr>
            <p:ph type="title"/>
          </p:nvPr>
        </p:nvSpPr>
        <p:spPr/>
        <p:txBody>
          <a:bodyPr/>
          <a:lstStyle/>
          <a:p>
            <a:r>
              <a:rPr lang="en-US" dirty="0" err="1"/>
              <a:t>PmrA</a:t>
            </a:r>
            <a:endParaRPr lang="en-US" dirty="0"/>
          </a:p>
        </p:txBody>
      </p:sp>
      <p:sp>
        <p:nvSpPr>
          <p:cNvPr id="3" name="Content Placeholder 2">
            <a:extLst>
              <a:ext uri="{FF2B5EF4-FFF2-40B4-BE49-F238E27FC236}">
                <a16:creationId xmlns:a16="http://schemas.microsoft.com/office/drawing/2014/main" id="{79902550-D92F-4345-8469-A88D6B7041F1}"/>
              </a:ext>
            </a:extLst>
          </p:cNvPr>
          <p:cNvSpPr>
            <a:spLocks noGrp="1"/>
          </p:cNvSpPr>
          <p:nvPr>
            <p:ph idx="1"/>
          </p:nvPr>
        </p:nvSpPr>
        <p:spPr>
          <a:xfrm>
            <a:off x="838200" y="1454150"/>
            <a:ext cx="10146175" cy="5403850"/>
          </a:xfrm>
        </p:spPr>
        <p:txBody>
          <a:bodyPr>
            <a:normAutofit/>
          </a:bodyPr>
          <a:lstStyle/>
          <a:p>
            <a:pPr marL="0" indent="0">
              <a:buNone/>
            </a:pPr>
            <a:r>
              <a:rPr lang="en-US" dirty="0" err="1"/>
              <a:t>PmrA</a:t>
            </a:r>
            <a:r>
              <a:rPr lang="en-US" dirty="0"/>
              <a:t> identified as being essential for virulence </a:t>
            </a:r>
          </a:p>
          <a:p>
            <a:pPr lvl="1"/>
            <a:r>
              <a:rPr lang="en-US" dirty="0"/>
              <a:t>Mutants incapable of survival in macrophage and murine models (Sammons-Jackson, 2008)</a:t>
            </a:r>
          </a:p>
          <a:p>
            <a:r>
              <a:rPr lang="en-US" dirty="0" err="1"/>
              <a:t>PmrA</a:t>
            </a:r>
            <a:r>
              <a:rPr lang="en-US" dirty="0"/>
              <a:t> is a response regulator</a:t>
            </a:r>
          </a:p>
          <a:p>
            <a:pPr lvl="1"/>
            <a:r>
              <a:rPr lang="en-US" dirty="0"/>
              <a:t>Not encoded next to membrane-bound sensor in </a:t>
            </a:r>
            <a:r>
              <a:rPr lang="en-US" i="1" dirty="0" err="1"/>
              <a:t>Francisella</a:t>
            </a:r>
            <a:r>
              <a:rPr lang="en-US" i="1" dirty="0"/>
              <a:t> </a:t>
            </a:r>
          </a:p>
          <a:p>
            <a:r>
              <a:rPr lang="en-US" dirty="0"/>
              <a:t>Had been suggested as a regulator of the </a:t>
            </a:r>
            <a:r>
              <a:rPr lang="en-US" i="1" dirty="0" err="1"/>
              <a:t>Francisella</a:t>
            </a:r>
            <a:r>
              <a:rPr lang="en-US" i="1" dirty="0"/>
              <a:t> </a:t>
            </a:r>
            <a:r>
              <a:rPr lang="en-US" dirty="0"/>
              <a:t>Pathogenicity Island (FPI) </a:t>
            </a:r>
            <a:r>
              <a:rPr lang="en-US" sz="2400" dirty="0"/>
              <a:t>(Mohapatra et al., 2007)</a:t>
            </a:r>
          </a:p>
          <a:p>
            <a:pPr lvl="1"/>
            <a:r>
              <a:rPr lang="en-US" dirty="0"/>
              <a:t>Not found at FPI promotors (Ramsey &amp; Dove, 2016)</a:t>
            </a:r>
          </a:p>
          <a:p>
            <a:r>
              <a:rPr lang="en-US" dirty="0"/>
              <a:t>Functions mostly as a negative regulator</a:t>
            </a:r>
          </a:p>
          <a:p>
            <a:pPr lvl="1"/>
            <a:r>
              <a:rPr lang="en-US" dirty="0"/>
              <a:t>Largest effect on </a:t>
            </a:r>
            <a:r>
              <a:rPr lang="en-US" i="1" dirty="0" err="1"/>
              <a:t>priM</a:t>
            </a:r>
            <a:endParaRPr lang="en-US" i="1" dirty="0"/>
          </a:p>
          <a:p>
            <a:pPr lvl="1"/>
            <a:r>
              <a:rPr lang="en-US" u="sng" dirty="0" err="1"/>
              <a:t>P</a:t>
            </a:r>
            <a:r>
              <a:rPr lang="en-US" dirty="0" err="1"/>
              <a:t>mrA</a:t>
            </a:r>
            <a:r>
              <a:rPr lang="en-US" dirty="0"/>
              <a:t>-</a:t>
            </a:r>
            <a:r>
              <a:rPr lang="en-US" u="sng" dirty="0"/>
              <a:t>r</a:t>
            </a:r>
            <a:r>
              <a:rPr lang="en-US" dirty="0"/>
              <a:t>epressed </a:t>
            </a:r>
            <a:r>
              <a:rPr lang="en-US" u="sng" dirty="0"/>
              <a:t>i</a:t>
            </a:r>
            <a:r>
              <a:rPr lang="en-US" dirty="0"/>
              <a:t>nhibitor of intra</a:t>
            </a:r>
            <a:r>
              <a:rPr lang="en-US" u="sng" dirty="0"/>
              <a:t>m</a:t>
            </a:r>
            <a:r>
              <a:rPr lang="en-US" dirty="0"/>
              <a:t>acrophage growth </a:t>
            </a:r>
          </a:p>
          <a:p>
            <a:pPr lvl="1"/>
            <a:endParaRPr lang="en-US" dirty="0"/>
          </a:p>
        </p:txBody>
      </p:sp>
      <p:sp>
        <p:nvSpPr>
          <p:cNvPr id="4" name="Slide Number Placeholder 3">
            <a:extLst>
              <a:ext uri="{FF2B5EF4-FFF2-40B4-BE49-F238E27FC236}">
                <a16:creationId xmlns:a16="http://schemas.microsoft.com/office/drawing/2014/main" id="{3B74C68A-A50F-4A91-B1C6-E9AF1BC4608C}"/>
              </a:ext>
            </a:extLst>
          </p:cNvPr>
          <p:cNvSpPr>
            <a:spLocks noGrp="1"/>
          </p:cNvSpPr>
          <p:nvPr>
            <p:ph type="sldNum" sz="quarter" idx="12"/>
          </p:nvPr>
        </p:nvSpPr>
        <p:spPr/>
        <p:txBody>
          <a:bodyPr/>
          <a:lstStyle/>
          <a:p>
            <a:fld id="{3F4DCF36-8694-499B-B282-742C0D1643F1}" type="slidenum">
              <a:rPr lang="en-US" smtClean="0"/>
              <a:t>4</a:t>
            </a:fld>
            <a:endParaRPr lang="en-US"/>
          </a:p>
        </p:txBody>
      </p:sp>
    </p:spTree>
    <p:extLst>
      <p:ext uri="{BB962C8B-B14F-4D97-AF65-F5344CB8AC3E}">
        <p14:creationId xmlns:p14="http://schemas.microsoft.com/office/powerpoint/2010/main" val="142254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6225"/>
          <a:stretch/>
        </p:blipFill>
        <p:spPr>
          <a:xfrm>
            <a:off x="1676739" y="1510746"/>
            <a:ext cx="8003632" cy="5108714"/>
          </a:xfrm>
          <a:prstGeom prst="rect">
            <a:avLst/>
          </a:prstGeom>
        </p:spPr>
      </p:pic>
      <p:sp>
        <p:nvSpPr>
          <p:cNvPr id="2" name="Title 1"/>
          <p:cNvSpPr>
            <a:spLocks noGrp="1"/>
          </p:cNvSpPr>
          <p:nvPr>
            <p:ph type="title"/>
          </p:nvPr>
        </p:nvSpPr>
        <p:spPr/>
        <p:txBody>
          <a:bodyPr>
            <a:normAutofit/>
          </a:bodyPr>
          <a:lstStyle/>
          <a:p>
            <a:r>
              <a:rPr lang="en-US" i="1" dirty="0" err="1"/>
              <a:t>priM</a:t>
            </a:r>
            <a:r>
              <a:rPr lang="en-US" dirty="0"/>
              <a:t> is the gene most repressed by </a:t>
            </a:r>
            <a:r>
              <a:rPr lang="en-US" dirty="0" err="1"/>
              <a:t>PmrA</a:t>
            </a:r>
            <a:endParaRPr lang="en-US" dirty="0"/>
          </a:p>
        </p:txBody>
      </p:sp>
      <p:grpSp>
        <p:nvGrpSpPr>
          <p:cNvPr id="6" name="Group 5"/>
          <p:cNvGrpSpPr/>
          <p:nvPr/>
        </p:nvGrpSpPr>
        <p:grpSpPr>
          <a:xfrm>
            <a:off x="7536772" y="1889954"/>
            <a:ext cx="771398" cy="369332"/>
            <a:chOff x="5937014" y="2052603"/>
            <a:chExt cx="771398" cy="369332"/>
          </a:xfrm>
        </p:grpSpPr>
        <p:cxnSp>
          <p:nvCxnSpPr>
            <p:cNvPr id="10" name="Straight Connector 9"/>
            <p:cNvCxnSpPr/>
            <p:nvPr/>
          </p:nvCxnSpPr>
          <p:spPr>
            <a:xfrm>
              <a:off x="5937014" y="2268988"/>
              <a:ext cx="146582" cy="0"/>
            </a:xfrm>
            <a:prstGeom prst="line">
              <a:avLst/>
            </a:prstGeom>
            <a:effectLst/>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6076508" y="2052603"/>
              <a:ext cx="631904" cy="369332"/>
            </a:xfrm>
            <a:prstGeom prst="rect">
              <a:avLst/>
            </a:prstGeom>
            <a:noFill/>
          </p:spPr>
          <p:txBody>
            <a:bodyPr wrap="none" rtlCol="0">
              <a:spAutoFit/>
            </a:bodyPr>
            <a:lstStyle/>
            <a:p>
              <a:r>
                <a:rPr lang="en-US" i="1" dirty="0" err="1"/>
                <a:t>priM</a:t>
              </a:r>
              <a:endParaRPr lang="en-US" i="1" dirty="0"/>
            </a:p>
          </p:txBody>
        </p:sp>
      </p:grpSp>
      <p:sp>
        <p:nvSpPr>
          <p:cNvPr id="12" name="Oval 11"/>
          <p:cNvSpPr/>
          <p:nvPr/>
        </p:nvSpPr>
        <p:spPr>
          <a:xfrm>
            <a:off x="7356656" y="2084361"/>
            <a:ext cx="68143" cy="64735"/>
          </a:xfrm>
          <a:prstGeom prst="ellipse">
            <a:avLst/>
          </a:prstGeom>
          <a:solidFill>
            <a:srgbClr val="CD1C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7" name="Group 16"/>
          <p:cNvGrpSpPr/>
          <p:nvPr/>
        </p:nvGrpSpPr>
        <p:grpSpPr>
          <a:xfrm>
            <a:off x="3262860" y="1635619"/>
            <a:ext cx="7495293" cy="2898907"/>
            <a:chOff x="1738859" y="1635618"/>
            <a:chExt cx="7495293" cy="2898907"/>
          </a:xfrm>
        </p:grpSpPr>
        <p:cxnSp>
          <p:nvCxnSpPr>
            <p:cNvPr id="5" name="Straight Connector 4"/>
            <p:cNvCxnSpPr/>
            <p:nvPr/>
          </p:nvCxnSpPr>
          <p:spPr>
            <a:xfrm>
              <a:off x="1738859" y="4534525"/>
              <a:ext cx="6130977" cy="0"/>
            </a:xfrm>
            <a:prstGeom prst="line">
              <a:avLst/>
            </a:prstGeom>
            <a:ln>
              <a:solidFill>
                <a:srgbClr val="CD1C00"/>
              </a:solidFill>
            </a:ln>
            <a:effectLst/>
          </p:spPr>
          <p:style>
            <a:lnRef idx="2">
              <a:schemeClr val="accent1"/>
            </a:lnRef>
            <a:fillRef idx="0">
              <a:schemeClr val="accent1"/>
            </a:fillRef>
            <a:effectRef idx="1">
              <a:schemeClr val="accent1"/>
            </a:effectRef>
            <a:fontRef idx="minor">
              <a:schemeClr val="tx1"/>
            </a:fontRef>
          </p:style>
        </p:cxnSp>
        <p:sp>
          <p:nvSpPr>
            <p:cNvPr id="14" name="Right Brace 13"/>
            <p:cNvSpPr/>
            <p:nvPr/>
          </p:nvSpPr>
          <p:spPr>
            <a:xfrm>
              <a:off x="7934232" y="1635618"/>
              <a:ext cx="222140" cy="2869954"/>
            </a:xfrm>
            <a:prstGeom prst="rightBrace">
              <a:avLst/>
            </a:prstGeom>
            <a:ln w="6350"/>
            <a:effectLst/>
          </p:spPr>
          <p:style>
            <a:lnRef idx="2">
              <a:schemeClr val="dk1"/>
            </a:lnRef>
            <a:fillRef idx="0">
              <a:schemeClr val="dk1"/>
            </a:fillRef>
            <a:effectRef idx="1">
              <a:schemeClr val="dk1"/>
            </a:effectRef>
            <a:fontRef idx="minor">
              <a:schemeClr val="tx1"/>
            </a:fontRef>
          </p:style>
          <p:txBody>
            <a:bodyPr rtlCol="0" anchor="ctr"/>
            <a:lstStyle/>
            <a:p>
              <a:pPr algn="ctr"/>
              <a:endParaRPr lang="en-US" sz="1350"/>
            </a:p>
          </p:txBody>
        </p:sp>
        <p:sp>
          <p:nvSpPr>
            <p:cNvPr id="8" name="TextBox 7"/>
            <p:cNvSpPr txBox="1"/>
            <p:nvPr/>
          </p:nvSpPr>
          <p:spPr>
            <a:xfrm>
              <a:off x="8139448" y="2769600"/>
              <a:ext cx="1094704" cy="584775"/>
            </a:xfrm>
            <a:prstGeom prst="rect">
              <a:avLst/>
            </a:prstGeom>
            <a:noFill/>
          </p:spPr>
          <p:txBody>
            <a:bodyPr wrap="square" rtlCol="0">
              <a:spAutoFit/>
            </a:bodyPr>
            <a:lstStyle/>
            <a:p>
              <a:r>
                <a:rPr lang="en-US" sz="1600" dirty="0"/>
                <a:t>Negatively regulated</a:t>
              </a:r>
            </a:p>
          </p:txBody>
        </p:sp>
      </p:grpSp>
      <p:grpSp>
        <p:nvGrpSpPr>
          <p:cNvPr id="9" name="Group 8"/>
          <p:cNvGrpSpPr/>
          <p:nvPr/>
        </p:nvGrpSpPr>
        <p:grpSpPr>
          <a:xfrm>
            <a:off x="3262859" y="5234067"/>
            <a:ext cx="7388218" cy="656899"/>
            <a:chOff x="1738859" y="5234066"/>
            <a:chExt cx="7388218" cy="656899"/>
          </a:xfrm>
        </p:grpSpPr>
        <p:cxnSp>
          <p:nvCxnSpPr>
            <p:cNvPr id="13" name="Straight Connector 12"/>
            <p:cNvCxnSpPr/>
            <p:nvPr/>
          </p:nvCxnSpPr>
          <p:spPr>
            <a:xfrm>
              <a:off x="1738859" y="5234066"/>
              <a:ext cx="6130977" cy="0"/>
            </a:xfrm>
            <a:prstGeom prst="line">
              <a:avLst/>
            </a:prstGeom>
            <a:ln>
              <a:solidFill>
                <a:srgbClr val="CD1C00"/>
              </a:solidFill>
            </a:ln>
            <a:effectLst/>
          </p:spPr>
          <p:style>
            <a:lnRef idx="2">
              <a:schemeClr val="accent1"/>
            </a:lnRef>
            <a:fillRef idx="0">
              <a:schemeClr val="accent1"/>
            </a:fillRef>
            <a:effectRef idx="1">
              <a:schemeClr val="accent1"/>
            </a:effectRef>
            <a:fontRef idx="minor">
              <a:schemeClr val="tx1"/>
            </a:fontRef>
          </p:style>
        </p:cxnSp>
        <p:sp>
          <p:nvSpPr>
            <p:cNvPr id="15" name="Right Brace 14"/>
            <p:cNvSpPr/>
            <p:nvPr/>
          </p:nvSpPr>
          <p:spPr>
            <a:xfrm>
              <a:off x="7936104" y="5234066"/>
              <a:ext cx="220268" cy="656899"/>
            </a:xfrm>
            <a:prstGeom prst="rightBrace">
              <a:avLst/>
            </a:prstGeom>
            <a:ln w="6350"/>
            <a:effectLst/>
          </p:spPr>
          <p:style>
            <a:lnRef idx="2">
              <a:schemeClr val="dk1"/>
            </a:lnRef>
            <a:fillRef idx="0">
              <a:schemeClr val="dk1"/>
            </a:fillRef>
            <a:effectRef idx="1">
              <a:schemeClr val="dk1"/>
            </a:effectRef>
            <a:fontRef idx="minor">
              <a:schemeClr val="tx1"/>
            </a:fontRef>
          </p:style>
          <p:txBody>
            <a:bodyPr rtlCol="0" anchor="ctr"/>
            <a:lstStyle/>
            <a:p>
              <a:pPr algn="ctr"/>
              <a:endParaRPr lang="en-US" sz="1350"/>
            </a:p>
          </p:txBody>
        </p:sp>
        <p:sp>
          <p:nvSpPr>
            <p:cNvPr id="16" name="TextBox 15"/>
            <p:cNvSpPr txBox="1"/>
            <p:nvPr/>
          </p:nvSpPr>
          <p:spPr>
            <a:xfrm>
              <a:off x="8139448" y="5270127"/>
              <a:ext cx="987629" cy="584775"/>
            </a:xfrm>
            <a:prstGeom prst="rect">
              <a:avLst/>
            </a:prstGeom>
            <a:noFill/>
          </p:spPr>
          <p:txBody>
            <a:bodyPr wrap="square" rtlCol="0">
              <a:spAutoFit/>
            </a:bodyPr>
            <a:lstStyle/>
            <a:p>
              <a:r>
                <a:rPr lang="en-US" sz="1600" dirty="0"/>
                <a:t>Positively regulated</a:t>
              </a:r>
            </a:p>
          </p:txBody>
        </p:sp>
      </p:grpSp>
      <p:sp>
        <p:nvSpPr>
          <p:cNvPr id="18" name="Rectangle 17">
            <a:extLst>
              <a:ext uri="{FF2B5EF4-FFF2-40B4-BE49-F238E27FC236}">
                <a16:creationId xmlns:a16="http://schemas.microsoft.com/office/drawing/2014/main" id="{864A8560-A48C-4256-98B9-361C0D587229}"/>
              </a:ext>
            </a:extLst>
          </p:cNvPr>
          <p:cNvSpPr/>
          <p:nvPr/>
        </p:nvSpPr>
        <p:spPr>
          <a:xfrm>
            <a:off x="9680371" y="6465569"/>
            <a:ext cx="2286203" cy="307777"/>
          </a:xfrm>
          <a:prstGeom prst="rect">
            <a:avLst/>
          </a:prstGeom>
        </p:spPr>
        <p:txBody>
          <a:bodyPr wrap="none">
            <a:spAutoFit/>
          </a:bodyPr>
          <a:lstStyle/>
          <a:p>
            <a:r>
              <a:rPr lang="en-US" sz="1400" dirty="0">
                <a:solidFill>
                  <a:srgbClr val="000000"/>
                </a:solidFill>
                <a:latin typeface="Century Gothic" charset="0"/>
                <a:ea typeface="Century Gothic" charset="0"/>
                <a:cs typeface="Century Gothic" charset="0"/>
              </a:rPr>
              <a:t>Ramsey and Dove, 2016</a:t>
            </a:r>
            <a:endParaRPr lang="en-US" sz="1400" dirty="0">
              <a:latin typeface="Century Gothic" charset="0"/>
              <a:ea typeface="Century Gothic" charset="0"/>
              <a:cs typeface="Century Gothic" charset="0"/>
            </a:endParaRPr>
          </a:p>
        </p:txBody>
      </p:sp>
      <p:sp>
        <p:nvSpPr>
          <p:cNvPr id="4" name="Slide Number Placeholder 3">
            <a:extLst>
              <a:ext uri="{FF2B5EF4-FFF2-40B4-BE49-F238E27FC236}">
                <a16:creationId xmlns:a16="http://schemas.microsoft.com/office/drawing/2014/main" id="{D8270DFF-E180-4FE1-8428-F15050ABD411}"/>
              </a:ext>
            </a:extLst>
          </p:cNvPr>
          <p:cNvSpPr>
            <a:spLocks noGrp="1"/>
          </p:cNvSpPr>
          <p:nvPr>
            <p:ph type="sldNum" sz="quarter" idx="12"/>
          </p:nvPr>
        </p:nvSpPr>
        <p:spPr/>
        <p:txBody>
          <a:bodyPr/>
          <a:lstStyle/>
          <a:p>
            <a:fld id="{3F4DCF36-8694-499B-B282-742C0D1643F1}" type="slidenum">
              <a:rPr lang="en-US" smtClean="0"/>
              <a:t>5</a:t>
            </a:fld>
            <a:endParaRPr lang="en-US"/>
          </a:p>
        </p:txBody>
      </p:sp>
    </p:spTree>
    <p:extLst>
      <p:ext uri="{BB962C8B-B14F-4D97-AF65-F5344CB8AC3E}">
        <p14:creationId xmlns:p14="http://schemas.microsoft.com/office/powerpoint/2010/main" val="276884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7605" y="1869771"/>
            <a:ext cx="5317748" cy="4408298"/>
          </a:xfrm>
          <a:prstGeom prst="rect">
            <a:avLst/>
          </a:prstGeom>
        </p:spPr>
      </p:pic>
      <p:sp>
        <p:nvSpPr>
          <p:cNvPr id="2" name="Title 1"/>
          <p:cNvSpPr>
            <a:spLocks noGrp="1"/>
          </p:cNvSpPr>
          <p:nvPr>
            <p:ph type="title"/>
          </p:nvPr>
        </p:nvSpPr>
        <p:spPr/>
        <p:txBody>
          <a:bodyPr>
            <a:normAutofit/>
          </a:bodyPr>
          <a:lstStyle/>
          <a:p>
            <a:r>
              <a:rPr lang="en-US" dirty="0"/>
              <a:t>PriM is inhibitory to intramacrophage survival</a:t>
            </a:r>
            <a:endParaRPr lang="en-US" i="1" dirty="0"/>
          </a:p>
        </p:txBody>
      </p:sp>
      <p:sp>
        <p:nvSpPr>
          <p:cNvPr id="9" name="Rectangle 8"/>
          <p:cNvSpPr/>
          <p:nvPr/>
        </p:nvSpPr>
        <p:spPr>
          <a:xfrm>
            <a:off x="8314945" y="6457153"/>
            <a:ext cx="2286203" cy="307777"/>
          </a:xfrm>
          <a:prstGeom prst="rect">
            <a:avLst/>
          </a:prstGeom>
        </p:spPr>
        <p:txBody>
          <a:bodyPr wrap="none">
            <a:spAutoFit/>
          </a:bodyPr>
          <a:lstStyle/>
          <a:p>
            <a:r>
              <a:rPr lang="en-US" sz="1400" dirty="0">
                <a:solidFill>
                  <a:srgbClr val="000000"/>
                </a:solidFill>
                <a:latin typeface="Century Gothic" charset="0"/>
                <a:ea typeface="Century Gothic" charset="0"/>
                <a:cs typeface="Century Gothic" charset="0"/>
              </a:rPr>
              <a:t>Ramsey and Dove, 2016</a:t>
            </a:r>
            <a:endParaRPr lang="en-US" sz="1400" dirty="0">
              <a:latin typeface="Century Gothic" charset="0"/>
              <a:ea typeface="Century Gothic" charset="0"/>
              <a:cs typeface="Century Gothic" charset="0"/>
            </a:endParaRPr>
          </a:p>
        </p:txBody>
      </p:sp>
      <p:sp>
        <p:nvSpPr>
          <p:cNvPr id="4" name="Slide Number Placeholder 3">
            <a:extLst>
              <a:ext uri="{FF2B5EF4-FFF2-40B4-BE49-F238E27FC236}">
                <a16:creationId xmlns:a16="http://schemas.microsoft.com/office/drawing/2014/main" id="{82DA0914-1C79-4DF5-8A05-A7C9441B2A2F}"/>
              </a:ext>
            </a:extLst>
          </p:cNvPr>
          <p:cNvSpPr>
            <a:spLocks noGrp="1"/>
          </p:cNvSpPr>
          <p:nvPr>
            <p:ph type="sldNum" sz="quarter" idx="12"/>
          </p:nvPr>
        </p:nvSpPr>
        <p:spPr/>
        <p:txBody>
          <a:bodyPr/>
          <a:lstStyle/>
          <a:p>
            <a:fld id="{3F4DCF36-8694-499B-B282-742C0D1643F1}" type="slidenum">
              <a:rPr lang="en-US" smtClean="0"/>
              <a:t>6</a:t>
            </a:fld>
            <a:endParaRPr lang="en-US"/>
          </a:p>
        </p:txBody>
      </p:sp>
    </p:spTree>
    <p:extLst>
      <p:ext uri="{BB962C8B-B14F-4D97-AF65-F5344CB8AC3E}">
        <p14:creationId xmlns:p14="http://schemas.microsoft.com/office/powerpoint/2010/main" val="491914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43731-5695-4E28-A7C4-69D036D747A2}"/>
              </a:ext>
            </a:extLst>
          </p:cNvPr>
          <p:cNvSpPr>
            <a:spLocks noGrp="1"/>
          </p:cNvSpPr>
          <p:nvPr>
            <p:ph type="title"/>
          </p:nvPr>
        </p:nvSpPr>
        <p:spPr/>
        <p:txBody>
          <a:bodyPr/>
          <a:lstStyle/>
          <a:p>
            <a:r>
              <a:rPr lang="en-US" b="1" dirty="0"/>
              <a:t>Overall Goal: Uncover how </a:t>
            </a:r>
            <a:r>
              <a:rPr lang="en-US" b="1" dirty="0" err="1"/>
              <a:t>PriM</a:t>
            </a:r>
            <a:r>
              <a:rPr lang="en-US" b="1" dirty="0"/>
              <a:t> functions to prevent intramacrophage survival</a:t>
            </a:r>
          </a:p>
        </p:txBody>
      </p:sp>
      <p:sp>
        <p:nvSpPr>
          <p:cNvPr id="3" name="TextBox 2">
            <a:extLst>
              <a:ext uri="{FF2B5EF4-FFF2-40B4-BE49-F238E27FC236}">
                <a16:creationId xmlns:a16="http://schemas.microsoft.com/office/drawing/2014/main" id="{410F3212-2BB5-496F-BD7E-397FB65C6B88}"/>
              </a:ext>
            </a:extLst>
          </p:cNvPr>
          <p:cNvSpPr txBox="1"/>
          <p:nvPr/>
        </p:nvSpPr>
        <p:spPr>
          <a:xfrm>
            <a:off x="1008490" y="1861434"/>
            <a:ext cx="10515600" cy="5324535"/>
          </a:xfrm>
          <a:prstGeom prst="rect">
            <a:avLst/>
          </a:prstGeom>
          <a:noFill/>
        </p:spPr>
        <p:txBody>
          <a:bodyPr wrap="square" rtlCol="0">
            <a:spAutoFit/>
          </a:bodyPr>
          <a:lstStyle/>
          <a:p>
            <a:endParaRPr lang="en-US" sz="2800" dirty="0"/>
          </a:p>
          <a:p>
            <a:r>
              <a:rPr lang="en-US" sz="2800" b="1" dirty="0">
                <a:latin typeface="+mj-lt"/>
              </a:rPr>
              <a:t>Specific Aim 1: Identify critical structural features of </a:t>
            </a:r>
            <a:r>
              <a:rPr lang="en-US" sz="2800" b="1" dirty="0" err="1">
                <a:latin typeface="+mj-lt"/>
              </a:rPr>
              <a:t>PriM</a:t>
            </a:r>
            <a:r>
              <a:rPr lang="en-US" sz="4000" dirty="0">
                <a:latin typeface="+mj-lt"/>
              </a:rPr>
              <a:t> </a:t>
            </a:r>
          </a:p>
          <a:p>
            <a:pPr lvl="2"/>
            <a:endParaRPr lang="en-US" sz="4000" dirty="0">
              <a:latin typeface="+mj-lt"/>
            </a:endParaRPr>
          </a:p>
          <a:p>
            <a:r>
              <a:rPr lang="en-US" sz="2800" b="1" dirty="0">
                <a:latin typeface="+mj-lt"/>
              </a:rPr>
              <a:t>Specific Aim 2: Identify factors critical to the function of </a:t>
            </a:r>
            <a:r>
              <a:rPr lang="en-US" sz="2800" b="1" dirty="0" err="1">
                <a:latin typeface="+mj-lt"/>
              </a:rPr>
              <a:t>PriM</a:t>
            </a:r>
            <a:endParaRPr lang="en-US" sz="2800" b="1" dirty="0">
              <a:latin typeface="+mj-lt"/>
            </a:endParaRPr>
          </a:p>
          <a:p>
            <a:pPr marL="514350" indent="-514350">
              <a:buAutoNum type="arabicPeriod"/>
            </a:pPr>
            <a:endParaRPr lang="en-US" sz="2800" b="1" dirty="0">
              <a:latin typeface="+mj-lt"/>
            </a:endParaRPr>
          </a:p>
          <a:p>
            <a:r>
              <a:rPr lang="en-US" sz="2800" b="1" dirty="0">
                <a:latin typeface="+mj-lt"/>
              </a:rPr>
              <a:t>Specific Aim 3: Test the hypothesis that the production of </a:t>
            </a:r>
            <a:r>
              <a:rPr lang="en-US" sz="2800" b="1" dirty="0" err="1">
                <a:latin typeface="+mj-lt"/>
              </a:rPr>
              <a:t>PriM</a:t>
            </a:r>
            <a:r>
              <a:rPr lang="en-US" sz="2800" b="1" dirty="0">
                <a:latin typeface="+mj-lt"/>
              </a:rPr>
              <a:t> monopolizes </a:t>
            </a:r>
            <a:r>
              <a:rPr lang="en-US" sz="2800" b="1" dirty="0" err="1">
                <a:latin typeface="+mj-lt"/>
              </a:rPr>
              <a:t>DsbA</a:t>
            </a:r>
            <a:r>
              <a:rPr lang="en-US" sz="2800" b="1" dirty="0">
                <a:latin typeface="+mj-lt"/>
              </a:rPr>
              <a:t> activity, preventing critical virulence factors from folding properly</a:t>
            </a:r>
          </a:p>
          <a:p>
            <a:pPr marL="514350" indent="-514350">
              <a:buAutoNum type="arabicPeriod"/>
            </a:pPr>
            <a:endParaRPr lang="en-US" b="1" dirty="0"/>
          </a:p>
          <a:p>
            <a:pPr marL="514350" indent="-514350">
              <a:buAutoNum type="arabicPeriod"/>
            </a:pPr>
            <a:endParaRPr lang="en-US" b="1" dirty="0"/>
          </a:p>
          <a:p>
            <a:endParaRPr lang="en-US" sz="2800" dirty="0"/>
          </a:p>
          <a:p>
            <a:r>
              <a:rPr lang="en-US" sz="2800" dirty="0"/>
              <a:t> </a:t>
            </a:r>
          </a:p>
        </p:txBody>
      </p:sp>
      <p:sp>
        <p:nvSpPr>
          <p:cNvPr id="4" name="Slide Number Placeholder 3">
            <a:extLst>
              <a:ext uri="{FF2B5EF4-FFF2-40B4-BE49-F238E27FC236}">
                <a16:creationId xmlns:a16="http://schemas.microsoft.com/office/drawing/2014/main" id="{412B8247-F404-441E-88AD-E55E9752D686}"/>
              </a:ext>
            </a:extLst>
          </p:cNvPr>
          <p:cNvSpPr>
            <a:spLocks noGrp="1"/>
          </p:cNvSpPr>
          <p:nvPr>
            <p:ph type="sldNum" sz="quarter" idx="12"/>
          </p:nvPr>
        </p:nvSpPr>
        <p:spPr/>
        <p:txBody>
          <a:bodyPr/>
          <a:lstStyle/>
          <a:p>
            <a:fld id="{3F4DCF36-8694-499B-B282-742C0D1643F1}" type="slidenum">
              <a:rPr lang="en-US" smtClean="0"/>
              <a:t>7</a:t>
            </a:fld>
            <a:endParaRPr lang="en-US"/>
          </a:p>
        </p:txBody>
      </p:sp>
    </p:spTree>
    <p:extLst>
      <p:ext uri="{BB962C8B-B14F-4D97-AF65-F5344CB8AC3E}">
        <p14:creationId xmlns:p14="http://schemas.microsoft.com/office/powerpoint/2010/main" val="228131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C3CA6-6A6C-4C77-AE42-F444FE72BDB0}"/>
              </a:ext>
            </a:extLst>
          </p:cNvPr>
          <p:cNvSpPr>
            <a:spLocks noGrp="1"/>
          </p:cNvSpPr>
          <p:nvPr>
            <p:ph type="title"/>
          </p:nvPr>
        </p:nvSpPr>
        <p:spPr/>
        <p:txBody>
          <a:bodyPr>
            <a:normAutofit fontScale="90000"/>
          </a:bodyPr>
          <a:lstStyle/>
          <a:p>
            <a:r>
              <a:rPr lang="en-US" b="1" dirty="0"/>
              <a:t>Specific Aim 1: Identify critical structural features of </a:t>
            </a:r>
            <a:r>
              <a:rPr lang="en-US" b="1" dirty="0" err="1"/>
              <a:t>PriM</a:t>
            </a:r>
            <a:r>
              <a:rPr lang="en-US" sz="6000" dirty="0"/>
              <a:t> </a:t>
            </a:r>
            <a:br>
              <a:rPr lang="en-US" sz="6000" dirty="0"/>
            </a:br>
            <a:endParaRPr lang="en-US" dirty="0"/>
          </a:p>
        </p:txBody>
      </p:sp>
      <p:sp>
        <p:nvSpPr>
          <p:cNvPr id="3" name="TextBox 2">
            <a:extLst>
              <a:ext uri="{FF2B5EF4-FFF2-40B4-BE49-F238E27FC236}">
                <a16:creationId xmlns:a16="http://schemas.microsoft.com/office/drawing/2014/main" id="{A0BFC089-98EB-439E-8131-E8805CF3902F}"/>
              </a:ext>
            </a:extLst>
          </p:cNvPr>
          <p:cNvSpPr txBox="1"/>
          <p:nvPr/>
        </p:nvSpPr>
        <p:spPr>
          <a:xfrm>
            <a:off x="838199" y="1975379"/>
            <a:ext cx="10371667" cy="2923877"/>
          </a:xfrm>
          <a:prstGeom prst="rect">
            <a:avLst/>
          </a:prstGeom>
          <a:noFill/>
        </p:spPr>
        <p:txBody>
          <a:bodyPr wrap="square" rtlCol="0">
            <a:spAutoFit/>
          </a:bodyPr>
          <a:lstStyle/>
          <a:p>
            <a:r>
              <a:rPr lang="en-US" sz="2800" dirty="0"/>
              <a:t>Use the structure of </a:t>
            </a:r>
            <a:r>
              <a:rPr lang="en-US" sz="2800" dirty="0" err="1"/>
              <a:t>PriM</a:t>
            </a:r>
            <a:r>
              <a:rPr lang="en-US" sz="2800" dirty="0"/>
              <a:t> to create targeted mutations </a:t>
            </a:r>
          </a:p>
          <a:p>
            <a:pPr marL="914400" lvl="1" indent="-457200">
              <a:buFont typeface="Arial" panose="020B0604020202020204" pitchFamily="34" charset="0"/>
              <a:buChar char="•"/>
            </a:pPr>
            <a:r>
              <a:rPr lang="en-US" sz="2400" dirty="0"/>
              <a:t>Use allelic exchange protocol to create mutants in the wildtype and </a:t>
            </a:r>
            <a:r>
              <a:rPr lang="el-GR" sz="2400" dirty="0"/>
              <a:t>Δ</a:t>
            </a:r>
            <a:r>
              <a:rPr lang="en-US" sz="2400" i="1" dirty="0" err="1"/>
              <a:t>pmrA</a:t>
            </a:r>
            <a:r>
              <a:rPr lang="en-US" sz="2400" dirty="0"/>
              <a:t> background</a:t>
            </a:r>
          </a:p>
          <a:p>
            <a:endParaRPr lang="en-US" sz="2800" dirty="0"/>
          </a:p>
          <a:p>
            <a:endParaRPr lang="en-US" sz="2800" dirty="0"/>
          </a:p>
          <a:p>
            <a:r>
              <a:rPr lang="en-US" sz="2800" dirty="0"/>
              <a:t>Test these mutants for the ability to replicate in macrophage</a:t>
            </a:r>
          </a:p>
          <a:p>
            <a:pPr marL="914400" lvl="1" indent="-457200">
              <a:buFont typeface="Arial" panose="020B0604020202020204" pitchFamily="34" charset="0"/>
              <a:buChar char="•"/>
            </a:pPr>
            <a:r>
              <a:rPr lang="en-US" sz="2400" dirty="0"/>
              <a:t>Identify structural mutants that regain ability to survive in macrophage </a:t>
            </a:r>
          </a:p>
        </p:txBody>
      </p:sp>
      <p:sp>
        <p:nvSpPr>
          <p:cNvPr id="4" name="Slide Number Placeholder 3">
            <a:extLst>
              <a:ext uri="{FF2B5EF4-FFF2-40B4-BE49-F238E27FC236}">
                <a16:creationId xmlns:a16="http://schemas.microsoft.com/office/drawing/2014/main" id="{CE21B46C-3F1D-4BD9-94E0-3EA11E539DAC}"/>
              </a:ext>
            </a:extLst>
          </p:cNvPr>
          <p:cNvSpPr>
            <a:spLocks noGrp="1"/>
          </p:cNvSpPr>
          <p:nvPr>
            <p:ph type="sldNum" sz="quarter" idx="12"/>
          </p:nvPr>
        </p:nvSpPr>
        <p:spPr/>
        <p:txBody>
          <a:bodyPr/>
          <a:lstStyle/>
          <a:p>
            <a:fld id="{3F4DCF36-8694-499B-B282-742C0D1643F1}" type="slidenum">
              <a:rPr lang="en-US" smtClean="0"/>
              <a:t>8</a:t>
            </a:fld>
            <a:endParaRPr lang="en-US"/>
          </a:p>
        </p:txBody>
      </p:sp>
    </p:spTree>
    <p:extLst>
      <p:ext uri="{BB962C8B-B14F-4D97-AF65-F5344CB8AC3E}">
        <p14:creationId xmlns:p14="http://schemas.microsoft.com/office/powerpoint/2010/main" val="1349497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overalls.png"/>
          <p:cNvPicPr>
            <a:picLocks noChangeAspect="1"/>
          </p:cNvPicPr>
          <p:nvPr/>
        </p:nvPicPr>
        <p:blipFill rotWithShape="1">
          <a:blip r:embed="rId3">
            <a:extLst>
              <a:ext uri="{28A0092B-C50C-407E-A947-70E740481C1C}">
                <a14:useLocalDpi xmlns:a14="http://schemas.microsoft.com/office/drawing/2010/main" val="0"/>
              </a:ext>
            </a:extLst>
          </a:blip>
          <a:srcRect l="33657" t="2610" r="35788"/>
          <a:stretch/>
        </p:blipFill>
        <p:spPr>
          <a:xfrm>
            <a:off x="5277692" y="1796217"/>
            <a:ext cx="1860714" cy="4417019"/>
          </a:xfrm>
          <a:prstGeom prst="rect">
            <a:avLst/>
          </a:prstGeom>
        </p:spPr>
      </p:pic>
      <p:cxnSp>
        <p:nvCxnSpPr>
          <p:cNvPr id="16" name="Straight Arrow Connector 15"/>
          <p:cNvCxnSpPr>
            <a:cxnSpLocks/>
          </p:cNvCxnSpPr>
          <p:nvPr/>
        </p:nvCxnSpPr>
        <p:spPr>
          <a:xfrm flipV="1">
            <a:off x="5029037" y="1767295"/>
            <a:ext cx="822778" cy="315256"/>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a:cxnSpLocks/>
          </p:cNvCxnSpPr>
          <p:nvPr/>
        </p:nvCxnSpPr>
        <p:spPr>
          <a:xfrm flipV="1">
            <a:off x="5143336" y="1974460"/>
            <a:ext cx="548876" cy="216185"/>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6159683" y="1974460"/>
            <a:ext cx="1044201" cy="646331"/>
          </a:xfrm>
          <a:prstGeom prst="rect">
            <a:avLst/>
          </a:prstGeom>
          <a:noFill/>
        </p:spPr>
        <p:txBody>
          <a:bodyPr wrap="none" rtlCol="0">
            <a:spAutoFit/>
          </a:bodyPr>
          <a:lstStyle/>
          <a:p>
            <a:r>
              <a:rPr lang="en-US" b="1" dirty="0">
                <a:latin typeface="Century Gothic" panose="020B0502020202020204" pitchFamily="34" charset="0"/>
                <a:cs typeface="Arial"/>
              </a:rPr>
              <a:t>Flexible</a:t>
            </a:r>
          </a:p>
          <a:p>
            <a:r>
              <a:rPr lang="en-US" b="1" dirty="0">
                <a:latin typeface="Century Gothic" panose="020B0502020202020204" pitchFamily="34" charset="0"/>
                <a:cs typeface="Arial"/>
              </a:rPr>
              <a:t>“head</a:t>
            </a:r>
            <a:r>
              <a:rPr lang="en-US" dirty="0">
                <a:latin typeface="Century Gothic" panose="020B0502020202020204" pitchFamily="34" charset="0"/>
              </a:rPr>
              <a:t>”</a:t>
            </a:r>
          </a:p>
        </p:txBody>
      </p:sp>
      <p:sp>
        <p:nvSpPr>
          <p:cNvPr id="20" name="TextBox 19"/>
          <p:cNvSpPr txBox="1"/>
          <p:nvPr/>
        </p:nvSpPr>
        <p:spPr>
          <a:xfrm>
            <a:off x="4888463" y="4951410"/>
            <a:ext cx="1047082" cy="584775"/>
          </a:xfrm>
          <a:prstGeom prst="rect">
            <a:avLst/>
          </a:prstGeom>
          <a:noFill/>
        </p:spPr>
        <p:txBody>
          <a:bodyPr wrap="none" rtlCol="0">
            <a:spAutoFit/>
          </a:bodyPr>
          <a:lstStyle/>
          <a:p>
            <a:r>
              <a:rPr lang="en-US" sz="1600" b="1" dirty="0">
                <a:latin typeface="Century Gothic" panose="020B0502020202020204" pitchFamily="34" charset="0"/>
                <a:cs typeface="Arial"/>
              </a:rPr>
              <a:t>Acetate </a:t>
            </a:r>
          </a:p>
          <a:p>
            <a:r>
              <a:rPr lang="en-US" sz="1600" b="1" dirty="0">
                <a:latin typeface="Century Gothic" panose="020B0502020202020204" pitchFamily="34" charset="0"/>
                <a:cs typeface="Arial"/>
              </a:rPr>
              <a:t>binding</a:t>
            </a:r>
          </a:p>
        </p:txBody>
      </p:sp>
      <p:cxnSp>
        <p:nvCxnSpPr>
          <p:cNvPr id="22" name="Straight Arrow Connector 21"/>
          <p:cNvCxnSpPr/>
          <p:nvPr/>
        </p:nvCxnSpPr>
        <p:spPr>
          <a:xfrm flipV="1">
            <a:off x="5562744" y="4402429"/>
            <a:ext cx="328604" cy="6223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pic>
        <p:nvPicPr>
          <p:cNvPr id="2" name="Picture 1" descr="ELECTRO.png"/>
          <p:cNvPicPr>
            <a:picLocks noChangeAspect="1"/>
          </p:cNvPicPr>
          <p:nvPr/>
        </p:nvPicPr>
        <p:blipFill rotWithShape="1">
          <a:blip r:embed="rId4">
            <a:extLst>
              <a:ext uri="{28A0092B-C50C-407E-A947-70E740481C1C}">
                <a14:useLocalDpi xmlns:a14="http://schemas.microsoft.com/office/drawing/2010/main" val="0"/>
              </a:ext>
            </a:extLst>
          </a:blip>
          <a:srcRect l="26250" t="5967" r="30403" b="6381"/>
          <a:stretch/>
        </p:blipFill>
        <p:spPr>
          <a:xfrm>
            <a:off x="1722723" y="2220971"/>
            <a:ext cx="2565399" cy="3863600"/>
          </a:xfrm>
          <a:prstGeom prst="rect">
            <a:avLst/>
          </a:prstGeom>
        </p:spPr>
      </p:pic>
      <p:sp>
        <p:nvSpPr>
          <p:cNvPr id="3" name="TextBox 2"/>
          <p:cNvSpPr txBox="1"/>
          <p:nvPr/>
        </p:nvSpPr>
        <p:spPr>
          <a:xfrm>
            <a:off x="1653781" y="1503884"/>
            <a:ext cx="2763159" cy="646331"/>
          </a:xfrm>
          <a:prstGeom prst="rect">
            <a:avLst/>
          </a:prstGeom>
          <a:noFill/>
        </p:spPr>
        <p:txBody>
          <a:bodyPr wrap="none" rtlCol="0">
            <a:spAutoFit/>
          </a:bodyPr>
          <a:lstStyle/>
          <a:p>
            <a:r>
              <a:rPr lang="en-US" b="1" dirty="0">
                <a:latin typeface="Century Gothic" panose="020B0502020202020204" pitchFamily="34" charset="0"/>
                <a:cs typeface="Arial"/>
              </a:rPr>
              <a:t>Electropositive, flexible</a:t>
            </a:r>
          </a:p>
          <a:p>
            <a:r>
              <a:rPr lang="en-US" b="1" dirty="0">
                <a:latin typeface="Century Gothic" panose="020B0502020202020204" pitchFamily="34" charset="0"/>
                <a:cs typeface="Arial"/>
              </a:rPr>
              <a:t>tip or head</a:t>
            </a:r>
          </a:p>
        </p:txBody>
      </p:sp>
      <p:pic>
        <p:nvPicPr>
          <p:cNvPr id="14" name="Picture 13" descr="prim-pymol.png">
            <a:extLst>
              <a:ext uri="{FF2B5EF4-FFF2-40B4-BE49-F238E27FC236}">
                <a16:creationId xmlns:a16="http://schemas.microsoft.com/office/drawing/2014/main" id="{639746C2-0C8F-DE49-A7BA-1494D81387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5572" y="3552242"/>
            <a:ext cx="3102429" cy="2322674"/>
          </a:xfrm>
          <a:prstGeom prst="rect">
            <a:avLst/>
          </a:prstGeom>
        </p:spPr>
      </p:pic>
      <p:sp>
        <p:nvSpPr>
          <p:cNvPr id="17" name="TextBox 16">
            <a:extLst>
              <a:ext uri="{FF2B5EF4-FFF2-40B4-BE49-F238E27FC236}">
                <a16:creationId xmlns:a16="http://schemas.microsoft.com/office/drawing/2014/main" id="{CBDCD27E-263E-8146-A54E-5854D0506100}"/>
              </a:ext>
            </a:extLst>
          </p:cNvPr>
          <p:cNvSpPr txBox="1"/>
          <p:nvPr/>
        </p:nvSpPr>
        <p:spPr>
          <a:xfrm>
            <a:off x="8127978" y="2895215"/>
            <a:ext cx="1787669" cy="369332"/>
          </a:xfrm>
          <a:prstGeom prst="rect">
            <a:avLst/>
          </a:prstGeom>
          <a:noFill/>
        </p:spPr>
        <p:txBody>
          <a:bodyPr wrap="none" rtlCol="0">
            <a:spAutoFit/>
          </a:bodyPr>
          <a:lstStyle/>
          <a:p>
            <a:r>
              <a:rPr lang="en-US" b="1" dirty="0">
                <a:latin typeface="Century Gothic" panose="020B0502020202020204" pitchFamily="34" charset="0"/>
                <a:cs typeface="Arial"/>
              </a:rPr>
              <a:t>Disulfide bond</a:t>
            </a:r>
          </a:p>
        </p:txBody>
      </p:sp>
      <p:sp>
        <p:nvSpPr>
          <p:cNvPr id="9" name="TextBox 8">
            <a:extLst>
              <a:ext uri="{FF2B5EF4-FFF2-40B4-BE49-F238E27FC236}">
                <a16:creationId xmlns:a16="http://schemas.microsoft.com/office/drawing/2014/main" id="{063EB889-F8CF-9B4F-B493-298201DD9630}"/>
              </a:ext>
            </a:extLst>
          </p:cNvPr>
          <p:cNvSpPr txBox="1"/>
          <p:nvPr/>
        </p:nvSpPr>
        <p:spPr>
          <a:xfrm>
            <a:off x="7961859" y="6221186"/>
            <a:ext cx="2688557" cy="369332"/>
          </a:xfrm>
          <a:prstGeom prst="rect">
            <a:avLst/>
          </a:prstGeom>
          <a:noFill/>
        </p:spPr>
        <p:txBody>
          <a:bodyPr wrap="none" rtlCol="0">
            <a:spAutoFit/>
          </a:bodyPr>
          <a:lstStyle/>
          <a:p>
            <a:r>
              <a:rPr lang="en-US" dirty="0">
                <a:latin typeface="Century Gothic" panose="020B0502020202020204" pitchFamily="34" charset="0"/>
              </a:rPr>
              <a:t>Dr. Maria Schumacher</a:t>
            </a:r>
          </a:p>
        </p:txBody>
      </p:sp>
      <p:sp>
        <p:nvSpPr>
          <p:cNvPr id="21" name="Title 1">
            <a:extLst>
              <a:ext uri="{FF2B5EF4-FFF2-40B4-BE49-F238E27FC236}">
                <a16:creationId xmlns:a16="http://schemas.microsoft.com/office/drawing/2014/main" id="{43C0B124-3512-A048-9806-F62CD5917330}"/>
              </a:ext>
            </a:extLst>
          </p:cNvPr>
          <p:cNvSpPr>
            <a:spLocks noGrp="1"/>
          </p:cNvSpPr>
          <p:nvPr>
            <p:ph type="title"/>
          </p:nvPr>
        </p:nvSpPr>
        <p:spPr>
          <a:xfrm>
            <a:off x="1524001" y="3900"/>
            <a:ext cx="9144000" cy="1143000"/>
          </a:xfrm>
        </p:spPr>
        <p:txBody>
          <a:bodyPr>
            <a:normAutofit/>
          </a:bodyPr>
          <a:lstStyle/>
          <a:p>
            <a:r>
              <a:rPr lang="en-US" dirty="0" err="1"/>
              <a:t>PriM</a:t>
            </a:r>
            <a:r>
              <a:rPr lang="en-US" dirty="0"/>
              <a:t>: </a:t>
            </a:r>
            <a:br>
              <a:rPr lang="en-US" dirty="0"/>
            </a:br>
            <a:r>
              <a:rPr lang="en-US" sz="2700" u="sng" dirty="0" err="1">
                <a:latin typeface="Century Gothic" charset="0"/>
                <a:ea typeface="Century Gothic" charset="0"/>
                <a:cs typeface="Century Gothic" charset="0"/>
              </a:rPr>
              <a:t>P</a:t>
            </a:r>
            <a:r>
              <a:rPr lang="en-US" sz="2700" dirty="0" err="1">
                <a:latin typeface="Century Gothic" charset="0"/>
                <a:ea typeface="Century Gothic" charset="0"/>
                <a:cs typeface="Century Gothic" charset="0"/>
              </a:rPr>
              <a:t>mrA</a:t>
            </a:r>
            <a:r>
              <a:rPr lang="en-US" sz="2700" dirty="0">
                <a:latin typeface="Century Gothic" charset="0"/>
                <a:ea typeface="Century Gothic" charset="0"/>
                <a:cs typeface="Century Gothic" charset="0"/>
              </a:rPr>
              <a:t>-</a:t>
            </a:r>
            <a:r>
              <a:rPr lang="en-US" sz="2700" u="sng" dirty="0">
                <a:latin typeface="Century Gothic" charset="0"/>
                <a:ea typeface="Century Gothic" charset="0"/>
                <a:cs typeface="Century Gothic" charset="0"/>
              </a:rPr>
              <a:t>r</a:t>
            </a:r>
            <a:r>
              <a:rPr lang="en-US" sz="2700" dirty="0">
                <a:latin typeface="Century Gothic" charset="0"/>
                <a:ea typeface="Century Gothic" charset="0"/>
                <a:cs typeface="Century Gothic" charset="0"/>
              </a:rPr>
              <a:t>epressed </a:t>
            </a:r>
            <a:r>
              <a:rPr lang="en-US" sz="2700" u="sng" dirty="0">
                <a:latin typeface="Century Gothic" charset="0"/>
                <a:ea typeface="Century Gothic" charset="0"/>
                <a:cs typeface="Century Gothic" charset="0"/>
              </a:rPr>
              <a:t>i</a:t>
            </a:r>
            <a:r>
              <a:rPr lang="en-US" sz="2700" dirty="0">
                <a:latin typeface="Century Gothic" charset="0"/>
                <a:ea typeface="Century Gothic" charset="0"/>
                <a:cs typeface="Century Gothic" charset="0"/>
              </a:rPr>
              <a:t>nhibitor of intra</a:t>
            </a:r>
            <a:r>
              <a:rPr lang="en-US" sz="2700" u="sng" dirty="0">
                <a:latin typeface="Century Gothic" charset="0"/>
                <a:ea typeface="Century Gothic" charset="0"/>
                <a:cs typeface="Century Gothic" charset="0"/>
              </a:rPr>
              <a:t>m</a:t>
            </a:r>
            <a:r>
              <a:rPr lang="en-US" sz="2700" dirty="0">
                <a:latin typeface="Century Gothic" charset="0"/>
                <a:ea typeface="Century Gothic" charset="0"/>
                <a:cs typeface="Century Gothic" charset="0"/>
              </a:rPr>
              <a:t>acrophage growth</a:t>
            </a:r>
            <a:endParaRPr lang="en-US" sz="2700" dirty="0"/>
          </a:p>
        </p:txBody>
      </p:sp>
      <p:sp>
        <p:nvSpPr>
          <p:cNvPr id="4" name="Slide Number Placeholder 3">
            <a:extLst>
              <a:ext uri="{FF2B5EF4-FFF2-40B4-BE49-F238E27FC236}">
                <a16:creationId xmlns:a16="http://schemas.microsoft.com/office/drawing/2014/main" id="{12F08B45-1AB3-4CD4-968E-655F90A385F8}"/>
              </a:ext>
            </a:extLst>
          </p:cNvPr>
          <p:cNvSpPr>
            <a:spLocks noGrp="1"/>
          </p:cNvSpPr>
          <p:nvPr>
            <p:ph type="sldNum" sz="quarter" idx="12"/>
          </p:nvPr>
        </p:nvSpPr>
        <p:spPr/>
        <p:txBody>
          <a:bodyPr/>
          <a:lstStyle/>
          <a:p>
            <a:fld id="{3F4DCF36-8694-499B-B282-742C0D1643F1}" type="slidenum">
              <a:rPr lang="en-US" smtClean="0"/>
              <a:t>9</a:t>
            </a:fld>
            <a:endParaRPr lang="en-US"/>
          </a:p>
        </p:txBody>
      </p:sp>
      <p:cxnSp>
        <p:nvCxnSpPr>
          <p:cNvPr id="6" name="Straight Arrow Connector 5">
            <a:extLst>
              <a:ext uri="{FF2B5EF4-FFF2-40B4-BE49-F238E27FC236}">
                <a16:creationId xmlns:a16="http://schemas.microsoft.com/office/drawing/2014/main" id="{B37BA095-F31A-4015-95C3-C4B4C5520383}"/>
              </a:ext>
            </a:extLst>
          </p:cNvPr>
          <p:cNvCxnSpPr/>
          <p:nvPr/>
        </p:nvCxnSpPr>
        <p:spPr>
          <a:xfrm flipV="1">
            <a:off x="7057505" y="4305993"/>
            <a:ext cx="1354975" cy="92271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658371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11996</TotalTime>
  <Words>1533</Words>
  <Application>Microsoft Office PowerPoint</Application>
  <PresentationFormat>Widescreen</PresentationFormat>
  <Paragraphs>255</Paragraphs>
  <Slides>21</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Candara Light</vt:lpstr>
      <vt:lpstr>Century Gothic</vt:lpstr>
      <vt:lpstr>Office Theme</vt:lpstr>
      <vt:lpstr>Investigating the structure and function of a novel bacterial anti-virulence factor </vt:lpstr>
      <vt:lpstr>Outline </vt:lpstr>
      <vt:lpstr>Francisella tularensis </vt:lpstr>
      <vt:lpstr>PmrA</vt:lpstr>
      <vt:lpstr>priM is the gene most repressed by PmrA</vt:lpstr>
      <vt:lpstr>PriM is inhibitory to intramacrophage survival</vt:lpstr>
      <vt:lpstr>Overall Goal: Uncover how PriM functions to prevent intramacrophage survival</vt:lpstr>
      <vt:lpstr>Specific Aim 1: Identify critical structural features of PriM  </vt:lpstr>
      <vt:lpstr>PriM:  PmrA-repressed inhibitor of intramacrophage growth</vt:lpstr>
      <vt:lpstr>Mutant design  </vt:lpstr>
      <vt:lpstr>Mutant design</vt:lpstr>
      <vt:lpstr>Specific Aim 2: Identify factors critical to the function of PriM</vt:lpstr>
      <vt:lpstr>Specific Aim 3: Test the hypothesis that the production of PriM monopolizes DsbA activity, preventing critical virulence factors from folding properly</vt:lpstr>
      <vt:lpstr>PowerPoint Presentation</vt:lpstr>
      <vt:lpstr>Specific Aim 3: Test the hypothesis that the production of PriM monopolizes DsbA activity, preventing critical virulence factors from folding properly </vt:lpstr>
      <vt:lpstr>PowerPoint Presentation</vt:lpstr>
      <vt:lpstr>Summary</vt:lpstr>
      <vt:lpstr>Questions?</vt:lpstr>
      <vt:lpstr>Results of intramacrophage assay testing cysteine mutant </vt:lpstr>
      <vt:lpstr>Suppressor mutant intramacrophage assay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Investigating the structure and function of a novel bacterial anti-virulence factor</dc:title>
  <dc:creator>Jamie</dc:creator>
  <cp:lastModifiedBy>Jamie</cp:lastModifiedBy>
  <cp:revision>87</cp:revision>
  <dcterms:created xsi:type="dcterms:W3CDTF">2019-09-30T00:06:10Z</dcterms:created>
  <dcterms:modified xsi:type="dcterms:W3CDTF">2019-10-08T19:38:16Z</dcterms:modified>
</cp:coreProperties>
</file>