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87" r:id="rId3"/>
    <p:sldId id="257" r:id="rId4"/>
    <p:sldId id="258" r:id="rId5"/>
    <p:sldId id="259" r:id="rId6"/>
    <p:sldId id="260" r:id="rId7"/>
    <p:sldId id="265" r:id="rId8"/>
    <p:sldId id="261" r:id="rId9"/>
    <p:sldId id="384" r:id="rId10"/>
    <p:sldId id="273" r:id="rId11"/>
    <p:sldId id="414" r:id="rId12"/>
    <p:sldId id="321" r:id="rId13"/>
    <p:sldId id="480" r:id="rId14"/>
    <p:sldId id="479" r:id="rId15"/>
    <p:sldId id="482" r:id="rId16"/>
    <p:sldId id="484" r:id="rId17"/>
    <p:sldId id="483" r:id="rId18"/>
    <p:sldId id="485" r:id="rId19"/>
    <p:sldId id="4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BABF6-D041-441D-B7CA-F8A49E5664C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FA46-C9C6-4078-BD26-8884E6C6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4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1758F-7332-489C-8995-67D7AB95E8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8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Interested</a:t>
            </a:r>
            <a:r>
              <a:rPr lang="en-US" baseline="0" dirty="0"/>
              <a:t> in further understanding how this model of FPI regulation fits with our previous models so I performed several unbiased genome-wide studies to further probe this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EB723-9468-5540-A4E7-A08875E172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4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EB723-9468-5540-A4E7-A08875E172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1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by removing cysteines. Expect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7EB723-9468-5540-A4E7-A08875E172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6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PmrA</a:t>
            </a:r>
            <a:r>
              <a:rPr lang="en-US" dirty="0"/>
              <a:t> influences intramacrophage growth and survival</a:t>
            </a:r>
          </a:p>
          <a:p>
            <a:r>
              <a:rPr lang="en-US" dirty="0"/>
              <a:t>by functioning as a repressor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Repression of anti-virulence factors is essential for intramacrophage replication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EB723-9468-5540-A4E7-A08875E172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48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B407-BF2C-4E65-81CF-9FDC08044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E0648-0407-4C49-91FC-7890254F1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8236-9FD2-435C-B913-CA243DC0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F9DB7-6880-4E5A-BA85-33B3BA7C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BCBA8-6ACB-4889-B7E2-DABBE53B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D673-6898-4B23-8022-693B70C6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127C0-B392-48D0-AD1A-189458B4B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D0601-262A-4F2D-9F9A-DDBC6E67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E7E8-9858-4CE6-A5D6-41DCECD3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5B700-D457-41F9-BBAF-5B54DFBF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89339-C16D-45E2-89A7-6CB41655D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F756-5D0E-4D77-94F0-7AAEEA02A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448FA-0E74-4CDA-8E63-6274C22B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37CF-6B94-4B0B-A5F8-E08D788C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C5FA-D5D5-4118-84A2-DBF601184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4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EF8F-90E2-4398-8631-4E004A54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70D6-D73C-4F9E-BF24-9CF26B9E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99CD-969B-48F7-B61F-7910A00F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22F21-6EE6-40B6-B164-215F5FF5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30F90-095A-4E7C-A07E-FBE9DF1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5162-4A18-4F9D-97B6-49614D44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138AF-354F-4E5F-AC76-DBCB38D7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E8786-E241-4B22-9A94-7B7A1DDB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5688-12E4-444D-807C-1AB4365E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A6D85-15FD-4C2D-8E53-9579976E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7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02E9-757A-4929-93B5-C7CE3B74B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37825-69C8-4879-8B6F-96BF0C0CA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A3ABC-ACC7-4482-A9AE-6F2FA1191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527504-B4D2-4615-BF4C-3DDE2A0F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CCCBA-2E2B-417B-BA17-077FF92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4496-445D-45F7-9FCA-0C20B74D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DFDB-1D56-4E79-B099-C9DC5507A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F848B-A301-475A-8C4A-4F752BB84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3150D-3CEF-43F4-8660-E9940BD5F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D1A72-1D1B-45CB-B479-FD697EF89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848D7-B16B-4B7C-9993-6E2ED77CC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D5BE0-7D6A-496C-98D8-D9C2EBE5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F3F51-8C61-480F-9FC9-3F740614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B3402-8D0C-4C7A-920E-44A71C1A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6DB9-0954-48E5-A765-219D4B6C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8176C0-8DA1-476D-BF99-3E18281F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BD754-FDD9-4113-ABA1-90AB5265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CFC4B-8280-4D64-9E15-402B06B2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49026-EA90-475B-B526-8A2A8517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3BF03-D7AA-4EFB-B6CC-84F02F35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67D5E-21E1-4074-BFDC-C36525737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92E9-D1A2-4B56-9431-06D35AB6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F5676-6AC6-443B-8668-326751C3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1B7EE-0DC3-47D9-A1FF-7E664F78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54E15-660A-418C-8539-3FE6A452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1278D-3274-425B-882B-FE4DB883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BEF55-2829-49D4-B2B7-4E6909F8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1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8F16-EA86-4133-936D-256127D6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32503-0D10-4044-AB56-35CF9A831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1FB65-81CD-477B-B094-5A176A5D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F7993-D783-44A3-B549-C72D19F2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430A2-82F3-4F94-8C37-5F091DDE6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C83F9-BD66-40E0-912F-6C20D6CB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78027-338D-403F-9A08-8DDD37B4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9E8F3-2EA6-4C22-8A12-68F8263C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8BD28-3935-4C2B-97B8-B7282A384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E2EC-CDA6-4F10-9BC4-E3E46E56D4C6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E8C17-2EB9-44BC-8523-52CD55687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0E1C-CD83-459B-AFF9-6ACB8C21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64AA1-2943-4C50-9533-16CBFE26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3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2EB6-B772-456E-8F16-86338790B3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Investigating the structure and function of a novel bacterial anti-virulence factor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5E1E2-42D6-4E7A-B73A-35902D130E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Jamie </a:t>
            </a:r>
            <a:r>
              <a:rPr lang="en-US" dirty="0" err="1"/>
              <a:t>Wandzilak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6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05" y="1869771"/>
            <a:ext cx="5317748" cy="4408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 is inhibitory to intramacrophage survival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8314945" y="6457153"/>
            <a:ext cx="228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Ramsey and Dove, 2016</a:t>
            </a:r>
            <a:endParaRPr lang="en-US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A4009-7BF4-4E63-B4D4-81E9D856CBD2}"/>
              </a:ext>
            </a:extLst>
          </p:cNvPr>
          <p:cNvSpPr txBox="1"/>
          <p:nvPr/>
        </p:nvSpPr>
        <p:spPr>
          <a:xfrm>
            <a:off x="5250217" y="3843087"/>
            <a:ext cx="140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↑</a:t>
            </a:r>
            <a:r>
              <a:rPr lang="en-US" sz="2400" dirty="0" err="1"/>
              <a:t>PriM</a:t>
            </a:r>
            <a:r>
              <a:rPr lang="en-US" sz="2400" dirty="0"/>
              <a:t> 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8504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43731-5695-4E28-A7C4-69D036D7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Goal: Uncover how </a:t>
            </a:r>
            <a:r>
              <a:rPr lang="en-US" b="1" dirty="0" err="1"/>
              <a:t>PriM</a:t>
            </a:r>
            <a:r>
              <a:rPr lang="en-US" b="1" dirty="0"/>
              <a:t> prevents intramacrophage survival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F3212-2BB5-496F-BD7E-397FB65C6B88}"/>
              </a:ext>
            </a:extLst>
          </p:cNvPr>
          <p:cNvSpPr txBox="1"/>
          <p:nvPr/>
        </p:nvSpPr>
        <p:spPr>
          <a:xfrm>
            <a:off x="714375" y="2266950"/>
            <a:ext cx="1051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approaches: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3200" dirty="0"/>
              <a:t>Structure driven approach </a:t>
            </a:r>
          </a:p>
          <a:p>
            <a:pPr marL="1371600" lvl="2" indent="-457200">
              <a:buFontTx/>
              <a:buChar char="-"/>
            </a:pPr>
            <a:r>
              <a:rPr lang="en-US" sz="2800" dirty="0"/>
              <a:t>Biased targeted mutations </a:t>
            </a:r>
          </a:p>
          <a:p>
            <a:pPr lvl="2"/>
            <a:endParaRPr lang="en-US" sz="2800" dirty="0"/>
          </a:p>
          <a:p>
            <a:pPr marL="514350" indent="-514350">
              <a:buAutoNum type="arabicPeriod"/>
            </a:pPr>
            <a:r>
              <a:rPr lang="en-US" sz="3200" dirty="0"/>
              <a:t>Transposon mutagenesis </a:t>
            </a:r>
          </a:p>
          <a:p>
            <a:r>
              <a:rPr lang="en-US" sz="2800" dirty="0"/>
              <a:t>	- Random non-biased mutations</a:t>
            </a:r>
          </a:p>
        </p:txBody>
      </p:sp>
    </p:spTree>
    <p:extLst>
      <p:ext uri="{BB962C8B-B14F-4D97-AF65-F5344CB8AC3E}">
        <p14:creationId xmlns:p14="http://schemas.microsoft.com/office/powerpoint/2010/main" val="22813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al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7" t="2610" r="35788"/>
          <a:stretch/>
        </p:blipFill>
        <p:spPr>
          <a:xfrm>
            <a:off x="5277692" y="1796217"/>
            <a:ext cx="1860714" cy="4417019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5029037" y="1767295"/>
            <a:ext cx="822778" cy="315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5143336" y="1974460"/>
            <a:ext cx="548876" cy="2161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59683" y="1974460"/>
            <a:ext cx="104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Arial"/>
              </a:rPr>
              <a:t>Flexible</a:t>
            </a:r>
          </a:p>
          <a:p>
            <a:r>
              <a:rPr lang="en-US" b="1" dirty="0">
                <a:latin typeface="Century Gothic" panose="020B0502020202020204" pitchFamily="34" charset="0"/>
                <a:cs typeface="Arial"/>
              </a:rPr>
              <a:t>“head</a:t>
            </a:r>
            <a:r>
              <a:rPr lang="en-US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8463" y="4951410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  <a:cs typeface="Arial"/>
              </a:rPr>
              <a:t>Acetate </a:t>
            </a:r>
          </a:p>
          <a:p>
            <a:r>
              <a:rPr lang="en-US" sz="1600" b="1" dirty="0">
                <a:latin typeface="Century Gothic" panose="020B0502020202020204" pitchFamily="34" charset="0"/>
                <a:cs typeface="Arial"/>
              </a:rPr>
              <a:t>binding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562744" y="4402429"/>
            <a:ext cx="328604" cy="622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 descr="ELECTR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967" r="30403" b="6381"/>
          <a:stretch/>
        </p:blipFill>
        <p:spPr>
          <a:xfrm>
            <a:off x="1722723" y="2220971"/>
            <a:ext cx="2565399" cy="386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3781" y="1503884"/>
            <a:ext cx="276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Arial"/>
              </a:rPr>
              <a:t>Electropositive, flexible</a:t>
            </a:r>
          </a:p>
          <a:p>
            <a:r>
              <a:rPr lang="en-US" b="1" dirty="0">
                <a:latin typeface="Century Gothic" panose="020B0502020202020204" pitchFamily="34" charset="0"/>
                <a:cs typeface="Arial"/>
              </a:rPr>
              <a:t>tip or head</a:t>
            </a:r>
          </a:p>
        </p:txBody>
      </p:sp>
      <p:pic>
        <p:nvPicPr>
          <p:cNvPr id="14" name="Picture 13" descr="prim-pymol.png">
            <a:extLst>
              <a:ext uri="{FF2B5EF4-FFF2-40B4-BE49-F238E27FC236}">
                <a16:creationId xmlns:a16="http://schemas.microsoft.com/office/drawing/2014/main" id="{639746C2-0C8F-DE49-A7BA-1494D8138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2" y="3552242"/>
            <a:ext cx="3102429" cy="23226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DCD27E-263E-8146-A54E-5854D0506100}"/>
              </a:ext>
            </a:extLst>
          </p:cNvPr>
          <p:cNvSpPr txBox="1"/>
          <p:nvPr/>
        </p:nvSpPr>
        <p:spPr>
          <a:xfrm>
            <a:off x="8127978" y="289521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  <a:cs typeface="Arial"/>
              </a:rPr>
              <a:t>Disulfide bond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3EB889-F8CF-9B4F-B493-298201DD9630}"/>
              </a:ext>
            </a:extLst>
          </p:cNvPr>
          <p:cNvSpPr txBox="1"/>
          <p:nvPr/>
        </p:nvSpPr>
        <p:spPr>
          <a:xfrm>
            <a:off x="7961859" y="6221186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Dr. Maria Schumacher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3C0B124-3512-A048-9806-F62CD591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39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PriM</a:t>
            </a:r>
            <a:r>
              <a:rPr lang="en-US" dirty="0"/>
              <a:t>: </a:t>
            </a:r>
            <a:br>
              <a:rPr lang="en-US" dirty="0"/>
            </a:br>
            <a:r>
              <a:rPr lang="en-US" sz="2700" u="sng" dirty="0" err="1">
                <a:latin typeface="Century Gothic" charset="0"/>
                <a:ea typeface="Century Gothic" charset="0"/>
                <a:cs typeface="Century Gothic" charset="0"/>
              </a:rPr>
              <a:t>P</a:t>
            </a:r>
            <a:r>
              <a:rPr lang="en-US" sz="2700" dirty="0" err="1">
                <a:latin typeface="Century Gothic" charset="0"/>
                <a:ea typeface="Century Gothic" charset="0"/>
                <a:cs typeface="Century Gothic" charset="0"/>
              </a:rPr>
              <a:t>mrA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-</a:t>
            </a:r>
            <a:r>
              <a:rPr lang="en-US" sz="2700" u="sng" dirty="0">
                <a:latin typeface="Century Gothic" charset="0"/>
                <a:ea typeface="Century Gothic" charset="0"/>
                <a:cs typeface="Century Gothic" charset="0"/>
              </a:rPr>
              <a:t>r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epressed </a:t>
            </a:r>
            <a:r>
              <a:rPr lang="en-US" sz="2700" u="sng" dirty="0">
                <a:latin typeface="Century Gothic" charset="0"/>
                <a:ea typeface="Century Gothic" charset="0"/>
                <a:cs typeface="Century Gothic" charset="0"/>
              </a:rPr>
              <a:t>i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nhibitor of intra</a:t>
            </a:r>
            <a:r>
              <a:rPr lang="en-US" sz="2700" u="sng" dirty="0"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sz="2700" dirty="0">
                <a:latin typeface="Century Gothic" charset="0"/>
                <a:ea typeface="Century Gothic" charset="0"/>
                <a:cs typeface="Century Gothic" charset="0"/>
              </a:rPr>
              <a:t>acrophage growth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658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1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21F8-1FA5-41CB-BF2F-CF799AC5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08" y="187989"/>
            <a:ext cx="10515600" cy="716252"/>
          </a:xfrm>
        </p:spPr>
        <p:txBody>
          <a:bodyPr>
            <a:normAutofit/>
          </a:bodyPr>
          <a:lstStyle/>
          <a:p>
            <a:r>
              <a:rPr lang="en-US" sz="2800" dirty="0"/>
              <a:t>Plasmid design: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7F42EB-E34C-4789-963C-15C93C3F7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21349"/>
              </p:ext>
            </p:extLst>
          </p:nvPr>
        </p:nvGraphicFramePr>
        <p:xfrm>
          <a:off x="701508" y="733055"/>
          <a:ext cx="10326951" cy="5963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640">
                  <a:extLst>
                    <a:ext uri="{9D8B030D-6E8A-4147-A177-3AD203B41FA5}">
                      <a16:colId xmlns:a16="http://schemas.microsoft.com/office/drawing/2014/main" val="2824165717"/>
                    </a:ext>
                  </a:extLst>
                </a:gridCol>
                <a:gridCol w="2433100">
                  <a:extLst>
                    <a:ext uri="{9D8B030D-6E8A-4147-A177-3AD203B41FA5}">
                      <a16:colId xmlns:a16="http://schemas.microsoft.com/office/drawing/2014/main" val="1307081030"/>
                    </a:ext>
                  </a:extLst>
                </a:gridCol>
                <a:gridCol w="2981739">
                  <a:extLst>
                    <a:ext uri="{9D8B030D-6E8A-4147-A177-3AD203B41FA5}">
                      <a16:colId xmlns:a16="http://schemas.microsoft.com/office/drawing/2014/main" val="2507834010"/>
                    </a:ext>
                  </a:extLst>
                </a:gridCol>
                <a:gridCol w="3188472">
                  <a:extLst>
                    <a:ext uri="{9D8B030D-6E8A-4147-A177-3AD203B41FA5}">
                      <a16:colId xmlns:a16="http://schemas.microsoft.com/office/drawing/2014/main" val="1688637145"/>
                    </a:ext>
                  </a:extLst>
                </a:gridCol>
              </a:tblGrid>
              <a:tr h="39067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Purpose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Illustration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661914687"/>
                  </a:ext>
                </a:extLst>
              </a:tr>
              <a:tr h="12898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PriM_mtip1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Changes the tip region from an electropositive charge to electronegative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Mutations in the tip region: two lysine doublets to glutamic acid doublets (colored as red spheres)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3089023799"/>
                  </a:ext>
                </a:extLst>
              </a:tr>
              <a:tr h="119307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PriM_mtip2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Changes the tip region from an electropositive charge to neutral charge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Mutations in the tip region: entire tip region to </a:t>
                      </a:r>
                      <a:r>
                        <a:rPr lang="en-US" sz="1600" dirty="0" err="1">
                          <a:effectLst/>
                        </a:rPr>
                        <a:t>polyglycine</a:t>
                      </a:r>
                      <a:r>
                        <a:rPr lang="en-US" sz="1600" dirty="0">
                          <a:effectLst/>
                        </a:rPr>
                        <a:t> (colored as red spheres)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3598406290"/>
                  </a:ext>
                </a:extLst>
              </a:tr>
              <a:tr h="128987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PriM_noC1/C2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Removes 1 of the 2 cysteines to prevent disulfide bond production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Mutations changing the cysteines (colored in yellow) to </a:t>
                      </a:r>
                      <a:r>
                        <a:rPr lang="en-US" sz="1800" dirty="0" err="1">
                          <a:effectLst/>
                        </a:rPr>
                        <a:t>alanines</a:t>
                      </a:r>
                      <a:r>
                        <a:rPr lang="en-US" sz="1800" dirty="0">
                          <a:effectLst/>
                        </a:rPr>
                        <a:t> targeting disulfide bond formation. 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1551802479"/>
                  </a:ext>
                </a:extLst>
              </a:tr>
              <a:tr h="168030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PriM_mpk1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Prevents small molecules from binding in the pocket region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Mutations in the small molecule binding pocket region: arginine, two </a:t>
                      </a:r>
                      <a:r>
                        <a:rPr lang="en-US" sz="1600" dirty="0" err="1">
                          <a:effectLst/>
                        </a:rPr>
                        <a:t>tryptophans</a:t>
                      </a:r>
                      <a:r>
                        <a:rPr lang="en-US" sz="1600" dirty="0">
                          <a:effectLst/>
                        </a:rPr>
                        <a:t> and one tyrosine to alanine (acetate molecule colored in blue)</a:t>
                      </a:r>
                    </a:p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61" marR="55861" marT="0" marB="0"/>
                </a:tc>
                <a:extLst>
                  <a:ext uri="{0D108BD9-81ED-4DB2-BD59-A6C34878D82A}">
                    <a16:rowId xmlns:a16="http://schemas.microsoft.com/office/drawing/2014/main" val="1130018116"/>
                  </a:ext>
                </a:extLst>
              </a:tr>
            </a:tbl>
          </a:graphicData>
        </a:graphic>
      </p:graphicFrame>
      <p:pic>
        <p:nvPicPr>
          <p:cNvPr id="2049" name="Picture 1030">
            <a:extLst>
              <a:ext uri="{FF2B5EF4-FFF2-40B4-BE49-F238E27FC236}">
                <a16:creationId xmlns:a16="http://schemas.microsoft.com/office/drawing/2014/main" id="{29A3CC09-5729-4983-A64A-747F0D18B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04" y="5135200"/>
            <a:ext cx="1970184" cy="13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029">
            <a:extLst>
              <a:ext uri="{FF2B5EF4-FFF2-40B4-BE49-F238E27FC236}">
                <a16:creationId xmlns:a16="http://schemas.microsoft.com/office/drawing/2014/main" id="{0FB17CB0-9DF5-4213-B8E4-7EDBFF559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620" y="3682445"/>
            <a:ext cx="1202579" cy="12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024">
            <a:extLst>
              <a:ext uri="{FF2B5EF4-FFF2-40B4-BE49-F238E27FC236}">
                <a16:creationId xmlns:a16="http://schemas.microsoft.com/office/drawing/2014/main" id="{E85BA6CF-387E-47C1-BCAC-E9A9E915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46" y="2491931"/>
            <a:ext cx="1069975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2">
            <a:extLst>
              <a:ext uri="{FF2B5EF4-FFF2-40B4-BE49-F238E27FC236}">
                <a16:creationId xmlns:a16="http://schemas.microsoft.com/office/drawing/2014/main" id="{D0791915-CF2C-4690-8C98-2D9F9B64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04" y="1225550"/>
            <a:ext cx="1755441" cy="9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90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C3A40C-8CC5-42FF-9D69-6A44EBD3207C}"/>
              </a:ext>
            </a:extLst>
          </p:cNvPr>
          <p:cNvSpPr txBox="1">
            <a:spLocks/>
          </p:cNvSpPr>
          <p:nvPr/>
        </p:nvSpPr>
        <p:spPr>
          <a:xfrm>
            <a:off x="1710290" y="1442436"/>
            <a:ext cx="4830829" cy="13335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404"/>
              </a:spcBef>
              <a:buNone/>
            </a:pPr>
            <a:r>
              <a:rPr lang="en-US" sz="2100" dirty="0" err="1"/>
              <a:t>DsbA</a:t>
            </a:r>
            <a:r>
              <a:rPr lang="en-US" sz="2100" dirty="0"/>
              <a:t> creates disulfide bonds in proteins essential for virulence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86E32E-9AD8-4094-96AF-992D687D4B0D}"/>
              </a:ext>
            </a:extLst>
          </p:cNvPr>
          <p:cNvSpPr txBox="1">
            <a:spLocks/>
          </p:cNvSpPr>
          <p:nvPr/>
        </p:nvSpPr>
        <p:spPr>
          <a:xfrm>
            <a:off x="6431931" y="1461478"/>
            <a:ext cx="3847968" cy="13889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804"/>
              </a:spcBef>
              <a:buNone/>
            </a:pPr>
            <a:r>
              <a:rPr lang="en-US" sz="2100" dirty="0" err="1"/>
              <a:t>PriM</a:t>
            </a:r>
            <a:r>
              <a:rPr lang="en-US" sz="2100" dirty="0"/>
              <a:t> is a substrate for </a:t>
            </a:r>
            <a:r>
              <a:rPr lang="en-US" sz="2100" dirty="0" err="1"/>
              <a:t>DsbA</a:t>
            </a:r>
            <a:endParaRPr lang="en-US" sz="2100" dirty="0"/>
          </a:p>
          <a:p>
            <a:pPr marL="0" indent="0">
              <a:lnSpc>
                <a:spcPct val="110000"/>
              </a:lnSpc>
              <a:spcBef>
                <a:spcPts val="804"/>
              </a:spcBef>
              <a:buNone/>
            </a:pPr>
            <a:r>
              <a:rPr lang="en-US" sz="1400" dirty="0"/>
              <a:t>(Qin et al., 2016)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65F23D-BA99-4A3B-81E5-8D31CCCA62BC}"/>
              </a:ext>
            </a:extLst>
          </p:cNvPr>
          <p:cNvGrpSpPr/>
          <p:nvPr/>
        </p:nvGrpSpPr>
        <p:grpSpPr>
          <a:xfrm>
            <a:off x="3876952" y="2446999"/>
            <a:ext cx="1092975" cy="1023111"/>
            <a:chOff x="2488063" y="2636057"/>
            <a:chExt cx="1457300" cy="1364147"/>
          </a:xfrm>
        </p:grpSpPr>
        <p:sp>
          <p:nvSpPr>
            <p:cNvPr id="19" name="Triangle 25">
              <a:extLst>
                <a:ext uri="{FF2B5EF4-FFF2-40B4-BE49-F238E27FC236}">
                  <a16:creationId xmlns:a16="http://schemas.microsoft.com/office/drawing/2014/main" id="{2944BEA1-F521-42A4-854D-577787A3A3E1}"/>
                </a:ext>
              </a:extLst>
            </p:cNvPr>
            <p:cNvSpPr/>
            <p:nvPr/>
          </p:nvSpPr>
          <p:spPr>
            <a:xfrm rot="5400000">
              <a:off x="2904907" y="2834027"/>
              <a:ext cx="1117527" cy="963385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D79C2B-BDBF-4368-BA69-673862407ACB}"/>
                </a:ext>
              </a:extLst>
            </p:cNvPr>
            <p:cNvCxnSpPr>
              <a:cxnSpLocks/>
            </p:cNvCxnSpPr>
            <p:nvPr/>
          </p:nvCxnSpPr>
          <p:spPr>
            <a:xfrm>
              <a:off x="2863617" y="2873138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0762CB-7A5E-4832-A99F-A73D55A04059}"/>
                </a:ext>
              </a:extLst>
            </p:cNvPr>
            <p:cNvSpPr txBox="1"/>
            <p:nvPr/>
          </p:nvSpPr>
          <p:spPr>
            <a:xfrm>
              <a:off x="2488063" y="2636057"/>
              <a:ext cx="4962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87DA20-1740-4811-B0C4-61783A0173D6}"/>
                </a:ext>
              </a:extLst>
            </p:cNvPr>
            <p:cNvSpPr txBox="1"/>
            <p:nvPr/>
          </p:nvSpPr>
          <p:spPr>
            <a:xfrm>
              <a:off x="2488063" y="3600095"/>
              <a:ext cx="4962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15B12F-95D9-4DBF-B068-2E8309712E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3617" y="3663632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87E061-C4BE-4619-840C-93FD33B8E936}"/>
              </a:ext>
            </a:extLst>
          </p:cNvPr>
          <p:cNvGrpSpPr/>
          <p:nvPr/>
        </p:nvGrpSpPr>
        <p:grpSpPr>
          <a:xfrm>
            <a:off x="3937236" y="4076039"/>
            <a:ext cx="1019495" cy="1023111"/>
            <a:chOff x="2714122" y="4445554"/>
            <a:chExt cx="1359327" cy="1364147"/>
          </a:xfrm>
        </p:grpSpPr>
        <p:sp>
          <p:nvSpPr>
            <p:cNvPr id="24" name="Triangle 39">
              <a:extLst>
                <a:ext uri="{FF2B5EF4-FFF2-40B4-BE49-F238E27FC236}">
                  <a16:creationId xmlns:a16="http://schemas.microsoft.com/office/drawing/2014/main" id="{D1EF8192-3CBA-4850-BF58-53DF6E57E988}"/>
                </a:ext>
              </a:extLst>
            </p:cNvPr>
            <p:cNvSpPr/>
            <p:nvPr/>
          </p:nvSpPr>
          <p:spPr>
            <a:xfrm rot="5400000">
              <a:off x="3032993" y="4643524"/>
              <a:ext cx="1117527" cy="963385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8470F9-6A79-4D62-86FC-B31909CE3980}"/>
                </a:ext>
              </a:extLst>
            </p:cNvPr>
            <p:cNvCxnSpPr>
              <a:cxnSpLocks/>
            </p:cNvCxnSpPr>
            <p:nvPr/>
          </p:nvCxnSpPr>
          <p:spPr>
            <a:xfrm>
              <a:off x="2991703" y="4682635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82A3E8-A71C-49BD-9513-71284F579781}"/>
                </a:ext>
              </a:extLst>
            </p:cNvPr>
            <p:cNvSpPr txBox="1"/>
            <p:nvPr/>
          </p:nvSpPr>
          <p:spPr>
            <a:xfrm>
              <a:off x="2714122" y="4445554"/>
              <a:ext cx="35308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1F8E7D-31D1-419D-9AFC-0B322D14B923}"/>
                </a:ext>
              </a:extLst>
            </p:cNvPr>
            <p:cNvSpPr txBox="1"/>
            <p:nvPr/>
          </p:nvSpPr>
          <p:spPr>
            <a:xfrm>
              <a:off x="2714122" y="5409592"/>
              <a:ext cx="35308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CC53E5E-1949-4DD1-B036-83B426EF3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1703" y="5473129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33350E-8C48-49D7-BF6A-182A88250C9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43516" y="5119690"/>
              <a:ext cx="675048" cy="393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5DD5FE-7293-4137-8965-0BBF91ECD74E}"/>
              </a:ext>
            </a:extLst>
          </p:cNvPr>
          <p:cNvGrpSpPr/>
          <p:nvPr/>
        </p:nvGrpSpPr>
        <p:grpSpPr>
          <a:xfrm>
            <a:off x="3514458" y="2955551"/>
            <a:ext cx="365141" cy="1543490"/>
            <a:chOff x="2163270" y="3314130"/>
            <a:chExt cx="486854" cy="2057986"/>
          </a:xfrm>
        </p:grpSpPr>
        <p:sp>
          <p:nvSpPr>
            <p:cNvPr id="30" name="Right Bracket 29">
              <a:extLst>
                <a:ext uri="{FF2B5EF4-FFF2-40B4-BE49-F238E27FC236}">
                  <a16:creationId xmlns:a16="http://schemas.microsoft.com/office/drawing/2014/main" id="{CAE4C919-F2EA-480C-BCAF-6A9B0C72EDE2}"/>
                </a:ext>
              </a:extLst>
            </p:cNvPr>
            <p:cNvSpPr/>
            <p:nvPr/>
          </p:nvSpPr>
          <p:spPr>
            <a:xfrm>
              <a:off x="2163270" y="3314130"/>
              <a:ext cx="240535" cy="2057986"/>
            </a:xfrm>
            <a:prstGeom prst="rightBracket">
              <a:avLst>
                <a:gd name="adj" fmla="val 427793"/>
              </a:avLst>
            </a:prstGeom>
            <a:ln>
              <a:headEnd type="none" w="med" len="med"/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1" name="Right Bracket 30">
              <a:extLst>
                <a:ext uri="{FF2B5EF4-FFF2-40B4-BE49-F238E27FC236}">
                  <a16:creationId xmlns:a16="http://schemas.microsoft.com/office/drawing/2014/main" id="{D7396A1A-A34F-4343-BFF1-E07BAAD47B7C}"/>
                </a:ext>
              </a:extLst>
            </p:cNvPr>
            <p:cNvSpPr/>
            <p:nvPr/>
          </p:nvSpPr>
          <p:spPr>
            <a:xfrm flipH="1">
              <a:off x="2409589" y="3314130"/>
              <a:ext cx="240535" cy="2057986"/>
            </a:xfrm>
            <a:prstGeom prst="rightBracket">
              <a:avLst>
                <a:gd name="adj" fmla="val 427793"/>
              </a:avLst>
            </a:prstGeom>
            <a:ln>
              <a:headEnd type="none" w="med" len="med"/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DE46DF-1F53-4518-9353-F2F401512DB2}"/>
              </a:ext>
            </a:extLst>
          </p:cNvPr>
          <p:cNvGrpSpPr/>
          <p:nvPr/>
        </p:nvGrpSpPr>
        <p:grpSpPr>
          <a:xfrm rot="5400000">
            <a:off x="6224947" y="2609981"/>
            <a:ext cx="925422" cy="1090824"/>
            <a:chOff x="3356912" y="4766190"/>
            <a:chExt cx="1507256" cy="176968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6782A1F-CF02-43BF-AB89-ACB21D3D77C1}"/>
                </a:ext>
              </a:extLst>
            </p:cNvPr>
            <p:cNvSpPr/>
            <p:nvPr/>
          </p:nvSpPr>
          <p:spPr>
            <a:xfrm rot="16200000">
              <a:off x="3476050" y="5384801"/>
              <a:ext cx="1151075" cy="115107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</a:rPr>
                <a:t>DsbA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9D375E-31EA-48C2-93C5-5F40FC95D24D}"/>
                </a:ext>
              </a:extLst>
            </p:cNvPr>
            <p:cNvCxnSpPr>
              <a:cxnSpLocks/>
            </p:cNvCxnSpPr>
            <p:nvPr/>
          </p:nvCxnSpPr>
          <p:spPr>
            <a:xfrm>
              <a:off x="3608614" y="5176157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A560D1A-A5DD-4E06-8384-965D252604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94414" y="5174344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F6E09A-5B94-457E-A3CD-3CBE933FF5DE}"/>
                </a:ext>
              </a:extLst>
            </p:cNvPr>
            <p:cNvSpPr txBox="1"/>
            <p:nvPr/>
          </p:nvSpPr>
          <p:spPr>
            <a:xfrm rot="16200000">
              <a:off x="3386476" y="4736626"/>
              <a:ext cx="429621" cy="488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0BEF4D-FD15-44DE-A78B-3D3217639EC7}"/>
                </a:ext>
              </a:extLst>
            </p:cNvPr>
            <p:cNvSpPr txBox="1"/>
            <p:nvPr/>
          </p:nvSpPr>
          <p:spPr>
            <a:xfrm rot="16200000">
              <a:off x="4404982" y="4736626"/>
              <a:ext cx="429621" cy="488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AF7619-4A40-49E4-A9AB-FC7E53484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5068" y="4991241"/>
              <a:ext cx="675049" cy="394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1758B08-EDDE-457B-A6BD-46C673AADEB4}"/>
              </a:ext>
            </a:extLst>
          </p:cNvPr>
          <p:cNvGrpSpPr/>
          <p:nvPr/>
        </p:nvGrpSpPr>
        <p:grpSpPr>
          <a:xfrm>
            <a:off x="7257493" y="3119198"/>
            <a:ext cx="365141" cy="1543490"/>
            <a:chOff x="2163270" y="3314130"/>
            <a:chExt cx="486854" cy="2057986"/>
          </a:xfrm>
        </p:grpSpPr>
        <p:sp>
          <p:nvSpPr>
            <p:cNvPr id="44" name="Right Bracket 43">
              <a:extLst>
                <a:ext uri="{FF2B5EF4-FFF2-40B4-BE49-F238E27FC236}">
                  <a16:creationId xmlns:a16="http://schemas.microsoft.com/office/drawing/2014/main" id="{1C121602-18EC-4C23-AC5C-8B28DE8D3F94}"/>
                </a:ext>
              </a:extLst>
            </p:cNvPr>
            <p:cNvSpPr/>
            <p:nvPr/>
          </p:nvSpPr>
          <p:spPr>
            <a:xfrm>
              <a:off x="2163270" y="3314130"/>
              <a:ext cx="240535" cy="2057986"/>
            </a:xfrm>
            <a:prstGeom prst="rightBracket">
              <a:avLst>
                <a:gd name="adj" fmla="val 427793"/>
              </a:avLst>
            </a:prstGeom>
            <a:ln>
              <a:headEnd type="none" w="med" len="med"/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5" name="Right Bracket 44">
              <a:extLst>
                <a:ext uri="{FF2B5EF4-FFF2-40B4-BE49-F238E27FC236}">
                  <a16:creationId xmlns:a16="http://schemas.microsoft.com/office/drawing/2014/main" id="{F0ECD95C-4BA8-4127-A9C0-91D4811E4E43}"/>
                </a:ext>
              </a:extLst>
            </p:cNvPr>
            <p:cNvSpPr/>
            <p:nvPr/>
          </p:nvSpPr>
          <p:spPr>
            <a:xfrm flipH="1">
              <a:off x="2409589" y="3314130"/>
              <a:ext cx="240535" cy="2057986"/>
            </a:xfrm>
            <a:prstGeom prst="rightBracket">
              <a:avLst>
                <a:gd name="adj" fmla="val 427793"/>
              </a:avLst>
            </a:prstGeom>
            <a:ln>
              <a:headEnd type="none" w="med" len="med"/>
              <a:tailEnd type="triangle" w="lg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5E1EF05-A9C5-4DB6-A536-E17279BF1E05}"/>
              </a:ext>
            </a:extLst>
          </p:cNvPr>
          <p:cNvGrpSpPr/>
          <p:nvPr/>
        </p:nvGrpSpPr>
        <p:grpSpPr>
          <a:xfrm>
            <a:off x="7677258" y="4359202"/>
            <a:ext cx="1295456" cy="761066"/>
            <a:chOff x="8599418" y="4385344"/>
            <a:chExt cx="1727274" cy="1014755"/>
          </a:xfrm>
        </p:grpSpPr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4F41F172-49B4-49F9-BA21-CDDD42CF603A}"/>
                </a:ext>
              </a:extLst>
            </p:cNvPr>
            <p:cNvSpPr/>
            <p:nvPr/>
          </p:nvSpPr>
          <p:spPr>
            <a:xfrm rot="5400000">
              <a:off x="9459593" y="4173905"/>
              <a:ext cx="412306" cy="1321892"/>
            </a:xfrm>
            <a:prstGeom prst="trapezoid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0B69824-E626-4DD9-A62C-F4B9B3A02772}"/>
                </a:ext>
              </a:extLst>
            </p:cNvPr>
            <p:cNvCxnSpPr>
              <a:cxnSpLocks/>
            </p:cNvCxnSpPr>
            <p:nvPr/>
          </p:nvCxnSpPr>
          <p:spPr>
            <a:xfrm>
              <a:off x="8860854" y="4584603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BC69F6-0587-4864-ABDC-60E76DB6C140}"/>
                </a:ext>
              </a:extLst>
            </p:cNvPr>
            <p:cNvSpPr txBox="1"/>
            <p:nvPr/>
          </p:nvSpPr>
          <p:spPr>
            <a:xfrm>
              <a:off x="8599418" y="4385344"/>
              <a:ext cx="35308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7C9B9E-2763-44F9-8FA8-2772C6A1AD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0854" y="5012028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564554-1115-40F0-B5FC-9735348185FD}"/>
                </a:ext>
              </a:extLst>
            </p:cNvPr>
            <p:cNvCxnSpPr>
              <a:cxnSpLocks/>
            </p:cNvCxnSpPr>
            <p:nvPr/>
          </p:nvCxnSpPr>
          <p:spPr>
            <a:xfrm>
              <a:off x="8767303" y="4681049"/>
              <a:ext cx="0" cy="382435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476D8A6-0D01-45C1-98E4-AD702C0C2F54}"/>
                </a:ext>
              </a:extLst>
            </p:cNvPr>
            <p:cNvSpPr txBox="1"/>
            <p:nvPr/>
          </p:nvSpPr>
          <p:spPr>
            <a:xfrm>
              <a:off x="8599418" y="4999990"/>
              <a:ext cx="35308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BB47EB9-8399-4735-AAFA-A81E568AC8CB}"/>
              </a:ext>
            </a:extLst>
          </p:cNvPr>
          <p:cNvGrpSpPr/>
          <p:nvPr/>
        </p:nvGrpSpPr>
        <p:grpSpPr>
          <a:xfrm>
            <a:off x="7609892" y="2722055"/>
            <a:ext cx="1393791" cy="748371"/>
            <a:chOff x="8324357" y="1965887"/>
            <a:chExt cx="1858389" cy="997829"/>
          </a:xfrm>
        </p:grpSpPr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B28A1713-3DA4-4281-BB3C-3E1C899BD5C9}"/>
                </a:ext>
              </a:extLst>
            </p:cNvPr>
            <p:cNvSpPr/>
            <p:nvPr/>
          </p:nvSpPr>
          <p:spPr>
            <a:xfrm rot="5400000">
              <a:off x="9315647" y="1788316"/>
              <a:ext cx="412306" cy="1321892"/>
            </a:xfrm>
            <a:prstGeom prst="trapezoid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wordArtVert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94E9584-664B-4B5A-8097-B91956F680E7}"/>
                </a:ext>
              </a:extLst>
            </p:cNvPr>
            <p:cNvCxnSpPr>
              <a:cxnSpLocks/>
            </p:cNvCxnSpPr>
            <p:nvPr/>
          </p:nvCxnSpPr>
          <p:spPr>
            <a:xfrm>
              <a:off x="8716908" y="2199014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B5FB0F-A9A7-4C7D-9961-B4900B601F4A}"/>
                </a:ext>
              </a:extLst>
            </p:cNvPr>
            <p:cNvSpPr txBox="1"/>
            <p:nvPr/>
          </p:nvSpPr>
          <p:spPr>
            <a:xfrm>
              <a:off x="8324357" y="1965887"/>
              <a:ext cx="4962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41F086D-EA29-4C8A-8729-1061E6886C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6908" y="2626439"/>
              <a:ext cx="157795" cy="10291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9D9A5C0-2F89-4823-9295-BAC5EBD72B71}"/>
                </a:ext>
              </a:extLst>
            </p:cNvPr>
            <p:cNvSpPr txBox="1"/>
            <p:nvPr/>
          </p:nvSpPr>
          <p:spPr>
            <a:xfrm>
              <a:off x="8324364" y="2563606"/>
              <a:ext cx="496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AA1D02-204F-4C65-AACE-5A84214D78E1}"/>
                </a:ext>
              </a:extLst>
            </p:cNvPr>
            <p:cNvSpPr txBox="1"/>
            <p:nvPr/>
          </p:nvSpPr>
          <p:spPr>
            <a:xfrm>
              <a:off x="8874702" y="2257107"/>
              <a:ext cx="707886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err="1"/>
                <a:t>PriM</a:t>
              </a:r>
              <a:endParaRPr lang="en-US" sz="1350" b="1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D67FA94-29A0-49F6-9526-8C9D7F78C0A3}"/>
              </a:ext>
            </a:extLst>
          </p:cNvPr>
          <p:cNvGrpSpPr/>
          <p:nvPr/>
        </p:nvGrpSpPr>
        <p:grpSpPr>
          <a:xfrm rot="5400000">
            <a:off x="6219629" y="4112604"/>
            <a:ext cx="1088454" cy="1182398"/>
            <a:chOff x="1175701" y="4771657"/>
            <a:chExt cx="1451273" cy="157653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D4ACC16-8726-4597-92D9-927BBB008C9C}"/>
                </a:ext>
              </a:extLst>
            </p:cNvPr>
            <p:cNvSpPr/>
            <p:nvPr/>
          </p:nvSpPr>
          <p:spPr>
            <a:xfrm>
              <a:off x="1420585" y="5384801"/>
              <a:ext cx="963386" cy="9633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</a:rPr>
                <a:t>DsbA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BE8CF71-711D-49A4-AAEC-CC79C67B1418}"/>
                </a:ext>
              </a:extLst>
            </p:cNvPr>
            <p:cNvCxnSpPr>
              <a:cxnSpLocks/>
            </p:cNvCxnSpPr>
            <p:nvPr/>
          </p:nvCxnSpPr>
          <p:spPr>
            <a:xfrm>
              <a:off x="1420585" y="5176157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6D5070-8132-4DC6-B654-F15C02DB99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6385" y="5174344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9A9851A-6C02-4754-9FF6-1DA485EDD4AC}"/>
                </a:ext>
              </a:extLst>
            </p:cNvPr>
            <p:cNvSpPr txBox="1"/>
            <p:nvPr/>
          </p:nvSpPr>
          <p:spPr>
            <a:xfrm rot="16200000">
              <a:off x="1127611" y="4819747"/>
              <a:ext cx="49629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DEC7A18-2785-468B-AB78-1A0980280F0D}"/>
                </a:ext>
              </a:extLst>
            </p:cNvPr>
            <p:cNvSpPr txBox="1"/>
            <p:nvPr/>
          </p:nvSpPr>
          <p:spPr>
            <a:xfrm rot="16200000">
              <a:off x="2178775" y="4819747"/>
              <a:ext cx="49629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614C39-7C35-9748-9CEE-FC453F01DB33}"/>
              </a:ext>
            </a:extLst>
          </p:cNvPr>
          <p:cNvGrpSpPr/>
          <p:nvPr/>
        </p:nvGrpSpPr>
        <p:grpSpPr>
          <a:xfrm>
            <a:off x="2280447" y="2425882"/>
            <a:ext cx="1074997" cy="1088455"/>
            <a:chOff x="388441" y="2813177"/>
            <a:chExt cx="1074997" cy="10884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3E275F-386D-4655-8BA7-6D8AAD6248D7}"/>
                </a:ext>
              </a:extLst>
            </p:cNvPr>
            <p:cNvGrpSpPr/>
            <p:nvPr/>
          </p:nvGrpSpPr>
          <p:grpSpPr>
            <a:xfrm rot="5400000">
              <a:off x="381712" y="2819906"/>
              <a:ext cx="1088455" cy="1074997"/>
              <a:chOff x="1175701" y="4914858"/>
              <a:chExt cx="1451275" cy="143332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07C6C8B-B59F-432C-A98E-417F9550CF9B}"/>
                  </a:ext>
                </a:extLst>
              </p:cNvPr>
              <p:cNvSpPr/>
              <p:nvPr/>
            </p:nvSpPr>
            <p:spPr>
              <a:xfrm>
                <a:off x="1420585" y="5384801"/>
                <a:ext cx="963386" cy="96338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50" dirty="0" err="1">
                    <a:solidFill>
                      <a:schemeClr val="tx1"/>
                    </a:solidFill>
                  </a:rPr>
                  <a:t>DsbA</a:t>
                </a:r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F9BF9F4-D798-4720-A05A-6078047D8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0585" y="5176157"/>
                <a:ext cx="244929" cy="37555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F824FB2-CBEB-497E-B9B1-0998BE5881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06385" y="5174344"/>
                <a:ext cx="244929" cy="375557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17C0CF-590C-49CF-A0D8-E8C13848C768}"/>
                  </a:ext>
                </a:extLst>
              </p:cNvPr>
              <p:cNvSpPr txBox="1"/>
              <p:nvPr/>
            </p:nvSpPr>
            <p:spPr>
              <a:xfrm rot="16200000">
                <a:off x="1199212" y="4891347"/>
                <a:ext cx="3530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66A794-F7FA-4A1E-BF4C-057E1D06C662}"/>
                  </a:ext>
                </a:extLst>
              </p:cNvPr>
              <p:cNvSpPr txBox="1"/>
              <p:nvPr/>
            </p:nvSpPr>
            <p:spPr>
              <a:xfrm rot="16200000">
                <a:off x="2250377" y="4891348"/>
                <a:ext cx="3530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/>
                  <a:t>S</a:t>
                </a:r>
              </a:p>
            </p:txBody>
          </p: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E68643D-9BEB-5E45-ADF1-8EF382B42C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080944" y="3364813"/>
              <a:ext cx="506286" cy="296"/>
            </a:xfrm>
            <a:prstGeom prst="line">
              <a:avLst/>
            </a:prstGeom>
            <a:ln w="57150">
              <a:solidFill>
                <a:srgbClr val="FF0000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06E815-B988-7F4A-92D1-0130BF7D6E4D}"/>
              </a:ext>
            </a:extLst>
          </p:cNvPr>
          <p:cNvGrpSpPr/>
          <p:nvPr/>
        </p:nvGrpSpPr>
        <p:grpSpPr>
          <a:xfrm rot="5400000">
            <a:off x="2321984" y="3995691"/>
            <a:ext cx="1088455" cy="1182399"/>
            <a:chOff x="1175702" y="4771655"/>
            <a:chExt cx="1451275" cy="1576532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B79D10A-9EA5-C940-A308-1586F5421BAF}"/>
                </a:ext>
              </a:extLst>
            </p:cNvPr>
            <p:cNvSpPr/>
            <p:nvPr/>
          </p:nvSpPr>
          <p:spPr>
            <a:xfrm>
              <a:off x="1420585" y="5384801"/>
              <a:ext cx="963386" cy="9633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50" dirty="0" err="1">
                  <a:solidFill>
                    <a:schemeClr val="tx1"/>
                  </a:solidFill>
                </a:rPr>
                <a:t>DsbA</a:t>
              </a:r>
              <a:endParaRPr lang="en-US" sz="135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6A334A-170E-9B46-9F30-D0085CBDF0AC}"/>
                </a:ext>
              </a:extLst>
            </p:cNvPr>
            <p:cNvCxnSpPr>
              <a:cxnSpLocks/>
            </p:cNvCxnSpPr>
            <p:nvPr/>
          </p:nvCxnSpPr>
          <p:spPr>
            <a:xfrm>
              <a:off x="1420585" y="5176157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4E9ABCA-42A5-984C-81D6-4636B6199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6385" y="5174344"/>
              <a:ext cx="244929" cy="375557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AAC5365-2146-E941-98AC-D4752A6806F9}"/>
                </a:ext>
              </a:extLst>
            </p:cNvPr>
            <p:cNvSpPr txBox="1"/>
            <p:nvPr/>
          </p:nvSpPr>
          <p:spPr>
            <a:xfrm rot="16200000">
              <a:off x="1127611" y="4819746"/>
              <a:ext cx="496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C2B60CF-C459-2C49-A9A1-60D25FE49DF3}"/>
                </a:ext>
              </a:extLst>
            </p:cNvPr>
            <p:cNvSpPr txBox="1"/>
            <p:nvPr/>
          </p:nvSpPr>
          <p:spPr>
            <a:xfrm rot="16200000">
              <a:off x="2178776" y="4819746"/>
              <a:ext cx="4962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SH</a:t>
              </a: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49674366-343A-CC41-B427-7D337C744448}"/>
              </a:ext>
            </a:extLst>
          </p:cNvPr>
          <p:cNvSpPr txBox="1"/>
          <p:nvPr/>
        </p:nvSpPr>
        <p:spPr>
          <a:xfrm>
            <a:off x="7932508" y="4534381"/>
            <a:ext cx="530914" cy="300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PriM</a:t>
            </a:r>
            <a:endParaRPr lang="en-US" sz="1350" b="1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22FE77-1BDA-2043-B731-71FC4C3335EB}"/>
              </a:ext>
            </a:extLst>
          </p:cNvPr>
          <p:cNvGrpSpPr/>
          <p:nvPr/>
        </p:nvGrpSpPr>
        <p:grpSpPr>
          <a:xfrm>
            <a:off x="8723922" y="2258001"/>
            <a:ext cx="1460572" cy="3254005"/>
            <a:chOff x="7199922" y="2258000"/>
            <a:chExt cx="1460572" cy="3254005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2A1FBA4-7767-7C41-83BA-A296EF822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70007">
              <a:off x="7199922" y="3808294"/>
              <a:ext cx="722540" cy="437501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7C7C4D3F-F528-8242-B36D-12F5849F8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25861">
              <a:off x="7359254" y="5074504"/>
              <a:ext cx="722540" cy="437501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1CCC3CB3-1F7E-F54C-9629-9F55C5AC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47320">
              <a:off x="7937954" y="4543043"/>
              <a:ext cx="722540" cy="43750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2FE5093-DF6D-5349-8D4A-270DF0CF0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06348">
              <a:off x="7522526" y="3050094"/>
              <a:ext cx="831828" cy="466111"/>
            </a:xfrm>
            <a:prstGeom prst="rect">
              <a:avLst/>
            </a:prstGeom>
          </p:spPr>
        </p:pic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1EB783BB-6AD9-E541-A46F-DC4964CF1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791809">
              <a:off x="7215498" y="2258000"/>
              <a:ext cx="831828" cy="466111"/>
            </a:xfrm>
            <a:prstGeom prst="rect">
              <a:avLst/>
            </a:prstGeom>
          </p:spPr>
        </p:pic>
      </p:grpSp>
      <p:sp>
        <p:nvSpPr>
          <p:cNvPr id="159" name="Title 5">
            <a:extLst>
              <a:ext uri="{FF2B5EF4-FFF2-40B4-BE49-F238E27FC236}">
                <a16:creationId xmlns:a16="http://schemas.microsoft.com/office/drawing/2014/main" id="{2814934A-B09D-704D-BA56-9FA63D2AF72D}"/>
              </a:ext>
            </a:extLst>
          </p:cNvPr>
          <p:cNvSpPr txBox="1">
            <a:spLocks/>
          </p:cNvSpPr>
          <p:nvPr/>
        </p:nvSpPr>
        <p:spPr>
          <a:xfrm>
            <a:off x="1905000" y="107955"/>
            <a:ext cx="84963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>
              <a:lnSpc>
                <a:spcPct val="110000"/>
              </a:lnSpc>
              <a:spcBef>
                <a:spcPts val="804"/>
              </a:spcBef>
            </a:pPr>
            <a:endParaRPr lang="en-US" sz="2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11BA01-50A5-F545-9F61-11826BC95032}"/>
              </a:ext>
            </a:extLst>
          </p:cNvPr>
          <p:cNvSpPr txBox="1"/>
          <p:nvPr/>
        </p:nvSpPr>
        <p:spPr>
          <a:xfrm>
            <a:off x="1773853" y="5902419"/>
            <a:ext cx="853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Does production of </a:t>
            </a:r>
            <a:r>
              <a:rPr lang="en-US" sz="2400" dirty="0" err="1">
                <a:latin typeface="Century Gothic" panose="020B0502020202020204" pitchFamily="34" charset="0"/>
              </a:rPr>
              <a:t>PriM</a:t>
            </a:r>
            <a:r>
              <a:rPr lang="en-US" sz="2400" dirty="0">
                <a:latin typeface="Century Gothic" panose="020B0502020202020204" pitchFamily="34" charset="0"/>
              </a:rPr>
              <a:t> titrate </a:t>
            </a:r>
            <a:r>
              <a:rPr lang="en-US" sz="2400" dirty="0" err="1">
                <a:latin typeface="Century Gothic" panose="020B0502020202020204" pitchFamily="34" charset="0"/>
              </a:rPr>
              <a:t>DsbA</a:t>
            </a:r>
            <a:r>
              <a:rPr lang="en-US" sz="2400" dirty="0">
                <a:latin typeface="Century Gothic" panose="020B0502020202020204" pitchFamily="34" charset="0"/>
              </a:rPr>
              <a:t> activity from critical virulence factors?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2F8D036-6E63-C84E-9B12-A4C99E34E01B}"/>
              </a:ext>
            </a:extLst>
          </p:cNvPr>
          <p:cNvGrpSpPr/>
          <p:nvPr/>
        </p:nvGrpSpPr>
        <p:grpSpPr>
          <a:xfrm>
            <a:off x="8081902" y="2364432"/>
            <a:ext cx="1405700" cy="3201556"/>
            <a:chOff x="6557902" y="2364432"/>
            <a:chExt cx="1405700" cy="3201556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C5FBCC4-64E2-6341-8D52-BEBF1B13029B}"/>
                </a:ext>
              </a:extLst>
            </p:cNvPr>
            <p:cNvGrpSpPr/>
            <p:nvPr/>
          </p:nvGrpSpPr>
          <p:grpSpPr>
            <a:xfrm>
              <a:off x="6557902" y="2364432"/>
              <a:ext cx="426702" cy="451476"/>
              <a:chOff x="6557902" y="2364432"/>
              <a:chExt cx="426702" cy="451476"/>
            </a:xfrm>
          </p:grpSpPr>
          <p:sp>
            <p:nvSpPr>
              <p:cNvPr id="63" name="Triangle 25">
                <a:extLst>
                  <a:ext uri="{FF2B5EF4-FFF2-40B4-BE49-F238E27FC236}">
                    <a16:creationId xmlns:a16="http://schemas.microsoft.com/office/drawing/2014/main" id="{F5819197-C649-4EDA-8EFC-CC662E6C2FED}"/>
                  </a:ext>
                </a:extLst>
              </p:cNvPr>
              <p:cNvSpPr/>
              <p:nvPr/>
            </p:nvSpPr>
            <p:spPr>
              <a:xfrm rot="5400000">
                <a:off x="6626174" y="2438187"/>
                <a:ext cx="411480" cy="305381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72A2F6A-16A3-4E57-B851-CBD33AE612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902" y="2364432"/>
                <a:ext cx="133821" cy="1013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6FF70E2A-7993-D14F-8793-E5D88AA000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7902" y="2714532"/>
                <a:ext cx="133821" cy="1013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CBDF802-CCE7-604D-BE62-DEDC69D3DFB4}"/>
                </a:ext>
              </a:extLst>
            </p:cNvPr>
            <p:cNvGrpSpPr/>
            <p:nvPr/>
          </p:nvGrpSpPr>
          <p:grpSpPr>
            <a:xfrm>
              <a:off x="7536900" y="4136118"/>
              <a:ext cx="426702" cy="451476"/>
              <a:chOff x="6557902" y="2364432"/>
              <a:chExt cx="426702" cy="451476"/>
            </a:xfrm>
          </p:grpSpPr>
          <p:sp>
            <p:nvSpPr>
              <p:cNvPr id="166" name="Triangle 25">
                <a:extLst>
                  <a:ext uri="{FF2B5EF4-FFF2-40B4-BE49-F238E27FC236}">
                    <a16:creationId xmlns:a16="http://schemas.microsoft.com/office/drawing/2014/main" id="{321193E8-2BA8-4244-B4F4-766C4105D1B9}"/>
                  </a:ext>
                </a:extLst>
              </p:cNvPr>
              <p:cNvSpPr/>
              <p:nvPr/>
            </p:nvSpPr>
            <p:spPr>
              <a:xfrm rot="5400000">
                <a:off x="6626174" y="2438187"/>
                <a:ext cx="411480" cy="305381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974C1DFF-842B-0944-85AE-894D4603F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902" y="2364432"/>
                <a:ext cx="133821" cy="1013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ACDA192-FFFE-154F-B594-E48AB7F843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7902" y="2714532"/>
                <a:ext cx="133821" cy="1013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5941B15-20EB-1640-A466-C96673BBD4E7}"/>
                </a:ext>
              </a:extLst>
            </p:cNvPr>
            <p:cNvGrpSpPr/>
            <p:nvPr/>
          </p:nvGrpSpPr>
          <p:grpSpPr>
            <a:xfrm>
              <a:off x="6770621" y="5114512"/>
              <a:ext cx="426702" cy="451476"/>
              <a:chOff x="6557902" y="2364432"/>
              <a:chExt cx="426702" cy="451476"/>
            </a:xfrm>
          </p:grpSpPr>
          <p:sp>
            <p:nvSpPr>
              <p:cNvPr id="170" name="Triangle 25">
                <a:extLst>
                  <a:ext uri="{FF2B5EF4-FFF2-40B4-BE49-F238E27FC236}">
                    <a16:creationId xmlns:a16="http://schemas.microsoft.com/office/drawing/2014/main" id="{1EEBAAAD-28A5-BA42-8738-9C8520CCCCF7}"/>
                  </a:ext>
                </a:extLst>
              </p:cNvPr>
              <p:cNvSpPr/>
              <p:nvPr/>
            </p:nvSpPr>
            <p:spPr>
              <a:xfrm rot="5400000">
                <a:off x="6626174" y="2438187"/>
                <a:ext cx="411480" cy="305381"/>
              </a:xfrm>
              <a:prstGeom prst="triangl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9C73AB9-E232-A044-B7DF-13D99899BE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7902" y="2364432"/>
                <a:ext cx="133821" cy="1013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A7D3299-95A3-F04B-B45C-6A6C3691FD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7902" y="2714532"/>
                <a:ext cx="133821" cy="101376"/>
              </a:xfrm>
              <a:prstGeom prst="line">
                <a:avLst/>
              </a:prstGeom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4" name="Title 1">
            <a:extLst>
              <a:ext uri="{FF2B5EF4-FFF2-40B4-BE49-F238E27FC236}">
                <a16:creationId xmlns:a16="http://schemas.microsoft.com/office/drawing/2014/main" id="{C8B593D7-BAAB-1447-93DA-CE961B74DC3E}"/>
              </a:ext>
            </a:extLst>
          </p:cNvPr>
          <p:cNvSpPr txBox="1">
            <a:spLocks/>
          </p:cNvSpPr>
          <p:nvPr/>
        </p:nvSpPr>
        <p:spPr>
          <a:xfrm>
            <a:off x="1524001" y="71135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700" dirty="0"/>
              <a:t>Is the disulfide bond in </a:t>
            </a:r>
            <a:r>
              <a:rPr lang="en-US" sz="2700" dirty="0" err="1"/>
              <a:t>PriM</a:t>
            </a:r>
            <a:r>
              <a:rPr lang="en-US" sz="2700" dirty="0"/>
              <a:t> critical to its activity as an anti-virulence factor?</a:t>
            </a:r>
          </a:p>
        </p:txBody>
      </p:sp>
    </p:spTree>
    <p:extLst>
      <p:ext uri="{BB962C8B-B14F-4D97-AF65-F5344CB8AC3E}">
        <p14:creationId xmlns:p14="http://schemas.microsoft.com/office/powerpoint/2010/main" val="324912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4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5DAD-ADCD-4C31-B968-26E2B876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Transposon mutagenesis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A38143-A59C-4DD0-97EC-5311DA00A059}"/>
              </a:ext>
            </a:extLst>
          </p:cNvPr>
          <p:cNvSpPr txBox="1"/>
          <p:nvPr/>
        </p:nvSpPr>
        <p:spPr>
          <a:xfrm>
            <a:off x="314325" y="1690688"/>
            <a:ext cx="11268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Transposon: complex genetic element capable of inserting itself anywhere in the genome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	Transform </a:t>
            </a:r>
            <a:r>
              <a:rPr lang="en-US" sz="2400" dirty="0" err="1"/>
              <a:t>Δ</a:t>
            </a:r>
            <a:r>
              <a:rPr lang="en-US" sz="2400" i="1" dirty="0" err="1"/>
              <a:t>pmrA</a:t>
            </a:r>
            <a:r>
              <a:rPr lang="en-US" sz="2400" dirty="0"/>
              <a:t> cells with transposon plasmid </a:t>
            </a:r>
          </a:p>
          <a:p>
            <a:endParaRPr lang="en-US" sz="2400" dirty="0"/>
          </a:p>
          <a:p>
            <a:r>
              <a:rPr lang="en-US" sz="2400" dirty="0"/>
              <a:t>	Inactivates the genes it inserts itself into (many mutants created) </a:t>
            </a:r>
          </a:p>
          <a:p>
            <a:endParaRPr lang="en-US" sz="2400" dirty="0"/>
          </a:p>
          <a:p>
            <a:r>
              <a:rPr lang="en-US" sz="2400" dirty="0"/>
              <a:t>	Can screen mutants to see if any can rescue virulence in macrophage  </a:t>
            </a:r>
          </a:p>
        </p:txBody>
      </p:sp>
    </p:spTree>
    <p:extLst>
      <p:ext uri="{BB962C8B-B14F-4D97-AF65-F5344CB8AC3E}">
        <p14:creationId xmlns:p14="http://schemas.microsoft.com/office/powerpoint/2010/main" val="389096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4C8A4-6788-49AD-9A5F-F689AE6BA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D38B3-166B-4146-BE48-CBD4157A7177}"/>
              </a:ext>
            </a:extLst>
          </p:cNvPr>
          <p:cNvSpPr txBox="1"/>
          <p:nvPr/>
        </p:nvSpPr>
        <p:spPr>
          <a:xfrm>
            <a:off x="619125" y="2162175"/>
            <a:ext cx="10953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PmrA</a:t>
            </a:r>
            <a:r>
              <a:rPr lang="en-US" sz="2800" dirty="0"/>
              <a:t> is essential for virulence because its main purpose is to repress expression of </a:t>
            </a:r>
            <a:r>
              <a:rPr lang="en-US" sz="2800" dirty="0" err="1"/>
              <a:t>PriM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Goal: To figure out what </a:t>
            </a:r>
            <a:r>
              <a:rPr lang="en-US" sz="2800" dirty="0" err="1"/>
              <a:t>PriM</a:t>
            </a:r>
            <a:r>
              <a:rPr lang="en-US" sz="2800" dirty="0"/>
              <a:t> is doing to prevent virulence </a:t>
            </a:r>
          </a:p>
          <a:p>
            <a:r>
              <a:rPr lang="en-US" sz="2800" dirty="0"/>
              <a:t>	1. Structure based approached </a:t>
            </a:r>
          </a:p>
          <a:p>
            <a:r>
              <a:rPr lang="en-US" sz="2800" dirty="0"/>
              <a:t>		- Targeted mutations </a:t>
            </a:r>
          </a:p>
          <a:p>
            <a:r>
              <a:rPr lang="en-US" sz="2800" dirty="0"/>
              <a:t>	2. Transposon mutagenesis</a:t>
            </a:r>
          </a:p>
          <a:p>
            <a:r>
              <a:rPr lang="en-US" sz="2800" dirty="0"/>
              <a:t>		- Random genome-wide mutations to identify potential 			  interacting partners   </a:t>
            </a:r>
          </a:p>
        </p:txBody>
      </p:sp>
    </p:spTree>
    <p:extLst>
      <p:ext uri="{BB962C8B-B14F-4D97-AF65-F5344CB8AC3E}">
        <p14:creationId xmlns:p14="http://schemas.microsoft.com/office/powerpoint/2010/main" val="3266979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AA3C3-34BF-48B2-A0DA-F54018B40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26" name="Picture 2" descr="Image result for antivirulence cartoon">
            <a:extLst>
              <a:ext uri="{FF2B5EF4-FFF2-40B4-BE49-F238E27FC236}">
                <a16:creationId xmlns:a16="http://schemas.microsoft.com/office/drawing/2014/main" id="{D2B87887-8C5B-4486-97E6-FFFBF133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49" y="2147888"/>
            <a:ext cx="5133975" cy="37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9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A987-37C3-4E1F-AF73-6A36AD0B8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>
            <a:normAutofit/>
          </a:bodyPr>
          <a:lstStyle/>
          <a:p>
            <a:r>
              <a:rPr lang="en-US" sz="3200" dirty="0"/>
              <a:t>Example of TCS in </a:t>
            </a:r>
            <a:r>
              <a:rPr lang="en-US" sz="3200" i="1" dirty="0"/>
              <a:t>F. </a:t>
            </a:r>
            <a:r>
              <a:rPr lang="en-US" sz="3200" i="1" dirty="0" err="1"/>
              <a:t>novicida</a:t>
            </a:r>
            <a:r>
              <a:rPr lang="en-US" sz="3200" i="1" dirty="0"/>
              <a:t>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914A0-E75F-451E-8EA3-D4D22C72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946150"/>
            <a:ext cx="7862888" cy="5790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9249BA-EADC-4DC2-ABFA-3931333D9256}"/>
              </a:ext>
            </a:extLst>
          </p:cNvPr>
          <p:cNvSpPr txBox="1"/>
          <p:nvPr/>
        </p:nvSpPr>
        <p:spPr>
          <a:xfrm>
            <a:off x="707231" y="3198770"/>
            <a:ext cx="1314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6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.right.jpg">
            <a:extLst>
              <a:ext uri="{FF2B5EF4-FFF2-40B4-BE49-F238E27FC236}">
                <a16:creationId xmlns:a16="http://schemas.microsoft.com/office/drawing/2014/main" id="{9F2BEEF8-3CF8-8F4A-A58D-B1AC93422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718" y="3689442"/>
            <a:ext cx="6540254" cy="30233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56" y="3252027"/>
            <a:ext cx="3684061" cy="3460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40" y="5262834"/>
            <a:ext cx="3796042" cy="14647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588160" y="3743994"/>
            <a:ext cx="3072652" cy="553998"/>
            <a:chOff x="1064160" y="2940621"/>
            <a:chExt cx="3072652" cy="553998"/>
          </a:xfrm>
        </p:grpSpPr>
        <p:sp>
          <p:nvSpPr>
            <p:cNvPr id="5" name="Rectangle 4"/>
            <p:cNvSpPr/>
            <p:nvPr/>
          </p:nvSpPr>
          <p:spPr>
            <a:xfrm>
              <a:off x="1064160" y="2991865"/>
              <a:ext cx="3072652" cy="4517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9188" y="2940621"/>
              <a:ext cx="19255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000" dirty="0">
                  <a:solidFill>
                    <a:prstClr val="black"/>
                  </a:solidFill>
                  <a:latin typeface="Century Gothic"/>
                  <a:cs typeface="Century Gothic"/>
                </a:rPr>
                <a:t>Wild type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role of PmrA in intramacrophage infection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434018" y="3743994"/>
            <a:ext cx="3060561" cy="553998"/>
            <a:chOff x="4910017" y="2940621"/>
            <a:chExt cx="3060561" cy="553998"/>
          </a:xfrm>
        </p:grpSpPr>
        <p:sp>
          <p:nvSpPr>
            <p:cNvPr id="27" name="Rectangle 26"/>
            <p:cNvSpPr/>
            <p:nvPr/>
          </p:nvSpPr>
          <p:spPr>
            <a:xfrm>
              <a:off x="4910017" y="2988345"/>
              <a:ext cx="3060561" cy="4517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83218" y="2940621"/>
              <a:ext cx="14446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3000" dirty="0">
                  <a:solidFill>
                    <a:prstClr val="black"/>
                  </a:solidFill>
                  <a:latin typeface="Century Gothic"/>
                  <a:cs typeface="Century Gothic"/>
                </a:rPr>
                <a:t>∆</a:t>
              </a:r>
              <a:r>
                <a:rPr lang="en-US" sz="3000" i="1" dirty="0" err="1">
                  <a:solidFill>
                    <a:prstClr val="black"/>
                  </a:solidFill>
                  <a:latin typeface="Century Gothic"/>
                  <a:cs typeface="Century Gothic"/>
                </a:rPr>
                <a:t>pmrA</a:t>
              </a:r>
              <a:endParaRPr lang="en-US" sz="3000" dirty="0">
                <a:solidFill>
                  <a:prstClr val="black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1981200" y="1473200"/>
            <a:ext cx="8229600" cy="2216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872"/>
              </a:spcBef>
              <a:buNone/>
            </a:pPr>
            <a:r>
              <a:rPr lang="en-US" dirty="0" err="1">
                <a:solidFill>
                  <a:prstClr val="black"/>
                </a:solidFill>
              </a:rPr>
              <a:t>PmrA</a:t>
            </a:r>
            <a:r>
              <a:rPr lang="en-US" dirty="0">
                <a:solidFill>
                  <a:prstClr val="black"/>
                </a:solidFill>
              </a:rPr>
              <a:t> does not appear to control FPI gene expression</a:t>
            </a:r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r>
              <a:rPr lang="en-US" dirty="0">
                <a:solidFill>
                  <a:prstClr val="black"/>
                </a:solidFill>
              </a:rPr>
              <a:t>Primary function of </a:t>
            </a:r>
            <a:r>
              <a:rPr lang="en-US" dirty="0" err="1">
                <a:solidFill>
                  <a:prstClr val="black"/>
                </a:solidFill>
              </a:rPr>
              <a:t>PmrA</a:t>
            </a:r>
            <a:r>
              <a:rPr lang="en-US" dirty="0">
                <a:solidFill>
                  <a:prstClr val="black"/>
                </a:solidFill>
              </a:rPr>
              <a:t> in intramacrophage growth is repression of </a:t>
            </a:r>
            <a:r>
              <a:rPr lang="en-US" i="1" dirty="0" err="1">
                <a:solidFill>
                  <a:prstClr val="black"/>
                </a:solidFill>
              </a:rPr>
              <a:t>priM</a:t>
            </a:r>
            <a:endParaRPr lang="en-US" i="1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endParaRPr lang="en-US" i="1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72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1872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1872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1872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1872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1872"/>
              </a:spcBef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spcBef>
                <a:spcPts val="672"/>
              </a:spcBef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E5B4-9566-4F2A-8081-9F8D9475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0DB38-B4BB-4A12-80F9-6DA1FFBAD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Gram-negative, facultative bacteria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Causative agent of tularemia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Can be fatal in humans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Potential bioweapon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Model: </a:t>
            </a:r>
            <a:r>
              <a:rPr lang="en-US" sz="2800" i="1" dirty="0"/>
              <a:t>F. </a:t>
            </a:r>
            <a:r>
              <a:rPr lang="en-US" sz="2800" i="1" dirty="0" err="1"/>
              <a:t>tularensis</a:t>
            </a:r>
            <a:r>
              <a:rPr lang="en-US" sz="2800" i="1" dirty="0"/>
              <a:t> </a:t>
            </a:r>
            <a:r>
              <a:rPr lang="en-US" sz="2800" dirty="0"/>
              <a:t>subsp.                                                                                  </a:t>
            </a:r>
            <a:r>
              <a:rPr lang="en-US" sz="2800" i="1" dirty="0" err="1"/>
              <a:t>holartica</a:t>
            </a:r>
            <a:r>
              <a:rPr lang="en-US" sz="2800" dirty="0"/>
              <a:t> LVS</a:t>
            </a:r>
          </a:p>
          <a:p>
            <a:pPr marL="201168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D0E340C-FA55-46D3-8D4C-551E568B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33" r="4133"/>
          <a:stretch>
            <a:fillRect/>
          </a:stretch>
        </p:blipFill>
        <p:spPr>
          <a:xfrm>
            <a:off x="7152861" y="1845734"/>
            <a:ext cx="3660913" cy="4102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AA8FA-EF4F-41A3-B9C9-050BC5B60767}"/>
              </a:ext>
            </a:extLst>
          </p:cNvPr>
          <p:cNvSpPr txBox="1"/>
          <p:nvPr/>
        </p:nvSpPr>
        <p:spPr>
          <a:xfrm>
            <a:off x="8481084" y="5902917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entury Gothic"/>
                <a:cs typeface="Century Gothic"/>
              </a:rPr>
              <a:t>Fischer, PNAS cover 2006</a:t>
            </a:r>
          </a:p>
        </p:txBody>
      </p:sp>
    </p:spTree>
    <p:extLst>
      <p:ext uri="{BB962C8B-B14F-4D97-AF65-F5344CB8AC3E}">
        <p14:creationId xmlns:p14="http://schemas.microsoft.com/office/powerpoint/2010/main" val="18128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0D0B-6C9D-4CFB-AC93-AF2A8E4F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 Regulators in </a:t>
            </a:r>
            <a:r>
              <a:rPr lang="en-US" i="1" dirty="0" err="1"/>
              <a:t>Francisella</a:t>
            </a:r>
            <a:r>
              <a:rPr lang="en-US" dirty="0"/>
              <a:t> </a:t>
            </a:r>
            <a:r>
              <a:rPr lang="en-US" i="1" dirty="0"/>
              <a:t>spp.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7767E-5C82-480A-9F70-FA671A430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MglA</a:t>
            </a:r>
            <a:r>
              <a:rPr lang="en-US" dirty="0"/>
              <a:t> and </a:t>
            </a:r>
            <a:r>
              <a:rPr lang="en-US" dirty="0" err="1"/>
              <a:t>SspA</a:t>
            </a:r>
            <a:r>
              <a:rPr lang="en-US" dirty="0"/>
              <a:t> with </a:t>
            </a:r>
            <a:r>
              <a:rPr lang="en-US" dirty="0" err="1"/>
              <a:t>PigR</a:t>
            </a:r>
            <a:endParaRPr lang="en-US" dirty="0"/>
          </a:p>
          <a:p>
            <a:pPr lvl="1"/>
            <a:r>
              <a:rPr lang="en-US" dirty="0"/>
              <a:t>Regulate the 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  <a:r>
              <a:rPr lang="en-US" dirty="0"/>
              <a:t>Pathogenicity Island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Few other known regulators of virulence </a:t>
            </a:r>
            <a:r>
              <a:rPr lang="en-US" b="1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5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E0EC-65A7-4C49-B076-00A81FC4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Component Systems (TCS)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61311-A19D-4C44-8E4F-DB43472AA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81675" cy="5032375"/>
          </a:xfrm>
        </p:spPr>
        <p:txBody>
          <a:bodyPr/>
          <a:lstStyle/>
          <a:p>
            <a:r>
              <a:rPr lang="en-US" dirty="0"/>
              <a:t>Regulation systems- respond to environmental conditions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intact TCS in </a:t>
            </a:r>
            <a:r>
              <a:rPr lang="en-US" i="1" dirty="0"/>
              <a:t>F. </a:t>
            </a:r>
            <a:r>
              <a:rPr lang="en-US" i="1" dirty="0" err="1"/>
              <a:t>tularensis</a:t>
            </a:r>
            <a:r>
              <a:rPr lang="en-US" i="1" dirty="0"/>
              <a:t> </a:t>
            </a:r>
            <a:r>
              <a:rPr lang="en-US" dirty="0"/>
              <a:t>LVS</a:t>
            </a:r>
            <a:endParaRPr lang="en-US" i="1" dirty="0"/>
          </a:p>
          <a:p>
            <a:pPr lvl="1"/>
            <a:r>
              <a:rPr lang="en-US" dirty="0"/>
              <a:t>Orphan response regulator identified in </a:t>
            </a:r>
            <a:r>
              <a:rPr lang="en-US" i="1" dirty="0"/>
              <a:t>F. </a:t>
            </a:r>
            <a:r>
              <a:rPr lang="en-US" i="1" dirty="0" err="1"/>
              <a:t>novicida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1026" name="Picture 2" descr="Image result for two component system">
            <a:extLst>
              <a:ext uri="{FF2B5EF4-FFF2-40B4-BE49-F238E27FC236}">
                <a16:creationId xmlns:a16="http://schemas.microsoft.com/office/drawing/2014/main" id="{F84156FC-19DF-4650-A834-FA2350F89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2" y="1562100"/>
            <a:ext cx="3609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DBBC-9353-4684-8A58-C9E8EC68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PmrA</a:t>
            </a:r>
            <a:r>
              <a:rPr lang="en-US" dirty="0"/>
              <a:t>- The Orphan Response Regulator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02550-D92F-4345-8469-A88D6B70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7000" cy="5403850"/>
          </a:xfrm>
        </p:spPr>
        <p:txBody>
          <a:bodyPr/>
          <a:lstStyle/>
          <a:p>
            <a:r>
              <a:rPr lang="en-US" i="1" dirty="0" err="1"/>
              <a:t>pmrA</a:t>
            </a:r>
            <a:r>
              <a:rPr lang="en-US" dirty="0"/>
              <a:t> identified as a response regulator</a:t>
            </a:r>
          </a:p>
          <a:p>
            <a:pPr lvl="1"/>
            <a:r>
              <a:rPr lang="en-US" dirty="0"/>
              <a:t>Found to be phosphorylated at an aspartate residue (Bell 2010)    </a:t>
            </a:r>
          </a:p>
          <a:p>
            <a:r>
              <a:rPr lang="en-US" dirty="0"/>
              <a:t>Not encoded next to membrane-bound sensor in </a:t>
            </a:r>
            <a:r>
              <a:rPr lang="en-US" i="1" dirty="0" err="1"/>
              <a:t>Francisella</a:t>
            </a:r>
            <a:r>
              <a:rPr lang="en-US" i="1" dirty="0"/>
              <a:t> </a:t>
            </a:r>
          </a:p>
          <a:p>
            <a:r>
              <a:rPr lang="en-US" dirty="0"/>
              <a:t>Mohapatra et al. 2007 </a:t>
            </a:r>
          </a:p>
          <a:p>
            <a:pPr lvl="1"/>
            <a:r>
              <a:rPr lang="en-US" i="1" dirty="0" err="1"/>
              <a:t>pmrA</a:t>
            </a:r>
            <a:r>
              <a:rPr lang="en-US" i="1" dirty="0"/>
              <a:t> </a:t>
            </a:r>
            <a:r>
              <a:rPr lang="en-US" dirty="0"/>
              <a:t>disruption</a:t>
            </a:r>
            <a:r>
              <a:rPr lang="en-US" i="1" dirty="0"/>
              <a:t> </a:t>
            </a:r>
            <a:r>
              <a:rPr lang="en-US" dirty="0"/>
              <a:t>mutant in </a:t>
            </a:r>
            <a:r>
              <a:rPr lang="en-US" i="1" dirty="0"/>
              <a:t>F. </a:t>
            </a:r>
            <a:r>
              <a:rPr lang="en-US" i="1" dirty="0" err="1"/>
              <a:t>novicida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Incapable of survival in macrophage </a:t>
            </a:r>
          </a:p>
        </p:txBody>
      </p:sp>
    </p:spTree>
    <p:extLst>
      <p:ext uri="{BB962C8B-B14F-4D97-AF65-F5344CB8AC3E}">
        <p14:creationId xmlns:p14="http://schemas.microsoft.com/office/powerpoint/2010/main" val="14225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1FEB-8079-4912-AD0F-70E2D7FD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Microarray and </a:t>
            </a:r>
            <a:r>
              <a:rPr lang="en-US" dirty="0" err="1"/>
              <a:t>qRT</a:t>
            </a:r>
            <a:r>
              <a:rPr lang="en-US" dirty="0"/>
              <a:t>-PCR Analysis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F46C8-5DFA-4DA9-8E41-7639E86F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2475"/>
            <a:ext cx="12192000" cy="3365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3F4E5-13DA-4739-B44E-FE85FA228408}"/>
              </a:ext>
            </a:extLst>
          </p:cNvPr>
          <p:cNvSpPr txBox="1"/>
          <p:nvPr/>
        </p:nvSpPr>
        <p:spPr>
          <a:xfrm>
            <a:off x="8286750" y="5067299"/>
            <a:ext cx="914400" cy="219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93816-3E14-418E-A404-99FA21725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2643"/>
            <a:ext cx="12192000" cy="13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dirty="0" err="1">
                <a:latin typeface="Century Gothic" charset="0"/>
                <a:ea typeface="Century Gothic" charset="0"/>
                <a:cs typeface="Century Gothic" charset="0"/>
              </a:rPr>
              <a:t>PmrA</a:t>
            </a: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 is a transcription factor essential for intramacrophage growth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69645" y="2361774"/>
            <a:ext cx="4038600" cy="213445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24"/>
              </a:spcBef>
              <a:buNone/>
            </a:pPr>
            <a:r>
              <a:rPr lang="en-US" sz="3500" u="sng" dirty="0" err="1">
                <a:solidFill>
                  <a:prstClr val="black"/>
                </a:solidFill>
              </a:rPr>
              <a:t>ChIP-Seq</a:t>
            </a:r>
            <a:endParaRPr lang="en-US" sz="3500" u="sng" dirty="0">
              <a:solidFill>
                <a:prstClr val="white"/>
              </a:solidFill>
            </a:endParaRPr>
          </a:p>
          <a:p>
            <a:pPr marL="0" indent="0">
              <a:spcBef>
                <a:spcPts val="624"/>
              </a:spcBef>
              <a:buNone/>
            </a:pPr>
            <a:r>
              <a:rPr lang="en-US" sz="2600" dirty="0">
                <a:solidFill>
                  <a:prstClr val="black"/>
                </a:solidFill>
              </a:rPr>
              <a:t>Found at 252 locations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sz="2600" dirty="0">
                <a:solidFill>
                  <a:srgbClr val="FF0000"/>
                </a:solidFill>
              </a:rPr>
              <a:t>Not found at critical FPI promoters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5966460" y="2361774"/>
            <a:ext cx="4701540" cy="2466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24"/>
              </a:spcBef>
              <a:buNone/>
            </a:pPr>
            <a:r>
              <a:rPr lang="en-US" sz="3500" u="sng" dirty="0">
                <a:solidFill>
                  <a:prstClr val="black"/>
                </a:solidFill>
              </a:rPr>
              <a:t>RNA-</a:t>
            </a:r>
            <a:r>
              <a:rPr lang="en-US" sz="3500" u="sng" dirty="0" err="1">
                <a:solidFill>
                  <a:prstClr val="black"/>
                </a:solidFill>
              </a:rPr>
              <a:t>Seq</a:t>
            </a:r>
            <a:endParaRPr lang="en-US" sz="3500" u="sng" dirty="0">
              <a:solidFill>
                <a:prstClr val="white"/>
              </a:solidFill>
            </a:endParaRPr>
          </a:p>
          <a:p>
            <a:pPr marL="0" indent="0">
              <a:spcBef>
                <a:spcPts val="624"/>
              </a:spcBef>
              <a:buNone/>
            </a:pPr>
            <a:r>
              <a:rPr lang="en-US" sz="2600" dirty="0">
                <a:solidFill>
                  <a:prstClr val="black"/>
                </a:solidFill>
              </a:rPr>
              <a:t>Positively regulates 14 genes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sz="2600" dirty="0">
                <a:solidFill>
                  <a:prstClr val="black"/>
                </a:solidFill>
              </a:rPr>
              <a:t>Negatively regulates 28 genes</a:t>
            </a:r>
          </a:p>
          <a:p>
            <a:pPr marL="0" indent="0">
              <a:spcBef>
                <a:spcPts val="624"/>
              </a:spcBef>
              <a:buNone/>
            </a:pPr>
            <a:r>
              <a:rPr lang="en-US" sz="2600" dirty="0">
                <a:solidFill>
                  <a:srgbClr val="FF0000"/>
                </a:solidFill>
              </a:rPr>
              <a:t>No effect on FPI gene expression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00200" y="4617721"/>
            <a:ext cx="8610600" cy="1151451"/>
            <a:chOff x="76200" y="4617720"/>
            <a:chExt cx="8610600" cy="1151451"/>
          </a:xfrm>
        </p:grpSpPr>
        <p:sp>
          <p:nvSpPr>
            <p:cNvPr id="5" name="Rectangle 4"/>
            <p:cNvSpPr/>
            <p:nvPr/>
          </p:nvSpPr>
          <p:spPr>
            <a:xfrm>
              <a:off x="76200" y="4617720"/>
              <a:ext cx="4267200" cy="92964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9600" y="5023862"/>
              <a:ext cx="4267200" cy="7453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56C8DE7-EF2C-41A1-9618-BB321E720135}"/>
              </a:ext>
            </a:extLst>
          </p:cNvPr>
          <p:cNvSpPr/>
          <p:nvPr/>
        </p:nvSpPr>
        <p:spPr>
          <a:xfrm>
            <a:off x="9657970" y="6338986"/>
            <a:ext cx="228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Ramsey and Dove, 2016</a:t>
            </a:r>
            <a:endParaRPr lang="en-US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0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4606-A22E-4E10-B19E-7D3B7460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PmrA</a:t>
            </a:r>
            <a:r>
              <a:rPr lang="en-US" dirty="0"/>
              <a:t> functions mainly as a repressor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7BF24-414D-4B2A-A2A9-2FA12C1CD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been suggested as a regulator of the FPI</a:t>
            </a:r>
          </a:p>
          <a:p>
            <a:pPr lvl="1"/>
            <a:r>
              <a:rPr lang="en-US" dirty="0"/>
              <a:t>Not found at FPI promotors </a:t>
            </a:r>
          </a:p>
          <a:p>
            <a:r>
              <a:rPr lang="en-US" dirty="0"/>
              <a:t>Regulates level of gene expression (mainly negatively)</a:t>
            </a:r>
          </a:p>
          <a:p>
            <a:r>
              <a:rPr lang="en-US" dirty="0"/>
              <a:t>Largest effect on </a:t>
            </a:r>
            <a:r>
              <a:rPr lang="en-US" i="1" dirty="0" err="1"/>
              <a:t>priM</a:t>
            </a:r>
            <a:endParaRPr lang="en-US" i="1" dirty="0"/>
          </a:p>
          <a:p>
            <a:pPr lvl="1"/>
            <a:r>
              <a:rPr lang="en-US" dirty="0" err="1"/>
              <a:t>PmrA</a:t>
            </a:r>
            <a:r>
              <a:rPr lang="en-US" dirty="0"/>
              <a:t>-repressed inhibitor of intramacrophage growth </a:t>
            </a:r>
          </a:p>
        </p:txBody>
      </p:sp>
    </p:spTree>
    <p:extLst>
      <p:ext uri="{BB962C8B-B14F-4D97-AF65-F5344CB8AC3E}">
        <p14:creationId xmlns:p14="http://schemas.microsoft.com/office/powerpoint/2010/main" val="37020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"/>
          <a:stretch/>
        </p:blipFill>
        <p:spPr>
          <a:xfrm>
            <a:off x="1676739" y="1510746"/>
            <a:ext cx="8003632" cy="5108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priM</a:t>
            </a:r>
            <a:r>
              <a:rPr lang="en-US" dirty="0"/>
              <a:t> is the gene most repressed by </a:t>
            </a:r>
            <a:r>
              <a:rPr lang="en-US" dirty="0" err="1"/>
              <a:t>PmrA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536772" y="1889954"/>
            <a:ext cx="771398" cy="369332"/>
            <a:chOff x="5937014" y="2052603"/>
            <a:chExt cx="771398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37014" y="2268988"/>
              <a:ext cx="146582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76508" y="2052603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priM</a:t>
              </a:r>
              <a:endParaRPr lang="en-US" i="1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7356656" y="2084361"/>
            <a:ext cx="68143" cy="64735"/>
          </a:xfrm>
          <a:prstGeom prst="ellipse">
            <a:avLst/>
          </a:prstGeom>
          <a:solidFill>
            <a:srgbClr val="CD1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262860" y="1635619"/>
            <a:ext cx="7495293" cy="2898907"/>
            <a:chOff x="1738859" y="1635618"/>
            <a:chExt cx="7495293" cy="289890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738859" y="4534525"/>
              <a:ext cx="6130977" cy="0"/>
            </a:xfrm>
            <a:prstGeom prst="line">
              <a:avLst/>
            </a:prstGeom>
            <a:ln>
              <a:solidFill>
                <a:srgbClr val="CD1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Brace 13"/>
            <p:cNvSpPr/>
            <p:nvPr/>
          </p:nvSpPr>
          <p:spPr>
            <a:xfrm>
              <a:off x="7934232" y="1635618"/>
              <a:ext cx="222140" cy="2869954"/>
            </a:xfrm>
            <a:prstGeom prst="rightBrace">
              <a:avLst/>
            </a:prstGeom>
            <a:ln w="63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39448" y="2769600"/>
              <a:ext cx="1094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Negatively regulated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62859" y="5234067"/>
            <a:ext cx="7388218" cy="656899"/>
            <a:chOff x="1738859" y="5234066"/>
            <a:chExt cx="7388218" cy="65689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738859" y="5234066"/>
              <a:ext cx="6130977" cy="0"/>
            </a:xfrm>
            <a:prstGeom prst="line">
              <a:avLst/>
            </a:prstGeom>
            <a:ln>
              <a:solidFill>
                <a:srgbClr val="CD1C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ight Brace 14"/>
            <p:cNvSpPr/>
            <p:nvPr/>
          </p:nvSpPr>
          <p:spPr>
            <a:xfrm>
              <a:off x="7936104" y="5234066"/>
              <a:ext cx="220268" cy="656899"/>
            </a:xfrm>
            <a:prstGeom prst="rightBrace">
              <a:avLst/>
            </a:prstGeom>
            <a:ln w="6350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39448" y="5270127"/>
              <a:ext cx="987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Positively regulated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64A8560-A48C-4256-98B9-361C0D587229}"/>
              </a:ext>
            </a:extLst>
          </p:cNvPr>
          <p:cNvSpPr/>
          <p:nvPr/>
        </p:nvSpPr>
        <p:spPr>
          <a:xfrm>
            <a:off x="9680371" y="6465569"/>
            <a:ext cx="228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entury Gothic" charset="0"/>
                <a:ea typeface="Century Gothic" charset="0"/>
                <a:cs typeface="Century Gothic" charset="0"/>
              </a:rPr>
              <a:t>Ramsey and Dove, 2016</a:t>
            </a:r>
            <a:endParaRPr lang="en-US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5515</TotalTime>
  <Words>656</Words>
  <Application>Microsoft Office PowerPoint</Application>
  <PresentationFormat>Widescreen</PresentationFormat>
  <Paragraphs>158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Investigating the structure and function of a novel bacterial anti-virulence factor </vt:lpstr>
      <vt:lpstr>Francisella tularensis </vt:lpstr>
      <vt:lpstr>Transcription Regulators in Francisella spp.</vt:lpstr>
      <vt:lpstr>Two Component Systems (TCS)</vt:lpstr>
      <vt:lpstr>PmrA- The Orphan Response Regulator  </vt:lpstr>
      <vt:lpstr>Microarray and qRT-PCR Analysis </vt:lpstr>
      <vt:lpstr>PmrA is a transcription factor essential for intramacrophage growth</vt:lpstr>
      <vt:lpstr>PmrA functions mainly as a repressor </vt:lpstr>
      <vt:lpstr>priM is the gene most repressed by PmrA</vt:lpstr>
      <vt:lpstr>PriM is inhibitory to intramacrophage survival</vt:lpstr>
      <vt:lpstr>Goal: Uncover how PriM prevents intramacrophage survival</vt:lpstr>
      <vt:lpstr>PriM:  PmrA-repressed inhibitor of intramacrophage growth</vt:lpstr>
      <vt:lpstr>Plasmid design:</vt:lpstr>
      <vt:lpstr>PowerPoint Presentation</vt:lpstr>
      <vt:lpstr>Transposon mutagenesis </vt:lpstr>
      <vt:lpstr>Summary</vt:lpstr>
      <vt:lpstr>Questions?</vt:lpstr>
      <vt:lpstr>Example of TCS in F. novicida </vt:lpstr>
      <vt:lpstr>The role of PmrA in intramacrophage infection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PriM: the infection prevention</dc:title>
  <dc:creator>Jamie</dc:creator>
  <cp:lastModifiedBy>Jamie</cp:lastModifiedBy>
  <cp:revision>55</cp:revision>
  <dcterms:created xsi:type="dcterms:W3CDTF">2019-02-28T01:01:30Z</dcterms:created>
  <dcterms:modified xsi:type="dcterms:W3CDTF">2019-08-20T02:02:20Z</dcterms:modified>
</cp:coreProperties>
</file>