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4" r:id="rId3"/>
    <p:sldId id="262" r:id="rId4"/>
    <p:sldId id="261" r:id="rId5"/>
    <p:sldId id="284" r:id="rId6"/>
    <p:sldId id="265" r:id="rId7"/>
    <p:sldId id="266" r:id="rId8"/>
    <p:sldId id="267" r:id="rId9"/>
    <p:sldId id="268" r:id="rId10"/>
    <p:sldId id="269" r:id="rId11"/>
    <p:sldId id="270" r:id="rId12"/>
    <p:sldId id="273" r:id="rId13"/>
    <p:sldId id="274" r:id="rId14"/>
    <p:sldId id="271" r:id="rId15"/>
    <p:sldId id="272" r:id="rId16"/>
    <p:sldId id="285" r:id="rId17"/>
    <p:sldId id="282" r:id="rId18"/>
    <p:sldId id="287" r:id="rId19"/>
    <p:sldId id="277" r:id="rId20"/>
    <p:sldId id="278" r:id="rId21"/>
    <p:sldId id="279"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2" d="100"/>
          <a:sy n="62" d="100"/>
        </p:scale>
        <p:origin x="8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G:\Shared%20drives\KRamsey%20Lab\Jamie%20Wandzilak\Mac%20assays\09_26_2019MacAssa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Shared%20drives\KRamsey%20Lab\Jamie%20Wandzilak\10_03_2019MacAssa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Shared%20drives\KRamsey%20Lab\Jamie%20Wandzilak\Mac%20assays\11_14_2019MacAssa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G:\Shared%20drives\KRamsey%20Lab\Jamie%20Wandzilak\Mac%20assays\11_21_2019MacAssay.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G:\Shared%20drives\KRamsey%20Lab\Jamie%20Wandzilak\Mac%20assays\08_07_2019MacAssay.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202281567213699"/>
          <c:y val="4.4444444444444398E-2"/>
          <c:w val="0.696153353571767"/>
          <c:h val="0.70773057437587739"/>
        </c:manualLayout>
      </c:layout>
      <c:barChart>
        <c:barDir val="col"/>
        <c:grouping val="clustered"/>
        <c:varyColors val="0"/>
        <c:ser>
          <c:idx val="0"/>
          <c:order val="0"/>
          <c:tx>
            <c:strRef>
              <c:f>'T=24'!$P$2</c:f>
              <c:strCache>
                <c:ptCount val="1"/>
                <c:pt idx="0">
                  <c:v>Average CFU per well</c:v>
                </c:pt>
              </c:strCache>
            </c:strRef>
          </c:tx>
          <c:spPr>
            <a:solidFill>
              <a:schemeClr val="accent5"/>
            </a:solidFill>
            <a:ln>
              <a:noFill/>
            </a:ln>
            <a:effectLst/>
          </c:spPr>
          <c:invertIfNegative val="0"/>
          <c:dPt>
            <c:idx val="0"/>
            <c:invertIfNegative val="0"/>
            <c:bubble3D val="0"/>
            <c:spPr>
              <a:solidFill>
                <a:schemeClr val="accent5"/>
              </a:solidFill>
              <a:ln>
                <a:solidFill>
                  <a:schemeClr val="tx1"/>
                </a:solidFill>
              </a:ln>
              <a:effectLst/>
            </c:spPr>
            <c:extLst>
              <c:ext xmlns:c16="http://schemas.microsoft.com/office/drawing/2014/chart" uri="{C3380CC4-5D6E-409C-BE32-E72D297353CC}">
                <c16:uniqueId val="{00000001-1A0D-47C0-ACD7-A0564D92E6F9}"/>
              </c:ext>
            </c:extLst>
          </c:dPt>
          <c:dPt>
            <c:idx val="1"/>
            <c:invertIfNegative val="0"/>
            <c:bubble3D val="0"/>
            <c:spPr>
              <a:solidFill>
                <a:schemeClr val="accent5"/>
              </a:solidFill>
              <a:ln>
                <a:solidFill>
                  <a:schemeClr val="tx1"/>
                </a:solidFill>
              </a:ln>
              <a:effectLst/>
            </c:spPr>
            <c:extLst>
              <c:ext xmlns:c16="http://schemas.microsoft.com/office/drawing/2014/chart" uri="{C3380CC4-5D6E-409C-BE32-E72D297353CC}">
                <c16:uniqueId val="{00000002-1A0D-47C0-ACD7-A0564D92E6F9}"/>
              </c:ext>
            </c:extLst>
          </c:dPt>
          <c:dPt>
            <c:idx val="2"/>
            <c:invertIfNegative val="0"/>
            <c:bubble3D val="0"/>
            <c:spPr>
              <a:solidFill>
                <a:schemeClr val="accent5"/>
              </a:solidFill>
              <a:ln>
                <a:solidFill>
                  <a:schemeClr val="tx1"/>
                </a:solidFill>
              </a:ln>
              <a:effectLst/>
            </c:spPr>
            <c:extLst>
              <c:ext xmlns:c16="http://schemas.microsoft.com/office/drawing/2014/chart" uri="{C3380CC4-5D6E-409C-BE32-E72D297353CC}">
                <c16:uniqueId val="{00000003-1A0D-47C0-ACD7-A0564D92E6F9}"/>
              </c:ext>
            </c:extLst>
          </c:dPt>
          <c:dPt>
            <c:idx val="3"/>
            <c:invertIfNegative val="0"/>
            <c:bubble3D val="0"/>
            <c:spPr>
              <a:solidFill>
                <a:schemeClr val="accent5"/>
              </a:solidFill>
              <a:ln>
                <a:solidFill>
                  <a:schemeClr val="tx1"/>
                </a:solidFill>
              </a:ln>
              <a:effectLst/>
            </c:spPr>
            <c:extLst>
              <c:ext xmlns:c16="http://schemas.microsoft.com/office/drawing/2014/chart" uri="{C3380CC4-5D6E-409C-BE32-E72D297353CC}">
                <c16:uniqueId val="{00000004-1A0D-47C0-ACD7-A0564D92E6F9}"/>
              </c:ext>
            </c:extLst>
          </c:dPt>
          <c:errBars>
            <c:errBarType val="both"/>
            <c:errValType val="cust"/>
            <c:noEndCap val="0"/>
            <c:plus>
              <c:numRef>
                <c:f>'T=24'!$Q$3:$Q$6</c:f>
                <c:numCache>
                  <c:formatCode>General</c:formatCode>
                  <c:ptCount val="4"/>
                  <c:pt idx="0">
                    <c:v>11346.511945674465</c:v>
                  </c:pt>
                  <c:pt idx="1">
                    <c:v>8607.1675557835715</c:v>
                  </c:pt>
                  <c:pt idx="2">
                    <c:v>356.9108198602745</c:v>
                  </c:pt>
                  <c:pt idx="3">
                    <c:v>187.70544300401451</c:v>
                  </c:pt>
                </c:numCache>
              </c:numRef>
            </c:plus>
            <c:minus>
              <c:numRef>
                <c:f>'T=24'!$Q$3:$Q$6</c:f>
                <c:numCache>
                  <c:formatCode>General</c:formatCode>
                  <c:ptCount val="4"/>
                  <c:pt idx="0">
                    <c:v>11346.511945674465</c:v>
                  </c:pt>
                  <c:pt idx="1">
                    <c:v>8607.1675557835715</c:v>
                  </c:pt>
                  <c:pt idx="2">
                    <c:v>356.9108198602745</c:v>
                  </c:pt>
                  <c:pt idx="3">
                    <c:v>187.70544300401451</c:v>
                  </c:pt>
                </c:numCache>
              </c:numRef>
            </c:minus>
            <c:spPr>
              <a:solidFill>
                <a:schemeClr val="tx1"/>
              </a:solidFill>
              <a:ln w="6350" cap="flat" cmpd="sng" algn="ctr">
                <a:solidFill>
                  <a:schemeClr val="tx1"/>
                </a:solidFill>
                <a:prstDash val="solid"/>
                <a:round/>
              </a:ln>
              <a:effectLst/>
            </c:spPr>
          </c:errBars>
          <c:cat>
            <c:strRef>
              <c:f>'T=24'!$O$3:$O$6</c:f>
              <c:strCache>
                <c:ptCount val="4"/>
                <c:pt idx="0">
                  <c:v>LVS</c:v>
                </c:pt>
                <c:pt idx="1">
                  <c:v>LVS_no_C1</c:v>
                </c:pt>
                <c:pt idx="2">
                  <c:v>∆pmrA</c:v>
                </c:pt>
                <c:pt idx="3">
                  <c:v>∆pmrA_no_C1</c:v>
                </c:pt>
              </c:strCache>
            </c:strRef>
          </c:cat>
          <c:val>
            <c:numRef>
              <c:f>'T=24'!$P$3:$P$6</c:f>
              <c:numCache>
                <c:formatCode>0.00E+00</c:formatCode>
                <c:ptCount val="4"/>
                <c:pt idx="0">
                  <c:v>13233.333333333334</c:v>
                </c:pt>
                <c:pt idx="1">
                  <c:v>13333.333333333334</c:v>
                </c:pt>
                <c:pt idx="2">
                  <c:v>430.66666666666669</c:v>
                </c:pt>
                <c:pt idx="3">
                  <c:v>173.33333333333334</c:v>
                </c:pt>
              </c:numCache>
            </c:numRef>
          </c:val>
          <c:extLst>
            <c:ext xmlns:c16="http://schemas.microsoft.com/office/drawing/2014/chart" uri="{C3380CC4-5D6E-409C-BE32-E72D297353CC}">
              <c16:uniqueId val="{00000000-1A0D-47C0-ACD7-A0564D92E6F9}"/>
            </c:ext>
          </c:extLst>
        </c:ser>
        <c:dLbls>
          <c:showLegendKey val="0"/>
          <c:showVal val="0"/>
          <c:showCatName val="0"/>
          <c:showSerName val="0"/>
          <c:showPercent val="0"/>
          <c:showBubbleSize val="0"/>
        </c:dLbls>
        <c:gapWidth val="150"/>
        <c:axId val="1794037064"/>
        <c:axId val="1793997192"/>
      </c:barChart>
      <c:catAx>
        <c:axId val="1794037064"/>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93997192"/>
        <c:crosses val="autoZero"/>
        <c:auto val="1"/>
        <c:lblAlgn val="ctr"/>
        <c:lblOffset val="100"/>
        <c:noMultiLvlLbl val="0"/>
      </c:catAx>
      <c:valAx>
        <c:axId val="1793997192"/>
        <c:scaling>
          <c:logBase val="10"/>
          <c:orientation val="minMax"/>
        </c:scaling>
        <c:delete val="0"/>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800" dirty="0"/>
                  <a:t>Intracellular</a:t>
                </a:r>
                <a:r>
                  <a:rPr lang="en-US" sz="1800" baseline="0" dirty="0"/>
                  <a:t> Bacteria (CFU)</a:t>
                </a:r>
                <a:endParaRPr lang="en-US" sz="1800" dirty="0"/>
              </a:p>
            </c:rich>
          </c:tx>
          <c:layout>
            <c:manualLayout>
              <c:xMode val="edge"/>
              <c:yMode val="edge"/>
              <c:x val="7.1632487945465187E-2"/>
              <c:y val="0.1199154400841354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E+0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9403706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202281567213699"/>
          <c:y val="4.4444444444444398E-2"/>
          <c:w val="0.696153353571767"/>
          <c:h val="0.70773057437587739"/>
        </c:manualLayout>
      </c:layout>
      <c:barChart>
        <c:barDir val="col"/>
        <c:grouping val="clustered"/>
        <c:varyColors val="0"/>
        <c:ser>
          <c:idx val="0"/>
          <c:order val="0"/>
          <c:tx>
            <c:strRef>
              <c:f>'T=24'!$P$2</c:f>
              <c:strCache>
                <c:ptCount val="1"/>
                <c:pt idx="0">
                  <c:v>Average CFU per well</c:v>
                </c:pt>
              </c:strCache>
            </c:strRef>
          </c:tx>
          <c:spPr>
            <a:solidFill>
              <a:schemeClr val="accent5"/>
            </a:solidFill>
            <a:ln>
              <a:solidFill>
                <a:schemeClr val="tx1"/>
              </a:solidFill>
            </a:ln>
            <a:effectLst/>
          </c:spPr>
          <c:invertIfNegative val="0"/>
          <c:errBars>
            <c:errBarType val="both"/>
            <c:errValType val="cust"/>
            <c:noEndCap val="0"/>
            <c:plus>
              <c:numRef>
                <c:f>'T=24'!$Q$3:$Q$6</c:f>
                <c:numCache>
                  <c:formatCode>General</c:formatCode>
                  <c:ptCount val="4"/>
                  <c:pt idx="0">
                    <c:v>2816.0255680657447</c:v>
                  </c:pt>
                  <c:pt idx="1">
                    <c:v>3207.802986469088</c:v>
                  </c:pt>
                  <c:pt idx="2">
                    <c:v>121.92347326636218</c:v>
                  </c:pt>
                  <c:pt idx="3">
                    <c:v>5636.7839530474585</c:v>
                  </c:pt>
                </c:numCache>
              </c:numRef>
            </c:plus>
            <c:minus>
              <c:numRef>
                <c:f>'T=24'!$Q$3:$Q$6</c:f>
                <c:numCache>
                  <c:formatCode>General</c:formatCode>
                  <c:ptCount val="4"/>
                  <c:pt idx="0">
                    <c:v>2816.0255680657447</c:v>
                  </c:pt>
                  <c:pt idx="1">
                    <c:v>3207.802986469088</c:v>
                  </c:pt>
                  <c:pt idx="2">
                    <c:v>121.92347326636218</c:v>
                  </c:pt>
                  <c:pt idx="3">
                    <c:v>5636.7839530474585</c:v>
                  </c:pt>
                </c:numCache>
              </c:numRef>
            </c:minus>
            <c:spPr>
              <a:solidFill>
                <a:schemeClr val="tx1"/>
              </a:solidFill>
              <a:ln w="6350" cap="flat" cmpd="sng" algn="ctr">
                <a:solidFill>
                  <a:schemeClr val="tx1"/>
                </a:solidFill>
                <a:prstDash val="solid"/>
                <a:round/>
              </a:ln>
              <a:effectLst/>
            </c:spPr>
          </c:errBars>
          <c:cat>
            <c:strRef>
              <c:f>'T=24'!$O$3:$O$6</c:f>
              <c:strCache>
                <c:ptCount val="4"/>
                <c:pt idx="0">
                  <c:v>LVS</c:v>
                </c:pt>
                <c:pt idx="1">
                  <c:v>LVS_mpk1</c:v>
                </c:pt>
                <c:pt idx="2">
                  <c:v>∆pmrA</c:v>
                </c:pt>
                <c:pt idx="3">
                  <c:v>∆pmrA_mpk1</c:v>
                </c:pt>
              </c:strCache>
            </c:strRef>
          </c:cat>
          <c:val>
            <c:numRef>
              <c:f>'T=24'!$P$3:$P$6</c:f>
              <c:numCache>
                <c:formatCode>0.00E+00</c:formatCode>
                <c:ptCount val="4"/>
                <c:pt idx="0">
                  <c:v>7600</c:v>
                </c:pt>
                <c:pt idx="1">
                  <c:v>9400</c:v>
                </c:pt>
                <c:pt idx="2">
                  <c:v>143.33333333333334</c:v>
                </c:pt>
                <c:pt idx="3">
                  <c:v>8233.3333333333339</c:v>
                </c:pt>
              </c:numCache>
            </c:numRef>
          </c:val>
          <c:extLst>
            <c:ext xmlns:c16="http://schemas.microsoft.com/office/drawing/2014/chart" uri="{C3380CC4-5D6E-409C-BE32-E72D297353CC}">
              <c16:uniqueId val="{00000000-4B54-4CEE-AF51-03F17B1FDB90}"/>
            </c:ext>
          </c:extLst>
        </c:ser>
        <c:dLbls>
          <c:showLegendKey val="0"/>
          <c:showVal val="0"/>
          <c:showCatName val="0"/>
          <c:showSerName val="0"/>
          <c:showPercent val="0"/>
          <c:showBubbleSize val="0"/>
        </c:dLbls>
        <c:gapWidth val="150"/>
        <c:axId val="1794037064"/>
        <c:axId val="1793997192"/>
      </c:barChart>
      <c:catAx>
        <c:axId val="1794037064"/>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93997192"/>
        <c:crosses val="autoZero"/>
        <c:auto val="1"/>
        <c:lblAlgn val="ctr"/>
        <c:lblOffset val="100"/>
        <c:noMultiLvlLbl val="0"/>
      </c:catAx>
      <c:valAx>
        <c:axId val="1793997192"/>
        <c:scaling>
          <c:logBase val="10"/>
          <c:orientation val="minMax"/>
        </c:scaling>
        <c:delete val="0"/>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800" dirty="0"/>
                  <a:t>Intracellular</a:t>
                </a:r>
                <a:r>
                  <a:rPr lang="en-US" sz="1800" baseline="0" dirty="0"/>
                  <a:t> Bacteria (CFU)</a:t>
                </a:r>
                <a:endParaRPr lang="en-US" sz="1800" dirty="0"/>
              </a:p>
            </c:rich>
          </c:tx>
          <c:layout>
            <c:manualLayout>
              <c:xMode val="edge"/>
              <c:yMode val="edge"/>
              <c:x val="5.50826443206077E-2"/>
              <c:y val="0.1709023782207768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E+0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9403706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solidFill>
            <a:ln>
              <a:solidFill>
                <a:schemeClr val="tx1"/>
              </a:solidFill>
            </a:ln>
            <a:effectLst/>
          </c:spPr>
          <c:invertIfNegative val="0"/>
          <c:errBars>
            <c:errBarType val="both"/>
            <c:errValType val="cust"/>
            <c:noEndCap val="0"/>
            <c:plus>
              <c:numRef>
                <c:f>'T=2 vs T=24 '!$C$20:$C$23</c:f>
                <c:numCache>
                  <c:formatCode>General</c:formatCode>
                  <c:ptCount val="4"/>
                  <c:pt idx="0">
                    <c:v>9279.5474027562359</c:v>
                  </c:pt>
                  <c:pt idx="1">
                    <c:v>1965.5363983740754</c:v>
                  </c:pt>
                  <c:pt idx="2">
                    <c:v>88.754342616760638</c:v>
                  </c:pt>
                  <c:pt idx="3">
                    <c:v>1137.2481406154666</c:v>
                  </c:pt>
                </c:numCache>
              </c:numRef>
            </c:plus>
            <c:minus>
              <c:numRef>
                <c:f>'T=2 vs T=24 '!$C$20:$C$23</c:f>
                <c:numCache>
                  <c:formatCode>General</c:formatCode>
                  <c:ptCount val="4"/>
                  <c:pt idx="0">
                    <c:v>9279.5474027562359</c:v>
                  </c:pt>
                  <c:pt idx="1">
                    <c:v>1965.5363983740754</c:v>
                  </c:pt>
                  <c:pt idx="2">
                    <c:v>88.754342616760638</c:v>
                  </c:pt>
                  <c:pt idx="3">
                    <c:v>1137.2481406154666</c:v>
                  </c:pt>
                </c:numCache>
              </c:numRef>
            </c:minus>
            <c:spPr>
              <a:noFill/>
              <a:ln w="9525" cap="flat" cmpd="sng" algn="ctr">
                <a:solidFill>
                  <a:schemeClr val="tx1">
                    <a:lumMod val="65000"/>
                    <a:lumOff val="35000"/>
                  </a:schemeClr>
                </a:solidFill>
                <a:round/>
              </a:ln>
              <a:effectLst/>
            </c:spPr>
          </c:errBars>
          <c:cat>
            <c:strRef>
              <c:f>'T=2 vs T=24 '!$A$20:$A$23</c:f>
              <c:strCache>
                <c:ptCount val="4"/>
                <c:pt idx="0">
                  <c:v>LVS</c:v>
                </c:pt>
                <c:pt idx="1">
                  <c:v>LVS_mpk1</c:v>
                </c:pt>
                <c:pt idx="2">
                  <c:v>∆pmrA</c:v>
                </c:pt>
                <c:pt idx="3">
                  <c:v>∆pmrA_mpk1</c:v>
                </c:pt>
              </c:strCache>
            </c:strRef>
          </c:cat>
          <c:val>
            <c:numRef>
              <c:f>'T=2 vs T=24 '!$B$20:$B$23</c:f>
              <c:numCache>
                <c:formatCode>0.00E+00</c:formatCode>
                <c:ptCount val="4"/>
                <c:pt idx="0">
                  <c:v>16500</c:v>
                </c:pt>
                <c:pt idx="1">
                  <c:v>3766.6666666666665</c:v>
                </c:pt>
                <c:pt idx="2">
                  <c:v>94.666666666666671</c:v>
                </c:pt>
                <c:pt idx="3">
                  <c:v>4766.666666666667</c:v>
                </c:pt>
              </c:numCache>
            </c:numRef>
          </c:val>
          <c:extLst>
            <c:ext xmlns:c16="http://schemas.microsoft.com/office/drawing/2014/chart" uri="{C3380CC4-5D6E-409C-BE32-E72D297353CC}">
              <c16:uniqueId val="{00000000-A0FF-4705-A835-5C7778DF6FDD}"/>
            </c:ext>
          </c:extLst>
        </c:ser>
        <c:dLbls>
          <c:showLegendKey val="0"/>
          <c:showVal val="0"/>
          <c:showCatName val="0"/>
          <c:showSerName val="0"/>
          <c:showPercent val="0"/>
          <c:showBubbleSize val="0"/>
        </c:dLbls>
        <c:gapWidth val="219"/>
        <c:overlap val="-27"/>
        <c:axId val="412562560"/>
        <c:axId val="412552720"/>
      </c:barChart>
      <c:catAx>
        <c:axId val="41256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12552720"/>
        <c:crosses val="autoZero"/>
        <c:auto val="1"/>
        <c:lblAlgn val="ctr"/>
        <c:lblOffset val="100"/>
        <c:noMultiLvlLbl val="0"/>
      </c:catAx>
      <c:valAx>
        <c:axId val="41255272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n-US" sz="1800" b="1" i="0" baseline="0" dirty="0">
                    <a:effectLst/>
                  </a:rPr>
                  <a:t>Intracellular Bacteria (CFU)</a:t>
                </a:r>
                <a:endParaRPr lang="en-US"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dirty="0"/>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a:p>
          </c:txPr>
        </c:title>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2562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1202281567213699"/>
          <c:y val="4.4444444444444398E-2"/>
          <c:w val="0.696153353571767"/>
          <c:h val="0.70773057437587739"/>
        </c:manualLayout>
      </c:layout>
      <c:barChart>
        <c:barDir val="col"/>
        <c:grouping val="clustered"/>
        <c:varyColors val="0"/>
        <c:ser>
          <c:idx val="0"/>
          <c:order val="0"/>
          <c:tx>
            <c:strRef>
              <c:f>'T=24'!$P$2</c:f>
              <c:strCache>
                <c:ptCount val="1"/>
                <c:pt idx="0">
                  <c:v>Average CFU per well</c:v>
                </c:pt>
              </c:strCache>
            </c:strRef>
          </c:tx>
          <c:spPr>
            <a:solidFill>
              <a:schemeClr val="accent5"/>
            </a:solidFill>
            <a:ln>
              <a:solidFill>
                <a:schemeClr val="tx1"/>
              </a:solidFill>
            </a:ln>
          </c:spPr>
          <c:invertIfNegative val="0"/>
          <c:errBars>
            <c:errBarType val="both"/>
            <c:errValType val="cust"/>
            <c:noEndCap val="0"/>
            <c:plus>
              <c:numRef>
                <c:f>'T=24'!$Q$3:$Q$6</c:f>
                <c:numCache>
                  <c:formatCode>General</c:formatCode>
                  <c:ptCount val="4"/>
                  <c:pt idx="0">
                    <c:v>4573.8386504117088</c:v>
                  </c:pt>
                  <c:pt idx="1">
                    <c:v>2458.3192089989743</c:v>
                  </c:pt>
                  <c:pt idx="2">
                    <c:v>34.195516275285762</c:v>
                  </c:pt>
                  <c:pt idx="3">
                    <c:v>34.195516275285762</c:v>
                  </c:pt>
                </c:numCache>
              </c:numRef>
            </c:plus>
            <c:minus>
              <c:numRef>
                <c:f>'T=24'!$Q$3:$Q$6</c:f>
                <c:numCache>
                  <c:formatCode>General</c:formatCode>
                  <c:ptCount val="4"/>
                  <c:pt idx="0">
                    <c:v>4573.8386504117088</c:v>
                  </c:pt>
                  <c:pt idx="1">
                    <c:v>2458.3192089989743</c:v>
                  </c:pt>
                  <c:pt idx="2">
                    <c:v>34.195516275285762</c:v>
                  </c:pt>
                  <c:pt idx="3">
                    <c:v>34.195516275285762</c:v>
                  </c:pt>
                </c:numCache>
              </c:numRef>
            </c:minus>
          </c:errBars>
          <c:cat>
            <c:strRef>
              <c:f>'T=24'!$O$3:$O$6</c:f>
              <c:strCache>
                <c:ptCount val="4"/>
                <c:pt idx="0">
                  <c:v>LVS</c:v>
                </c:pt>
                <c:pt idx="1">
                  <c:v>LVS PriM+</c:v>
                </c:pt>
                <c:pt idx="2">
                  <c:v>ΔPmrA PriM-V</c:v>
                </c:pt>
                <c:pt idx="3">
                  <c:v>∆pmrA</c:v>
                </c:pt>
              </c:strCache>
            </c:strRef>
          </c:cat>
          <c:val>
            <c:numRef>
              <c:f>'T=24'!$P$3:$P$6</c:f>
              <c:numCache>
                <c:formatCode>0.00E+00</c:formatCode>
                <c:ptCount val="4"/>
                <c:pt idx="0">
                  <c:v>8300</c:v>
                </c:pt>
                <c:pt idx="1">
                  <c:v>9966.6666666666661</c:v>
                </c:pt>
                <c:pt idx="2">
                  <c:v>53.333333333333336</c:v>
                </c:pt>
                <c:pt idx="3">
                  <c:v>22.666666666666668</c:v>
                </c:pt>
              </c:numCache>
            </c:numRef>
          </c:val>
          <c:extLst>
            <c:ext xmlns:c16="http://schemas.microsoft.com/office/drawing/2014/chart" uri="{C3380CC4-5D6E-409C-BE32-E72D297353CC}">
              <c16:uniqueId val="{00000000-1994-42D7-A8E8-3A197967696F}"/>
            </c:ext>
          </c:extLst>
        </c:ser>
        <c:dLbls>
          <c:showLegendKey val="0"/>
          <c:showVal val="0"/>
          <c:showCatName val="0"/>
          <c:showSerName val="0"/>
          <c:showPercent val="0"/>
          <c:showBubbleSize val="0"/>
        </c:dLbls>
        <c:gapWidth val="150"/>
        <c:axId val="1794037064"/>
        <c:axId val="1793997192"/>
      </c:barChart>
      <c:catAx>
        <c:axId val="1794037064"/>
        <c:scaling>
          <c:orientation val="minMax"/>
        </c:scaling>
        <c:delete val="0"/>
        <c:axPos val="b"/>
        <c:numFmt formatCode="General" sourceLinked="0"/>
        <c:majorTickMark val="out"/>
        <c:minorTickMark val="none"/>
        <c:tickLblPos val="nextTo"/>
        <c:txPr>
          <a:bodyPr/>
          <a:lstStyle/>
          <a:p>
            <a:pPr>
              <a:defRPr sz="1800"/>
            </a:pPr>
            <a:endParaRPr lang="en-US"/>
          </a:p>
        </c:txPr>
        <c:crossAx val="1793997192"/>
        <c:crosses val="autoZero"/>
        <c:auto val="1"/>
        <c:lblAlgn val="ctr"/>
        <c:lblOffset val="100"/>
        <c:noMultiLvlLbl val="0"/>
      </c:catAx>
      <c:valAx>
        <c:axId val="1793997192"/>
        <c:scaling>
          <c:logBase val="10"/>
          <c:orientation val="minMax"/>
        </c:scaling>
        <c:delete val="0"/>
        <c:axPos val="l"/>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mn-lt"/>
                    <a:ea typeface="+mn-ea"/>
                    <a:cs typeface="+mn-cs"/>
                  </a:defRPr>
                </a:pPr>
                <a:r>
                  <a:rPr lang="en-US" sz="1800" b="1" i="0" baseline="0" dirty="0">
                    <a:effectLst/>
                  </a:rPr>
                  <a:t>Intracellular Bacteria (CFU)</a:t>
                </a:r>
                <a:endParaRPr lang="en-US" dirty="0">
                  <a:effectLst/>
                </a:endParaRPr>
              </a:p>
            </c:rich>
          </c:tx>
          <c:layout>
            <c:manualLayout>
              <c:xMode val="edge"/>
              <c:yMode val="edge"/>
              <c:x val="8.5182555964124967E-2"/>
              <c:y val="0.1262796459059852"/>
            </c:manualLayout>
          </c:layout>
          <c:overlay val="0"/>
        </c:title>
        <c:numFmt formatCode="0.E+00" sourceLinked="0"/>
        <c:majorTickMark val="out"/>
        <c:minorTickMark val="none"/>
        <c:tickLblPos val="nextTo"/>
        <c:txPr>
          <a:bodyPr/>
          <a:lstStyle/>
          <a:p>
            <a:pPr>
              <a:defRPr sz="1400"/>
            </a:pPr>
            <a:endParaRPr lang="en-US"/>
          </a:p>
        </c:txPr>
        <c:crossAx val="179403706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202281567213699"/>
          <c:y val="4.4444444444444398E-2"/>
          <c:w val="0.696153353571767"/>
          <c:h val="0.70773057437587739"/>
        </c:manualLayout>
      </c:layout>
      <c:barChart>
        <c:barDir val="col"/>
        <c:grouping val="clustered"/>
        <c:varyColors val="0"/>
        <c:ser>
          <c:idx val="0"/>
          <c:order val="0"/>
          <c:tx>
            <c:strRef>
              <c:f>'T=24'!$P$2</c:f>
              <c:strCache>
                <c:ptCount val="1"/>
                <c:pt idx="0">
                  <c:v>Average CFU per well</c:v>
                </c:pt>
              </c:strCache>
            </c:strRef>
          </c:tx>
          <c:spPr>
            <a:solidFill>
              <a:schemeClr val="accent5"/>
            </a:solidFill>
            <a:ln>
              <a:noFill/>
            </a:ln>
            <a:effectLst/>
          </c:spPr>
          <c:invertIfNegative val="0"/>
          <c:dPt>
            <c:idx val="0"/>
            <c:invertIfNegative val="0"/>
            <c:bubble3D val="0"/>
            <c:spPr>
              <a:solidFill>
                <a:schemeClr val="accent5"/>
              </a:solidFill>
              <a:ln>
                <a:solidFill>
                  <a:schemeClr val="tx1"/>
                </a:solidFill>
              </a:ln>
              <a:effectLst/>
            </c:spPr>
            <c:extLst>
              <c:ext xmlns:c16="http://schemas.microsoft.com/office/drawing/2014/chart" uri="{C3380CC4-5D6E-409C-BE32-E72D297353CC}">
                <c16:uniqueId val="{00000000-11F2-4A8E-B8CD-C94E275C49A8}"/>
              </c:ext>
            </c:extLst>
          </c:dPt>
          <c:dPt>
            <c:idx val="1"/>
            <c:invertIfNegative val="0"/>
            <c:bubble3D val="0"/>
            <c:spPr>
              <a:solidFill>
                <a:schemeClr val="accent5"/>
              </a:solidFill>
              <a:ln>
                <a:solidFill>
                  <a:schemeClr val="tx1"/>
                </a:solidFill>
              </a:ln>
              <a:effectLst/>
            </c:spPr>
            <c:extLst>
              <c:ext xmlns:c16="http://schemas.microsoft.com/office/drawing/2014/chart" uri="{C3380CC4-5D6E-409C-BE32-E72D297353CC}">
                <c16:uniqueId val="{00000001-11F2-4A8E-B8CD-C94E275C49A8}"/>
              </c:ext>
            </c:extLst>
          </c:dPt>
          <c:dPt>
            <c:idx val="2"/>
            <c:invertIfNegative val="0"/>
            <c:bubble3D val="0"/>
            <c:spPr>
              <a:solidFill>
                <a:schemeClr val="accent5"/>
              </a:solidFill>
              <a:ln>
                <a:solidFill>
                  <a:schemeClr val="tx1"/>
                </a:solidFill>
              </a:ln>
              <a:effectLst/>
            </c:spPr>
            <c:extLst>
              <c:ext xmlns:c16="http://schemas.microsoft.com/office/drawing/2014/chart" uri="{C3380CC4-5D6E-409C-BE32-E72D297353CC}">
                <c16:uniqueId val="{00000002-11F2-4A8E-B8CD-C94E275C49A8}"/>
              </c:ext>
            </c:extLst>
          </c:dPt>
          <c:errBars>
            <c:errBarType val="both"/>
            <c:errValType val="cust"/>
            <c:noEndCap val="0"/>
            <c:plus>
              <c:numRef>
                <c:f>'T=24'!$Q$3:$Q$6</c:f>
                <c:numCache>
                  <c:formatCode>General</c:formatCode>
                  <c:ptCount val="4"/>
                  <c:pt idx="0">
                    <c:v>3800</c:v>
                  </c:pt>
                  <c:pt idx="1">
                    <c:v>6127.8707558172273</c:v>
                  </c:pt>
                  <c:pt idx="2">
                    <c:v>185.20259177452135</c:v>
                  </c:pt>
                  <c:pt idx="3">
                    <c:v>0</c:v>
                  </c:pt>
                </c:numCache>
              </c:numRef>
            </c:plus>
            <c:minus>
              <c:numRef>
                <c:f>'T=24'!$Q$3:$Q$6</c:f>
                <c:numCache>
                  <c:formatCode>General</c:formatCode>
                  <c:ptCount val="4"/>
                  <c:pt idx="0">
                    <c:v>3800</c:v>
                  </c:pt>
                  <c:pt idx="1">
                    <c:v>6127.8707558172273</c:v>
                  </c:pt>
                  <c:pt idx="2">
                    <c:v>185.20259177452135</c:v>
                  </c:pt>
                  <c:pt idx="3">
                    <c:v>0</c:v>
                  </c:pt>
                </c:numCache>
              </c:numRef>
            </c:minus>
            <c:spPr>
              <a:solidFill>
                <a:schemeClr val="tx1"/>
              </a:solidFill>
              <a:ln w="6350" cap="flat" cmpd="sng" algn="ctr">
                <a:solidFill>
                  <a:schemeClr val="tx1"/>
                </a:solidFill>
                <a:prstDash val="solid"/>
                <a:round/>
              </a:ln>
              <a:effectLst/>
            </c:spPr>
          </c:errBars>
          <c:cat>
            <c:strRef>
              <c:f>'T=24'!$O$3:$O$6</c:f>
              <c:strCache>
                <c:ptCount val="4"/>
                <c:pt idx="0">
                  <c:v>LVS</c:v>
                </c:pt>
                <c:pt idx="1">
                  <c:v>∆pmrA(old)</c:v>
                </c:pt>
                <c:pt idx="2">
                  <c:v>∆pmrA(new)</c:v>
                </c:pt>
                <c:pt idx="3">
                  <c:v>∆pigR</c:v>
                </c:pt>
              </c:strCache>
            </c:strRef>
          </c:cat>
          <c:val>
            <c:numRef>
              <c:f>'T=24'!$P$3:$P$6</c:f>
              <c:numCache>
                <c:formatCode>0.00E+00</c:formatCode>
                <c:ptCount val="4"/>
                <c:pt idx="0">
                  <c:v>14800</c:v>
                </c:pt>
                <c:pt idx="1">
                  <c:v>8760</c:v>
                </c:pt>
                <c:pt idx="2">
                  <c:v>600</c:v>
                </c:pt>
                <c:pt idx="3">
                  <c:v>0</c:v>
                </c:pt>
              </c:numCache>
            </c:numRef>
          </c:val>
          <c:extLst>
            <c:ext xmlns:c16="http://schemas.microsoft.com/office/drawing/2014/chart" uri="{C3380CC4-5D6E-409C-BE32-E72D297353CC}">
              <c16:uniqueId val="{00000000-32FC-4E5D-998E-FD30DECDE14B}"/>
            </c:ext>
          </c:extLst>
        </c:ser>
        <c:dLbls>
          <c:showLegendKey val="0"/>
          <c:showVal val="0"/>
          <c:showCatName val="0"/>
          <c:showSerName val="0"/>
          <c:showPercent val="0"/>
          <c:showBubbleSize val="0"/>
        </c:dLbls>
        <c:gapWidth val="150"/>
        <c:axId val="1794037064"/>
        <c:axId val="1793997192"/>
      </c:barChart>
      <c:catAx>
        <c:axId val="1794037064"/>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93997192"/>
        <c:crosses val="autoZero"/>
        <c:auto val="1"/>
        <c:lblAlgn val="ctr"/>
        <c:lblOffset val="100"/>
        <c:noMultiLvlLbl val="0"/>
      </c:catAx>
      <c:valAx>
        <c:axId val="1793997192"/>
        <c:scaling>
          <c:logBase val="10"/>
          <c:orientation val="minMax"/>
        </c:scaling>
        <c:delete val="0"/>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dirty="0"/>
                  <a:t>Intracellular</a:t>
                </a:r>
                <a:r>
                  <a:rPr lang="en-US" sz="2000" baseline="0" dirty="0"/>
                  <a:t> Bacteria (CFU)</a:t>
                </a:r>
                <a:endParaRPr lang="en-US" sz="2000" dirty="0"/>
              </a:p>
            </c:rich>
          </c:tx>
          <c:layout>
            <c:manualLayout>
              <c:xMode val="edge"/>
              <c:yMode val="edge"/>
              <c:x val="6.390889184289518E-2"/>
              <c:y val="0.12808457807525286"/>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0.E+0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9403706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C10CD-8E9C-433E-8067-BCC89BC1EAAD}"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1F311-C068-4B7F-B495-2DB603180386}" type="slidenum">
              <a:rPr lang="en-US" smtClean="0"/>
              <a:t>‹#›</a:t>
            </a:fld>
            <a:endParaRPr lang="en-US"/>
          </a:p>
        </p:txBody>
      </p:sp>
    </p:spTree>
    <p:extLst>
      <p:ext uri="{BB962C8B-B14F-4D97-AF65-F5344CB8AC3E}">
        <p14:creationId xmlns:p14="http://schemas.microsoft.com/office/powerpoint/2010/main" val="132910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726701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Results of the intramacrophage infection assay testing the mutation in the small molecule binding pocket after 24 hours of growth. This data suggests that disruption of the small molecule binding pocket restores the ability of cells lacking pmrA to replicate in macrophage. Potentially indicating that the pocket region is critical to the function of PriM. But bear in mind that both of these experiments need repeating. It is possible that I won’t fully uncover the function of PriM using the structure alone. So I am also going to be also taking a genetic approach to identify factors that are critical to the function of PriM. </a:t>
            </a:r>
            <a:endParaRPr/>
          </a:p>
        </p:txBody>
      </p:sp>
      <p:sp>
        <p:nvSpPr>
          <p:cNvPr id="229" name="Google Shape;22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For my second aim I am going to take a more genetic based approach. We can use transposon mutagenesis to identify factors that are critical to the functions of </a:t>
            </a:r>
            <a:r>
              <a:rPr lang="en-US" dirty="0" err="1"/>
              <a:t>PriM</a:t>
            </a:r>
            <a:r>
              <a:rPr lang="en-US" dirty="0"/>
              <a:t>. This transposon has been used successfully in </a:t>
            </a:r>
            <a:r>
              <a:rPr lang="en-US" dirty="0" err="1"/>
              <a:t>francisella</a:t>
            </a:r>
            <a:r>
              <a:rPr lang="en-US" dirty="0"/>
              <a:t> and this plasmid contains the mariner transposon which recognizes TA dinucleotides which are highly abundant in </a:t>
            </a:r>
            <a:r>
              <a:rPr lang="en-US" dirty="0" err="1"/>
              <a:t>francisella</a:t>
            </a:r>
            <a:r>
              <a:rPr lang="en-US" dirty="0"/>
              <a:t>. We expect that these mutants would be in genes that produce products that are necessary for </a:t>
            </a:r>
            <a:r>
              <a:rPr lang="en-US" dirty="0" err="1"/>
              <a:t>PriM</a:t>
            </a:r>
            <a:r>
              <a:rPr lang="en-US" dirty="0"/>
              <a:t> to prevent intramacrophage growth. </a:t>
            </a:r>
            <a:endParaRPr dirty="0"/>
          </a:p>
        </p:txBody>
      </p:sp>
      <p:sp>
        <p:nvSpPr>
          <p:cNvPr id="241" name="Google Shape;24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what the expected outcome of what the transposon mutant selection will look like. The wildtype will have a certain level of intramacrophage replication that will not be seen in the cells lacking </a:t>
            </a:r>
            <a:r>
              <a:rPr lang="en-US" dirty="0" err="1"/>
              <a:t>pmrA</a:t>
            </a:r>
            <a:r>
              <a:rPr lang="en-US" dirty="0"/>
              <a:t>. When both </a:t>
            </a:r>
            <a:r>
              <a:rPr lang="en-US" dirty="0" err="1"/>
              <a:t>pmrA</a:t>
            </a:r>
            <a:r>
              <a:rPr lang="en-US" dirty="0"/>
              <a:t> and </a:t>
            </a:r>
            <a:r>
              <a:rPr lang="en-US" dirty="0" err="1"/>
              <a:t>PriM</a:t>
            </a:r>
            <a:r>
              <a:rPr lang="en-US" dirty="0"/>
              <a:t> are deleted we recover most of that replication. This is the strain with the extra </a:t>
            </a:r>
            <a:r>
              <a:rPr lang="en-US" dirty="0" err="1"/>
              <a:t>priM</a:t>
            </a:r>
            <a:r>
              <a:rPr lang="en-US" dirty="0"/>
              <a:t> before the transposon mutagenesis which should not have good replication and we are expecting to get some transposon mutants that grow better than the cells that are producing </a:t>
            </a:r>
            <a:r>
              <a:rPr lang="en-US" dirty="0" err="1"/>
              <a:t>PriM</a:t>
            </a:r>
            <a:r>
              <a:rPr lang="en-US" dirty="0"/>
              <a:t> indicating that the gene that the transposon has interrupted is critical for </a:t>
            </a:r>
            <a:r>
              <a:rPr lang="en-US" dirty="0" err="1"/>
              <a:t>priM</a:t>
            </a:r>
            <a:r>
              <a:rPr lang="en-US" dirty="0"/>
              <a:t> to function as an anti-virulence factor. </a:t>
            </a:r>
            <a:endParaRPr dirty="0"/>
          </a:p>
        </p:txBody>
      </p:sp>
      <p:sp>
        <p:nvSpPr>
          <p:cNvPr id="248" name="Google Shape;24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LVS </a:t>
            </a:r>
            <a:r>
              <a:rPr lang="en-US" dirty="0" err="1"/>
              <a:t>PriM</a:t>
            </a:r>
            <a:r>
              <a:rPr lang="en-US" dirty="0"/>
              <a:t>+ strain made and here it was tested in the mac assay to ensure that the extra </a:t>
            </a:r>
            <a:r>
              <a:rPr lang="en-US" dirty="0" err="1"/>
              <a:t>PriM</a:t>
            </a:r>
            <a:r>
              <a:rPr lang="en-US" dirty="0"/>
              <a:t> did not affect intramacrophage growth, also tested </a:t>
            </a:r>
            <a:r>
              <a:rPr lang="en-US" dirty="0" err="1"/>
              <a:t>dPmrA</a:t>
            </a:r>
            <a:r>
              <a:rPr lang="en-US" dirty="0"/>
              <a:t> with VSVG tag on </a:t>
            </a:r>
            <a:r>
              <a:rPr lang="en-US" dirty="0" err="1"/>
              <a:t>PriM</a:t>
            </a:r>
            <a:r>
              <a:rPr lang="en-US" dirty="0"/>
              <a:t> to make sure the tag did not affect the phenotype of the </a:t>
            </a:r>
            <a:r>
              <a:rPr lang="en-US" dirty="0" err="1"/>
              <a:t>dPmrA</a:t>
            </a:r>
            <a:r>
              <a:rPr lang="en-US" dirty="0"/>
              <a:t> strain </a:t>
            </a:r>
          </a:p>
        </p:txBody>
      </p:sp>
      <p:sp>
        <p:nvSpPr>
          <p:cNvPr id="4" name="Slide Number Placeholder 3"/>
          <p:cNvSpPr>
            <a:spLocks noGrp="1"/>
          </p:cNvSpPr>
          <p:nvPr>
            <p:ph type="sldNum" sz="quarter" idx="5"/>
          </p:nvPr>
        </p:nvSpPr>
        <p:spPr/>
        <p:txBody>
          <a:bodyPr/>
          <a:lstStyle/>
          <a:p>
            <a:fld id="{3941F311-C068-4B7F-B495-2DB603180386}" type="slidenum">
              <a:rPr lang="en-US" smtClean="0"/>
              <a:t>17</a:t>
            </a:fld>
            <a:endParaRPr lang="en-US"/>
          </a:p>
        </p:txBody>
      </p:sp>
    </p:spTree>
    <p:extLst>
      <p:ext uri="{BB962C8B-B14F-4D97-AF65-F5344CB8AC3E}">
        <p14:creationId xmlns:p14="http://schemas.microsoft.com/office/powerpoint/2010/main" val="838878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I have shown you the data supporting this information and it was found that PmrA functions mostly as a negative regulator with the largest effect on the gene PriM which stands for the PmrA repressed inhibitor of intramacrophage growth. So now Ill show you the model for PmrAs role in macrophage. </a:t>
            </a:r>
            <a:endParaRPr/>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I am showing you results from an intramacrophage infection assay with the number of intracellular bacteria in on the y-axis comparing 4 different strains. In this assay we know that about 100 bacterial cells get into the macrophage and you can see a large increase in bacterial number in the wildtype cells after 24 hours. when </a:t>
            </a:r>
            <a:r>
              <a:rPr lang="en-US" dirty="0" err="1"/>
              <a:t>pmrA</a:t>
            </a:r>
            <a:r>
              <a:rPr lang="en-US" dirty="0"/>
              <a:t> is absent meaning that </a:t>
            </a:r>
            <a:r>
              <a:rPr lang="en-US" dirty="0" err="1"/>
              <a:t>priM</a:t>
            </a:r>
            <a:r>
              <a:rPr lang="en-US" dirty="0"/>
              <a:t> is being produced, the cells can no longer replicate to high numbers. However when both </a:t>
            </a:r>
            <a:r>
              <a:rPr lang="en-US" dirty="0" err="1"/>
              <a:t>pmrA</a:t>
            </a:r>
            <a:r>
              <a:rPr lang="en-US" dirty="0"/>
              <a:t> and </a:t>
            </a:r>
            <a:r>
              <a:rPr lang="en-US" dirty="0" err="1"/>
              <a:t>PriM</a:t>
            </a:r>
            <a:r>
              <a:rPr lang="en-US" dirty="0"/>
              <a:t> are deleted we can almost completely recover the wildtype level of intramacrophage growth. So now we know that the production of </a:t>
            </a:r>
            <a:r>
              <a:rPr lang="en-US" dirty="0" err="1"/>
              <a:t>PriM</a:t>
            </a:r>
            <a:r>
              <a:rPr lang="en-US" dirty="0"/>
              <a:t> is inhibitory to intramacrophage growth. </a:t>
            </a: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62161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Crystal structure of </a:t>
            </a:r>
            <a:r>
              <a:rPr lang="en-US" dirty="0" err="1"/>
              <a:t>PriM</a:t>
            </a:r>
            <a:r>
              <a:rPr lang="en-US" dirty="0"/>
              <a:t> as solved by our collaborators at Duke. Described as a novel fold with no structural homology to known proteins. Structure revealed an electropositive flexible tip, a potential small molecule binding pocket where acetate was found during crystallization, disulfide bond. Not shown in this structure is  a secretion signal that would be cleaved by the transport machinery and the presence of that secretion signal and disulfide bond suggest that </a:t>
            </a:r>
            <a:r>
              <a:rPr lang="en-US" dirty="0" err="1"/>
              <a:t>PriM</a:t>
            </a:r>
            <a:r>
              <a:rPr lang="en-US" dirty="0"/>
              <a:t> makes it into the periplasm. </a:t>
            </a:r>
            <a:endParaRPr dirty="0"/>
          </a:p>
        </p:txBody>
      </p:sp>
      <p:sp>
        <p:nvSpPr>
          <p:cNvPr id="173" name="Google Shape;17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have a crystal structure of PriM that was solved by our collaborators at Duke university and we can use this structure to create targeted mutations based on structural features that may be critical to the function of PriM.</a:t>
            </a:r>
            <a:endParaRPr/>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have been able to test both of these mutants in macrophage with some preliminary results but I just want to point out that these experiments bear repeating to confirm. </a:t>
            </a:r>
            <a:endParaRPr/>
          </a:p>
        </p:txBody>
      </p:sp>
      <p:sp>
        <p:nvSpPr>
          <p:cNvPr id="207" name="Google Shape;2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Results of the intramacrophage infection assay testing the importance of the disulfide bond after 24 hours of growth. The first strain is our wildtype, the second is the cysteine mutation in our wildtype background to ensure the mutation is not exerting any downstream effects. The third strain  is our dpmrA strain and the last one is the cysteine mutation in the dpmrA background where priM is actually being produced. This data suggests that the removal of the disulfide bond does not affect the function of PriM.  </a:t>
            </a:r>
            <a:endParaRPr/>
          </a:p>
        </p:txBody>
      </p:sp>
      <p:sp>
        <p:nvSpPr>
          <p:cNvPr id="217" name="Google Shape;21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2E1A-7BC2-4C9F-B164-FD0B6AC638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930066-FD44-4A4B-A669-943F2878CE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E55CCB-1030-43D0-B69C-CDE4B0AFA66A}"/>
              </a:ext>
            </a:extLst>
          </p:cNvPr>
          <p:cNvSpPr>
            <a:spLocks noGrp="1"/>
          </p:cNvSpPr>
          <p:nvPr>
            <p:ph type="dt" sz="half" idx="10"/>
          </p:nvPr>
        </p:nvSpPr>
        <p:spPr/>
        <p:txBody>
          <a:bodyPr/>
          <a:lstStyle/>
          <a:p>
            <a:fld id="{A19B2515-FAEE-41A0-BE31-889F35AC87CE}" type="datetimeFigureOut">
              <a:rPr lang="en-US" smtClean="0"/>
              <a:t>12/8/2019</a:t>
            </a:fld>
            <a:endParaRPr lang="en-US"/>
          </a:p>
        </p:txBody>
      </p:sp>
      <p:sp>
        <p:nvSpPr>
          <p:cNvPr id="5" name="Footer Placeholder 4">
            <a:extLst>
              <a:ext uri="{FF2B5EF4-FFF2-40B4-BE49-F238E27FC236}">
                <a16:creationId xmlns:a16="http://schemas.microsoft.com/office/drawing/2014/main" id="{48B10552-9A8E-4EB8-90BD-4CA14446A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1CBCB-AF31-4CDD-AD00-9394BDCBA261}"/>
              </a:ext>
            </a:extLst>
          </p:cNvPr>
          <p:cNvSpPr>
            <a:spLocks noGrp="1"/>
          </p:cNvSpPr>
          <p:nvPr>
            <p:ph type="sldNum" sz="quarter" idx="12"/>
          </p:nvPr>
        </p:nvSpPr>
        <p:spPr/>
        <p:txBody>
          <a:bodyPr/>
          <a:lstStyle/>
          <a:p>
            <a:fld id="{9626A3F2-FB80-4514-ABE0-403E896EB219}" type="slidenum">
              <a:rPr lang="en-US" smtClean="0"/>
              <a:t>‹#›</a:t>
            </a:fld>
            <a:endParaRPr lang="en-US"/>
          </a:p>
        </p:txBody>
      </p:sp>
    </p:spTree>
    <p:extLst>
      <p:ext uri="{BB962C8B-B14F-4D97-AF65-F5344CB8AC3E}">
        <p14:creationId xmlns:p14="http://schemas.microsoft.com/office/powerpoint/2010/main" val="93623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8A4A0-9A8A-4C0E-AC5C-11BD762947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33131D-40BD-42EC-A9E5-C7AF8D84DE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3A891-49D9-41DC-901E-6682A0C71B80}"/>
              </a:ext>
            </a:extLst>
          </p:cNvPr>
          <p:cNvSpPr>
            <a:spLocks noGrp="1"/>
          </p:cNvSpPr>
          <p:nvPr>
            <p:ph type="dt" sz="half" idx="10"/>
          </p:nvPr>
        </p:nvSpPr>
        <p:spPr/>
        <p:txBody>
          <a:bodyPr/>
          <a:lstStyle/>
          <a:p>
            <a:fld id="{A19B2515-FAEE-41A0-BE31-889F35AC87CE}" type="datetimeFigureOut">
              <a:rPr lang="en-US" smtClean="0"/>
              <a:t>12/8/2019</a:t>
            </a:fld>
            <a:endParaRPr lang="en-US"/>
          </a:p>
        </p:txBody>
      </p:sp>
      <p:sp>
        <p:nvSpPr>
          <p:cNvPr id="5" name="Footer Placeholder 4">
            <a:extLst>
              <a:ext uri="{FF2B5EF4-FFF2-40B4-BE49-F238E27FC236}">
                <a16:creationId xmlns:a16="http://schemas.microsoft.com/office/drawing/2014/main" id="{8C7D382D-39F7-4D26-BCC0-438A50F30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73406-73EA-4B45-BDB9-64E76A309FED}"/>
              </a:ext>
            </a:extLst>
          </p:cNvPr>
          <p:cNvSpPr>
            <a:spLocks noGrp="1"/>
          </p:cNvSpPr>
          <p:nvPr>
            <p:ph type="sldNum" sz="quarter" idx="12"/>
          </p:nvPr>
        </p:nvSpPr>
        <p:spPr/>
        <p:txBody>
          <a:bodyPr/>
          <a:lstStyle/>
          <a:p>
            <a:fld id="{9626A3F2-FB80-4514-ABE0-403E896EB219}" type="slidenum">
              <a:rPr lang="en-US" smtClean="0"/>
              <a:t>‹#›</a:t>
            </a:fld>
            <a:endParaRPr lang="en-US"/>
          </a:p>
        </p:txBody>
      </p:sp>
    </p:spTree>
    <p:extLst>
      <p:ext uri="{BB962C8B-B14F-4D97-AF65-F5344CB8AC3E}">
        <p14:creationId xmlns:p14="http://schemas.microsoft.com/office/powerpoint/2010/main" val="16624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21E1FF-DED8-4F63-BB2A-C1E1DB9E51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6142E6-4A72-4677-9186-C55F804A3D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6E2D0-FCCD-48B8-851A-80112D061C69}"/>
              </a:ext>
            </a:extLst>
          </p:cNvPr>
          <p:cNvSpPr>
            <a:spLocks noGrp="1"/>
          </p:cNvSpPr>
          <p:nvPr>
            <p:ph type="dt" sz="half" idx="10"/>
          </p:nvPr>
        </p:nvSpPr>
        <p:spPr/>
        <p:txBody>
          <a:bodyPr/>
          <a:lstStyle/>
          <a:p>
            <a:fld id="{A19B2515-FAEE-41A0-BE31-889F35AC87CE}" type="datetimeFigureOut">
              <a:rPr lang="en-US" smtClean="0"/>
              <a:t>12/8/2019</a:t>
            </a:fld>
            <a:endParaRPr lang="en-US"/>
          </a:p>
        </p:txBody>
      </p:sp>
      <p:sp>
        <p:nvSpPr>
          <p:cNvPr id="5" name="Footer Placeholder 4">
            <a:extLst>
              <a:ext uri="{FF2B5EF4-FFF2-40B4-BE49-F238E27FC236}">
                <a16:creationId xmlns:a16="http://schemas.microsoft.com/office/drawing/2014/main" id="{1FD6FA0F-C50F-4567-97F9-D0B511F34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C65D2-3C25-4D0F-BEC2-0AC856CAD780}"/>
              </a:ext>
            </a:extLst>
          </p:cNvPr>
          <p:cNvSpPr>
            <a:spLocks noGrp="1"/>
          </p:cNvSpPr>
          <p:nvPr>
            <p:ph type="sldNum" sz="quarter" idx="12"/>
          </p:nvPr>
        </p:nvSpPr>
        <p:spPr/>
        <p:txBody>
          <a:bodyPr/>
          <a:lstStyle/>
          <a:p>
            <a:fld id="{9626A3F2-FB80-4514-ABE0-403E896EB219}" type="slidenum">
              <a:rPr lang="en-US" smtClean="0"/>
              <a:t>‹#›</a:t>
            </a:fld>
            <a:endParaRPr lang="en-US"/>
          </a:p>
        </p:txBody>
      </p:sp>
    </p:spTree>
    <p:extLst>
      <p:ext uri="{BB962C8B-B14F-4D97-AF65-F5344CB8AC3E}">
        <p14:creationId xmlns:p14="http://schemas.microsoft.com/office/powerpoint/2010/main" val="345967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DC90D-3806-416B-8931-C264B37ABA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E0A197-9A9C-4665-9F0A-BCE4C63671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A3B35-9F16-4125-89BD-78E350A4D6CB}"/>
              </a:ext>
            </a:extLst>
          </p:cNvPr>
          <p:cNvSpPr>
            <a:spLocks noGrp="1"/>
          </p:cNvSpPr>
          <p:nvPr>
            <p:ph type="dt" sz="half" idx="10"/>
          </p:nvPr>
        </p:nvSpPr>
        <p:spPr/>
        <p:txBody>
          <a:bodyPr/>
          <a:lstStyle/>
          <a:p>
            <a:fld id="{A19B2515-FAEE-41A0-BE31-889F35AC87CE}" type="datetimeFigureOut">
              <a:rPr lang="en-US" smtClean="0"/>
              <a:t>12/8/2019</a:t>
            </a:fld>
            <a:endParaRPr lang="en-US"/>
          </a:p>
        </p:txBody>
      </p:sp>
      <p:sp>
        <p:nvSpPr>
          <p:cNvPr id="5" name="Footer Placeholder 4">
            <a:extLst>
              <a:ext uri="{FF2B5EF4-FFF2-40B4-BE49-F238E27FC236}">
                <a16:creationId xmlns:a16="http://schemas.microsoft.com/office/drawing/2014/main" id="{7931C0AC-2BAE-4E09-991C-76F23F19C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F31E7-11C8-4672-AC3E-CD76F66656F7}"/>
              </a:ext>
            </a:extLst>
          </p:cNvPr>
          <p:cNvSpPr>
            <a:spLocks noGrp="1"/>
          </p:cNvSpPr>
          <p:nvPr>
            <p:ph type="sldNum" sz="quarter" idx="12"/>
          </p:nvPr>
        </p:nvSpPr>
        <p:spPr/>
        <p:txBody>
          <a:bodyPr/>
          <a:lstStyle/>
          <a:p>
            <a:fld id="{9626A3F2-FB80-4514-ABE0-403E896EB219}" type="slidenum">
              <a:rPr lang="en-US" smtClean="0"/>
              <a:t>‹#›</a:t>
            </a:fld>
            <a:endParaRPr lang="en-US"/>
          </a:p>
        </p:txBody>
      </p:sp>
    </p:spTree>
    <p:extLst>
      <p:ext uri="{BB962C8B-B14F-4D97-AF65-F5344CB8AC3E}">
        <p14:creationId xmlns:p14="http://schemas.microsoft.com/office/powerpoint/2010/main" val="2485931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EBA9-E065-4387-9D4D-56D7D57AC5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30F37-B827-4CA1-9E0E-C9A32D7561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29F1EA-8A71-4095-B9E1-05CC9F11FCDA}"/>
              </a:ext>
            </a:extLst>
          </p:cNvPr>
          <p:cNvSpPr>
            <a:spLocks noGrp="1"/>
          </p:cNvSpPr>
          <p:nvPr>
            <p:ph type="dt" sz="half" idx="10"/>
          </p:nvPr>
        </p:nvSpPr>
        <p:spPr/>
        <p:txBody>
          <a:bodyPr/>
          <a:lstStyle/>
          <a:p>
            <a:fld id="{A19B2515-FAEE-41A0-BE31-889F35AC87CE}" type="datetimeFigureOut">
              <a:rPr lang="en-US" smtClean="0"/>
              <a:t>12/8/2019</a:t>
            </a:fld>
            <a:endParaRPr lang="en-US"/>
          </a:p>
        </p:txBody>
      </p:sp>
      <p:sp>
        <p:nvSpPr>
          <p:cNvPr id="5" name="Footer Placeholder 4">
            <a:extLst>
              <a:ext uri="{FF2B5EF4-FFF2-40B4-BE49-F238E27FC236}">
                <a16:creationId xmlns:a16="http://schemas.microsoft.com/office/drawing/2014/main" id="{A4C0C5EA-2829-45D6-8050-E08734220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5E058-9FCD-4645-B1F3-45ADE4CD6F9D}"/>
              </a:ext>
            </a:extLst>
          </p:cNvPr>
          <p:cNvSpPr>
            <a:spLocks noGrp="1"/>
          </p:cNvSpPr>
          <p:nvPr>
            <p:ph type="sldNum" sz="quarter" idx="12"/>
          </p:nvPr>
        </p:nvSpPr>
        <p:spPr/>
        <p:txBody>
          <a:bodyPr/>
          <a:lstStyle/>
          <a:p>
            <a:fld id="{9626A3F2-FB80-4514-ABE0-403E896EB219}" type="slidenum">
              <a:rPr lang="en-US" smtClean="0"/>
              <a:t>‹#›</a:t>
            </a:fld>
            <a:endParaRPr lang="en-US"/>
          </a:p>
        </p:txBody>
      </p:sp>
    </p:spTree>
    <p:extLst>
      <p:ext uri="{BB962C8B-B14F-4D97-AF65-F5344CB8AC3E}">
        <p14:creationId xmlns:p14="http://schemas.microsoft.com/office/powerpoint/2010/main" val="235816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F63F-125B-4161-BAB8-AF50B31128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8AC741-0608-4D9E-AAE7-1E8D2EA90E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2CCD13-94E3-4429-9FD9-0FC92529A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BCD092-6C30-463D-96D8-689E30E1B9EE}"/>
              </a:ext>
            </a:extLst>
          </p:cNvPr>
          <p:cNvSpPr>
            <a:spLocks noGrp="1"/>
          </p:cNvSpPr>
          <p:nvPr>
            <p:ph type="dt" sz="half" idx="10"/>
          </p:nvPr>
        </p:nvSpPr>
        <p:spPr/>
        <p:txBody>
          <a:bodyPr/>
          <a:lstStyle/>
          <a:p>
            <a:fld id="{A19B2515-FAEE-41A0-BE31-889F35AC87CE}" type="datetimeFigureOut">
              <a:rPr lang="en-US" smtClean="0"/>
              <a:t>12/8/2019</a:t>
            </a:fld>
            <a:endParaRPr lang="en-US"/>
          </a:p>
        </p:txBody>
      </p:sp>
      <p:sp>
        <p:nvSpPr>
          <p:cNvPr id="6" name="Footer Placeholder 5">
            <a:extLst>
              <a:ext uri="{FF2B5EF4-FFF2-40B4-BE49-F238E27FC236}">
                <a16:creationId xmlns:a16="http://schemas.microsoft.com/office/drawing/2014/main" id="{A3E85092-7B3F-4F71-AAAA-5E4792A5A8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7D402-24AD-4C89-8FF8-801BAE2CDDC9}"/>
              </a:ext>
            </a:extLst>
          </p:cNvPr>
          <p:cNvSpPr>
            <a:spLocks noGrp="1"/>
          </p:cNvSpPr>
          <p:nvPr>
            <p:ph type="sldNum" sz="quarter" idx="12"/>
          </p:nvPr>
        </p:nvSpPr>
        <p:spPr/>
        <p:txBody>
          <a:bodyPr/>
          <a:lstStyle/>
          <a:p>
            <a:fld id="{9626A3F2-FB80-4514-ABE0-403E896EB219}" type="slidenum">
              <a:rPr lang="en-US" smtClean="0"/>
              <a:t>‹#›</a:t>
            </a:fld>
            <a:endParaRPr lang="en-US"/>
          </a:p>
        </p:txBody>
      </p:sp>
    </p:spTree>
    <p:extLst>
      <p:ext uri="{BB962C8B-B14F-4D97-AF65-F5344CB8AC3E}">
        <p14:creationId xmlns:p14="http://schemas.microsoft.com/office/powerpoint/2010/main" val="19632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C57F8-DBFC-4F06-9DA6-87AC5CB022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2CDE40-C656-4AE3-9615-3E0EC7A33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28BD4C-8DEA-4B0D-A9BB-F2556B4716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AF6BFA-0E02-4D98-8FED-A369DD9915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BDCEC9-A7EC-4522-8963-A05524DBB7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C24E41-2C15-49F8-80AB-20AF77D456A1}"/>
              </a:ext>
            </a:extLst>
          </p:cNvPr>
          <p:cNvSpPr>
            <a:spLocks noGrp="1"/>
          </p:cNvSpPr>
          <p:nvPr>
            <p:ph type="dt" sz="half" idx="10"/>
          </p:nvPr>
        </p:nvSpPr>
        <p:spPr/>
        <p:txBody>
          <a:bodyPr/>
          <a:lstStyle/>
          <a:p>
            <a:fld id="{A19B2515-FAEE-41A0-BE31-889F35AC87CE}" type="datetimeFigureOut">
              <a:rPr lang="en-US" smtClean="0"/>
              <a:t>12/8/2019</a:t>
            </a:fld>
            <a:endParaRPr lang="en-US"/>
          </a:p>
        </p:txBody>
      </p:sp>
      <p:sp>
        <p:nvSpPr>
          <p:cNvPr id="8" name="Footer Placeholder 7">
            <a:extLst>
              <a:ext uri="{FF2B5EF4-FFF2-40B4-BE49-F238E27FC236}">
                <a16:creationId xmlns:a16="http://schemas.microsoft.com/office/drawing/2014/main" id="{EFA3EB14-E6E1-42CF-A636-9593D2966C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B811D2-268F-4BCE-A43C-1F3578F44CE2}"/>
              </a:ext>
            </a:extLst>
          </p:cNvPr>
          <p:cNvSpPr>
            <a:spLocks noGrp="1"/>
          </p:cNvSpPr>
          <p:nvPr>
            <p:ph type="sldNum" sz="quarter" idx="12"/>
          </p:nvPr>
        </p:nvSpPr>
        <p:spPr/>
        <p:txBody>
          <a:bodyPr/>
          <a:lstStyle/>
          <a:p>
            <a:fld id="{9626A3F2-FB80-4514-ABE0-403E896EB219}" type="slidenum">
              <a:rPr lang="en-US" smtClean="0"/>
              <a:t>‹#›</a:t>
            </a:fld>
            <a:endParaRPr lang="en-US"/>
          </a:p>
        </p:txBody>
      </p:sp>
    </p:spTree>
    <p:extLst>
      <p:ext uri="{BB962C8B-B14F-4D97-AF65-F5344CB8AC3E}">
        <p14:creationId xmlns:p14="http://schemas.microsoft.com/office/powerpoint/2010/main" val="401461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7CCC-7A25-4E85-B427-985BFC88C8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F44A7E-B1D5-40F3-B7B6-1696CB16B573}"/>
              </a:ext>
            </a:extLst>
          </p:cNvPr>
          <p:cNvSpPr>
            <a:spLocks noGrp="1"/>
          </p:cNvSpPr>
          <p:nvPr>
            <p:ph type="dt" sz="half" idx="10"/>
          </p:nvPr>
        </p:nvSpPr>
        <p:spPr/>
        <p:txBody>
          <a:bodyPr/>
          <a:lstStyle/>
          <a:p>
            <a:fld id="{A19B2515-FAEE-41A0-BE31-889F35AC87CE}" type="datetimeFigureOut">
              <a:rPr lang="en-US" smtClean="0"/>
              <a:t>12/8/2019</a:t>
            </a:fld>
            <a:endParaRPr lang="en-US"/>
          </a:p>
        </p:txBody>
      </p:sp>
      <p:sp>
        <p:nvSpPr>
          <p:cNvPr id="4" name="Footer Placeholder 3">
            <a:extLst>
              <a:ext uri="{FF2B5EF4-FFF2-40B4-BE49-F238E27FC236}">
                <a16:creationId xmlns:a16="http://schemas.microsoft.com/office/drawing/2014/main" id="{A050DF3B-A9F3-49BD-9F59-F1393D6C7D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E90F14-5506-4B0D-AE02-A43B53E4B7C6}"/>
              </a:ext>
            </a:extLst>
          </p:cNvPr>
          <p:cNvSpPr>
            <a:spLocks noGrp="1"/>
          </p:cNvSpPr>
          <p:nvPr>
            <p:ph type="sldNum" sz="quarter" idx="12"/>
          </p:nvPr>
        </p:nvSpPr>
        <p:spPr/>
        <p:txBody>
          <a:bodyPr/>
          <a:lstStyle/>
          <a:p>
            <a:fld id="{9626A3F2-FB80-4514-ABE0-403E896EB219}" type="slidenum">
              <a:rPr lang="en-US" smtClean="0"/>
              <a:t>‹#›</a:t>
            </a:fld>
            <a:endParaRPr lang="en-US"/>
          </a:p>
        </p:txBody>
      </p:sp>
    </p:spTree>
    <p:extLst>
      <p:ext uri="{BB962C8B-B14F-4D97-AF65-F5344CB8AC3E}">
        <p14:creationId xmlns:p14="http://schemas.microsoft.com/office/powerpoint/2010/main" val="298563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53FE76-9310-450F-8495-459A507ECE97}"/>
              </a:ext>
            </a:extLst>
          </p:cNvPr>
          <p:cNvSpPr>
            <a:spLocks noGrp="1"/>
          </p:cNvSpPr>
          <p:nvPr>
            <p:ph type="dt" sz="half" idx="10"/>
          </p:nvPr>
        </p:nvSpPr>
        <p:spPr/>
        <p:txBody>
          <a:bodyPr/>
          <a:lstStyle/>
          <a:p>
            <a:fld id="{A19B2515-FAEE-41A0-BE31-889F35AC87CE}" type="datetimeFigureOut">
              <a:rPr lang="en-US" smtClean="0"/>
              <a:t>12/8/2019</a:t>
            </a:fld>
            <a:endParaRPr lang="en-US"/>
          </a:p>
        </p:txBody>
      </p:sp>
      <p:sp>
        <p:nvSpPr>
          <p:cNvPr id="3" name="Footer Placeholder 2">
            <a:extLst>
              <a:ext uri="{FF2B5EF4-FFF2-40B4-BE49-F238E27FC236}">
                <a16:creationId xmlns:a16="http://schemas.microsoft.com/office/drawing/2014/main" id="{C7A31F12-1F5F-4631-A94C-60518AB962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D137C8-CEC2-4045-BC3E-FF62846488B5}"/>
              </a:ext>
            </a:extLst>
          </p:cNvPr>
          <p:cNvSpPr>
            <a:spLocks noGrp="1"/>
          </p:cNvSpPr>
          <p:nvPr>
            <p:ph type="sldNum" sz="quarter" idx="12"/>
          </p:nvPr>
        </p:nvSpPr>
        <p:spPr/>
        <p:txBody>
          <a:bodyPr/>
          <a:lstStyle/>
          <a:p>
            <a:fld id="{9626A3F2-FB80-4514-ABE0-403E896EB219}" type="slidenum">
              <a:rPr lang="en-US" smtClean="0"/>
              <a:t>‹#›</a:t>
            </a:fld>
            <a:endParaRPr lang="en-US"/>
          </a:p>
        </p:txBody>
      </p:sp>
    </p:spTree>
    <p:extLst>
      <p:ext uri="{BB962C8B-B14F-4D97-AF65-F5344CB8AC3E}">
        <p14:creationId xmlns:p14="http://schemas.microsoft.com/office/powerpoint/2010/main" val="9176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255F-CBD9-49D3-96E3-92158F7ED4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F7374D-A72B-4F2A-8DEE-95591577BA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172D5D-A1A9-49C7-A7B3-0B9C9372F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4BDEE-4A4C-41B0-81BE-42669DA579D0}"/>
              </a:ext>
            </a:extLst>
          </p:cNvPr>
          <p:cNvSpPr>
            <a:spLocks noGrp="1"/>
          </p:cNvSpPr>
          <p:nvPr>
            <p:ph type="dt" sz="half" idx="10"/>
          </p:nvPr>
        </p:nvSpPr>
        <p:spPr/>
        <p:txBody>
          <a:bodyPr/>
          <a:lstStyle/>
          <a:p>
            <a:fld id="{A19B2515-FAEE-41A0-BE31-889F35AC87CE}" type="datetimeFigureOut">
              <a:rPr lang="en-US" smtClean="0"/>
              <a:t>12/8/2019</a:t>
            </a:fld>
            <a:endParaRPr lang="en-US"/>
          </a:p>
        </p:txBody>
      </p:sp>
      <p:sp>
        <p:nvSpPr>
          <p:cNvPr id="6" name="Footer Placeholder 5">
            <a:extLst>
              <a:ext uri="{FF2B5EF4-FFF2-40B4-BE49-F238E27FC236}">
                <a16:creationId xmlns:a16="http://schemas.microsoft.com/office/drawing/2014/main" id="{B911AED6-9A33-4C58-8718-967F11606A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F0290-9915-470F-A743-BE450EE938CF}"/>
              </a:ext>
            </a:extLst>
          </p:cNvPr>
          <p:cNvSpPr>
            <a:spLocks noGrp="1"/>
          </p:cNvSpPr>
          <p:nvPr>
            <p:ph type="sldNum" sz="quarter" idx="12"/>
          </p:nvPr>
        </p:nvSpPr>
        <p:spPr/>
        <p:txBody>
          <a:bodyPr/>
          <a:lstStyle/>
          <a:p>
            <a:fld id="{9626A3F2-FB80-4514-ABE0-403E896EB219}" type="slidenum">
              <a:rPr lang="en-US" smtClean="0"/>
              <a:t>‹#›</a:t>
            </a:fld>
            <a:endParaRPr lang="en-US"/>
          </a:p>
        </p:txBody>
      </p:sp>
    </p:spTree>
    <p:extLst>
      <p:ext uri="{BB962C8B-B14F-4D97-AF65-F5344CB8AC3E}">
        <p14:creationId xmlns:p14="http://schemas.microsoft.com/office/powerpoint/2010/main" val="374138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5A0F6-6718-4852-8F22-96A16C0F88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83B11C-1868-4921-8822-417D8DAEA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71221B-5425-4C72-95F4-4B4A7BCAC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152B1D-E1BB-4DCA-BB5F-10AC83C3A825}"/>
              </a:ext>
            </a:extLst>
          </p:cNvPr>
          <p:cNvSpPr>
            <a:spLocks noGrp="1"/>
          </p:cNvSpPr>
          <p:nvPr>
            <p:ph type="dt" sz="half" idx="10"/>
          </p:nvPr>
        </p:nvSpPr>
        <p:spPr/>
        <p:txBody>
          <a:bodyPr/>
          <a:lstStyle/>
          <a:p>
            <a:fld id="{A19B2515-FAEE-41A0-BE31-889F35AC87CE}" type="datetimeFigureOut">
              <a:rPr lang="en-US" smtClean="0"/>
              <a:t>12/8/2019</a:t>
            </a:fld>
            <a:endParaRPr lang="en-US"/>
          </a:p>
        </p:txBody>
      </p:sp>
      <p:sp>
        <p:nvSpPr>
          <p:cNvPr id="6" name="Footer Placeholder 5">
            <a:extLst>
              <a:ext uri="{FF2B5EF4-FFF2-40B4-BE49-F238E27FC236}">
                <a16:creationId xmlns:a16="http://schemas.microsoft.com/office/drawing/2014/main" id="{3D542A0A-A1FB-41E5-9330-C834BF8D25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2640A-BBFA-4C1E-909E-AA024EF487F7}"/>
              </a:ext>
            </a:extLst>
          </p:cNvPr>
          <p:cNvSpPr>
            <a:spLocks noGrp="1"/>
          </p:cNvSpPr>
          <p:nvPr>
            <p:ph type="sldNum" sz="quarter" idx="12"/>
          </p:nvPr>
        </p:nvSpPr>
        <p:spPr/>
        <p:txBody>
          <a:bodyPr/>
          <a:lstStyle/>
          <a:p>
            <a:fld id="{9626A3F2-FB80-4514-ABE0-403E896EB219}" type="slidenum">
              <a:rPr lang="en-US" smtClean="0"/>
              <a:t>‹#›</a:t>
            </a:fld>
            <a:endParaRPr lang="en-US"/>
          </a:p>
        </p:txBody>
      </p:sp>
    </p:spTree>
    <p:extLst>
      <p:ext uri="{BB962C8B-B14F-4D97-AF65-F5344CB8AC3E}">
        <p14:creationId xmlns:p14="http://schemas.microsoft.com/office/powerpoint/2010/main" val="203297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7FF503-AAE0-4AEB-97C8-A0376A6E94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6A3FEB-45F1-4182-8D09-B7F7368922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AC78D-BCD4-483C-92D5-D0A8A8D6C1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B2515-FAEE-41A0-BE31-889F35AC87CE}" type="datetimeFigureOut">
              <a:rPr lang="en-US" smtClean="0"/>
              <a:t>12/8/2019</a:t>
            </a:fld>
            <a:endParaRPr lang="en-US"/>
          </a:p>
        </p:txBody>
      </p:sp>
      <p:sp>
        <p:nvSpPr>
          <p:cNvPr id="5" name="Footer Placeholder 4">
            <a:extLst>
              <a:ext uri="{FF2B5EF4-FFF2-40B4-BE49-F238E27FC236}">
                <a16:creationId xmlns:a16="http://schemas.microsoft.com/office/drawing/2014/main" id="{83F60FEF-EBD5-4A99-8B2D-CB7D2158C9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F17943-C6E4-422E-97F5-AE0FB0E8EF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6A3F2-FB80-4514-ABE0-403E896EB219}" type="slidenum">
              <a:rPr lang="en-US" smtClean="0"/>
              <a:t>‹#›</a:t>
            </a:fld>
            <a:endParaRPr lang="en-US"/>
          </a:p>
        </p:txBody>
      </p:sp>
    </p:spTree>
    <p:extLst>
      <p:ext uri="{BB962C8B-B14F-4D97-AF65-F5344CB8AC3E}">
        <p14:creationId xmlns:p14="http://schemas.microsoft.com/office/powerpoint/2010/main" val="3482867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5B1B8-5458-47CB-BC2E-D3BD7757DE09}"/>
              </a:ext>
            </a:extLst>
          </p:cNvPr>
          <p:cNvSpPr>
            <a:spLocks noGrp="1"/>
          </p:cNvSpPr>
          <p:nvPr>
            <p:ph type="ctrTitle"/>
          </p:nvPr>
        </p:nvSpPr>
        <p:spPr/>
        <p:txBody>
          <a:bodyPr/>
          <a:lstStyle/>
          <a:p>
            <a:r>
              <a:rPr lang="en-US" dirty="0"/>
              <a:t>K. Ramsey Lab Meeting 12/9/19</a:t>
            </a:r>
          </a:p>
        </p:txBody>
      </p:sp>
      <p:sp>
        <p:nvSpPr>
          <p:cNvPr id="3" name="Subtitle 2">
            <a:extLst>
              <a:ext uri="{FF2B5EF4-FFF2-40B4-BE49-F238E27FC236}">
                <a16:creationId xmlns:a16="http://schemas.microsoft.com/office/drawing/2014/main" id="{446DA014-C07A-4C8A-8BC6-C9A59DBE570D}"/>
              </a:ext>
            </a:extLst>
          </p:cNvPr>
          <p:cNvSpPr>
            <a:spLocks noGrp="1"/>
          </p:cNvSpPr>
          <p:nvPr>
            <p:ph type="subTitle" idx="1"/>
          </p:nvPr>
        </p:nvSpPr>
        <p:spPr/>
        <p:txBody>
          <a:bodyPr/>
          <a:lstStyle/>
          <a:p>
            <a:r>
              <a:rPr lang="en-US" dirty="0"/>
              <a:t>Jamie </a:t>
            </a:r>
            <a:r>
              <a:rPr lang="en-US" dirty="0" err="1"/>
              <a:t>Wandzilak</a:t>
            </a:r>
            <a:endParaRPr lang="en-US" dirty="0"/>
          </a:p>
        </p:txBody>
      </p:sp>
    </p:spTree>
    <p:extLst>
      <p:ext uri="{BB962C8B-B14F-4D97-AF65-F5344CB8AC3E}">
        <p14:creationId xmlns:p14="http://schemas.microsoft.com/office/powerpoint/2010/main" val="300420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Results of intramacrophage assay testing cysteine mutant </a:t>
            </a:r>
            <a:endParaRPr/>
          </a:p>
        </p:txBody>
      </p:sp>
      <p:graphicFrame>
        <p:nvGraphicFramePr>
          <p:cNvPr id="220" name="Google Shape;220;p14"/>
          <p:cNvGraphicFramePr/>
          <p:nvPr>
            <p:extLst>
              <p:ext uri="{D42A27DB-BD31-4B8C-83A1-F6EECF244321}">
                <p14:modId xmlns:p14="http://schemas.microsoft.com/office/powerpoint/2010/main" val="3102855941"/>
              </p:ext>
            </p:extLst>
          </p:nvPr>
        </p:nvGraphicFramePr>
        <p:xfrm>
          <a:off x="2408706" y="1376248"/>
          <a:ext cx="7426173" cy="50245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title"/>
          </p:nvPr>
        </p:nvSpPr>
        <p:spPr>
          <a:xfrm>
            <a:off x="797560" y="3143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Results of intramacrophage assay testing pocket mutant </a:t>
            </a:r>
            <a:endParaRPr/>
          </a:p>
        </p:txBody>
      </p:sp>
      <p:graphicFrame>
        <p:nvGraphicFramePr>
          <p:cNvPr id="236" name="Google Shape;236;p15"/>
          <p:cNvGraphicFramePr/>
          <p:nvPr>
            <p:extLst>
              <p:ext uri="{D42A27DB-BD31-4B8C-83A1-F6EECF244321}">
                <p14:modId xmlns:p14="http://schemas.microsoft.com/office/powerpoint/2010/main" val="2183645755"/>
              </p:ext>
            </p:extLst>
          </p:nvPr>
        </p:nvGraphicFramePr>
        <p:xfrm>
          <a:off x="2145936" y="1476954"/>
          <a:ext cx="7150464" cy="506672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CDBEC-AEE8-49DE-A32E-F6C63B52FB98}"/>
              </a:ext>
            </a:extLst>
          </p:cNvPr>
          <p:cNvSpPr>
            <a:spLocks noGrp="1"/>
          </p:cNvSpPr>
          <p:nvPr>
            <p:ph type="title"/>
          </p:nvPr>
        </p:nvSpPr>
        <p:spPr/>
        <p:txBody>
          <a:bodyPr/>
          <a:lstStyle/>
          <a:p>
            <a:r>
              <a:rPr lang="en-US" dirty="0"/>
              <a:t>Repeat of pocket mutant mac assay</a:t>
            </a:r>
          </a:p>
        </p:txBody>
      </p:sp>
      <p:graphicFrame>
        <p:nvGraphicFramePr>
          <p:cNvPr id="3" name="Chart 2">
            <a:extLst>
              <a:ext uri="{FF2B5EF4-FFF2-40B4-BE49-F238E27FC236}">
                <a16:creationId xmlns:a16="http://schemas.microsoft.com/office/drawing/2014/main" id="{94BCE61B-366F-4353-9E1C-483C6C598A1C}"/>
              </a:ext>
            </a:extLst>
          </p:cNvPr>
          <p:cNvGraphicFramePr>
            <a:graphicFrameLocks/>
          </p:cNvGraphicFramePr>
          <p:nvPr>
            <p:extLst>
              <p:ext uri="{D42A27DB-BD31-4B8C-83A1-F6EECF244321}">
                <p14:modId xmlns:p14="http://schemas.microsoft.com/office/powerpoint/2010/main" val="1678765585"/>
              </p:ext>
            </p:extLst>
          </p:nvPr>
        </p:nvGraphicFramePr>
        <p:xfrm>
          <a:off x="2443479" y="1690688"/>
          <a:ext cx="7305041" cy="4211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276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E18C-5FAE-4928-BD98-B0DCB2B8259F}"/>
              </a:ext>
            </a:extLst>
          </p:cNvPr>
          <p:cNvSpPr>
            <a:spLocks noGrp="1"/>
          </p:cNvSpPr>
          <p:nvPr>
            <p:ph type="title"/>
          </p:nvPr>
        </p:nvSpPr>
        <p:spPr/>
        <p:txBody>
          <a:bodyPr/>
          <a:lstStyle/>
          <a:p>
            <a:r>
              <a:rPr lang="en-US" dirty="0"/>
              <a:t>Conclusions and Future Directions For Aim 1</a:t>
            </a:r>
          </a:p>
        </p:txBody>
      </p:sp>
      <p:sp>
        <p:nvSpPr>
          <p:cNvPr id="3" name="TextBox 2">
            <a:extLst>
              <a:ext uri="{FF2B5EF4-FFF2-40B4-BE49-F238E27FC236}">
                <a16:creationId xmlns:a16="http://schemas.microsoft.com/office/drawing/2014/main" id="{9DF91A43-7FE6-4D00-9027-698CE976DDE4}"/>
              </a:ext>
            </a:extLst>
          </p:cNvPr>
          <p:cNvSpPr txBox="1"/>
          <p:nvPr/>
        </p:nvSpPr>
        <p:spPr>
          <a:xfrm>
            <a:off x="396240" y="1739314"/>
            <a:ext cx="7660640" cy="1846659"/>
          </a:xfrm>
          <a:prstGeom prst="rect">
            <a:avLst/>
          </a:prstGeom>
          <a:noFill/>
        </p:spPr>
        <p:txBody>
          <a:bodyPr wrap="square" rtlCol="0">
            <a:spAutoFit/>
          </a:bodyPr>
          <a:lstStyle/>
          <a:p>
            <a:r>
              <a:rPr lang="en-US" sz="2400" u="sng" dirty="0"/>
              <a:t>Conclusions:</a:t>
            </a:r>
          </a:p>
          <a:p>
            <a:r>
              <a:rPr lang="en-US" sz="2400" dirty="0"/>
              <a:t>Removal of disulfide bond seems to not affect </a:t>
            </a:r>
            <a:r>
              <a:rPr lang="en-US" sz="2400" dirty="0" err="1"/>
              <a:t>PriM</a:t>
            </a:r>
            <a:r>
              <a:rPr lang="en-US" sz="2400" dirty="0"/>
              <a:t> function</a:t>
            </a:r>
          </a:p>
          <a:p>
            <a:endParaRPr lang="en-US" sz="2400" dirty="0"/>
          </a:p>
          <a:p>
            <a:r>
              <a:rPr lang="en-US" sz="2400" dirty="0"/>
              <a:t>Pocket mutation potentially restored virulence  </a:t>
            </a:r>
          </a:p>
          <a:p>
            <a:endParaRPr lang="en-US" dirty="0"/>
          </a:p>
        </p:txBody>
      </p:sp>
      <p:sp>
        <p:nvSpPr>
          <p:cNvPr id="4" name="TextBox 3">
            <a:extLst>
              <a:ext uri="{FF2B5EF4-FFF2-40B4-BE49-F238E27FC236}">
                <a16:creationId xmlns:a16="http://schemas.microsoft.com/office/drawing/2014/main" id="{2AAAD45E-6701-4404-856F-45B8EF8CFF2A}"/>
              </a:ext>
            </a:extLst>
          </p:cNvPr>
          <p:cNvSpPr txBox="1"/>
          <p:nvPr/>
        </p:nvSpPr>
        <p:spPr>
          <a:xfrm>
            <a:off x="396240" y="3641359"/>
            <a:ext cx="9083040" cy="3570208"/>
          </a:xfrm>
          <a:prstGeom prst="rect">
            <a:avLst/>
          </a:prstGeom>
          <a:noFill/>
        </p:spPr>
        <p:txBody>
          <a:bodyPr wrap="square" rtlCol="0">
            <a:spAutoFit/>
          </a:bodyPr>
          <a:lstStyle/>
          <a:p>
            <a:r>
              <a:rPr lang="en-US" sz="2400" u="sng" dirty="0"/>
              <a:t>Future Directions:</a:t>
            </a:r>
          </a:p>
          <a:p>
            <a:r>
              <a:rPr lang="en-US" sz="2400" dirty="0"/>
              <a:t>Finish making </a:t>
            </a:r>
            <a:r>
              <a:rPr lang="el-GR" sz="2400" i="1" dirty="0">
                <a:latin typeface="Calibri" panose="020F0502020204030204" pitchFamily="34" charset="0"/>
                <a:cs typeface="Calibri" panose="020F0502020204030204" pitchFamily="34" charset="0"/>
              </a:rPr>
              <a:t>Δ</a:t>
            </a:r>
            <a:r>
              <a:rPr lang="en-US" sz="2400" i="1" dirty="0"/>
              <a:t>pmrA_mtip1 </a:t>
            </a:r>
            <a:r>
              <a:rPr lang="en-US" sz="2400" dirty="0"/>
              <a:t>mutant (cross-patched for 1</a:t>
            </a:r>
            <a:r>
              <a:rPr lang="en-US" sz="2400" baseline="30000" dirty="0"/>
              <a:t>st</a:t>
            </a:r>
            <a:r>
              <a:rPr lang="en-US" sz="2400" dirty="0"/>
              <a:t> colony PCR)</a:t>
            </a:r>
          </a:p>
          <a:p>
            <a:endParaRPr lang="en-US" sz="2400" dirty="0"/>
          </a:p>
          <a:p>
            <a:r>
              <a:rPr lang="en-US" sz="2400" dirty="0"/>
              <a:t>Test </a:t>
            </a:r>
            <a:r>
              <a:rPr lang="el-GR" sz="2400" i="1" dirty="0">
                <a:latin typeface="Calibri" panose="020F0502020204030204" pitchFamily="34" charset="0"/>
                <a:cs typeface="Calibri" panose="020F0502020204030204" pitchFamily="34" charset="0"/>
              </a:rPr>
              <a:t>Δ</a:t>
            </a:r>
            <a:r>
              <a:rPr lang="en-US" sz="2400" i="1" dirty="0"/>
              <a:t>pmrA_mtip2</a:t>
            </a:r>
            <a:r>
              <a:rPr lang="en-US" sz="2400" dirty="0"/>
              <a:t> mutant in macrophage assay (this week!) </a:t>
            </a:r>
          </a:p>
          <a:p>
            <a:endParaRPr lang="en-US" sz="2400" dirty="0"/>
          </a:p>
          <a:p>
            <a:r>
              <a:rPr lang="en-US" sz="2400" dirty="0"/>
              <a:t>Tag mutant strains with VSVG tag by incorporating plasmid with VSVG tag on </a:t>
            </a:r>
            <a:r>
              <a:rPr lang="en-US" sz="2400" dirty="0" err="1"/>
              <a:t>PriM</a:t>
            </a:r>
            <a:r>
              <a:rPr lang="en-US" sz="2400" dirty="0"/>
              <a:t> </a:t>
            </a:r>
          </a:p>
          <a:p>
            <a:endParaRPr lang="en-US" sz="2000" dirty="0"/>
          </a:p>
          <a:p>
            <a:r>
              <a:rPr lang="en-US" sz="2000" dirty="0"/>
              <a:t>  </a:t>
            </a:r>
          </a:p>
          <a:p>
            <a:endParaRPr lang="en-US" dirty="0"/>
          </a:p>
        </p:txBody>
      </p:sp>
    </p:spTree>
    <p:extLst>
      <p:ext uri="{BB962C8B-B14F-4D97-AF65-F5344CB8AC3E}">
        <p14:creationId xmlns:p14="http://schemas.microsoft.com/office/powerpoint/2010/main" val="1377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Specific Aim 2: Identify factors critical to the function of PriM</a:t>
            </a:r>
            <a:endParaRPr b="1"/>
          </a:p>
        </p:txBody>
      </p:sp>
      <p:sp>
        <p:nvSpPr>
          <p:cNvPr id="244" name="Google Shape;244;p16"/>
          <p:cNvSpPr txBox="1"/>
          <p:nvPr/>
        </p:nvSpPr>
        <p:spPr>
          <a:xfrm>
            <a:off x="288925" y="2090172"/>
            <a:ext cx="11528827"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Transposon: genetic element capable of inserting itself into the genome</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Transform Δ</a:t>
            </a:r>
            <a:r>
              <a:rPr lang="en-US" sz="2800" i="1">
                <a:solidFill>
                  <a:schemeClr val="dk1"/>
                </a:solidFill>
                <a:latin typeface="Calibri"/>
                <a:ea typeface="Calibri"/>
                <a:cs typeface="Calibri"/>
                <a:sym typeface="Calibri"/>
              </a:rPr>
              <a:t>pmrA</a:t>
            </a:r>
            <a:r>
              <a:rPr lang="en-US" sz="2800">
                <a:solidFill>
                  <a:schemeClr val="dk1"/>
                </a:solidFill>
                <a:latin typeface="Calibri"/>
                <a:ea typeface="Calibri"/>
                <a:cs typeface="Calibri"/>
                <a:sym typeface="Calibri"/>
              </a:rPr>
              <a:t> PriM+ cells with transposon containing plasmid </a:t>
            </a:r>
            <a:endParaRPr sz="2400">
              <a:solidFill>
                <a:schemeClr val="dk1"/>
              </a:solidFill>
              <a:latin typeface="Calibri"/>
              <a:ea typeface="Calibri"/>
              <a:cs typeface="Calibri"/>
              <a:sym typeface="Calibri"/>
            </a:endParaRPr>
          </a:p>
          <a:p>
            <a:pPr marL="1714500" marR="0" lvl="3"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Use the pSD26 plasmid containing the mariner transposon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Inactivates the genes it inserts itself into </a:t>
            </a:r>
            <a:endParaRPr/>
          </a:p>
          <a:p>
            <a:pPr marL="1714500" marR="0" lvl="3"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Create a transposon mutant library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Can select for mutants that can rescue virulence in macrophage</a:t>
            </a:r>
            <a:endParaRPr/>
          </a:p>
          <a:p>
            <a:pPr marL="1371600" marR="0" lvl="3" indent="0" algn="l" rtl="0">
              <a:spcBef>
                <a:spcPts val="0"/>
              </a:spcBef>
              <a:spcAft>
                <a:spcPts val="0"/>
              </a:spcAft>
              <a:buNone/>
            </a:pPr>
            <a:r>
              <a:rPr lang="en-US" sz="28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7" descr="4a.jpg"/>
          <p:cNvPicPr preferRelativeResize="0"/>
          <p:nvPr/>
        </p:nvPicPr>
        <p:blipFill rotWithShape="1">
          <a:blip r:embed="rId3">
            <a:alphaModFix/>
          </a:blip>
          <a:srcRect/>
          <a:stretch/>
        </p:blipFill>
        <p:spPr>
          <a:xfrm>
            <a:off x="2021264" y="1380948"/>
            <a:ext cx="5317748" cy="4408298"/>
          </a:xfrm>
          <a:prstGeom prst="rect">
            <a:avLst/>
          </a:prstGeom>
          <a:noFill/>
          <a:ln>
            <a:noFill/>
          </a:ln>
        </p:spPr>
      </p:pic>
      <p:sp>
        <p:nvSpPr>
          <p:cNvPr id="251" name="Google Shape;25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Expected outcome from mutant selection </a:t>
            </a:r>
            <a:endParaRPr i="1" dirty="0"/>
          </a:p>
        </p:txBody>
      </p:sp>
      <p:sp>
        <p:nvSpPr>
          <p:cNvPr id="252" name="Google Shape;252;p17"/>
          <p:cNvSpPr txBox="1"/>
          <p:nvPr/>
        </p:nvSpPr>
        <p:spPr>
          <a:xfrm>
            <a:off x="6265433" y="2499472"/>
            <a:ext cx="1714500" cy="346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17"/>
          <p:cNvSpPr txBox="1"/>
          <p:nvPr/>
        </p:nvSpPr>
        <p:spPr>
          <a:xfrm>
            <a:off x="-29547" y="1607154"/>
            <a:ext cx="1954465"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4" name="Google Shape;254;p17"/>
          <p:cNvPicPr preferRelativeResize="0"/>
          <p:nvPr/>
        </p:nvPicPr>
        <p:blipFill rotWithShape="1">
          <a:blip r:embed="rId4">
            <a:alphaModFix/>
          </a:blip>
          <a:srcRect/>
          <a:stretch/>
        </p:blipFill>
        <p:spPr>
          <a:xfrm>
            <a:off x="6261016" y="2153479"/>
            <a:ext cx="2293793" cy="3664795"/>
          </a:xfrm>
          <a:prstGeom prst="rect">
            <a:avLst/>
          </a:prstGeom>
          <a:noFill/>
          <a:ln>
            <a:noFill/>
          </a:ln>
        </p:spPr>
      </p:pic>
      <p:sp>
        <p:nvSpPr>
          <p:cNvPr id="255" name="Google Shape;255;p17"/>
          <p:cNvSpPr txBox="1"/>
          <p:nvPr/>
        </p:nvSpPr>
        <p:spPr>
          <a:xfrm>
            <a:off x="3293165" y="5015948"/>
            <a:ext cx="5400261" cy="87521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17"/>
          <p:cNvSpPr txBox="1"/>
          <p:nvPr/>
        </p:nvSpPr>
        <p:spPr>
          <a:xfrm>
            <a:off x="2323402" y="5169154"/>
            <a:ext cx="6198673" cy="120032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PmrA	    +	       -	         -	           -               -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PriM	    +	       +             -             ++            ++                          </a:t>
            </a:r>
            <a:endParaRPr/>
          </a:p>
        </p:txBody>
      </p:sp>
      <p:sp>
        <p:nvSpPr>
          <p:cNvPr id="257" name="Google Shape;257;p17"/>
          <p:cNvSpPr txBox="1"/>
          <p:nvPr/>
        </p:nvSpPr>
        <p:spPr>
          <a:xfrm>
            <a:off x="7837474" y="6369483"/>
            <a:ext cx="39456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258" name="Google Shape;258;p17"/>
          <p:cNvSpPr txBox="1"/>
          <p:nvPr/>
        </p:nvSpPr>
        <p:spPr>
          <a:xfrm>
            <a:off x="8104064" y="6374322"/>
            <a:ext cx="11787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Tn Mutant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94D9-79D8-4D3F-84C9-D97A09A71074}"/>
              </a:ext>
            </a:extLst>
          </p:cNvPr>
          <p:cNvSpPr>
            <a:spLocks noGrp="1"/>
          </p:cNvSpPr>
          <p:nvPr>
            <p:ph type="title"/>
          </p:nvPr>
        </p:nvSpPr>
        <p:spPr/>
        <p:txBody>
          <a:bodyPr/>
          <a:lstStyle/>
          <a:p>
            <a:r>
              <a:rPr lang="en-US" dirty="0"/>
              <a:t>Making the </a:t>
            </a:r>
            <a:r>
              <a:rPr lang="en-US" dirty="0" err="1"/>
              <a:t>PriM</a:t>
            </a:r>
            <a:r>
              <a:rPr lang="en-US" dirty="0"/>
              <a:t>+ Strains</a:t>
            </a:r>
          </a:p>
        </p:txBody>
      </p:sp>
      <p:sp>
        <p:nvSpPr>
          <p:cNvPr id="3" name="TextBox 2">
            <a:extLst>
              <a:ext uri="{FF2B5EF4-FFF2-40B4-BE49-F238E27FC236}">
                <a16:creationId xmlns:a16="http://schemas.microsoft.com/office/drawing/2014/main" id="{8F44B770-1303-437D-85F3-9940F0A4E71F}"/>
              </a:ext>
            </a:extLst>
          </p:cNvPr>
          <p:cNvSpPr txBox="1"/>
          <p:nvPr/>
        </p:nvSpPr>
        <p:spPr>
          <a:xfrm>
            <a:off x="838200" y="2178121"/>
            <a:ext cx="9127733" cy="2985433"/>
          </a:xfrm>
          <a:prstGeom prst="rect">
            <a:avLst/>
          </a:prstGeom>
          <a:noFill/>
        </p:spPr>
        <p:txBody>
          <a:bodyPr wrap="square" rtlCol="0">
            <a:spAutoFit/>
          </a:bodyPr>
          <a:lstStyle/>
          <a:p>
            <a:r>
              <a:rPr lang="en-US" sz="2800" dirty="0"/>
              <a:t>Using the Tn7 system to add additional </a:t>
            </a:r>
            <a:r>
              <a:rPr lang="en-US" sz="2800" i="1" dirty="0" err="1"/>
              <a:t>priM</a:t>
            </a:r>
            <a:endParaRPr lang="en-US" sz="2800" i="1" dirty="0"/>
          </a:p>
          <a:p>
            <a:pPr marL="914400" lvl="1" indent="-457200">
              <a:buFont typeface="Arial" panose="020B0604020202020204" pitchFamily="34" charset="0"/>
              <a:buChar char="•"/>
            </a:pPr>
            <a:r>
              <a:rPr lang="en-US" sz="2400" dirty="0"/>
              <a:t>Uses transposon to insert gene into conserved region of the genome </a:t>
            </a:r>
          </a:p>
          <a:p>
            <a:endParaRPr lang="en-US" sz="2800" dirty="0"/>
          </a:p>
          <a:p>
            <a:r>
              <a:rPr lang="en-US" sz="2800" dirty="0"/>
              <a:t>Successfully integrated extra </a:t>
            </a:r>
            <a:r>
              <a:rPr lang="en-US" sz="2800" i="1" dirty="0" err="1"/>
              <a:t>priM</a:t>
            </a:r>
            <a:r>
              <a:rPr lang="en-US" sz="2800" dirty="0"/>
              <a:t> in LVS </a:t>
            </a:r>
          </a:p>
          <a:p>
            <a:endParaRPr lang="en-US" sz="2800" dirty="0"/>
          </a:p>
          <a:p>
            <a:r>
              <a:rPr lang="en-US" sz="2800" dirty="0"/>
              <a:t>In process of integrating extra </a:t>
            </a:r>
            <a:r>
              <a:rPr lang="en-US" sz="2800" i="1" dirty="0" err="1"/>
              <a:t>priM</a:t>
            </a:r>
            <a:r>
              <a:rPr lang="en-US" sz="2800" dirty="0"/>
              <a:t> into </a:t>
            </a:r>
            <a:r>
              <a:rPr lang="el-GR" sz="2800" i="1" dirty="0">
                <a:latin typeface="Calibri" panose="020F0502020204030204" pitchFamily="34" charset="0"/>
                <a:cs typeface="Calibri" panose="020F0502020204030204" pitchFamily="34" charset="0"/>
              </a:rPr>
              <a:t>Δ</a:t>
            </a:r>
            <a:r>
              <a:rPr lang="en-US" sz="2800" i="1" dirty="0" err="1">
                <a:latin typeface="Calibri" panose="020F0502020204030204" pitchFamily="34" charset="0"/>
                <a:cs typeface="Calibri" panose="020F0502020204030204" pitchFamily="34" charset="0"/>
              </a:rPr>
              <a:t>pmrA</a:t>
            </a:r>
            <a:endParaRPr lang="en-US" sz="2800" i="1" dirty="0"/>
          </a:p>
        </p:txBody>
      </p:sp>
    </p:spTree>
    <p:extLst>
      <p:ext uri="{BB962C8B-B14F-4D97-AF65-F5344CB8AC3E}">
        <p14:creationId xmlns:p14="http://schemas.microsoft.com/office/powerpoint/2010/main" val="147249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872314282"/>
              </p:ext>
            </p:extLst>
          </p:nvPr>
        </p:nvGraphicFramePr>
        <p:xfrm>
          <a:off x="1537304" y="1524000"/>
          <a:ext cx="8082946" cy="4752975"/>
        </p:xfrm>
        <a:graphic>
          <a:graphicData uri="http://schemas.openxmlformats.org/drawingml/2006/chart">
            <c:chart xmlns:c="http://schemas.openxmlformats.org/drawingml/2006/chart" xmlns:r="http://schemas.openxmlformats.org/officeDocument/2006/relationships" r:id="rId3"/>
          </a:graphicData>
        </a:graphic>
      </p:graphicFrame>
      <p:sp>
        <p:nvSpPr>
          <p:cNvPr id="4" name="Google Shape;251;p17">
            <a:extLst>
              <a:ext uri="{FF2B5EF4-FFF2-40B4-BE49-F238E27FC236}">
                <a16:creationId xmlns:a16="http://schemas.microsoft.com/office/drawing/2014/main" id="{3F27E010-527E-461D-B115-F7096916C83C}"/>
              </a:ext>
            </a:extLst>
          </p:cNvPr>
          <p:cNvSpPr txBox="1">
            <a:spLocks/>
          </p:cNvSpPr>
          <p:nvPr/>
        </p:nvSpPr>
        <p:spPr>
          <a:xfrm>
            <a:off x="838200" y="198437"/>
            <a:ext cx="10515600" cy="1325563"/>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400"/>
              <a:buFont typeface="Calibri"/>
              <a:buNone/>
            </a:pPr>
            <a:r>
              <a:rPr lang="en-US" dirty="0"/>
              <a:t>Mac assay testing control strains </a:t>
            </a:r>
          </a:p>
        </p:txBody>
      </p:sp>
    </p:spTree>
    <p:extLst>
      <p:ext uri="{BB962C8B-B14F-4D97-AF65-F5344CB8AC3E}">
        <p14:creationId xmlns:p14="http://schemas.microsoft.com/office/powerpoint/2010/main" val="2028073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D446-1191-4316-9964-46C07B2B46EA}"/>
              </a:ext>
            </a:extLst>
          </p:cNvPr>
          <p:cNvSpPr>
            <a:spLocks noGrp="1"/>
          </p:cNvSpPr>
          <p:nvPr>
            <p:ph type="title"/>
          </p:nvPr>
        </p:nvSpPr>
        <p:spPr/>
        <p:txBody>
          <a:bodyPr/>
          <a:lstStyle/>
          <a:p>
            <a:r>
              <a:rPr lang="en-US" dirty="0"/>
              <a:t>Future Directions For Aim 2</a:t>
            </a:r>
          </a:p>
        </p:txBody>
      </p:sp>
      <p:sp>
        <p:nvSpPr>
          <p:cNvPr id="3" name="Content Placeholder 2">
            <a:extLst>
              <a:ext uri="{FF2B5EF4-FFF2-40B4-BE49-F238E27FC236}">
                <a16:creationId xmlns:a16="http://schemas.microsoft.com/office/drawing/2014/main" id="{9DD9D2BE-DC97-4DEC-AFE0-2642FE6471A7}"/>
              </a:ext>
            </a:extLst>
          </p:cNvPr>
          <p:cNvSpPr>
            <a:spLocks noGrp="1"/>
          </p:cNvSpPr>
          <p:nvPr>
            <p:ph idx="1"/>
          </p:nvPr>
        </p:nvSpPr>
        <p:spPr/>
        <p:txBody>
          <a:bodyPr/>
          <a:lstStyle/>
          <a:p>
            <a:pPr marL="0" indent="0">
              <a:buNone/>
            </a:pPr>
            <a:r>
              <a:rPr lang="en-US" dirty="0"/>
              <a:t>1. Finish making </a:t>
            </a:r>
            <a:r>
              <a:rPr lang="el-GR" i="1" dirty="0">
                <a:latin typeface="Calibri" panose="020F0502020204030204" pitchFamily="34" charset="0"/>
                <a:cs typeface="Calibri" panose="020F0502020204030204" pitchFamily="34" charset="0"/>
              </a:rPr>
              <a:t>Δ</a:t>
            </a:r>
            <a:r>
              <a:rPr lang="en-US" i="1" dirty="0" err="1">
                <a:latin typeface="Calibri" panose="020F0502020204030204" pitchFamily="34" charset="0"/>
                <a:cs typeface="Calibri" panose="020F0502020204030204" pitchFamily="34" charset="0"/>
              </a:rPr>
              <a:t>pmrA</a:t>
            </a:r>
            <a:r>
              <a:rPr lang="en-US" i="1"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PriM</a:t>
            </a:r>
            <a:r>
              <a:rPr lang="en-US" dirty="0">
                <a:latin typeface="Calibri" panose="020F0502020204030204" pitchFamily="34" charset="0"/>
                <a:cs typeface="Calibri" panose="020F0502020204030204" pitchFamily="34" charset="0"/>
              </a:rPr>
              <a:t>+ mutant and test in macrophage assay</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2. Perform transposon mutagenesis </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3. Select for mutants using macrophage infection assay </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4. Identify genes that are critical to the function of </a:t>
            </a:r>
            <a:r>
              <a:rPr lang="en-US" dirty="0" err="1">
                <a:latin typeface="Calibri" panose="020F0502020204030204" pitchFamily="34" charset="0"/>
                <a:cs typeface="Calibri" panose="020F0502020204030204" pitchFamily="34" charset="0"/>
              </a:rPr>
              <a:t>PriM</a:t>
            </a:r>
            <a:r>
              <a:rPr lang="en-US" dirty="0">
                <a:latin typeface="Calibri" panose="020F0502020204030204" pitchFamily="34" charset="0"/>
                <a:cs typeface="Calibri" panose="020F0502020204030204" pitchFamily="34" charset="0"/>
              </a:rPr>
              <a:t> as an anti-virulence factor</a:t>
            </a:r>
            <a:endParaRPr lang="en-US" dirty="0"/>
          </a:p>
        </p:txBody>
      </p:sp>
    </p:spTree>
    <p:extLst>
      <p:ext uri="{BB962C8B-B14F-4D97-AF65-F5344CB8AC3E}">
        <p14:creationId xmlns:p14="http://schemas.microsoft.com/office/powerpoint/2010/main" val="358402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Suppressor mutant intramacrophage assay</a:t>
            </a:r>
            <a:endParaRPr/>
          </a:p>
        </p:txBody>
      </p:sp>
      <p:sp>
        <p:nvSpPr>
          <p:cNvPr id="293" name="Google Shape;29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graphicFrame>
        <p:nvGraphicFramePr>
          <p:cNvPr id="294" name="Google Shape;294;p22"/>
          <p:cNvGraphicFramePr/>
          <p:nvPr/>
        </p:nvGraphicFramePr>
        <p:xfrm>
          <a:off x="1916011" y="1825625"/>
          <a:ext cx="7552079" cy="45307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Overall Goal: Uncover how </a:t>
            </a:r>
            <a:r>
              <a:rPr lang="en-US" b="1" dirty="0" err="1"/>
              <a:t>PriM</a:t>
            </a:r>
            <a:r>
              <a:rPr lang="en-US" b="1" dirty="0"/>
              <a:t> functions to prevent intramacrophage survival</a:t>
            </a:r>
            <a:endParaRPr dirty="0"/>
          </a:p>
        </p:txBody>
      </p:sp>
    </p:spTree>
    <p:extLst>
      <p:ext uri="{BB962C8B-B14F-4D97-AF65-F5344CB8AC3E}">
        <p14:creationId xmlns:p14="http://schemas.microsoft.com/office/powerpoint/2010/main" val="1947140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23"/>
          <p:cNvPicPr preferRelativeResize="0"/>
          <p:nvPr/>
        </p:nvPicPr>
        <p:blipFill rotWithShape="1">
          <a:blip r:embed="rId3">
            <a:alphaModFix/>
          </a:blip>
          <a:srcRect/>
          <a:stretch/>
        </p:blipFill>
        <p:spPr>
          <a:xfrm>
            <a:off x="3771463" y="1357793"/>
            <a:ext cx="4514850" cy="3924300"/>
          </a:xfrm>
          <a:prstGeom prst="rect">
            <a:avLst/>
          </a:prstGeom>
          <a:noFill/>
          <a:ln>
            <a:noFill/>
          </a:ln>
        </p:spPr>
      </p:pic>
      <p:pic>
        <p:nvPicPr>
          <p:cNvPr id="300" name="Google Shape;300;p23"/>
          <p:cNvPicPr preferRelativeResize="0"/>
          <p:nvPr/>
        </p:nvPicPr>
        <p:blipFill rotWithShape="1">
          <a:blip r:embed="rId4">
            <a:alphaModFix/>
          </a:blip>
          <a:srcRect/>
          <a:stretch/>
        </p:blipFill>
        <p:spPr>
          <a:xfrm>
            <a:off x="2740011" y="43694"/>
            <a:ext cx="1031452" cy="5238399"/>
          </a:xfrm>
          <a:prstGeom prst="rect">
            <a:avLst/>
          </a:prstGeom>
          <a:noFill/>
          <a:ln>
            <a:noFill/>
          </a:ln>
        </p:spPr>
      </p:pic>
      <p:sp>
        <p:nvSpPr>
          <p:cNvPr id="301" name="Google Shape;301;p23"/>
          <p:cNvSpPr txBox="1"/>
          <p:nvPr/>
        </p:nvSpPr>
        <p:spPr>
          <a:xfrm rot="-3098156">
            <a:off x="5570290" y="645952"/>
            <a:ext cx="1249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LVS</a:t>
            </a:r>
            <a:endParaRPr/>
          </a:p>
        </p:txBody>
      </p:sp>
      <p:sp>
        <p:nvSpPr>
          <p:cNvPr id="302" name="Google Shape;302;p23"/>
          <p:cNvSpPr txBox="1"/>
          <p:nvPr/>
        </p:nvSpPr>
        <p:spPr>
          <a:xfrm rot="-3098156">
            <a:off x="6349466" y="607215"/>
            <a:ext cx="1249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Old ΔpmrA</a:t>
            </a:r>
            <a:endParaRPr sz="1800">
              <a:solidFill>
                <a:schemeClr val="dk1"/>
              </a:solidFill>
              <a:latin typeface="Calibri"/>
              <a:ea typeface="Calibri"/>
              <a:cs typeface="Calibri"/>
              <a:sym typeface="Calibri"/>
            </a:endParaRPr>
          </a:p>
        </p:txBody>
      </p:sp>
      <p:sp>
        <p:nvSpPr>
          <p:cNvPr id="303" name="Google Shape;303;p23"/>
          <p:cNvSpPr txBox="1"/>
          <p:nvPr/>
        </p:nvSpPr>
        <p:spPr>
          <a:xfrm rot="-3098156">
            <a:off x="7250256" y="413672"/>
            <a:ext cx="16286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New ΔpmrA</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23"/>
          <p:cNvSpPr txBox="1"/>
          <p:nvPr/>
        </p:nvSpPr>
        <p:spPr>
          <a:xfrm>
            <a:off x="9211112" y="5570290"/>
            <a:ext cx="22146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PriM - ~53kDa</a:t>
            </a:r>
            <a:endParaRPr/>
          </a:p>
        </p:txBody>
      </p:sp>
      <p:sp>
        <p:nvSpPr>
          <p:cNvPr id="305" name="Google Shape;305;p23"/>
          <p:cNvSpPr txBox="1"/>
          <p:nvPr/>
        </p:nvSpPr>
        <p:spPr>
          <a:xfrm>
            <a:off x="8726953" y="2182536"/>
            <a:ext cx="22146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PriM</a:t>
            </a:r>
            <a:endParaRPr sz="1800">
              <a:solidFill>
                <a:schemeClr val="dk1"/>
              </a:solidFill>
              <a:latin typeface="Calibri"/>
              <a:ea typeface="Calibri"/>
              <a:cs typeface="Calibri"/>
              <a:sym typeface="Calibri"/>
            </a:endParaRPr>
          </a:p>
        </p:txBody>
      </p:sp>
      <p:cxnSp>
        <p:nvCxnSpPr>
          <p:cNvPr id="306" name="Google Shape;306;p23"/>
          <p:cNvCxnSpPr/>
          <p:nvPr/>
        </p:nvCxnSpPr>
        <p:spPr>
          <a:xfrm rot="10800000">
            <a:off x="7896225" y="2388314"/>
            <a:ext cx="780176" cy="0"/>
          </a:xfrm>
          <a:prstGeom prst="straightConnector1">
            <a:avLst/>
          </a:prstGeom>
          <a:noFill/>
          <a:ln w="28575" cap="flat" cmpd="sng">
            <a:solidFill>
              <a:schemeClr val="dk1"/>
            </a:solidFill>
            <a:prstDash val="solid"/>
            <a:miter lim="800000"/>
            <a:headEnd type="none" w="sm" len="sm"/>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600"/>
              <a:buFont typeface="Calibri"/>
              <a:buNone/>
            </a:pPr>
            <a:r>
              <a:rPr lang="en-US" sz="3600"/>
              <a:t>Whole Genome Resequencing Results Comparing Suppressor Mutant PmrA and Remade PmrA Strains</a:t>
            </a:r>
            <a:br>
              <a:rPr lang="en-US" sz="1800"/>
            </a:br>
            <a:endParaRPr sz="3959"/>
          </a:p>
        </p:txBody>
      </p:sp>
      <p:sp>
        <p:nvSpPr>
          <p:cNvPr id="312" name="Google Shape;312;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2380"/>
              <a:buNone/>
            </a:pPr>
            <a:r>
              <a:rPr lang="en-US" sz="2380" dirty="0"/>
              <a:t>3 snips were identified in the suppressor mutant </a:t>
            </a:r>
            <a:endParaRPr sz="2040" dirty="0"/>
          </a:p>
          <a:p>
            <a:pPr marL="0" lvl="0" indent="0" algn="l" rtl="0">
              <a:lnSpc>
                <a:spcPct val="70000"/>
              </a:lnSpc>
              <a:spcBef>
                <a:spcPts val="1000"/>
              </a:spcBef>
              <a:spcAft>
                <a:spcPts val="0"/>
              </a:spcAft>
              <a:buClr>
                <a:schemeClr val="dk1"/>
              </a:buClr>
              <a:buSzPts val="2380"/>
              <a:buNone/>
            </a:pPr>
            <a:r>
              <a:rPr lang="en-US" sz="2380" dirty="0"/>
              <a:t> </a:t>
            </a:r>
            <a:endParaRPr sz="2040" dirty="0"/>
          </a:p>
          <a:p>
            <a:pPr marL="0" lvl="0" indent="0" algn="l" rtl="0">
              <a:lnSpc>
                <a:spcPct val="70000"/>
              </a:lnSpc>
              <a:spcBef>
                <a:spcPts val="1000"/>
              </a:spcBef>
              <a:spcAft>
                <a:spcPts val="0"/>
              </a:spcAft>
              <a:buClr>
                <a:schemeClr val="dk1"/>
              </a:buClr>
              <a:buSzPts val="2380"/>
              <a:buNone/>
            </a:pPr>
            <a:r>
              <a:rPr lang="en-US" sz="2380" dirty="0"/>
              <a:t>1. Mutation in FTL_0146 (ABC Transport Protein)</a:t>
            </a:r>
            <a:endParaRPr sz="2040" dirty="0"/>
          </a:p>
          <a:p>
            <a:pPr marL="685800" lvl="1" indent="-228600" algn="l" rtl="0">
              <a:lnSpc>
                <a:spcPct val="70000"/>
              </a:lnSpc>
              <a:spcBef>
                <a:spcPts val="500"/>
              </a:spcBef>
              <a:spcAft>
                <a:spcPts val="0"/>
              </a:spcAft>
              <a:buClr>
                <a:schemeClr val="dk1"/>
              </a:buClr>
              <a:buSzPts val="2040"/>
              <a:buChar char="•"/>
            </a:pPr>
            <a:r>
              <a:rPr lang="en-US" sz="2040" dirty="0"/>
              <a:t>C </a:t>
            </a:r>
            <a:r>
              <a:rPr lang="en-US" sz="2040" dirty="0">
                <a:sym typeface="Wingdings" panose="05000000000000000000" pitchFamily="2" charset="2"/>
              </a:rPr>
              <a:t></a:t>
            </a:r>
            <a:r>
              <a:rPr lang="en-US" sz="2040" dirty="0"/>
              <a:t> A</a:t>
            </a:r>
            <a:endParaRPr sz="1700" dirty="0"/>
          </a:p>
          <a:p>
            <a:pPr marL="685800" lvl="1" indent="-228600" algn="l" rtl="0">
              <a:lnSpc>
                <a:spcPct val="70000"/>
              </a:lnSpc>
              <a:spcBef>
                <a:spcPts val="500"/>
              </a:spcBef>
              <a:spcAft>
                <a:spcPts val="0"/>
              </a:spcAft>
              <a:buClr>
                <a:schemeClr val="dk1"/>
              </a:buClr>
              <a:buSzPts val="2040"/>
              <a:buChar char="•"/>
            </a:pPr>
            <a:r>
              <a:rPr lang="en-US" sz="2040" dirty="0"/>
              <a:t>Phenylalanine </a:t>
            </a:r>
            <a:r>
              <a:rPr lang="en-US" sz="2040" dirty="0">
                <a:sym typeface="Wingdings" panose="05000000000000000000" pitchFamily="2" charset="2"/>
              </a:rPr>
              <a:t></a:t>
            </a:r>
            <a:r>
              <a:rPr lang="en-US" sz="2040" dirty="0"/>
              <a:t> Leucine </a:t>
            </a:r>
            <a:endParaRPr sz="1700" dirty="0"/>
          </a:p>
          <a:p>
            <a:pPr marL="0" lvl="0" indent="0" algn="l" rtl="0">
              <a:lnSpc>
                <a:spcPct val="70000"/>
              </a:lnSpc>
              <a:spcBef>
                <a:spcPts val="1000"/>
              </a:spcBef>
              <a:spcAft>
                <a:spcPts val="0"/>
              </a:spcAft>
              <a:buClr>
                <a:schemeClr val="dk1"/>
              </a:buClr>
              <a:buSzPts val="2380"/>
              <a:buNone/>
            </a:pPr>
            <a:r>
              <a:rPr lang="en-US" sz="2380" dirty="0"/>
              <a:t> </a:t>
            </a:r>
            <a:endParaRPr sz="2040" dirty="0"/>
          </a:p>
          <a:p>
            <a:pPr marL="0" lvl="0" indent="0" algn="l" rtl="0">
              <a:lnSpc>
                <a:spcPct val="70000"/>
              </a:lnSpc>
              <a:spcBef>
                <a:spcPts val="1000"/>
              </a:spcBef>
              <a:spcAft>
                <a:spcPts val="0"/>
              </a:spcAft>
              <a:buClr>
                <a:schemeClr val="dk1"/>
              </a:buClr>
              <a:buSzPts val="2380"/>
              <a:buNone/>
            </a:pPr>
            <a:r>
              <a:rPr lang="en-US" sz="2380" dirty="0"/>
              <a:t>2. Mutation in FTL_1339 (POT Transporter) </a:t>
            </a:r>
            <a:endParaRPr sz="2040" dirty="0"/>
          </a:p>
          <a:p>
            <a:pPr marL="685800" lvl="1" indent="-228600" algn="l" rtl="0">
              <a:lnSpc>
                <a:spcPct val="70000"/>
              </a:lnSpc>
              <a:spcBef>
                <a:spcPts val="500"/>
              </a:spcBef>
              <a:spcAft>
                <a:spcPts val="0"/>
              </a:spcAft>
              <a:buClr>
                <a:schemeClr val="dk1"/>
              </a:buClr>
              <a:buSzPts val="2040"/>
              <a:buChar char="•"/>
            </a:pPr>
            <a:r>
              <a:rPr lang="en-US" sz="2040" dirty="0"/>
              <a:t>C</a:t>
            </a:r>
            <a:r>
              <a:rPr lang="en-US" sz="2040" dirty="0">
                <a:sym typeface="Wingdings" panose="05000000000000000000" pitchFamily="2" charset="2"/>
              </a:rPr>
              <a:t></a:t>
            </a:r>
            <a:r>
              <a:rPr lang="en-US" sz="2040" dirty="0"/>
              <a:t> A </a:t>
            </a:r>
            <a:endParaRPr sz="1700" dirty="0"/>
          </a:p>
          <a:p>
            <a:pPr marL="685800" lvl="1" indent="-228600" algn="l" rtl="0">
              <a:lnSpc>
                <a:spcPct val="70000"/>
              </a:lnSpc>
              <a:spcBef>
                <a:spcPts val="500"/>
              </a:spcBef>
              <a:spcAft>
                <a:spcPts val="0"/>
              </a:spcAft>
              <a:buClr>
                <a:schemeClr val="dk1"/>
              </a:buClr>
              <a:buSzPts val="2040"/>
              <a:buChar char="•"/>
            </a:pPr>
            <a:r>
              <a:rPr lang="en-US" sz="2040" dirty="0"/>
              <a:t>Glycine</a:t>
            </a:r>
            <a:r>
              <a:rPr lang="en-US" sz="2040" dirty="0">
                <a:sym typeface="Wingdings" panose="05000000000000000000" pitchFamily="2" charset="2"/>
              </a:rPr>
              <a:t></a:t>
            </a:r>
            <a:r>
              <a:rPr lang="en-US" sz="2040" dirty="0"/>
              <a:t> Glycine </a:t>
            </a:r>
            <a:endParaRPr sz="1700" dirty="0"/>
          </a:p>
          <a:p>
            <a:pPr marL="0" lvl="0" indent="0" algn="l" rtl="0">
              <a:lnSpc>
                <a:spcPct val="70000"/>
              </a:lnSpc>
              <a:spcBef>
                <a:spcPts val="1000"/>
              </a:spcBef>
              <a:spcAft>
                <a:spcPts val="0"/>
              </a:spcAft>
              <a:buClr>
                <a:schemeClr val="dk1"/>
              </a:buClr>
              <a:buSzPts val="2380"/>
              <a:buNone/>
            </a:pPr>
            <a:r>
              <a:rPr lang="en-US" sz="2380" dirty="0"/>
              <a:t> </a:t>
            </a:r>
            <a:endParaRPr sz="2040" dirty="0"/>
          </a:p>
          <a:p>
            <a:pPr marL="0" lvl="0" indent="0" algn="l" rtl="0">
              <a:lnSpc>
                <a:spcPct val="70000"/>
              </a:lnSpc>
              <a:spcBef>
                <a:spcPts val="1000"/>
              </a:spcBef>
              <a:spcAft>
                <a:spcPts val="0"/>
              </a:spcAft>
              <a:buClr>
                <a:schemeClr val="dk1"/>
              </a:buClr>
              <a:buSzPts val="2380"/>
              <a:buNone/>
            </a:pPr>
            <a:r>
              <a:rPr lang="en-US" sz="2380" dirty="0"/>
              <a:t>3. Mutation in intergenic region near FTL_0869</a:t>
            </a:r>
            <a:endParaRPr sz="2040" dirty="0"/>
          </a:p>
          <a:p>
            <a:pPr marL="685800" lvl="1" indent="-228600" algn="l" rtl="0">
              <a:lnSpc>
                <a:spcPct val="70000"/>
              </a:lnSpc>
              <a:spcBef>
                <a:spcPts val="500"/>
              </a:spcBef>
              <a:spcAft>
                <a:spcPts val="0"/>
              </a:spcAft>
              <a:buClr>
                <a:schemeClr val="dk1"/>
              </a:buClr>
              <a:buSzPts val="2040"/>
              <a:buChar char="•"/>
            </a:pPr>
            <a:r>
              <a:rPr lang="en-US" sz="2040" dirty="0"/>
              <a:t>84% T, 16% G</a:t>
            </a:r>
            <a:endParaRPr sz="1700" dirty="0"/>
          </a:p>
          <a:p>
            <a:pPr marL="228600" lvl="0" indent="-77470" algn="l" rtl="0">
              <a:lnSpc>
                <a:spcPct val="70000"/>
              </a:lnSpc>
              <a:spcBef>
                <a:spcPts val="1000"/>
              </a:spcBef>
              <a:spcAft>
                <a:spcPts val="0"/>
              </a:spcAft>
              <a:buClr>
                <a:schemeClr val="dk1"/>
              </a:buClr>
              <a:buSzPts val="2380"/>
              <a:buNone/>
            </a:pPr>
            <a:endParaRPr sz="238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BBA6-680D-4A08-8EDA-53725EC36AC3}"/>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0C63C6B3-885F-4DC5-A71A-8D9BDB920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322" y="1690688"/>
            <a:ext cx="4474485" cy="4474485"/>
          </a:xfrm>
          <a:prstGeom prst="rect">
            <a:avLst/>
          </a:prstGeom>
        </p:spPr>
      </p:pic>
      <p:pic>
        <p:nvPicPr>
          <p:cNvPr id="6" name="Picture 5">
            <a:extLst>
              <a:ext uri="{FF2B5EF4-FFF2-40B4-BE49-F238E27FC236}">
                <a16:creationId xmlns:a16="http://schemas.microsoft.com/office/drawing/2014/main" id="{110A2161-D773-42F3-86A2-87DA812300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5301" y="1690687"/>
            <a:ext cx="4597073" cy="4474485"/>
          </a:xfrm>
          <a:prstGeom prst="rect">
            <a:avLst/>
          </a:prstGeom>
        </p:spPr>
      </p:pic>
    </p:spTree>
    <p:extLst>
      <p:ext uri="{BB962C8B-B14F-4D97-AF65-F5344CB8AC3E}">
        <p14:creationId xmlns:p14="http://schemas.microsoft.com/office/powerpoint/2010/main" val="1876455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err="1"/>
              <a:t>PriM</a:t>
            </a:r>
            <a:endParaRPr dirty="0"/>
          </a:p>
        </p:txBody>
      </p:sp>
      <p:sp>
        <p:nvSpPr>
          <p:cNvPr id="147" name="Google Shape;147;p7"/>
          <p:cNvSpPr txBox="1">
            <a:spLocks noGrp="1"/>
          </p:cNvSpPr>
          <p:nvPr>
            <p:ph type="body" idx="1"/>
          </p:nvPr>
        </p:nvSpPr>
        <p:spPr>
          <a:xfrm>
            <a:off x="838200" y="1454150"/>
            <a:ext cx="10146175" cy="5403850"/>
          </a:xfrm>
          <a:prstGeom prst="rect">
            <a:avLst/>
          </a:prstGeom>
          <a:noFill/>
          <a:ln>
            <a:noFill/>
          </a:ln>
        </p:spPr>
        <p:txBody>
          <a:bodyPr spcFirstLastPara="1" wrap="square" lIns="91425" tIns="45700" rIns="91425" bIns="45700" anchor="t" anchorCtr="0">
            <a:normAutofit/>
          </a:bodyPr>
          <a:lstStyle/>
          <a:p>
            <a:pPr marL="0" indent="0">
              <a:spcBef>
                <a:spcPts val="0"/>
              </a:spcBef>
              <a:buClr>
                <a:schemeClr val="dk1"/>
              </a:buClr>
              <a:buSzPts val="2800"/>
              <a:buNone/>
            </a:pPr>
            <a:r>
              <a:rPr lang="en-US" u="sng" dirty="0" err="1"/>
              <a:t>P</a:t>
            </a:r>
            <a:r>
              <a:rPr lang="en-US" dirty="0" err="1"/>
              <a:t>mrA</a:t>
            </a:r>
            <a:r>
              <a:rPr lang="en-US" dirty="0"/>
              <a:t>-</a:t>
            </a:r>
            <a:r>
              <a:rPr lang="en-US" u="sng" dirty="0"/>
              <a:t>r</a:t>
            </a:r>
            <a:r>
              <a:rPr lang="en-US" dirty="0"/>
              <a:t>epressed </a:t>
            </a:r>
            <a:r>
              <a:rPr lang="en-US" u="sng" dirty="0"/>
              <a:t>i</a:t>
            </a:r>
            <a:r>
              <a:rPr lang="en-US" dirty="0"/>
              <a:t>nhibitor of intra</a:t>
            </a:r>
            <a:r>
              <a:rPr lang="en-US" u="sng" dirty="0"/>
              <a:t>m</a:t>
            </a:r>
            <a:r>
              <a:rPr lang="en-US" dirty="0"/>
              <a:t>acrophage growth </a:t>
            </a:r>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r>
              <a:rPr lang="en-US" dirty="0"/>
              <a:t>Anti-virulence factor identified in </a:t>
            </a:r>
            <a:r>
              <a:rPr lang="en-US" i="1" dirty="0"/>
              <a:t>F. </a:t>
            </a:r>
            <a:r>
              <a:rPr lang="en-US" i="1" dirty="0" err="1"/>
              <a:t>tularensis</a:t>
            </a:r>
            <a:r>
              <a:rPr lang="en-US" i="1" dirty="0"/>
              <a:t> </a:t>
            </a:r>
          </a:p>
          <a:p>
            <a:pPr lvl="1">
              <a:spcBef>
                <a:spcPts val="0"/>
              </a:spcBef>
              <a:buClr>
                <a:schemeClr val="dk1"/>
              </a:buClr>
              <a:buSzPts val="2800"/>
            </a:pPr>
            <a:r>
              <a:rPr lang="en-US" dirty="0"/>
              <a:t>Molecular mechanism unknown </a:t>
            </a:r>
          </a:p>
          <a:p>
            <a:pPr marL="0" lvl="0" indent="0" algn="l" rtl="0">
              <a:lnSpc>
                <a:spcPct val="90000"/>
              </a:lnSpc>
              <a:spcBef>
                <a:spcPts val="0"/>
              </a:spcBef>
              <a:spcAft>
                <a:spcPts val="0"/>
              </a:spcAft>
              <a:buClr>
                <a:schemeClr val="dk1"/>
              </a:buClr>
              <a:buSzPts val="2800"/>
              <a:buNone/>
            </a:pPr>
            <a:endParaRPr lang="en-US" i="1" dirty="0"/>
          </a:p>
          <a:p>
            <a:pPr marL="0" lvl="0" indent="0" algn="l" rtl="0">
              <a:lnSpc>
                <a:spcPct val="90000"/>
              </a:lnSpc>
              <a:spcBef>
                <a:spcPts val="0"/>
              </a:spcBef>
              <a:spcAft>
                <a:spcPts val="0"/>
              </a:spcAft>
              <a:buClr>
                <a:schemeClr val="dk1"/>
              </a:buClr>
              <a:buSzPts val="2800"/>
              <a:buNone/>
            </a:pPr>
            <a:r>
              <a:rPr lang="en-US" dirty="0"/>
              <a:t>Repressed by transcription factor </a:t>
            </a:r>
            <a:r>
              <a:rPr lang="en-US" dirty="0" err="1"/>
              <a:t>PmrA</a:t>
            </a:r>
            <a:endParaRPr lang="en-US" dirty="0"/>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r>
              <a:rPr lang="en-US" dirty="0" err="1"/>
              <a:t>PmrA</a:t>
            </a:r>
            <a:r>
              <a:rPr lang="en-US" dirty="0"/>
              <a:t> identified as being essential for virulence </a:t>
            </a:r>
            <a:endParaRPr dirty="0"/>
          </a:p>
          <a:p>
            <a:pPr marL="685800" lvl="1" indent="-228600" algn="l" rtl="0">
              <a:lnSpc>
                <a:spcPct val="90000"/>
              </a:lnSpc>
              <a:spcBef>
                <a:spcPts val="500"/>
              </a:spcBef>
              <a:spcAft>
                <a:spcPts val="0"/>
              </a:spcAft>
              <a:buClr>
                <a:schemeClr val="dk1"/>
              </a:buClr>
              <a:buSzPts val="2400"/>
              <a:buChar char="•"/>
            </a:pPr>
            <a:r>
              <a:rPr lang="en-US" dirty="0"/>
              <a:t>Mutants incapable of survival in macrophage and murine models (Sammons-Jackson, 2008)</a:t>
            </a:r>
            <a:endParaRPr dirty="0"/>
          </a:p>
          <a:p>
            <a:pPr marL="0" lvl="0" indent="0" algn="l" rtl="0">
              <a:lnSpc>
                <a:spcPct val="90000"/>
              </a:lnSpc>
              <a:spcBef>
                <a:spcPts val="1000"/>
              </a:spcBef>
              <a:spcAft>
                <a:spcPts val="0"/>
              </a:spcAft>
              <a:buClr>
                <a:schemeClr val="dk1"/>
              </a:buClr>
              <a:buSzPts val="2800"/>
              <a:buNone/>
            </a:pPr>
            <a:r>
              <a:rPr lang="en-US" dirty="0" err="1"/>
              <a:t>PmrA</a:t>
            </a:r>
            <a:r>
              <a:rPr lang="en-US" dirty="0"/>
              <a:t> mainly functions as a negative regulator </a:t>
            </a:r>
          </a:p>
          <a:p>
            <a:pPr lvl="1">
              <a:buClr>
                <a:schemeClr val="dk1"/>
              </a:buClr>
              <a:buSzPts val="2800"/>
            </a:pPr>
            <a:r>
              <a:rPr lang="en-US" dirty="0"/>
              <a:t>Largest effect on </a:t>
            </a:r>
            <a:r>
              <a:rPr lang="en-US" i="1" dirty="0" err="1"/>
              <a:t>priM</a:t>
            </a:r>
            <a:r>
              <a:rPr lang="en-US" dirty="0"/>
              <a:t> </a:t>
            </a:r>
            <a:endParaRPr dirty="0"/>
          </a:p>
          <a:p>
            <a:pPr marL="685800" lvl="1" indent="-228600" algn="l" rtl="0">
              <a:lnSpc>
                <a:spcPct val="90000"/>
              </a:lnSpc>
              <a:spcBef>
                <a:spcPts val="500"/>
              </a:spcBef>
              <a:spcAft>
                <a:spcPts val="0"/>
              </a:spcAft>
              <a:buClr>
                <a:schemeClr val="dk1"/>
              </a:buClr>
              <a:buSzPts val="2400"/>
              <a:buChar char="•"/>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6" descr="4a.jpg"/>
          <p:cNvPicPr preferRelativeResize="0"/>
          <p:nvPr/>
        </p:nvPicPr>
        <p:blipFill rotWithShape="1">
          <a:blip r:embed="rId3">
            <a:alphaModFix/>
          </a:blip>
          <a:srcRect/>
          <a:stretch/>
        </p:blipFill>
        <p:spPr>
          <a:xfrm>
            <a:off x="3167605" y="1869771"/>
            <a:ext cx="5317748" cy="4408298"/>
          </a:xfrm>
          <a:prstGeom prst="rect">
            <a:avLst/>
          </a:prstGeom>
          <a:noFill/>
          <a:ln>
            <a:noFill/>
          </a:ln>
        </p:spPr>
      </p:pic>
      <p:sp>
        <p:nvSpPr>
          <p:cNvPr id="139" name="Google Shape;13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PriM is inhibitory to intramacrophage survival</a:t>
            </a:r>
            <a:endParaRPr i="1"/>
          </a:p>
        </p:txBody>
      </p:sp>
      <p:sp>
        <p:nvSpPr>
          <p:cNvPr id="140" name="Google Shape;140;p6"/>
          <p:cNvSpPr/>
          <p:nvPr/>
        </p:nvSpPr>
        <p:spPr>
          <a:xfrm>
            <a:off x="8314945" y="6457153"/>
            <a:ext cx="228620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0000"/>
                </a:solidFill>
                <a:latin typeface="Century Gothic"/>
                <a:ea typeface="Century Gothic"/>
                <a:cs typeface="Century Gothic"/>
                <a:sym typeface="Century Gothic"/>
              </a:rPr>
              <a:t>Ramsey and Dove, 2016</a:t>
            </a:r>
            <a:endParaRPr sz="140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Overall Goal: Uncover how PriM functions to prevent intramacrophage survival</a:t>
            </a:r>
            <a:endParaRPr/>
          </a:p>
        </p:txBody>
      </p:sp>
      <p:sp>
        <p:nvSpPr>
          <p:cNvPr id="169" name="Google Shape;169;p9"/>
          <p:cNvSpPr txBox="1"/>
          <p:nvPr/>
        </p:nvSpPr>
        <p:spPr>
          <a:xfrm>
            <a:off x="1008490" y="1861434"/>
            <a:ext cx="10515600"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Specific Aim 1: Identify critical structural features of PriM</a:t>
            </a:r>
            <a:r>
              <a:rPr lang="en-US" sz="4000">
                <a:solidFill>
                  <a:schemeClr val="dk1"/>
                </a:solidFill>
                <a:latin typeface="Calibri"/>
                <a:ea typeface="Calibri"/>
                <a:cs typeface="Calibri"/>
                <a:sym typeface="Calibri"/>
              </a:rPr>
              <a:t> </a:t>
            </a:r>
            <a:endParaRPr/>
          </a:p>
          <a:p>
            <a:pPr marL="914400" marR="0" lvl="2" indent="0" algn="l" rtl="0">
              <a:spcBef>
                <a:spcPts val="0"/>
              </a:spcBef>
              <a:spcAft>
                <a:spcPts val="0"/>
              </a:spcAft>
              <a:buNone/>
            </a:pPr>
            <a:endParaRPr sz="4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Specific Aim 2: Identify factors critical to the function of PriM</a:t>
            </a:r>
            <a:endParaRPr sz="2800" b="1">
              <a:solidFill>
                <a:schemeClr val="dk1"/>
              </a:solidFill>
              <a:latin typeface="Calibri"/>
              <a:ea typeface="Calibri"/>
              <a:cs typeface="Calibri"/>
              <a:sym typeface="Calibri"/>
            </a:endParaRPr>
          </a:p>
          <a:p>
            <a:pPr marL="514350" marR="0" lvl="0" indent="-336550" algn="l" rtl="0">
              <a:spcBef>
                <a:spcPts val="0"/>
              </a:spcBef>
              <a:spcAft>
                <a:spcPts val="0"/>
              </a:spcAft>
              <a:buClr>
                <a:schemeClr val="dk1"/>
              </a:buClr>
              <a:buSzPts val="2800"/>
              <a:buFont typeface="Calibri"/>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514350" marR="0" lvl="0" indent="-400050" algn="l" rtl="0">
              <a:spcBef>
                <a:spcPts val="0"/>
              </a:spcBef>
              <a:spcAft>
                <a:spcPts val="0"/>
              </a:spcAft>
              <a:buClr>
                <a:schemeClr val="dk1"/>
              </a:buClr>
              <a:buSzPts val="1800"/>
              <a:buFont typeface="Calibri"/>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a:t>
            </a:r>
            <a:endParaRPr/>
          </a:p>
        </p:txBody>
      </p:sp>
    </p:spTree>
    <p:extLst>
      <p:ext uri="{BB962C8B-B14F-4D97-AF65-F5344CB8AC3E}">
        <p14:creationId xmlns:p14="http://schemas.microsoft.com/office/powerpoint/2010/main" val="4077373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0" descr="overalls.png"/>
          <p:cNvPicPr preferRelativeResize="0"/>
          <p:nvPr/>
        </p:nvPicPr>
        <p:blipFill rotWithShape="1">
          <a:blip r:embed="rId3">
            <a:alphaModFix/>
          </a:blip>
          <a:srcRect l="33656" t="2610" r="35788"/>
          <a:stretch/>
        </p:blipFill>
        <p:spPr>
          <a:xfrm>
            <a:off x="5277692" y="1796217"/>
            <a:ext cx="1860714" cy="4417019"/>
          </a:xfrm>
          <a:prstGeom prst="rect">
            <a:avLst/>
          </a:prstGeom>
          <a:noFill/>
          <a:ln>
            <a:noFill/>
          </a:ln>
        </p:spPr>
      </p:pic>
      <p:cxnSp>
        <p:nvCxnSpPr>
          <p:cNvPr id="176" name="Google Shape;176;p10"/>
          <p:cNvCxnSpPr/>
          <p:nvPr/>
        </p:nvCxnSpPr>
        <p:spPr>
          <a:xfrm rot="10800000" flipH="1">
            <a:off x="5029037" y="1767295"/>
            <a:ext cx="822778" cy="315256"/>
          </a:xfrm>
          <a:prstGeom prst="straightConnector1">
            <a:avLst/>
          </a:prstGeom>
          <a:noFill/>
          <a:ln w="9525" cap="flat" cmpd="sng">
            <a:solidFill>
              <a:schemeClr val="dk1"/>
            </a:solidFill>
            <a:prstDash val="solid"/>
            <a:miter lim="800000"/>
            <a:headEnd type="stealth" w="med" len="med"/>
            <a:tailEnd type="stealth" w="med" len="med"/>
          </a:ln>
        </p:spPr>
      </p:cxnSp>
      <p:cxnSp>
        <p:nvCxnSpPr>
          <p:cNvPr id="177" name="Google Shape;177;p10"/>
          <p:cNvCxnSpPr/>
          <p:nvPr/>
        </p:nvCxnSpPr>
        <p:spPr>
          <a:xfrm rot="10800000" flipH="1">
            <a:off x="5143336" y="1974460"/>
            <a:ext cx="548876" cy="216185"/>
          </a:xfrm>
          <a:prstGeom prst="straightConnector1">
            <a:avLst/>
          </a:prstGeom>
          <a:noFill/>
          <a:ln w="9525" cap="flat" cmpd="sng">
            <a:solidFill>
              <a:schemeClr val="dk1"/>
            </a:solidFill>
            <a:prstDash val="solid"/>
            <a:miter lim="800000"/>
            <a:headEnd type="stealth" w="med" len="med"/>
            <a:tailEnd type="stealth" w="med" len="med"/>
          </a:ln>
        </p:spPr>
      </p:cxnSp>
      <p:sp>
        <p:nvSpPr>
          <p:cNvPr id="178" name="Google Shape;178;p10"/>
          <p:cNvSpPr txBox="1"/>
          <p:nvPr/>
        </p:nvSpPr>
        <p:spPr>
          <a:xfrm>
            <a:off x="6159683" y="1974460"/>
            <a:ext cx="10442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entury Gothic"/>
                <a:ea typeface="Century Gothic"/>
                <a:cs typeface="Century Gothic"/>
                <a:sym typeface="Century Gothic"/>
              </a:rPr>
              <a:t>Flexible</a:t>
            </a:r>
            <a:endParaRPr/>
          </a:p>
          <a:p>
            <a:pPr marL="0" marR="0" lvl="0" indent="0" algn="l" rtl="0">
              <a:spcBef>
                <a:spcPts val="0"/>
              </a:spcBef>
              <a:spcAft>
                <a:spcPts val="0"/>
              </a:spcAft>
              <a:buNone/>
            </a:pPr>
            <a:r>
              <a:rPr lang="en-US" sz="1800" b="1">
                <a:solidFill>
                  <a:schemeClr val="dk1"/>
                </a:solidFill>
                <a:latin typeface="Century Gothic"/>
                <a:ea typeface="Century Gothic"/>
                <a:cs typeface="Century Gothic"/>
                <a:sym typeface="Century Gothic"/>
              </a:rPr>
              <a:t>“head</a:t>
            </a:r>
            <a:r>
              <a:rPr lang="en-US" sz="1800">
                <a:solidFill>
                  <a:schemeClr val="dk1"/>
                </a:solidFill>
                <a:latin typeface="Century Gothic"/>
                <a:ea typeface="Century Gothic"/>
                <a:cs typeface="Century Gothic"/>
                <a:sym typeface="Century Gothic"/>
              </a:rPr>
              <a:t>”</a:t>
            </a:r>
            <a:endParaRPr/>
          </a:p>
        </p:txBody>
      </p:sp>
      <p:sp>
        <p:nvSpPr>
          <p:cNvPr id="179" name="Google Shape;179;p10"/>
          <p:cNvSpPr txBox="1"/>
          <p:nvPr/>
        </p:nvSpPr>
        <p:spPr>
          <a:xfrm>
            <a:off x="4888463" y="4951410"/>
            <a:ext cx="104708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entury Gothic"/>
                <a:ea typeface="Century Gothic"/>
                <a:cs typeface="Century Gothic"/>
                <a:sym typeface="Century Gothic"/>
              </a:rPr>
              <a:t>Acetate </a:t>
            </a:r>
            <a:endParaRPr/>
          </a:p>
          <a:p>
            <a:pPr marL="0" marR="0" lvl="0" indent="0" algn="l" rtl="0">
              <a:spcBef>
                <a:spcPts val="0"/>
              </a:spcBef>
              <a:spcAft>
                <a:spcPts val="0"/>
              </a:spcAft>
              <a:buNone/>
            </a:pPr>
            <a:r>
              <a:rPr lang="en-US" sz="1600" b="1">
                <a:solidFill>
                  <a:schemeClr val="dk1"/>
                </a:solidFill>
                <a:latin typeface="Century Gothic"/>
                <a:ea typeface="Century Gothic"/>
                <a:cs typeface="Century Gothic"/>
                <a:sym typeface="Century Gothic"/>
              </a:rPr>
              <a:t>binding</a:t>
            </a:r>
            <a:endParaRPr/>
          </a:p>
        </p:txBody>
      </p:sp>
      <p:cxnSp>
        <p:nvCxnSpPr>
          <p:cNvPr id="180" name="Google Shape;180;p10"/>
          <p:cNvCxnSpPr/>
          <p:nvPr/>
        </p:nvCxnSpPr>
        <p:spPr>
          <a:xfrm rot="10800000" flipH="1">
            <a:off x="5562744" y="4402429"/>
            <a:ext cx="328604" cy="622300"/>
          </a:xfrm>
          <a:prstGeom prst="straightConnector1">
            <a:avLst/>
          </a:prstGeom>
          <a:noFill/>
          <a:ln w="9525" cap="flat" cmpd="sng">
            <a:solidFill>
              <a:schemeClr val="dk1"/>
            </a:solidFill>
            <a:prstDash val="solid"/>
            <a:miter lim="800000"/>
            <a:headEnd type="none" w="sm" len="sm"/>
            <a:tailEnd type="stealth" w="med" len="med"/>
          </a:ln>
        </p:spPr>
      </p:cxnSp>
      <p:pic>
        <p:nvPicPr>
          <p:cNvPr id="181" name="Google Shape;181;p10" descr="ELECTRO.png"/>
          <p:cNvPicPr preferRelativeResize="0"/>
          <p:nvPr/>
        </p:nvPicPr>
        <p:blipFill rotWithShape="1">
          <a:blip r:embed="rId4">
            <a:alphaModFix/>
          </a:blip>
          <a:srcRect l="26249" t="5967" r="30403" b="6380"/>
          <a:stretch/>
        </p:blipFill>
        <p:spPr>
          <a:xfrm>
            <a:off x="1722723" y="2220971"/>
            <a:ext cx="2565399" cy="3863600"/>
          </a:xfrm>
          <a:prstGeom prst="rect">
            <a:avLst/>
          </a:prstGeom>
          <a:noFill/>
          <a:ln>
            <a:noFill/>
          </a:ln>
        </p:spPr>
      </p:pic>
      <p:sp>
        <p:nvSpPr>
          <p:cNvPr id="182" name="Google Shape;182;p10"/>
          <p:cNvSpPr txBox="1"/>
          <p:nvPr/>
        </p:nvSpPr>
        <p:spPr>
          <a:xfrm>
            <a:off x="1653781" y="1503884"/>
            <a:ext cx="276315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entury Gothic"/>
                <a:ea typeface="Century Gothic"/>
                <a:cs typeface="Century Gothic"/>
                <a:sym typeface="Century Gothic"/>
              </a:rPr>
              <a:t>Electropositive, flexible</a:t>
            </a:r>
            <a:endParaRPr/>
          </a:p>
          <a:p>
            <a:pPr marL="0" marR="0" lvl="0" indent="0" algn="l" rtl="0">
              <a:spcBef>
                <a:spcPts val="0"/>
              </a:spcBef>
              <a:spcAft>
                <a:spcPts val="0"/>
              </a:spcAft>
              <a:buNone/>
            </a:pPr>
            <a:r>
              <a:rPr lang="en-US" sz="1800" b="1">
                <a:solidFill>
                  <a:schemeClr val="dk1"/>
                </a:solidFill>
                <a:latin typeface="Century Gothic"/>
                <a:ea typeface="Century Gothic"/>
                <a:cs typeface="Century Gothic"/>
                <a:sym typeface="Century Gothic"/>
              </a:rPr>
              <a:t>tip or head</a:t>
            </a:r>
            <a:endParaRPr/>
          </a:p>
        </p:txBody>
      </p:sp>
      <p:pic>
        <p:nvPicPr>
          <p:cNvPr id="183" name="Google Shape;183;p10" descr="prim-pymol.png"/>
          <p:cNvPicPr preferRelativeResize="0"/>
          <p:nvPr/>
        </p:nvPicPr>
        <p:blipFill rotWithShape="1">
          <a:blip r:embed="rId5">
            <a:alphaModFix/>
          </a:blip>
          <a:srcRect/>
          <a:stretch/>
        </p:blipFill>
        <p:spPr>
          <a:xfrm>
            <a:off x="7565572" y="3552242"/>
            <a:ext cx="3102429" cy="2322674"/>
          </a:xfrm>
          <a:prstGeom prst="rect">
            <a:avLst/>
          </a:prstGeom>
          <a:noFill/>
          <a:ln>
            <a:noFill/>
          </a:ln>
        </p:spPr>
      </p:pic>
      <p:sp>
        <p:nvSpPr>
          <p:cNvPr id="184" name="Google Shape;184;p10"/>
          <p:cNvSpPr txBox="1"/>
          <p:nvPr/>
        </p:nvSpPr>
        <p:spPr>
          <a:xfrm>
            <a:off x="8127978" y="2895215"/>
            <a:ext cx="17876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entury Gothic"/>
                <a:ea typeface="Century Gothic"/>
                <a:cs typeface="Century Gothic"/>
                <a:sym typeface="Century Gothic"/>
              </a:rPr>
              <a:t>Disulfide bond</a:t>
            </a:r>
            <a:endParaRPr/>
          </a:p>
        </p:txBody>
      </p:sp>
      <p:sp>
        <p:nvSpPr>
          <p:cNvPr id="185" name="Google Shape;185;p10"/>
          <p:cNvSpPr txBox="1"/>
          <p:nvPr/>
        </p:nvSpPr>
        <p:spPr>
          <a:xfrm>
            <a:off x="7961859" y="6221186"/>
            <a:ext cx="26885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Dr. Maria Schumacher</a:t>
            </a:r>
            <a:endParaRPr/>
          </a:p>
        </p:txBody>
      </p:sp>
      <p:sp>
        <p:nvSpPr>
          <p:cNvPr id="186" name="Google Shape;186;p10"/>
          <p:cNvSpPr txBox="1">
            <a:spLocks noGrp="1"/>
          </p:cNvSpPr>
          <p:nvPr>
            <p:ph type="title"/>
          </p:nvPr>
        </p:nvSpPr>
        <p:spPr>
          <a:xfrm>
            <a:off x="1524001" y="3900"/>
            <a:ext cx="91440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PriM: </a:t>
            </a:r>
            <a:br>
              <a:rPr lang="en-US"/>
            </a:br>
            <a:r>
              <a:rPr lang="en-US" sz="2700" u="sng">
                <a:latin typeface="Century Gothic"/>
                <a:ea typeface="Century Gothic"/>
                <a:cs typeface="Century Gothic"/>
                <a:sym typeface="Century Gothic"/>
              </a:rPr>
              <a:t>P</a:t>
            </a:r>
            <a:r>
              <a:rPr lang="en-US" sz="2700">
                <a:latin typeface="Century Gothic"/>
                <a:ea typeface="Century Gothic"/>
                <a:cs typeface="Century Gothic"/>
                <a:sym typeface="Century Gothic"/>
              </a:rPr>
              <a:t>mrA-</a:t>
            </a:r>
            <a:r>
              <a:rPr lang="en-US" sz="2700" u="sng">
                <a:latin typeface="Century Gothic"/>
                <a:ea typeface="Century Gothic"/>
                <a:cs typeface="Century Gothic"/>
                <a:sym typeface="Century Gothic"/>
              </a:rPr>
              <a:t>r</a:t>
            </a:r>
            <a:r>
              <a:rPr lang="en-US" sz="2700">
                <a:latin typeface="Century Gothic"/>
                <a:ea typeface="Century Gothic"/>
                <a:cs typeface="Century Gothic"/>
                <a:sym typeface="Century Gothic"/>
              </a:rPr>
              <a:t>epressed </a:t>
            </a:r>
            <a:r>
              <a:rPr lang="en-US" sz="2700" u="sng">
                <a:latin typeface="Century Gothic"/>
                <a:ea typeface="Century Gothic"/>
                <a:cs typeface="Century Gothic"/>
                <a:sym typeface="Century Gothic"/>
              </a:rPr>
              <a:t>i</a:t>
            </a:r>
            <a:r>
              <a:rPr lang="en-US" sz="2700">
                <a:latin typeface="Century Gothic"/>
                <a:ea typeface="Century Gothic"/>
                <a:cs typeface="Century Gothic"/>
                <a:sym typeface="Century Gothic"/>
              </a:rPr>
              <a:t>nhibitor of intra</a:t>
            </a:r>
            <a:r>
              <a:rPr lang="en-US" sz="2700" u="sng">
                <a:latin typeface="Century Gothic"/>
                <a:ea typeface="Century Gothic"/>
                <a:cs typeface="Century Gothic"/>
                <a:sym typeface="Century Gothic"/>
              </a:rPr>
              <a:t>m</a:t>
            </a:r>
            <a:r>
              <a:rPr lang="en-US" sz="2700">
                <a:latin typeface="Century Gothic"/>
                <a:ea typeface="Century Gothic"/>
                <a:cs typeface="Century Gothic"/>
                <a:sym typeface="Century Gothic"/>
              </a:rPr>
              <a:t>acrophage growth</a:t>
            </a:r>
            <a:endParaRPr sz="2700"/>
          </a:p>
        </p:txBody>
      </p:sp>
      <p:cxnSp>
        <p:nvCxnSpPr>
          <p:cNvPr id="187" name="Google Shape;187;p10"/>
          <p:cNvCxnSpPr/>
          <p:nvPr/>
        </p:nvCxnSpPr>
        <p:spPr>
          <a:xfrm rot="10800000" flipH="1">
            <a:off x="7057505" y="4305993"/>
            <a:ext cx="1354975" cy="922712"/>
          </a:xfrm>
          <a:prstGeom prst="straightConnector1">
            <a:avLst/>
          </a:prstGeom>
          <a:noFill/>
          <a:ln w="9525" cap="flat" cmpd="sng">
            <a:solidFill>
              <a:schemeClr val="dk1"/>
            </a:solidFill>
            <a:prstDash val="solid"/>
            <a:miter lim="800000"/>
            <a:headEnd type="none" w="sm" len="sm"/>
            <a:tailEnd type="triangle" w="med" len="med"/>
          </a:ln>
        </p:spPr>
      </p:cxnSp>
      <p:sp>
        <p:nvSpPr>
          <p:cNvPr id="188" name="Google Shape;188;p10"/>
          <p:cNvSpPr txBox="1"/>
          <p:nvPr/>
        </p:nvSpPr>
        <p:spPr>
          <a:xfrm>
            <a:off x="6159159" y="1695046"/>
            <a:ext cx="1469572" cy="92151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US" sz="3959" b="1"/>
              <a:t>Specific Aim 1: Identify critical structural features of PriM</a:t>
            </a:r>
            <a:r>
              <a:rPr lang="en-US" sz="5400"/>
              <a:t> </a:t>
            </a:r>
            <a:br>
              <a:rPr lang="en-US" sz="5400"/>
            </a:br>
            <a:endParaRPr sz="3959"/>
          </a:p>
        </p:txBody>
      </p:sp>
      <p:sp>
        <p:nvSpPr>
          <p:cNvPr id="195" name="Google Shape;195;p11"/>
          <p:cNvSpPr txBox="1"/>
          <p:nvPr/>
        </p:nvSpPr>
        <p:spPr>
          <a:xfrm>
            <a:off x="838199" y="1975379"/>
            <a:ext cx="10371667" cy="29238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Use the structure of PriM to create targeted mutations </a:t>
            </a:r>
            <a:endParaRPr/>
          </a:p>
          <a:p>
            <a:pPr marL="91440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Use allelic exchange protocol to create mutants in the wildtype and Δ</a:t>
            </a:r>
            <a:r>
              <a:rPr lang="en-US" sz="2400" b="0" i="1" u="none" strike="noStrike" cap="none">
                <a:solidFill>
                  <a:schemeClr val="dk1"/>
                </a:solidFill>
                <a:latin typeface="Calibri"/>
                <a:ea typeface="Calibri"/>
                <a:cs typeface="Calibri"/>
                <a:sym typeface="Calibri"/>
              </a:rPr>
              <a:t>pmrA</a:t>
            </a:r>
            <a:r>
              <a:rPr lang="en-US" sz="2400" b="0" i="0" u="none" strike="noStrike" cap="none">
                <a:solidFill>
                  <a:schemeClr val="dk1"/>
                </a:solidFill>
                <a:latin typeface="Calibri"/>
                <a:ea typeface="Calibri"/>
                <a:cs typeface="Calibri"/>
                <a:sym typeface="Calibri"/>
              </a:rPr>
              <a:t> background</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Test these mutants for the ability to replicate in macrophage</a:t>
            </a:r>
            <a:endParaRPr/>
          </a:p>
          <a:p>
            <a:pPr marL="91440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Identify structural mutants that regain ability to survive in macrophage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a:spLocks noGrp="1"/>
          </p:cNvSpPr>
          <p:nvPr>
            <p:ph type="title"/>
          </p:nvPr>
        </p:nvSpPr>
        <p:spPr>
          <a:xfrm>
            <a:off x="701508" y="187989"/>
            <a:ext cx="10515600" cy="7162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Mutant design  </a:t>
            </a:r>
            <a:endParaRPr/>
          </a:p>
        </p:txBody>
      </p:sp>
      <p:graphicFrame>
        <p:nvGraphicFramePr>
          <p:cNvPr id="201" name="Google Shape;201;p12"/>
          <p:cNvGraphicFramePr/>
          <p:nvPr/>
        </p:nvGraphicFramePr>
        <p:xfrm>
          <a:off x="701508" y="1019301"/>
          <a:ext cx="10955100" cy="5301975"/>
        </p:xfrm>
        <a:graphic>
          <a:graphicData uri="http://schemas.openxmlformats.org/drawingml/2006/table">
            <a:tbl>
              <a:tblPr firstRow="1" firstCol="1" bandRow="1">
                <a:noFill/>
              </a:tblPr>
              <a:tblGrid>
                <a:gridCol w="1828475">
                  <a:extLst>
                    <a:ext uri="{9D8B030D-6E8A-4147-A177-3AD203B41FA5}">
                      <a16:colId xmlns:a16="http://schemas.microsoft.com/office/drawing/2014/main" val="20000"/>
                    </a:ext>
                  </a:extLst>
                </a:gridCol>
                <a:gridCol w="2581100">
                  <a:extLst>
                    <a:ext uri="{9D8B030D-6E8A-4147-A177-3AD203B41FA5}">
                      <a16:colId xmlns:a16="http://schemas.microsoft.com/office/drawing/2014/main" val="20001"/>
                    </a:ext>
                  </a:extLst>
                </a:gridCol>
                <a:gridCol w="3163100">
                  <a:extLst>
                    <a:ext uri="{9D8B030D-6E8A-4147-A177-3AD203B41FA5}">
                      <a16:colId xmlns:a16="http://schemas.microsoft.com/office/drawing/2014/main" val="20002"/>
                    </a:ext>
                  </a:extLst>
                </a:gridCol>
                <a:gridCol w="3382425">
                  <a:extLst>
                    <a:ext uri="{9D8B030D-6E8A-4147-A177-3AD203B41FA5}">
                      <a16:colId xmlns:a16="http://schemas.microsoft.com/office/drawing/2014/main" val="20003"/>
                    </a:ext>
                  </a:extLst>
                </a:gridCol>
              </a:tblGrid>
              <a:tr h="720800">
                <a:tc>
                  <a:txBody>
                    <a:bodyPr/>
                    <a:lstStyle/>
                    <a:p>
                      <a:pPr marL="0" marR="0" lvl="0" indent="0" algn="l" rtl="0">
                        <a:lnSpc>
                          <a:spcPct val="200000"/>
                        </a:lnSpc>
                        <a:spcBef>
                          <a:spcPts val="0"/>
                        </a:spcBef>
                        <a:spcAft>
                          <a:spcPts val="0"/>
                        </a:spcAft>
                        <a:buNone/>
                      </a:pPr>
                      <a:r>
                        <a:rPr lang="en-US" sz="2000" u="none" strike="noStrike" cap="none"/>
                        <a:t>Name</a:t>
                      </a:r>
                      <a:endParaRPr sz="2000" u="none" strike="noStrike" cap="none">
                        <a:latin typeface="Calibri"/>
                        <a:ea typeface="Calibri"/>
                        <a:cs typeface="Calibri"/>
                        <a:sym typeface="Calibri"/>
                      </a:endParaRPr>
                    </a:p>
                  </a:txBody>
                  <a:tcPr marL="55850" marR="55850" marT="0" marB="0"/>
                </a:tc>
                <a:tc>
                  <a:txBody>
                    <a:bodyPr/>
                    <a:lstStyle/>
                    <a:p>
                      <a:pPr marL="0" marR="0" lvl="0" indent="0" algn="l" rtl="0">
                        <a:lnSpc>
                          <a:spcPct val="200000"/>
                        </a:lnSpc>
                        <a:spcBef>
                          <a:spcPts val="0"/>
                        </a:spcBef>
                        <a:spcAft>
                          <a:spcPts val="0"/>
                        </a:spcAft>
                        <a:buNone/>
                      </a:pPr>
                      <a:r>
                        <a:rPr lang="en-US" sz="1800" u="none" strike="noStrike" cap="none"/>
                        <a:t>Purpose</a:t>
                      </a:r>
                      <a:endParaRPr sz="1800" u="none" strike="noStrike" cap="none">
                        <a:latin typeface="Calibri"/>
                        <a:ea typeface="Calibri"/>
                        <a:cs typeface="Calibri"/>
                        <a:sym typeface="Calibri"/>
                      </a:endParaRPr>
                    </a:p>
                  </a:txBody>
                  <a:tcPr marL="55850" marR="55850" marT="0" marB="0"/>
                </a:tc>
                <a:tc>
                  <a:txBody>
                    <a:bodyPr/>
                    <a:lstStyle/>
                    <a:p>
                      <a:pPr marL="0" marR="0" lvl="0" indent="0" algn="l" rtl="0">
                        <a:lnSpc>
                          <a:spcPct val="200000"/>
                        </a:lnSpc>
                        <a:spcBef>
                          <a:spcPts val="0"/>
                        </a:spcBef>
                        <a:spcAft>
                          <a:spcPts val="0"/>
                        </a:spcAft>
                        <a:buNone/>
                      </a:pPr>
                      <a:r>
                        <a:rPr lang="en-US" sz="1800" u="none" strike="noStrike" cap="none"/>
                        <a:t>Description</a:t>
                      </a:r>
                      <a:endParaRPr sz="1800" u="none" strike="noStrike" cap="none">
                        <a:latin typeface="Calibri"/>
                        <a:ea typeface="Calibri"/>
                        <a:cs typeface="Calibri"/>
                        <a:sym typeface="Calibri"/>
                      </a:endParaRPr>
                    </a:p>
                  </a:txBody>
                  <a:tcPr marL="55850" marR="55850" marT="0" marB="0"/>
                </a:tc>
                <a:tc>
                  <a:txBody>
                    <a:bodyPr/>
                    <a:lstStyle/>
                    <a:p>
                      <a:pPr marL="0" marR="0" lvl="0" indent="0" algn="l" rtl="0">
                        <a:lnSpc>
                          <a:spcPct val="200000"/>
                        </a:lnSpc>
                        <a:spcBef>
                          <a:spcPts val="0"/>
                        </a:spcBef>
                        <a:spcAft>
                          <a:spcPts val="0"/>
                        </a:spcAft>
                        <a:buNone/>
                      </a:pPr>
                      <a:r>
                        <a:rPr lang="en-US" sz="1800" u="none" strike="noStrike" cap="none"/>
                        <a:t>Illustration </a:t>
                      </a:r>
                      <a:endParaRPr sz="1800" u="none" strike="noStrike" cap="none">
                        <a:latin typeface="Calibri"/>
                        <a:ea typeface="Calibri"/>
                        <a:cs typeface="Calibri"/>
                        <a:sym typeface="Calibri"/>
                      </a:endParaRPr>
                    </a:p>
                  </a:txBody>
                  <a:tcPr marL="55850" marR="55850" marT="0" marB="0"/>
                </a:tc>
                <a:extLst>
                  <a:ext uri="{0D108BD9-81ED-4DB2-BD59-A6C34878D82A}">
                    <a16:rowId xmlns:a16="http://schemas.microsoft.com/office/drawing/2014/main" val="10000"/>
                  </a:ext>
                </a:extLst>
              </a:tr>
              <a:tr h="2379900">
                <a:tc>
                  <a:txBody>
                    <a:bodyPr/>
                    <a:lstStyle/>
                    <a:p>
                      <a:pPr marL="0" marR="0" lvl="0" indent="0" algn="l" rtl="0">
                        <a:lnSpc>
                          <a:spcPct val="200000"/>
                        </a:lnSpc>
                        <a:spcBef>
                          <a:spcPts val="0"/>
                        </a:spcBef>
                        <a:spcAft>
                          <a:spcPts val="0"/>
                        </a:spcAft>
                        <a:buNone/>
                      </a:pPr>
                      <a:r>
                        <a:rPr lang="en-US" sz="2400" u="none" strike="noStrike" cap="none"/>
                        <a:t>PriM_mtip1</a:t>
                      </a:r>
                      <a:endParaRPr sz="2400" u="none" strike="noStrike" cap="none">
                        <a:latin typeface="Calibri"/>
                        <a:ea typeface="Calibri"/>
                        <a:cs typeface="Calibri"/>
                        <a:sym typeface="Calibri"/>
                      </a:endParaRPr>
                    </a:p>
                  </a:txBody>
                  <a:tcPr marL="55850" marR="55850" marT="0" marB="0"/>
                </a:tc>
                <a:tc>
                  <a:txBody>
                    <a:bodyPr/>
                    <a:lstStyle/>
                    <a:p>
                      <a:pPr marL="0" marR="0" lvl="0" indent="0" algn="l" rtl="0">
                        <a:lnSpc>
                          <a:spcPct val="107000"/>
                        </a:lnSpc>
                        <a:spcBef>
                          <a:spcPts val="0"/>
                        </a:spcBef>
                        <a:spcAft>
                          <a:spcPts val="0"/>
                        </a:spcAft>
                        <a:buNone/>
                      </a:pPr>
                      <a:r>
                        <a:rPr lang="en-US" sz="2000" u="none" strike="noStrike" cap="none">
                          <a:solidFill>
                            <a:schemeClr val="dk1"/>
                          </a:solidFill>
                          <a:latin typeface="Calibri"/>
                          <a:ea typeface="Calibri"/>
                          <a:cs typeface="Calibri"/>
                          <a:sym typeface="Calibri"/>
                        </a:rPr>
                        <a:t>Changes the tip region from an electropositive charge to electronegative</a:t>
                      </a:r>
                      <a:endParaRPr sz="2400" u="none" strike="noStrike" cap="none">
                        <a:latin typeface="Calibri"/>
                        <a:ea typeface="Calibri"/>
                        <a:cs typeface="Calibri"/>
                        <a:sym typeface="Calibri"/>
                      </a:endParaRPr>
                    </a:p>
                  </a:txBody>
                  <a:tcPr marL="55850" marR="55850" marT="0" marB="0"/>
                </a:tc>
                <a:tc>
                  <a:txBody>
                    <a:bodyPr/>
                    <a:lstStyle/>
                    <a:p>
                      <a:pPr marL="0" marR="0" lvl="0" indent="0" algn="l" rtl="0">
                        <a:spcBef>
                          <a:spcPts val="0"/>
                        </a:spcBef>
                        <a:spcAft>
                          <a:spcPts val="0"/>
                        </a:spcAft>
                        <a:buNone/>
                      </a:pPr>
                      <a:r>
                        <a:rPr lang="en-US" sz="2000" u="none" strike="noStrike" cap="none">
                          <a:solidFill>
                            <a:schemeClr val="dk1"/>
                          </a:solidFill>
                          <a:latin typeface="Calibri"/>
                          <a:ea typeface="Calibri"/>
                          <a:cs typeface="Calibri"/>
                          <a:sym typeface="Calibri"/>
                        </a:rPr>
                        <a:t>Mutations in the tip region: two lysine doublets (colored as red spheres) mutated to glutamic acid doublets </a:t>
                      </a:r>
                      <a:endParaRPr/>
                    </a:p>
                    <a:p>
                      <a:pPr marL="0" marR="0" lvl="0" indent="0" algn="l" rtl="0">
                        <a:lnSpc>
                          <a:spcPct val="200000"/>
                        </a:lnSpc>
                        <a:spcBef>
                          <a:spcPts val="0"/>
                        </a:spcBef>
                        <a:spcAft>
                          <a:spcPts val="0"/>
                        </a:spcAft>
                        <a:buNone/>
                      </a:pPr>
                      <a:r>
                        <a:rPr lang="en-US" sz="900"/>
                        <a:t> </a:t>
                      </a:r>
                      <a:endParaRPr sz="900">
                        <a:latin typeface="Calibri"/>
                        <a:ea typeface="Calibri"/>
                        <a:cs typeface="Calibri"/>
                        <a:sym typeface="Calibri"/>
                      </a:endParaRPr>
                    </a:p>
                  </a:txBody>
                  <a:tcPr marL="55850" marR="55850" marT="0" marB="0"/>
                </a:tc>
                <a:tc>
                  <a:txBody>
                    <a:bodyPr/>
                    <a:lstStyle/>
                    <a:p>
                      <a:pPr marL="0" marR="0" lvl="0" indent="0" algn="l" rtl="0">
                        <a:lnSpc>
                          <a:spcPct val="200000"/>
                        </a:lnSpc>
                        <a:spcBef>
                          <a:spcPts val="0"/>
                        </a:spcBef>
                        <a:spcAft>
                          <a:spcPts val="0"/>
                        </a:spcAft>
                        <a:buNone/>
                      </a:pPr>
                      <a:endParaRPr sz="900">
                        <a:latin typeface="Calibri"/>
                        <a:ea typeface="Calibri"/>
                        <a:cs typeface="Calibri"/>
                        <a:sym typeface="Calibri"/>
                      </a:endParaRPr>
                    </a:p>
                  </a:txBody>
                  <a:tcPr marL="55850" marR="55850" marT="0" marB="0"/>
                </a:tc>
                <a:extLst>
                  <a:ext uri="{0D108BD9-81ED-4DB2-BD59-A6C34878D82A}">
                    <a16:rowId xmlns:a16="http://schemas.microsoft.com/office/drawing/2014/main" val="10001"/>
                  </a:ext>
                </a:extLst>
              </a:tr>
              <a:tr h="2201275">
                <a:tc>
                  <a:txBody>
                    <a:bodyPr/>
                    <a:lstStyle/>
                    <a:p>
                      <a:pPr marL="0" marR="0" lvl="0" indent="0" algn="l" rtl="0">
                        <a:lnSpc>
                          <a:spcPct val="200000"/>
                        </a:lnSpc>
                        <a:spcBef>
                          <a:spcPts val="0"/>
                        </a:spcBef>
                        <a:spcAft>
                          <a:spcPts val="0"/>
                        </a:spcAft>
                        <a:buNone/>
                      </a:pPr>
                      <a:r>
                        <a:rPr lang="en-US" sz="2400"/>
                        <a:t>PriM_mtip2</a:t>
                      </a:r>
                      <a:endParaRPr sz="2400">
                        <a:latin typeface="Calibri"/>
                        <a:ea typeface="Calibri"/>
                        <a:cs typeface="Calibri"/>
                        <a:sym typeface="Calibri"/>
                      </a:endParaRPr>
                    </a:p>
                  </a:txBody>
                  <a:tcPr marL="55850" marR="55850" marT="0" marB="0"/>
                </a:tc>
                <a:tc>
                  <a:txBody>
                    <a:bodyPr/>
                    <a:lstStyle/>
                    <a:p>
                      <a:pPr marL="0" marR="0" lvl="0" indent="0" algn="l" rtl="0">
                        <a:lnSpc>
                          <a:spcPct val="107000"/>
                        </a:lnSpc>
                        <a:spcBef>
                          <a:spcPts val="0"/>
                        </a:spcBef>
                        <a:spcAft>
                          <a:spcPts val="0"/>
                        </a:spcAft>
                        <a:buNone/>
                      </a:pPr>
                      <a:r>
                        <a:rPr lang="en-US" sz="2000">
                          <a:solidFill>
                            <a:schemeClr val="dk1"/>
                          </a:solidFill>
                          <a:latin typeface="Calibri"/>
                          <a:ea typeface="Calibri"/>
                          <a:cs typeface="Calibri"/>
                          <a:sym typeface="Calibri"/>
                        </a:rPr>
                        <a:t>Changes the tip region from an electropositive charge to neutral charge</a:t>
                      </a:r>
                      <a:endParaRPr sz="2400">
                        <a:latin typeface="Calibri"/>
                        <a:ea typeface="Calibri"/>
                        <a:cs typeface="Calibri"/>
                        <a:sym typeface="Calibri"/>
                      </a:endParaRPr>
                    </a:p>
                  </a:txBody>
                  <a:tcPr marL="55850" marR="55850" marT="0" marB="0"/>
                </a:tc>
                <a:tc>
                  <a:txBody>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Mutations in the tip region: all amino acids in tip region (colored as red spheres) mutated to glycines </a:t>
                      </a:r>
                      <a:endParaRPr/>
                    </a:p>
                    <a:p>
                      <a:pPr marL="0" marR="0" lvl="0" indent="0" algn="l" rtl="0">
                        <a:lnSpc>
                          <a:spcPct val="200000"/>
                        </a:lnSpc>
                        <a:spcBef>
                          <a:spcPts val="0"/>
                        </a:spcBef>
                        <a:spcAft>
                          <a:spcPts val="0"/>
                        </a:spcAft>
                        <a:buNone/>
                      </a:pPr>
                      <a:r>
                        <a:rPr lang="en-US" sz="1050"/>
                        <a:t> </a:t>
                      </a:r>
                      <a:endParaRPr sz="1050">
                        <a:latin typeface="Calibri"/>
                        <a:ea typeface="Calibri"/>
                        <a:cs typeface="Calibri"/>
                        <a:sym typeface="Calibri"/>
                      </a:endParaRPr>
                    </a:p>
                  </a:txBody>
                  <a:tcPr marL="55850" marR="55850" marT="0" marB="0"/>
                </a:tc>
                <a:tc>
                  <a:txBody>
                    <a:bodyPr/>
                    <a:lstStyle/>
                    <a:p>
                      <a:pPr marL="0" marR="0" lvl="0" indent="0" algn="l" rtl="0">
                        <a:lnSpc>
                          <a:spcPct val="200000"/>
                        </a:lnSpc>
                        <a:spcBef>
                          <a:spcPts val="0"/>
                        </a:spcBef>
                        <a:spcAft>
                          <a:spcPts val="0"/>
                        </a:spcAft>
                        <a:buNone/>
                      </a:pPr>
                      <a:endParaRPr sz="900">
                        <a:latin typeface="Calibri"/>
                        <a:ea typeface="Calibri"/>
                        <a:cs typeface="Calibri"/>
                        <a:sym typeface="Calibri"/>
                      </a:endParaRPr>
                    </a:p>
                  </a:txBody>
                  <a:tcPr marL="55850" marR="55850" marT="0" marB="0"/>
                </a:tc>
                <a:extLst>
                  <a:ext uri="{0D108BD9-81ED-4DB2-BD59-A6C34878D82A}">
                    <a16:rowId xmlns:a16="http://schemas.microsoft.com/office/drawing/2014/main" val="10002"/>
                  </a:ext>
                </a:extLst>
              </a:tr>
            </a:tbl>
          </a:graphicData>
        </a:graphic>
      </p:graphicFrame>
      <p:pic>
        <p:nvPicPr>
          <p:cNvPr id="202" name="Google Shape;202;p12"/>
          <p:cNvPicPr preferRelativeResize="0"/>
          <p:nvPr/>
        </p:nvPicPr>
        <p:blipFill rotWithShape="1">
          <a:blip r:embed="rId3">
            <a:alphaModFix/>
          </a:blip>
          <a:srcRect/>
          <a:stretch/>
        </p:blipFill>
        <p:spPr>
          <a:xfrm>
            <a:off x="8970383" y="4174764"/>
            <a:ext cx="2050125" cy="1986251"/>
          </a:xfrm>
          <a:prstGeom prst="rect">
            <a:avLst/>
          </a:prstGeom>
          <a:noFill/>
          <a:ln>
            <a:noFill/>
          </a:ln>
        </p:spPr>
      </p:pic>
      <p:pic>
        <p:nvPicPr>
          <p:cNvPr id="203" name="Google Shape;203;p12"/>
          <p:cNvPicPr preferRelativeResize="0"/>
          <p:nvPr/>
        </p:nvPicPr>
        <p:blipFill rotWithShape="1">
          <a:blip r:embed="rId4">
            <a:alphaModFix/>
          </a:blip>
          <a:srcRect/>
          <a:stretch/>
        </p:blipFill>
        <p:spPr>
          <a:xfrm>
            <a:off x="8423507" y="1986563"/>
            <a:ext cx="3066985" cy="17375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title"/>
          </p:nvPr>
        </p:nvSpPr>
        <p:spPr>
          <a:xfrm>
            <a:off x="649551" y="15044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Mutant design</a:t>
            </a:r>
            <a:endParaRPr/>
          </a:p>
        </p:txBody>
      </p:sp>
      <p:graphicFrame>
        <p:nvGraphicFramePr>
          <p:cNvPr id="210" name="Google Shape;210;p13"/>
          <p:cNvGraphicFramePr/>
          <p:nvPr>
            <p:extLst>
              <p:ext uri="{D42A27DB-BD31-4B8C-83A1-F6EECF244321}">
                <p14:modId xmlns:p14="http://schemas.microsoft.com/office/powerpoint/2010/main" val="3343983480"/>
              </p:ext>
            </p:extLst>
          </p:nvPr>
        </p:nvGraphicFramePr>
        <p:xfrm>
          <a:off x="840050" y="1951542"/>
          <a:ext cx="11072850" cy="4404434"/>
        </p:xfrm>
        <a:graphic>
          <a:graphicData uri="http://schemas.openxmlformats.org/drawingml/2006/table">
            <a:tbl>
              <a:tblPr firstRow="1" firstCol="1" bandRow="1">
                <a:noFill/>
              </a:tblPr>
              <a:tblGrid>
                <a:gridCol w="1848125">
                  <a:extLst>
                    <a:ext uri="{9D8B030D-6E8A-4147-A177-3AD203B41FA5}">
                      <a16:colId xmlns:a16="http://schemas.microsoft.com/office/drawing/2014/main" val="20000"/>
                    </a:ext>
                  </a:extLst>
                </a:gridCol>
                <a:gridCol w="2608850">
                  <a:extLst>
                    <a:ext uri="{9D8B030D-6E8A-4147-A177-3AD203B41FA5}">
                      <a16:colId xmlns:a16="http://schemas.microsoft.com/office/drawing/2014/main" val="20001"/>
                    </a:ext>
                  </a:extLst>
                </a:gridCol>
                <a:gridCol w="3197100">
                  <a:extLst>
                    <a:ext uri="{9D8B030D-6E8A-4147-A177-3AD203B41FA5}">
                      <a16:colId xmlns:a16="http://schemas.microsoft.com/office/drawing/2014/main" val="20002"/>
                    </a:ext>
                  </a:extLst>
                </a:gridCol>
                <a:gridCol w="3418775">
                  <a:extLst>
                    <a:ext uri="{9D8B030D-6E8A-4147-A177-3AD203B41FA5}">
                      <a16:colId xmlns:a16="http://schemas.microsoft.com/office/drawing/2014/main" val="20003"/>
                    </a:ext>
                  </a:extLst>
                </a:gridCol>
              </a:tblGrid>
              <a:tr h="1995625">
                <a:tc>
                  <a:txBody>
                    <a:bodyPr/>
                    <a:lstStyle/>
                    <a:p>
                      <a:pPr marL="0" marR="0" lvl="0" indent="0" algn="l" rtl="0">
                        <a:lnSpc>
                          <a:spcPct val="200000"/>
                        </a:lnSpc>
                        <a:spcBef>
                          <a:spcPts val="0"/>
                        </a:spcBef>
                        <a:spcAft>
                          <a:spcPts val="0"/>
                        </a:spcAft>
                        <a:buNone/>
                      </a:pPr>
                      <a:r>
                        <a:rPr lang="en-US" sz="2000"/>
                        <a:t>PriM_noC1/C2</a:t>
                      </a:r>
                      <a:endParaRPr sz="2000">
                        <a:latin typeface="Calibri"/>
                        <a:ea typeface="Calibri"/>
                        <a:cs typeface="Calibri"/>
                        <a:sym typeface="Calibri"/>
                      </a:endParaRPr>
                    </a:p>
                  </a:txBody>
                  <a:tcPr marL="55850" marR="55850" marT="0" marB="0"/>
                </a:tc>
                <a:tc>
                  <a:txBody>
                    <a:bodyPr/>
                    <a:lstStyle/>
                    <a:p>
                      <a:pPr marL="0" marR="0" lvl="0" indent="0" algn="l" rtl="0">
                        <a:lnSpc>
                          <a:spcPct val="107000"/>
                        </a:lnSpc>
                        <a:spcBef>
                          <a:spcPts val="0"/>
                        </a:spcBef>
                        <a:spcAft>
                          <a:spcPts val="0"/>
                        </a:spcAft>
                        <a:buNone/>
                      </a:pPr>
                      <a:r>
                        <a:rPr lang="en-US" sz="2000" b="0" dirty="0">
                          <a:solidFill>
                            <a:schemeClr val="dk1"/>
                          </a:solidFill>
                        </a:rPr>
                        <a:t>Removes 1 of the 2 cysteines to prevent disulfide bond production </a:t>
                      </a:r>
                      <a:endParaRPr sz="2400" b="0" dirty="0">
                        <a:solidFill>
                          <a:schemeClr val="dk1"/>
                        </a:solidFill>
                        <a:latin typeface="Calibri"/>
                        <a:ea typeface="Calibri"/>
                        <a:cs typeface="Calibri"/>
                        <a:sym typeface="Calibri"/>
                      </a:endParaRPr>
                    </a:p>
                  </a:txBody>
                  <a:tcPr marL="55850" marR="55850" marT="0" marB="0">
                    <a:solidFill>
                      <a:schemeClr val="bg1"/>
                    </a:solidFill>
                  </a:tcPr>
                </a:tc>
                <a:tc>
                  <a:txBody>
                    <a:bodyPr/>
                    <a:lstStyle/>
                    <a:p>
                      <a:pPr marL="0" marR="0" lvl="0" indent="0" algn="l" rtl="0">
                        <a:spcBef>
                          <a:spcPts val="0"/>
                        </a:spcBef>
                        <a:spcAft>
                          <a:spcPts val="0"/>
                        </a:spcAft>
                        <a:buNone/>
                      </a:pPr>
                      <a:r>
                        <a:rPr lang="en-US" sz="2000" b="0" dirty="0">
                          <a:solidFill>
                            <a:schemeClr val="dk1"/>
                          </a:solidFill>
                        </a:rPr>
                        <a:t>Mutations changing the cysteines (colored in yellow) to </a:t>
                      </a:r>
                      <a:r>
                        <a:rPr lang="en-US" sz="2000" b="0" dirty="0" err="1">
                          <a:solidFill>
                            <a:schemeClr val="dk1"/>
                          </a:solidFill>
                        </a:rPr>
                        <a:t>alanines</a:t>
                      </a:r>
                      <a:r>
                        <a:rPr lang="en-US" sz="2000" b="0" dirty="0">
                          <a:solidFill>
                            <a:schemeClr val="dk1"/>
                          </a:solidFill>
                        </a:rPr>
                        <a:t> </a:t>
                      </a:r>
                      <a:endParaRPr dirty="0"/>
                    </a:p>
                    <a:p>
                      <a:pPr marL="0" marR="0" lvl="0" indent="0" algn="l" rtl="0">
                        <a:lnSpc>
                          <a:spcPct val="200000"/>
                        </a:lnSpc>
                        <a:spcBef>
                          <a:spcPts val="0"/>
                        </a:spcBef>
                        <a:spcAft>
                          <a:spcPts val="0"/>
                        </a:spcAft>
                        <a:buNone/>
                      </a:pPr>
                      <a:r>
                        <a:rPr lang="en-US" sz="1000" b="0" dirty="0">
                          <a:solidFill>
                            <a:schemeClr val="dk1"/>
                          </a:solidFill>
                        </a:rPr>
                        <a:t> </a:t>
                      </a:r>
                      <a:endParaRPr sz="1000" b="0" dirty="0">
                        <a:solidFill>
                          <a:schemeClr val="dk1"/>
                        </a:solidFill>
                        <a:latin typeface="Calibri"/>
                        <a:ea typeface="Calibri"/>
                        <a:cs typeface="Calibri"/>
                        <a:sym typeface="Calibri"/>
                      </a:endParaRPr>
                    </a:p>
                  </a:txBody>
                  <a:tcPr marL="55850" marR="55850" marT="0" marB="0">
                    <a:solidFill>
                      <a:schemeClr val="bg1"/>
                    </a:solidFill>
                  </a:tcPr>
                </a:tc>
                <a:tc>
                  <a:txBody>
                    <a:bodyPr/>
                    <a:lstStyle/>
                    <a:p>
                      <a:pPr marL="0" marR="0" lvl="0" indent="0" algn="l" rtl="0">
                        <a:lnSpc>
                          <a:spcPct val="200000"/>
                        </a:lnSpc>
                        <a:spcBef>
                          <a:spcPts val="0"/>
                        </a:spcBef>
                        <a:spcAft>
                          <a:spcPts val="0"/>
                        </a:spcAft>
                        <a:buNone/>
                      </a:pPr>
                      <a:endParaRPr sz="900" dirty="0">
                        <a:latin typeface="Calibri"/>
                        <a:ea typeface="Calibri"/>
                        <a:cs typeface="Calibri"/>
                        <a:sym typeface="Calibri"/>
                      </a:endParaRPr>
                    </a:p>
                  </a:txBody>
                  <a:tcPr marL="55850" marR="55850" marT="0" marB="0">
                    <a:solidFill>
                      <a:schemeClr val="bg1"/>
                    </a:solidFill>
                  </a:tcPr>
                </a:tc>
                <a:extLst>
                  <a:ext uri="{0D108BD9-81ED-4DB2-BD59-A6C34878D82A}">
                    <a16:rowId xmlns:a16="http://schemas.microsoft.com/office/drawing/2014/main" val="10000"/>
                  </a:ext>
                </a:extLst>
              </a:tr>
              <a:tr h="2378375">
                <a:tc>
                  <a:txBody>
                    <a:bodyPr/>
                    <a:lstStyle/>
                    <a:p>
                      <a:pPr marL="0" marR="0" lvl="0" indent="0" algn="l" rtl="0">
                        <a:lnSpc>
                          <a:spcPct val="200000"/>
                        </a:lnSpc>
                        <a:spcBef>
                          <a:spcPts val="0"/>
                        </a:spcBef>
                        <a:spcAft>
                          <a:spcPts val="0"/>
                        </a:spcAft>
                        <a:buNone/>
                      </a:pPr>
                      <a:r>
                        <a:rPr lang="en-US" sz="2400"/>
                        <a:t>PriM_mpk1</a:t>
                      </a:r>
                      <a:endParaRPr sz="2400">
                        <a:latin typeface="Calibri"/>
                        <a:ea typeface="Calibri"/>
                        <a:cs typeface="Calibri"/>
                        <a:sym typeface="Calibri"/>
                      </a:endParaRPr>
                    </a:p>
                  </a:txBody>
                  <a:tcPr marL="55850" marR="55850" marT="0" marB="0"/>
                </a:tc>
                <a:tc>
                  <a:txBody>
                    <a:bodyPr/>
                    <a:lstStyle/>
                    <a:p>
                      <a:pPr marL="0" marR="0" lvl="0" indent="0" algn="l" rtl="0">
                        <a:lnSpc>
                          <a:spcPct val="107000"/>
                        </a:lnSpc>
                        <a:spcBef>
                          <a:spcPts val="0"/>
                        </a:spcBef>
                        <a:spcAft>
                          <a:spcPts val="0"/>
                        </a:spcAft>
                        <a:buNone/>
                      </a:pPr>
                      <a:r>
                        <a:rPr lang="en-US" sz="2000"/>
                        <a:t>Prevents small molecules from binding in the pocket region </a:t>
                      </a:r>
                      <a:endParaRPr sz="2400">
                        <a:latin typeface="Calibri"/>
                        <a:ea typeface="Calibri"/>
                        <a:cs typeface="Calibri"/>
                        <a:sym typeface="Calibri"/>
                      </a:endParaRPr>
                    </a:p>
                  </a:txBody>
                  <a:tcPr marL="55850" marR="55850" marT="0" marB="0"/>
                </a:tc>
                <a:tc>
                  <a:txBody>
                    <a:bodyPr/>
                    <a:lstStyle/>
                    <a:p>
                      <a:pPr marL="0" marR="0" lvl="0" indent="0" algn="l" rtl="0">
                        <a:spcBef>
                          <a:spcPts val="0"/>
                        </a:spcBef>
                        <a:spcAft>
                          <a:spcPts val="0"/>
                        </a:spcAft>
                        <a:buNone/>
                      </a:pPr>
                      <a:r>
                        <a:rPr lang="en-US" sz="2000"/>
                        <a:t>Mutations in the small molecule binding pocket region: arginine, two tryptophans and one tyrosine to alanines (acetate molecule in the potential binding pocket colored in blue)</a:t>
                      </a:r>
                      <a:endParaRPr/>
                    </a:p>
                    <a:p>
                      <a:pPr marL="0" marR="0" lvl="0" indent="0" algn="l" rtl="0">
                        <a:lnSpc>
                          <a:spcPct val="200000"/>
                        </a:lnSpc>
                        <a:spcBef>
                          <a:spcPts val="0"/>
                        </a:spcBef>
                        <a:spcAft>
                          <a:spcPts val="0"/>
                        </a:spcAft>
                        <a:buNone/>
                      </a:pPr>
                      <a:r>
                        <a:rPr lang="en-US" sz="1050"/>
                        <a:t> </a:t>
                      </a:r>
                      <a:endParaRPr sz="1050">
                        <a:latin typeface="Calibri"/>
                        <a:ea typeface="Calibri"/>
                        <a:cs typeface="Calibri"/>
                        <a:sym typeface="Calibri"/>
                      </a:endParaRPr>
                    </a:p>
                  </a:txBody>
                  <a:tcPr marL="55850" marR="55850" marT="0" marB="0"/>
                </a:tc>
                <a:tc>
                  <a:txBody>
                    <a:bodyPr/>
                    <a:lstStyle/>
                    <a:p>
                      <a:pPr marL="0" marR="0" lvl="0" indent="0" algn="l" rtl="0">
                        <a:lnSpc>
                          <a:spcPct val="200000"/>
                        </a:lnSpc>
                        <a:spcBef>
                          <a:spcPts val="0"/>
                        </a:spcBef>
                        <a:spcAft>
                          <a:spcPts val="0"/>
                        </a:spcAft>
                        <a:buNone/>
                      </a:pPr>
                      <a:endParaRPr sz="900" dirty="0">
                        <a:latin typeface="Calibri"/>
                        <a:ea typeface="Calibri"/>
                        <a:cs typeface="Calibri"/>
                        <a:sym typeface="Calibri"/>
                      </a:endParaRPr>
                    </a:p>
                  </a:txBody>
                  <a:tcPr marL="55850" marR="55850" marT="0" marB="0"/>
                </a:tc>
                <a:extLst>
                  <a:ext uri="{0D108BD9-81ED-4DB2-BD59-A6C34878D82A}">
                    <a16:rowId xmlns:a16="http://schemas.microsoft.com/office/drawing/2014/main" val="10001"/>
                  </a:ext>
                </a:extLst>
              </a:tr>
            </a:tbl>
          </a:graphicData>
        </a:graphic>
      </p:graphicFrame>
      <p:pic>
        <p:nvPicPr>
          <p:cNvPr id="211" name="Google Shape;211;p13"/>
          <p:cNvPicPr preferRelativeResize="0"/>
          <p:nvPr/>
        </p:nvPicPr>
        <p:blipFill rotWithShape="1">
          <a:blip r:embed="rId3">
            <a:alphaModFix/>
          </a:blip>
          <a:srcRect/>
          <a:stretch/>
        </p:blipFill>
        <p:spPr>
          <a:xfrm>
            <a:off x="9094477" y="2015336"/>
            <a:ext cx="1767005" cy="1801651"/>
          </a:xfrm>
          <a:prstGeom prst="rect">
            <a:avLst/>
          </a:prstGeom>
          <a:noFill/>
          <a:ln>
            <a:noFill/>
          </a:ln>
        </p:spPr>
      </p:pic>
      <p:pic>
        <p:nvPicPr>
          <p:cNvPr id="212" name="Google Shape;212;p13"/>
          <p:cNvPicPr preferRelativeResize="0"/>
          <p:nvPr/>
        </p:nvPicPr>
        <p:blipFill rotWithShape="1">
          <a:blip r:embed="rId4">
            <a:alphaModFix/>
          </a:blip>
          <a:srcRect/>
          <a:stretch/>
        </p:blipFill>
        <p:spPr>
          <a:xfrm>
            <a:off x="8704863" y="4074842"/>
            <a:ext cx="2864285" cy="1992856"/>
          </a:xfrm>
          <a:prstGeom prst="rect">
            <a:avLst/>
          </a:prstGeom>
          <a:noFill/>
          <a:ln>
            <a:noFill/>
          </a:ln>
        </p:spPr>
      </p:pic>
      <p:graphicFrame>
        <p:nvGraphicFramePr>
          <p:cNvPr id="213" name="Google Shape;213;p13"/>
          <p:cNvGraphicFramePr/>
          <p:nvPr/>
        </p:nvGraphicFramePr>
        <p:xfrm>
          <a:off x="840050" y="1376667"/>
          <a:ext cx="11072850" cy="574875"/>
        </p:xfrm>
        <a:graphic>
          <a:graphicData uri="http://schemas.openxmlformats.org/drawingml/2006/table">
            <a:tbl>
              <a:tblPr firstRow="1" firstCol="1" bandRow="1">
                <a:noFill/>
              </a:tblPr>
              <a:tblGrid>
                <a:gridCol w="1848125">
                  <a:extLst>
                    <a:ext uri="{9D8B030D-6E8A-4147-A177-3AD203B41FA5}">
                      <a16:colId xmlns:a16="http://schemas.microsoft.com/office/drawing/2014/main" val="20000"/>
                    </a:ext>
                  </a:extLst>
                </a:gridCol>
                <a:gridCol w="2608850">
                  <a:extLst>
                    <a:ext uri="{9D8B030D-6E8A-4147-A177-3AD203B41FA5}">
                      <a16:colId xmlns:a16="http://schemas.microsoft.com/office/drawing/2014/main" val="20001"/>
                    </a:ext>
                  </a:extLst>
                </a:gridCol>
                <a:gridCol w="3197100">
                  <a:extLst>
                    <a:ext uri="{9D8B030D-6E8A-4147-A177-3AD203B41FA5}">
                      <a16:colId xmlns:a16="http://schemas.microsoft.com/office/drawing/2014/main" val="20002"/>
                    </a:ext>
                  </a:extLst>
                </a:gridCol>
                <a:gridCol w="3418775">
                  <a:extLst>
                    <a:ext uri="{9D8B030D-6E8A-4147-A177-3AD203B41FA5}">
                      <a16:colId xmlns:a16="http://schemas.microsoft.com/office/drawing/2014/main" val="20003"/>
                    </a:ext>
                  </a:extLst>
                </a:gridCol>
              </a:tblGrid>
              <a:tr h="574875">
                <a:tc>
                  <a:txBody>
                    <a:bodyPr/>
                    <a:lstStyle/>
                    <a:p>
                      <a:pPr marL="0" marR="0" lvl="0" indent="0" algn="l" rtl="0">
                        <a:lnSpc>
                          <a:spcPct val="200000"/>
                        </a:lnSpc>
                        <a:spcBef>
                          <a:spcPts val="0"/>
                        </a:spcBef>
                        <a:spcAft>
                          <a:spcPts val="0"/>
                        </a:spcAft>
                        <a:buNone/>
                      </a:pPr>
                      <a:r>
                        <a:rPr lang="en-US" sz="1800"/>
                        <a:t>Name</a:t>
                      </a:r>
                      <a:endParaRPr sz="1800">
                        <a:latin typeface="Calibri"/>
                        <a:ea typeface="Calibri"/>
                        <a:cs typeface="Calibri"/>
                        <a:sym typeface="Calibri"/>
                      </a:endParaRPr>
                    </a:p>
                  </a:txBody>
                  <a:tcPr marL="55850" marR="55850" marT="0" marB="0"/>
                </a:tc>
                <a:tc>
                  <a:txBody>
                    <a:bodyPr/>
                    <a:lstStyle/>
                    <a:p>
                      <a:pPr marL="0" marR="0" lvl="0" indent="0" algn="l" rtl="0">
                        <a:lnSpc>
                          <a:spcPct val="200000"/>
                        </a:lnSpc>
                        <a:spcBef>
                          <a:spcPts val="0"/>
                        </a:spcBef>
                        <a:spcAft>
                          <a:spcPts val="0"/>
                        </a:spcAft>
                        <a:buNone/>
                      </a:pPr>
                      <a:r>
                        <a:rPr lang="en-US" sz="1800" dirty="0"/>
                        <a:t>Purpose</a:t>
                      </a:r>
                      <a:endParaRPr sz="1800" dirty="0">
                        <a:latin typeface="Calibri"/>
                        <a:ea typeface="Calibri"/>
                        <a:cs typeface="Calibri"/>
                        <a:sym typeface="Calibri"/>
                      </a:endParaRPr>
                    </a:p>
                  </a:txBody>
                  <a:tcPr marL="55850" marR="55850" marT="0" marB="0"/>
                </a:tc>
                <a:tc>
                  <a:txBody>
                    <a:bodyPr/>
                    <a:lstStyle/>
                    <a:p>
                      <a:pPr marL="0" marR="0" lvl="0" indent="0" algn="l" rtl="0">
                        <a:lnSpc>
                          <a:spcPct val="200000"/>
                        </a:lnSpc>
                        <a:spcBef>
                          <a:spcPts val="0"/>
                        </a:spcBef>
                        <a:spcAft>
                          <a:spcPts val="0"/>
                        </a:spcAft>
                        <a:buNone/>
                      </a:pPr>
                      <a:r>
                        <a:rPr lang="en-US" sz="1800"/>
                        <a:t>Description</a:t>
                      </a:r>
                      <a:endParaRPr sz="1800">
                        <a:latin typeface="Calibri"/>
                        <a:ea typeface="Calibri"/>
                        <a:cs typeface="Calibri"/>
                        <a:sym typeface="Calibri"/>
                      </a:endParaRPr>
                    </a:p>
                  </a:txBody>
                  <a:tcPr marL="55850" marR="55850" marT="0" marB="0"/>
                </a:tc>
                <a:tc>
                  <a:txBody>
                    <a:bodyPr/>
                    <a:lstStyle/>
                    <a:p>
                      <a:pPr marL="0" marR="0" lvl="0" indent="0" algn="l" rtl="0">
                        <a:lnSpc>
                          <a:spcPct val="200000"/>
                        </a:lnSpc>
                        <a:spcBef>
                          <a:spcPts val="0"/>
                        </a:spcBef>
                        <a:spcAft>
                          <a:spcPts val="0"/>
                        </a:spcAft>
                        <a:buNone/>
                      </a:pPr>
                      <a:r>
                        <a:rPr lang="en-US" sz="1800" dirty="0"/>
                        <a:t>Illustration </a:t>
                      </a:r>
                      <a:endParaRPr sz="1800" dirty="0">
                        <a:latin typeface="Calibri"/>
                        <a:ea typeface="Calibri"/>
                        <a:cs typeface="Calibri"/>
                        <a:sym typeface="Calibri"/>
                      </a:endParaRPr>
                    </a:p>
                  </a:txBody>
                  <a:tcPr marL="55850" marR="55850" marT="0" marB="0"/>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1376</TotalTime>
  <Words>1526</Words>
  <Application>Microsoft Office PowerPoint</Application>
  <PresentationFormat>Widescreen</PresentationFormat>
  <Paragraphs>166</Paragraphs>
  <Slides>22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Century Gothic</vt:lpstr>
      <vt:lpstr>Office Theme</vt:lpstr>
      <vt:lpstr>K. Ramsey Lab Meeting 12/9/19</vt:lpstr>
      <vt:lpstr>Overall Goal: Uncover how PriM functions to prevent intramacrophage survival</vt:lpstr>
      <vt:lpstr>PriM</vt:lpstr>
      <vt:lpstr>PriM is inhibitory to intramacrophage survival</vt:lpstr>
      <vt:lpstr>Overall Goal: Uncover how PriM functions to prevent intramacrophage survival</vt:lpstr>
      <vt:lpstr>PriM:  PmrA-repressed inhibitor of intramacrophage growth</vt:lpstr>
      <vt:lpstr>Specific Aim 1: Identify critical structural features of PriM  </vt:lpstr>
      <vt:lpstr>Mutant design  </vt:lpstr>
      <vt:lpstr>Mutant design</vt:lpstr>
      <vt:lpstr>Results of intramacrophage assay testing cysteine mutant </vt:lpstr>
      <vt:lpstr>Results of intramacrophage assay testing pocket mutant </vt:lpstr>
      <vt:lpstr>Repeat of pocket mutant mac assay</vt:lpstr>
      <vt:lpstr>Conclusions and Future Directions For Aim 1</vt:lpstr>
      <vt:lpstr>Specific Aim 2: Identify factors critical to the function of PriM</vt:lpstr>
      <vt:lpstr>Expected outcome from mutant selection </vt:lpstr>
      <vt:lpstr>Making the PriM+ Strains</vt:lpstr>
      <vt:lpstr>PowerPoint Presentation</vt:lpstr>
      <vt:lpstr>Future Directions For Aim 2</vt:lpstr>
      <vt:lpstr>Suppressor mutant intramacrophage assay</vt:lpstr>
      <vt:lpstr>PowerPoint Presentation</vt:lpstr>
      <vt:lpstr>Whole Genome Resequencing Results Comparing Suppressor Mutant PmrA and Remade PmrA Strains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 Ramsey Lab Meeting 12/9/19</dc:title>
  <dc:creator>Jamie</dc:creator>
  <cp:lastModifiedBy>Jamie</cp:lastModifiedBy>
  <cp:revision>26</cp:revision>
  <dcterms:created xsi:type="dcterms:W3CDTF">2019-12-09T01:23:27Z</dcterms:created>
  <dcterms:modified xsi:type="dcterms:W3CDTF">2019-12-10T00:20:15Z</dcterms:modified>
</cp:coreProperties>
</file>