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57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1" autoAdjust="0"/>
    <p:restoredTop sz="94660"/>
  </p:normalViewPr>
  <p:slideViewPr>
    <p:cSldViewPr snapToGrid="0">
      <p:cViewPr>
        <p:scale>
          <a:sx n="70" d="100"/>
          <a:sy n="70" d="100"/>
        </p:scale>
        <p:origin x="468"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G:\Shared%20drives\KRamsey%20Lab\Hannah%20Trautmann\UTR%20Manuscript\Figure%20S2%20alternate%20WT%20GFP\WT_non_regulated_GFP.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G:\Shared%20drives\KRamsey%20Lab\Hannah%20Trautmann\UTR%20Manuscript\Figure%20S2%20alternate%20WT%20GFP\WT_non_regulated_GFP.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'Individual Analyses with contro'!$B$2</c:f>
              <c:strCache>
                <c:ptCount val="1"/>
                <c:pt idx="0">
                  <c:v>Averages</c:v>
                </c:pt>
              </c:strCache>
            </c:strRef>
          </c:tx>
          <c:spPr>
            <a:solidFill>
              <a:schemeClr val="accent1"/>
            </a:solidFill>
            <a:ln>
              <a:solidFill>
                <a:sysClr val="windowText" lastClr="000000"/>
              </a:solidFill>
            </a:ln>
            <a:effectLst/>
          </c:spPr>
          <c:invertIfNegative val="0"/>
          <c:dPt>
            <c:idx val="0"/>
            <c:invertIfNegative val="0"/>
            <c:bubble3D val="0"/>
            <c:spPr>
              <a:solidFill>
                <a:schemeClr val="accent1">
                  <a:lumMod val="50000"/>
                </a:schemeClr>
              </a:solidFill>
              <a:ln>
                <a:solidFill>
                  <a:sysClr val="windowText" lastClr="000000"/>
                </a:solidFill>
              </a:ln>
              <a:effectLst/>
            </c:spPr>
            <c:extLst>
              <c:ext xmlns:c16="http://schemas.microsoft.com/office/drawing/2014/chart" uri="{C3380CC4-5D6E-409C-BE32-E72D297353CC}">
                <c16:uniqueId val="{00000005-5CA4-4EF3-B318-C59B5FF8C7D6}"/>
              </c:ext>
            </c:extLst>
          </c:dPt>
          <c:dPt>
            <c:idx val="1"/>
            <c:invertIfNegative val="0"/>
            <c:bubble3D val="0"/>
            <c:spPr>
              <a:solidFill>
                <a:schemeClr val="accent1">
                  <a:lumMod val="50000"/>
                </a:schemeClr>
              </a:solidFill>
              <a:ln>
                <a:solidFill>
                  <a:sysClr val="windowText" lastClr="000000"/>
                </a:solidFill>
              </a:ln>
              <a:effectLst/>
            </c:spPr>
            <c:extLst>
              <c:ext xmlns:c16="http://schemas.microsoft.com/office/drawing/2014/chart" uri="{C3380CC4-5D6E-409C-BE32-E72D297353CC}">
                <c16:uniqueId val="{00000006-5CA4-4EF3-B318-C59B5FF8C7D6}"/>
              </c:ext>
            </c:extLst>
          </c:dPt>
          <c:dPt>
            <c:idx val="2"/>
            <c:invertIfNegative val="0"/>
            <c:bubble3D val="0"/>
            <c:spPr>
              <a:solidFill>
                <a:schemeClr val="accent3"/>
              </a:solidFill>
              <a:ln>
                <a:solidFill>
                  <a:sysClr val="windowText" lastClr="000000"/>
                </a:solidFill>
              </a:ln>
              <a:effectLst/>
            </c:spPr>
            <c:extLst>
              <c:ext xmlns:c16="http://schemas.microsoft.com/office/drawing/2014/chart" uri="{C3380CC4-5D6E-409C-BE32-E72D297353CC}">
                <c16:uniqueId val="{00000001-5CA4-4EF3-B318-C59B5FF8C7D6}"/>
              </c:ext>
            </c:extLst>
          </c:dPt>
          <c:dPt>
            <c:idx val="3"/>
            <c:invertIfNegative val="0"/>
            <c:bubble3D val="0"/>
            <c:spPr>
              <a:solidFill>
                <a:schemeClr val="accent3"/>
              </a:solidFill>
              <a:ln>
                <a:solidFill>
                  <a:sysClr val="windowText" lastClr="000000"/>
                </a:solidFill>
              </a:ln>
              <a:effectLst/>
            </c:spPr>
            <c:extLst>
              <c:ext xmlns:c16="http://schemas.microsoft.com/office/drawing/2014/chart" uri="{C3380CC4-5D6E-409C-BE32-E72D297353CC}">
                <c16:uniqueId val="{00000003-5CA4-4EF3-B318-C59B5FF8C7D6}"/>
              </c:ext>
            </c:extLst>
          </c:dPt>
          <c:errBars>
            <c:errBarType val="both"/>
            <c:errValType val="cust"/>
            <c:noEndCap val="0"/>
            <c:plus>
              <c:numRef>
                <c:f>'Individual Analyses with contro'!$C$3:$C$6</c:f>
                <c:numCache>
                  <c:formatCode>General</c:formatCode>
                  <c:ptCount val="4"/>
                  <c:pt idx="0">
                    <c:v>5.3177334081755158E-2</c:v>
                  </c:pt>
                  <c:pt idx="1">
                    <c:v>2.0061461307904035E-2</c:v>
                  </c:pt>
                  <c:pt idx="2">
                    <c:v>2.0166641638400103E-2</c:v>
                  </c:pt>
                  <c:pt idx="3">
                    <c:v>3.2235086577869748E-2</c:v>
                  </c:pt>
                </c:numCache>
              </c:numRef>
            </c:plus>
            <c:minus>
              <c:numRef>
                <c:f>'Individual Analyses with contro'!$C$3:$C$6</c:f>
                <c:numCache>
                  <c:formatCode>General</c:formatCode>
                  <c:ptCount val="4"/>
                  <c:pt idx="0">
                    <c:v>5.3177334081755158E-2</c:v>
                  </c:pt>
                  <c:pt idx="1">
                    <c:v>2.0061461307904035E-2</c:v>
                  </c:pt>
                  <c:pt idx="2">
                    <c:v>2.0166641638400103E-2</c:v>
                  </c:pt>
                  <c:pt idx="3">
                    <c:v>3.2235086577869748E-2</c:v>
                  </c:pt>
                </c:numCache>
              </c:numRef>
            </c:minus>
            <c:spPr>
              <a:noFill/>
              <a:ln w="9525" cap="flat" cmpd="sng" algn="ctr">
                <a:solidFill>
                  <a:schemeClr val="tx1">
                    <a:lumMod val="65000"/>
                    <a:lumOff val="35000"/>
                  </a:schemeClr>
                </a:solidFill>
                <a:round/>
              </a:ln>
              <a:effectLst/>
            </c:spPr>
          </c:errBars>
          <c:cat>
            <c:strRef>
              <c:f>'Individual Analyses with contro'!$A$3:$A$6</c:f>
              <c:strCache>
                <c:ptCount val="4"/>
                <c:pt idx="0">
                  <c:v>LVS FTL_0881</c:v>
                </c:pt>
                <c:pt idx="1">
                  <c:v>∆rpsU2 FTL_0881</c:v>
                </c:pt>
                <c:pt idx="2">
                  <c:v>LVS tul4</c:v>
                </c:pt>
                <c:pt idx="3">
                  <c:v>∆rpsU2 tul4</c:v>
                </c:pt>
              </c:strCache>
            </c:strRef>
          </c:cat>
          <c:val>
            <c:numRef>
              <c:f>'Individual Analyses with contro'!$B$3:$B$6</c:f>
              <c:numCache>
                <c:formatCode>General</c:formatCode>
                <c:ptCount val="4"/>
                <c:pt idx="0">
                  <c:v>1</c:v>
                </c:pt>
                <c:pt idx="1">
                  <c:v>0.9567225080013344</c:v>
                </c:pt>
                <c:pt idx="2">
                  <c:v>1</c:v>
                </c:pt>
                <c:pt idx="3">
                  <c:v>1.015167102252885</c:v>
                </c:pt>
              </c:numCache>
            </c:numRef>
          </c:val>
          <c:extLst>
            <c:ext xmlns:c16="http://schemas.microsoft.com/office/drawing/2014/chart" uri="{C3380CC4-5D6E-409C-BE32-E72D297353CC}">
              <c16:uniqueId val="{00000004-5CA4-4EF3-B318-C59B5FF8C7D6}"/>
            </c:ext>
          </c:extLst>
        </c:ser>
        <c:dLbls>
          <c:showLegendKey val="0"/>
          <c:showVal val="0"/>
          <c:showCatName val="0"/>
          <c:showSerName val="0"/>
          <c:showPercent val="0"/>
          <c:showBubbleSize val="0"/>
        </c:dLbls>
        <c:gapWidth val="125"/>
        <c:overlap val="-27"/>
        <c:axId val="1003019168"/>
        <c:axId val="1003019584"/>
      </c:barChart>
      <c:catAx>
        <c:axId val="1003019168"/>
        <c:scaling>
          <c:orientation val="minMax"/>
        </c:scaling>
        <c:delete val="1"/>
        <c:axPos val="b"/>
        <c:numFmt formatCode="General" sourceLinked="1"/>
        <c:majorTickMark val="none"/>
        <c:minorTickMark val="none"/>
        <c:tickLblPos val="nextTo"/>
        <c:crossAx val="1003019584"/>
        <c:crosses val="autoZero"/>
        <c:auto val="1"/>
        <c:lblAlgn val="ctr"/>
        <c:lblOffset val="100"/>
        <c:noMultiLvlLbl val="0"/>
      </c:catAx>
      <c:valAx>
        <c:axId val="1003019584"/>
        <c:scaling>
          <c:orientation val="minMax"/>
          <c:min val="0"/>
        </c:scaling>
        <c:delete val="0"/>
        <c:axPos val="l"/>
        <c:numFmt formatCode="#,##0.0" sourceLinked="0"/>
        <c:majorTickMark val="out"/>
        <c:minorTickMark val="none"/>
        <c:tickLblPos val="nextTo"/>
        <c:spPr>
          <a:noFill/>
          <a:ln w="6350" cap="flat" cmpd="sng" algn="ctr">
            <a:solidFill>
              <a:sysClr val="windowText" lastClr="000000"/>
            </a:solidFill>
            <a:prstDash val="solid"/>
            <a:miter lim="800000"/>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crossAx val="10030191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solidFill>
            <a:sysClr val="windowText" lastClr="000000"/>
          </a:solidFill>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'Individual Analyses with contro'!$F$2</c:f>
              <c:strCache>
                <c:ptCount val="1"/>
                <c:pt idx="0">
                  <c:v>Averages</c:v>
                </c:pt>
              </c:strCache>
            </c:strRef>
          </c:tx>
          <c:spPr>
            <a:solidFill>
              <a:schemeClr val="accent3"/>
            </a:solidFill>
            <a:ln>
              <a:solidFill>
                <a:sysClr val="windowText" lastClr="000000"/>
              </a:solidFill>
            </a:ln>
            <a:effectLst/>
          </c:spPr>
          <c:invertIfNegative val="0"/>
          <c:dPt>
            <c:idx val="0"/>
            <c:invertIfNegative val="0"/>
            <c:bubble3D val="0"/>
            <c:spPr>
              <a:solidFill>
                <a:schemeClr val="accent1">
                  <a:lumMod val="75000"/>
                </a:schemeClr>
              </a:solidFill>
              <a:ln>
                <a:solidFill>
                  <a:sysClr val="windowText" lastClr="000000"/>
                </a:solidFill>
              </a:ln>
              <a:effectLst/>
            </c:spPr>
            <c:extLst>
              <c:ext xmlns:c16="http://schemas.microsoft.com/office/drawing/2014/chart" uri="{C3380CC4-5D6E-409C-BE32-E72D297353CC}">
                <c16:uniqueId val="{00000005-5BA1-4443-B962-4EC183B03538}"/>
              </c:ext>
            </c:extLst>
          </c:dPt>
          <c:dPt>
            <c:idx val="1"/>
            <c:invertIfNegative val="0"/>
            <c:bubble3D val="0"/>
            <c:spPr>
              <a:solidFill>
                <a:schemeClr val="accent1">
                  <a:lumMod val="75000"/>
                </a:schemeClr>
              </a:solidFill>
              <a:ln>
                <a:solidFill>
                  <a:sysClr val="windowText" lastClr="000000"/>
                </a:solidFill>
              </a:ln>
              <a:effectLst/>
            </c:spPr>
            <c:extLst>
              <c:ext xmlns:c16="http://schemas.microsoft.com/office/drawing/2014/chart" uri="{C3380CC4-5D6E-409C-BE32-E72D297353CC}">
                <c16:uniqueId val="{00000006-5BA1-4443-B962-4EC183B03538}"/>
              </c:ext>
            </c:extLst>
          </c:dPt>
          <c:dPt>
            <c:idx val="2"/>
            <c:invertIfNegative val="0"/>
            <c:bubble3D val="0"/>
            <c:spPr>
              <a:solidFill>
                <a:schemeClr val="accent3"/>
              </a:solidFill>
              <a:ln>
                <a:solidFill>
                  <a:sysClr val="windowText" lastClr="000000"/>
                </a:solidFill>
              </a:ln>
              <a:effectLst/>
            </c:spPr>
            <c:extLst>
              <c:ext xmlns:c16="http://schemas.microsoft.com/office/drawing/2014/chart" uri="{C3380CC4-5D6E-409C-BE32-E72D297353CC}">
                <c16:uniqueId val="{00000001-5BA1-4443-B962-4EC183B03538}"/>
              </c:ext>
            </c:extLst>
          </c:dPt>
          <c:dPt>
            <c:idx val="3"/>
            <c:invertIfNegative val="0"/>
            <c:bubble3D val="0"/>
            <c:spPr>
              <a:solidFill>
                <a:schemeClr val="accent3"/>
              </a:solidFill>
              <a:ln>
                <a:solidFill>
                  <a:sysClr val="windowText" lastClr="000000"/>
                </a:solidFill>
              </a:ln>
              <a:effectLst/>
            </c:spPr>
            <c:extLst>
              <c:ext xmlns:c16="http://schemas.microsoft.com/office/drawing/2014/chart" uri="{C3380CC4-5D6E-409C-BE32-E72D297353CC}">
                <c16:uniqueId val="{00000003-5BA1-4443-B962-4EC183B03538}"/>
              </c:ext>
            </c:extLst>
          </c:dPt>
          <c:errBars>
            <c:errBarType val="both"/>
            <c:errValType val="cust"/>
            <c:noEndCap val="0"/>
            <c:plus>
              <c:numRef>
                <c:f>'Individual Analyses with contro'!$G$3:$G$6</c:f>
                <c:numCache>
                  <c:formatCode>General</c:formatCode>
                  <c:ptCount val="4"/>
                  <c:pt idx="0">
                    <c:v>7.7391767869700187E-2</c:v>
                  </c:pt>
                  <c:pt idx="1">
                    <c:v>6.4262666287007178E-2</c:v>
                  </c:pt>
                  <c:pt idx="2">
                    <c:v>3.8133390296414979E-2</c:v>
                  </c:pt>
                  <c:pt idx="3">
                    <c:v>3.0787342590920076E-2</c:v>
                  </c:pt>
                </c:numCache>
              </c:numRef>
            </c:plus>
            <c:minus>
              <c:numRef>
                <c:f>'Individual Analyses with contro'!$G$3:$G$6</c:f>
                <c:numCache>
                  <c:formatCode>General</c:formatCode>
                  <c:ptCount val="4"/>
                  <c:pt idx="0">
                    <c:v>7.7391767869700187E-2</c:v>
                  </c:pt>
                  <c:pt idx="1">
                    <c:v>6.4262666287007178E-2</c:v>
                  </c:pt>
                  <c:pt idx="2">
                    <c:v>3.8133390296414979E-2</c:v>
                  </c:pt>
                  <c:pt idx="3">
                    <c:v>3.0787342590920076E-2</c:v>
                  </c:pt>
                </c:numCache>
              </c:numRef>
            </c:minus>
            <c:spPr>
              <a:noFill/>
              <a:ln w="9525" cap="flat" cmpd="sng" algn="ctr">
                <a:solidFill>
                  <a:schemeClr val="tx1">
                    <a:lumMod val="65000"/>
                    <a:lumOff val="35000"/>
                  </a:schemeClr>
                </a:solidFill>
                <a:round/>
              </a:ln>
              <a:effectLst/>
            </c:spPr>
          </c:errBars>
          <c:cat>
            <c:strRef>
              <c:f>'Individual Analyses with contro'!$E$3:$E$6</c:f>
              <c:strCache>
                <c:ptCount val="4"/>
                <c:pt idx="0">
                  <c:v>LVS FTL_0215</c:v>
                </c:pt>
                <c:pt idx="1">
                  <c:v>∆rpsU2 FTL_0215</c:v>
                </c:pt>
                <c:pt idx="2">
                  <c:v>LVS tul4</c:v>
                </c:pt>
                <c:pt idx="3">
                  <c:v>∆rpsU2 tul4</c:v>
                </c:pt>
              </c:strCache>
            </c:strRef>
          </c:cat>
          <c:val>
            <c:numRef>
              <c:f>'Individual Analyses with contro'!$F$3:$F$6</c:f>
              <c:numCache>
                <c:formatCode>General</c:formatCode>
                <c:ptCount val="4"/>
                <c:pt idx="0">
                  <c:v>1</c:v>
                </c:pt>
                <c:pt idx="1">
                  <c:v>0.97579724470164564</c:v>
                </c:pt>
                <c:pt idx="2">
                  <c:v>1</c:v>
                </c:pt>
                <c:pt idx="3">
                  <c:v>1.1610231734199694</c:v>
                </c:pt>
              </c:numCache>
            </c:numRef>
          </c:val>
          <c:extLst>
            <c:ext xmlns:c16="http://schemas.microsoft.com/office/drawing/2014/chart" uri="{C3380CC4-5D6E-409C-BE32-E72D297353CC}">
              <c16:uniqueId val="{00000004-5BA1-4443-B962-4EC183B03538}"/>
            </c:ext>
          </c:extLst>
        </c:ser>
        <c:dLbls>
          <c:showLegendKey val="0"/>
          <c:showVal val="0"/>
          <c:showCatName val="0"/>
          <c:showSerName val="0"/>
          <c:showPercent val="0"/>
          <c:showBubbleSize val="0"/>
        </c:dLbls>
        <c:gapWidth val="125"/>
        <c:overlap val="-27"/>
        <c:axId val="1003019168"/>
        <c:axId val="1003019584"/>
      </c:barChart>
      <c:catAx>
        <c:axId val="1003019168"/>
        <c:scaling>
          <c:orientation val="minMax"/>
        </c:scaling>
        <c:delete val="1"/>
        <c:axPos val="b"/>
        <c:numFmt formatCode="General" sourceLinked="1"/>
        <c:majorTickMark val="none"/>
        <c:minorTickMark val="none"/>
        <c:tickLblPos val="nextTo"/>
        <c:crossAx val="1003019584"/>
        <c:crosses val="autoZero"/>
        <c:auto val="1"/>
        <c:lblAlgn val="ctr"/>
        <c:lblOffset val="100"/>
        <c:noMultiLvlLbl val="0"/>
      </c:catAx>
      <c:valAx>
        <c:axId val="1003019584"/>
        <c:scaling>
          <c:orientation val="minMax"/>
          <c:max val="1.2"/>
          <c:min val="0"/>
        </c:scaling>
        <c:delete val="0"/>
        <c:axPos val="l"/>
        <c:numFmt formatCode="#,##0.0" sourceLinked="0"/>
        <c:majorTickMark val="out"/>
        <c:minorTickMark val="none"/>
        <c:tickLblPos val="nextTo"/>
        <c:spPr>
          <a:noFill/>
          <a:ln w="6350" cap="flat" cmpd="sng" algn="ctr">
            <a:solidFill>
              <a:sysClr val="windowText" lastClr="000000"/>
            </a:solidFill>
            <a:prstDash val="solid"/>
            <a:miter lim="800000"/>
          </a:ln>
          <a:effectLst/>
        </c:spPr>
        <c:txPr>
          <a:bodyPr rot="-60000000" spcFirstLastPara="1" vertOverflow="ellipsis" vert="horz" wrap="square" anchor="ctr" anchorCtr="1"/>
          <a:lstStyle/>
          <a:p>
            <a:pPr>
              <a:defRPr sz="14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crossAx val="100301916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sz="1400">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61E1E5-7E08-414E-8147-454121022B9D}" type="datetimeFigureOut">
              <a:rPr lang="en-US" smtClean="0"/>
              <a:t>3/12/2023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378E29-7608-46FE-A1EF-D608B9E4FB4D}" type="slidenum">
              <a:rPr lang="en-US" smtClean="0"/>
              <a:t>‹#›</a:t>
            </a:fld>
            <a:endParaRPr lang="en-US"/>
          </a:p>
        </p:txBody>
      </p:sp>
    </p:spTree>
    <p:extLst>
      <p:ext uri="{BB962C8B-B14F-4D97-AF65-F5344CB8AC3E}">
        <p14:creationId xmlns:p14="http://schemas.microsoft.com/office/powerpoint/2010/main" val="1601706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assess this, we tried taking the tul4SD and mutating incremental pieces to become more like the idealSD, to see if this impacted regulation. We started with just the last nucleotide in the SD, from a U to a G, and then with the 3 nucleotides after it. </a:t>
            </a:r>
          </a:p>
          <a:p>
            <a:endParaRPr lang="en-US" dirty="0"/>
          </a:p>
          <a:p>
            <a:r>
              <a:rPr lang="en-US" dirty="0"/>
              <a:t>We found that there was no significant difference between our wild-type and mutant if we changed that last </a:t>
            </a:r>
            <a:r>
              <a:rPr lang="en-US" dirty="0" err="1"/>
              <a:t>nt</a:t>
            </a:r>
            <a:r>
              <a:rPr lang="en-US" dirty="0"/>
              <a:t> in the SD to make it perfect, but there was still regulation when we mutated the following three nucleotides.</a:t>
            </a:r>
          </a:p>
          <a:p>
            <a:endParaRPr lang="en-US" dirty="0"/>
          </a:p>
          <a:p>
            <a:r>
              <a:rPr lang="en-US" dirty="0"/>
              <a:t>So we found out that if there are perfect SD sequences, we don’t see control of translation by bS21-2. We still don’t know what part of the UTRs are regulated by bS21-2 because not all unregulated genes have perfect SDs so it’s not just the SD.</a:t>
            </a:r>
          </a:p>
          <a:p>
            <a:endParaRPr lang="en-US" dirty="0"/>
          </a:p>
          <a:p>
            <a:r>
              <a:rPr lang="en-US" dirty="0"/>
              <a:t> Ex. Tul4 doesn’t have a perfect SD and it’s not regulated.</a:t>
            </a:r>
          </a:p>
        </p:txBody>
      </p:sp>
      <p:sp>
        <p:nvSpPr>
          <p:cNvPr id="4" name="Slide Number Placeholder 3"/>
          <p:cNvSpPr>
            <a:spLocks noGrp="1"/>
          </p:cNvSpPr>
          <p:nvPr>
            <p:ph type="sldNum" sz="quarter" idx="5"/>
          </p:nvPr>
        </p:nvSpPr>
        <p:spPr/>
        <p:txBody>
          <a:bodyPr/>
          <a:lstStyle/>
          <a:p>
            <a:fld id="{5DC35E36-44CF-41A2-B0A4-F6B5CD6E87AA}" type="slidenum">
              <a:rPr lang="en-US" smtClean="0"/>
              <a:t>1</a:t>
            </a:fld>
            <a:endParaRPr lang="en-US"/>
          </a:p>
        </p:txBody>
      </p:sp>
    </p:spTree>
    <p:extLst>
      <p:ext uri="{BB962C8B-B14F-4D97-AF65-F5344CB8AC3E}">
        <p14:creationId xmlns:p14="http://schemas.microsoft.com/office/powerpoint/2010/main" val="34071068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11327-D7B3-F0E6-EF6F-94352A57BD1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8B1FDE-2E23-106A-BE83-05226C593C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91774CE-5E3A-A4F3-69C2-87BD44172062}"/>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8C6ADF64-EA39-9F0C-CC8E-4CE0767BA1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7CAB19-615D-95D9-5FC6-F4609EDA1939}"/>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2868814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C980A-E0BB-B30D-8F37-BDBEBCCA060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5DAA1B2-659D-8E0C-F1EE-2A9F5BAD902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16D9A7-3798-CAC3-8F34-410C285E8940}"/>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B451F58A-B3CB-428D-619D-03B31567C8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0B8CAB-DBE7-6496-E0E0-2CF5BA9897D2}"/>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1564273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BB1008-B2DA-AE9B-49A7-267F0235A0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C0F90E-5FDF-A9F3-446E-98D556AD3D2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E68B23-FBA0-5208-E21E-B8DCC6A0CDF3}"/>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74EA0EE5-663D-C621-1648-7B1CC4CF0F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9DD410-9BB3-8066-7697-4091BF7261FB}"/>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1508770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DB484-073E-57CD-86F7-8706BD5906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0AF538-96E2-9AA1-2ABA-C40AD5F3115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BCEB3A-034B-CF19-CE6D-1FAA2007D83D}"/>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29436A41-2E16-AB22-C912-3836477F72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C26DD6-DA3D-E3DD-2C98-312BA9BB6F77}"/>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958054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62095-0B8B-C276-71BF-7CD397EDAC6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95ABBF-D575-F2B6-A062-DA6E672B49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EA08D28-29E2-619F-5E1F-7DA7BB05F118}"/>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E5648462-7E14-C37B-9AA2-6C28E3E08D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188D5B-E513-FCD8-B735-F57DF978B00D}"/>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25215508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0EC05-6B2A-721E-797A-34E83EBCC5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D1A661-5480-0AD2-299E-D94E2DD87B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9FBC36-AAFB-FD51-10BB-D3F1F812744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3BDBCAF-6CB1-A67A-4C58-A772F9137774}"/>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6" name="Footer Placeholder 5">
            <a:extLst>
              <a:ext uri="{FF2B5EF4-FFF2-40B4-BE49-F238E27FC236}">
                <a16:creationId xmlns:a16="http://schemas.microsoft.com/office/drawing/2014/main" id="{E0A3B567-FD6D-F738-F206-0DE7E2E675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87C06F0-01FA-B136-62F8-46E8CE425DDA}"/>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4270759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3367E-CF13-FC7F-D03A-8309CDCAF3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4E6272F-ECE3-FE22-9983-76A23F6569E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DA60B-74DA-9CE1-561A-11DEB6DAF0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F28D001-A990-4CBB-389C-428B043763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C63DF06-C130-5B81-54B8-47CA2CB388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FA5EEE0-0791-499E-A117-277038BE61E5}"/>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8" name="Footer Placeholder 7">
            <a:extLst>
              <a:ext uri="{FF2B5EF4-FFF2-40B4-BE49-F238E27FC236}">
                <a16:creationId xmlns:a16="http://schemas.microsoft.com/office/drawing/2014/main" id="{DBE81BA0-87F9-3106-9EAA-72572803834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C32B4E1-E936-FC88-12C7-68E2398E845E}"/>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35615837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DB6B5-B1C1-6B60-043D-CC116BD559A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A127CB-E85F-EF65-17CC-A57B390DF6BA}"/>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4" name="Footer Placeholder 3">
            <a:extLst>
              <a:ext uri="{FF2B5EF4-FFF2-40B4-BE49-F238E27FC236}">
                <a16:creationId xmlns:a16="http://schemas.microsoft.com/office/drawing/2014/main" id="{3EBB7FAA-FE40-2099-D0B5-59231E078E1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793F44-9294-818E-923A-76CA7356A59B}"/>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3313252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AD25E8A-63BC-073B-0A12-AA02850F8EA2}"/>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3" name="Footer Placeholder 2">
            <a:extLst>
              <a:ext uri="{FF2B5EF4-FFF2-40B4-BE49-F238E27FC236}">
                <a16:creationId xmlns:a16="http://schemas.microsoft.com/office/drawing/2014/main" id="{69FC6597-F689-3D11-CCF0-54FE8919A5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716870-2411-A511-C1E0-7DA7BF57D873}"/>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3891243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0E1F-4C13-3118-E5D0-25ED700C20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B2A0C5F-FACF-7BFC-25A6-3FD72757685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F38EF7-2F25-72A5-4D50-6999E1C6B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B3D0A4-B255-50B5-BD0E-80DB190D8FFC}"/>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6" name="Footer Placeholder 5">
            <a:extLst>
              <a:ext uri="{FF2B5EF4-FFF2-40B4-BE49-F238E27FC236}">
                <a16:creationId xmlns:a16="http://schemas.microsoft.com/office/drawing/2014/main" id="{B4902780-9FA2-15E1-1DD3-B11F35308C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3EAE4C-AD95-D4C1-579B-1A2DAF6DAA46}"/>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303345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92EAE-40FC-522B-DB29-F2D8850990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653A8A9-82A9-53D9-B248-FB7BA54EC8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CCD9106-F193-A1F0-7A3B-8069ED44AF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3E21EF-18BA-3718-D8AB-F15B843F5CC1}"/>
              </a:ext>
            </a:extLst>
          </p:cNvPr>
          <p:cNvSpPr>
            <a:spLocks noGrp="1"/>
          </p:cNvSpPr>
          <p:nvPr>
            <p:ph type="dt" sz="half" idx="10"/>
          </p:nvPr>
        </p:nvSpPr>
        <p:spPr/>
        <p:txBody>
          <a:bodyPr/>
          <a:lstStyle/>
          <a:p>
            <a:fld id="{82B70FB6-910C-42C8-8C94-E52DE5CD8423}" type="datetimeFigureOut">
              <a:rPr lang="en-US" smtClean="0"/>
              <a:t>3/12/2023</a:t>
            </a:fld>
            <a:endParaRPr lang="en-US"/>
          </a:p>
        </p:txBody>
      </p:sp>
      <p:sp>
        <p:nvSpPr>
          <p:cNvPr id="6" name="Footer Placeholder 5">
            <a:extLst>
              <a:ext uri="{FF2B5EF4-FFF2-40B4-BE49-F238E27FC236}">
                <a16:creationId xmlns:a16="http://schemas.microsoft.com/office/drawing/2014/main" id="{B6D3FE63-9038-D3B4-1EAE-924698B4F2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26C2B0-9EC4-B5F1-1AA6-4D26937003FA}"/>
              </a:ext>
            </a:extLst>
          </p:cNvPr>
          <p:cNvSpPr>
            <a:spLocks noGrp="1"/>
          </p:cNvSpPr>
          <p:nvPr>
            <p:ph type="sldNum" sz="quarter" idx="12"/>
          </p:nvPr>
        </p:nvSpPr>
        <p:spPr/>
        <p:txBody>
          <a:bodyPr/>
          <a:lstStyle/>
          <a:p>
            <a:fld id="{10AEB241-9132-43F3-83C7-ED9D910C62B3}" type="slidenum">
              <a:rPr lang="en-US" smtClean="0"/>
              <a:t>‹#›</a:t>
            </a:fld>
            <a:endParaRPr lang="en-US"/>
          </a:p>
        </p:txBody>
      </p:sp>
    </p:spTree>
    <p:extLst>
      <p:ext uri="{BB962C8B-B14F-4D97-AF65-F5344CB8AC3E}">
        <p14:creationId xmlns:p14="http://schemas.microsoft.com/office/powerpoint/2010/main" val="30959603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F4CEE4-36C7-DE34-BD39-F39F438D60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0F52A9A-10A0-F701-BB73-5EBB3D3A7D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9A9C03-5C75-BC8A-E48F-B3AAA5EDE6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B70FB6-910C-42C8-8C94-E52DE5CD8423}" type="datetimeFigureOut">
              <a:rPr lang="en-US" smtClean="0"/>
              <a:t>3/12/2023</a:t>
            </a:fld>
            <a:endParaRPr lang="en-US"/>
          </a:p>
        </p:txBody>
      </p:sp>
      <p:sp>
        <p:nvSpPr>
          <p:cNvPr id="5" name="Footer Placeholder 4">
            <a:extLst>
              <a:ext uri="{FF2B5EF4-FFF2-40B4-BE49-F238E27FC236}">
                <a16:creationId xmlns:a16="http://schemas.microsoft.com/office/drawing/2014/main" id="{7CDD6833-EBF8-7905-3DFF-7EE26854E0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C59E9B3-FC8D-3CBE-B3AE-C3294C27074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EB241-9132-43F3-83C7-ED9D910C62B3}" type="slidenum">
              <a:rPr lang="en-US" smtClean="0"/>
              <a:t>‹#›</a:t>
            </a:fld>
            <a:endParaRPr lang="en-US"/>
          </a:p>
        </p:txBody>
      </p:sp>
    </p:spTree>
    <p:extLst>
      <p:ext uri="{BB962C8B-B14F-4D97-AF65-F5344CB8AC3E}">
        <p14:creationId xmlns:p14="http://schemas.microsoft.com/office/powerpoint/2010/main" val="10422614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Chart 26">
            <a:extLst>
              <a:ext uri="{FF2B5EF4-FFF2-40B4-BE49-F238E27FC236}">
                <a16:creationId xmlns:a16="http://schemas.microsoft.com/office/drawing/2014/main" id="{1430015F-ACFA-DF5F-24A3-8E184F4EB676}"/>
              </a:ext>
            </a:extLst>
          </p:cNvPr>
          <p:cNvGraphicFramePr>
            <a:graphicFrameLocks/>
          </p:cNvGraphicFramePr>
          <p:nvPr>
            <p:extLst>
              <p:ext uri="{D42A27DB-BD31-4B8C-83A1-F6EECF244321}">
                <p14:modId xmlns:p14="http://schemas.microsoft.com/office/powerpoint/2010/main" val="2878540285"/>
              </p:ext>
            </p:extLst>
          </p:nvPr>
        </p:nvGraphicFramePr>
        <p:xfrm>
          <a:off x="1216980" y="2791007"/>
          <a:ext cx="4185411"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Chart 28">
            <a:extLst>
              <a:ext uri="{FF2B5EF4-FFF2-40B4-BE49-F238E27FC236}">
                <a16:creationId xmlns:a16="http://schemas.microsoft.com/office/drawing/2014/main" id="{1265DC6A-D178-4BC1-8BD7-BA5EDC22A714}"/>
              </a:ext>
            </a:extLst>
          </p:cNvPr>
          <p:cNvGraphicFramePr>
            <a:graphicFrameLocks/>
          </p:cNvGraphicFramePr>
          <p:nvPr>
            <p:extLst>
              <p:ext uri="{D42A27DB-BD31-4B8C-83A1-F6EECF244321}">
                <p14:modId xmlns:p14="http://schemas.microsoft.com/office/powerpoint/2010/main" val="2287416164"/>
              </p:ext>
            </p:extLst>
          </p:nvPr>
        </p:nvGraphicFramePr>
        <p:xfrm>
          <a:off x="5305645" y="2822934"/>
          <a:ext cx="4185411" cy="2743200"/>
        </p:xfrm>
        <a:graphic>
          <a:graphicData uri="http://schemas.openxmlformats.org/drawingml/2006/chart">
            <c:chart xmlns:c="http://schemas.openxmlformats.org/drawingml/2006/chart" xmlns:r="http://schemas.openxmlformats.org/officeDocument/2006/relationships" r:id="rId4"/>
          </a:graphicData>
        </a:graphic>
      </p:graphicFrame>
      <p:grpSp>
        <p:nvGrpSpPr>
          <p:cNvPr id="25" name="Group 24">
            <a:extLst>
              <a:ext uri="{FF2B5EF4-FFF2-40B4-BE49-F238E27FC236}">
                <a16:creationId xmlns:a16="http://schemas.microsoft.com/office/drawing/2014/main" id="{5D598B5F-EE34-8B48-3FFE-19BD271280E9}"/>
              </a:ext>
            </a:extLst>
          </p:cNvPr>
          <p:cNvGrpSpPr/>
          <p:nvPr/>
        </p:nvGrpSpPr>
        <p:grpSpPr>
          <a:xfrm>
            <a:off x="420421" y="2449416"/>
            <a:ext cx="9254293" cy="3918735"/>
            <a:chOff x="420421" y="2449416"/>
            <a:chExt cx="9254293" cy="3918735"/>
          </a:xfrm>
        </p:grpSpPr>
        <p:grpSp>
          <p:nvGrpSpPr>
            <p:cNvPr id="6" name="Group 5">
              <a:extLst>
                <a:ext uri="{FF2B5EF4-FFF2-40B4-BE49-F238E27FC236}">
                  <a16:creationId xmlns:a16="http://schemas.microsoft.com/office/drawing/2014/main" id="{7C973588-2315-415E-ADAB-15764A03F797}"/>
                </a:ext>
              </a:extLst>
            </p:cNvPr>
            <p:cNvGrpSpPr/>
            <p:nvPr/>
          </p:nvGrpSpPr>
          <p:grpSpPr>
            <a:xfrm>
              <a:off x="448432" y="2770346"/>
              <a:ext cx="3042274" cy="3556474"/>
              <a:chOff x="747087" y="2107931"/>
              <a:chExt cx="3042274" cy="3556474"/>
            </a:xfrm>
          </p:grpSpPr>
          <p:sp>
            <p:nvSpPr>
              <p:cNvPr id="19" name="TextBox 18">
                <a:extLst>
                  <a:ext uri="{FF2B5EF4-FFF2-40B4-BE49-F238E27FC236}">
                    <a16:creationId xmlns:a16="http://schemas.microsoft.com/office/drawing/2014/main" id="{0827CA60-02CA-46F5-B742-50E161D936EA}"/>
                  </a:ext>
                </a:extLst>
              </p:cNvPr>
              <p:cNvSpPr txBox="1"/>
              <p:nvPr/>
            </p:nvSpPr>
            <p:spPr>
              <a:xfrm rot="16200000">
                <a:off x="-279925" y="3134943"/>
                <a:ext cx="2638800" cy="584775"/>
              </a:xfrm>
              <a:prstGeom prst="rect">
                <a:avLst/>
              </a:prstGeom>
              <a:noFill/>
            </p:spPr>
            <p:txBody>
              <a:bodyPr wrap="square" rtlCol="0">
                <a:spAutoFit/>
              </a:bodyPr>
              <a:lstStyle/>
              <a:p>
                <a:pPr algn="ctr"/>
                <a:r>
                  <a:rPr lang="en-US" sz="1600" i="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Normalized</a:t>
                </a:r>
                <a:r>
                  <a:rPr lang="en-US" sz="1600" i="1"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Relative Fluorescence Units</a:t>
                </a:r>
              </a:p>
            </p:txBody>
          </p:sp>
          <p:sp>
            <p:nvSpPr>
              <p:cNvPr id="26" name="TextBox 25">
                <a:extLst>
                  <a:ext uri="{FF2B5EF4-FFF2-40B4-BE49-F238E27FC236}">
                    <a16:creationId xmlns:a16="http://schemas.microsoft.com/office/drawing/2014/main" id="{9FEE8410-2181-4883-9A45-23B5AEA0F2DA}"/>
                  </a:ext>
                </a:extLst>
              </p:cNvPr>
              <p:cNvSpPr txBox="1"/>
              <p:nvPr/>
            </p:nvSpPr>
            <p:spPr>
              <a:xfrm>
                <a:off x="2218480" y="5325851"/>
                <a:ext cx="1570881" cy="338554"/>
              </a:xfrm>
              <a:prstGeom prst="rect">
                <a:avLst/>
              </a:prstGeom>
              <a:solidFill>
                <a:schemeClr val="bg1"/>
              </a:solidFill>
            </p:spPr>
            <p:txBody>
              <a:bodyPr wrap="square" rtlCol="0">
                <a:spAutoFit/>
              </a:bodyPr>
              <a:lstStyle/>
              <a:p>
                <a:r>
                  <a:rPr lang="en-US" sz="1600" dirty="0">
                    <a:latin typeface="Arial" panose="020B0604020202020204" pitchFamily="34" charset="0"/>
                    <a:cs typeface="Arial" panose="020B0604020202020204" pitchFamily="34" charset="0"/>
                  </a:rPr>
                  <a:t>FTL_0881</a:t>
                </a:r>
              </a:p>
            </p:txBody>
          </p:sp>
        </p:grpSp>
        <p:grpSp>
          <p:nvGrpSpPr>
            <p:cNvPr id="64" name="Group 63">
              <a:extLst>
                <a:ext uri="{FF2B5EF4-FFF2-40B4-BE49-F238E27FC236}">
                  <a16:creationId xmlns:a16="http://schemas.microsoft.com/office/drawing/2014/main" id="{F26FDB4D-593E-4B9B-93B1-0B1BF909EE33}"/>
                </a:ext>
              </a:extLst>
            </p:cNvPr>
            <p:cNvGrpSpPr/>
            <p:nvPr/>
          </p:nvGrpSpPr>
          <p:grpSpPr>
            <a:xfrm>
              <a:off x="7057516" y="2449416"/>
              <a:ext cx="2617198" cy="830997"/>
              <a:chOff x="4690778" y="5207059"/>
              <a:chExt cx="2617198" cy="830997"/>
            </a:xfrm>
          </p:grpSpPr>
          <p:sp>
            <p:nvSpPr>
              <p:cNvPr id="65" name="TextBox 64">
                <a:extLst>
                  <a:ext uri="{FF2B5EF4-FFF2-40B4-BE49-F238E27FC236}">
                    <a16:creationId xmlns:a16="http://schemas.microsoft.com/office/drawing/2014/main" id="{D39063DF-B5BE-4442-BD2D-DCAB9F745420}"/>
                  </a:ext>
                </a:extLst>
              </p:cNvPr>
              <p:cNvSpPr txBox="1"/>
              <p:nvPr/>
            </p:nvSpPr>
            <p:spPr>
              <a:xfrm>
                <a:off x="4690778" y="5207059"/>
                <a:ext cx="2617198" cy="830997"/>
              </a:xfrm>
              <a:prstGeom prst="rect">
                <a:avLst/>
              </a:prstGeom>
              <a:noFill/>
            </p:spPr>
            <p:txBody>
              <a:bodyPr wrap="square" rtlCol="0">
                <a:spAutoFit/>
              </a:bodyPr>
              <a:lstStyle/>
              <a:p>
                <a:pPr algn="ctr"/>
                <a:r>
                  <a:rPr lang="en-US" sz="1600" dirty="0">
                    <a:latin typeface="Arial" panose="020B0604020202020204" pitchFamily="34" charset="0"/>
                    <a:cs typeface="Arial" panose="020B0604020202020204" pitchFamily="34" charset="0"/>
                  </a:rPr>
                  <a:t>*</a:t>
                </a:r>
              </a:p>
              <a:p>
                <a:pPr algn="ctr"/>
                <a:endParaRPr lang="en-US" sz="1600" dirty="0">
                  <a:latin typeface="Arial" panose="020B0604020202020204" pitchFamily="34" charset="0"/>
                  <a:cs typeface="Arial" panose="020B0604020202020204" pitchFamily="34" charset="0"/>
                </a:endParaRPr>
              </a:p>
              <a:p>
                <a:endParaRPr lang="en-US" sz="1600" dirty="0">
                  <a:latin typeface="Arial" panose="020B0604020202020204" pitchFamily="34" charset="0"/>
                  <a:cs typeface="Arial" panose="020B0604020202020204" pitchFamily="34" charset="0"/>
                </a:endParaRPr>
              </a:p>
            </p:txBody>
          </p:sp>
          <p:cxnSp>
            <p:nvCxnSpPr>
              <p:cNvPr id="66" name="Straight Connector 65">
                <a:extLst>
                  <a:ext uri="{FF2B5EF4-FFF2-40B4-BE49-F238E27FC236}">
                    <a16:creationId xmlns:a16="http://schemas.microsoft.com/office/drawing/2014/main" id="{48029A5B-B019-4832-8332-283A3F9EF076}"/>
                  </a:ext>
                </a:extLst>
              </p:cNvPr>
              <p:cNvCxnSpPr>
                <a:cxnSpLocks/>
              </p:cNvCxnSpPr>
              <p:nvPr/>
            </p:nvCxnSpPr>
            <p:spPr>
              <a:xfrm flipH="1">
                <a:off x="5680718" y="5548650"/>
                <a:ext cx="710470" cy="0"/>
              </a:xfrm>
              <a:prstGeom prst="line">
                <a:avLst/>
              </a:prstGeom>
              <a:ln w="9525"/>
            </p:spPr>
            <p:style>
              <a:lnRef idx="1">
                <a:schemeClr val="dk1"/>
              </a:lnRef>
              <a:fillRef idx="0">
                <a:schemeClr val="dk1"/>
              </a:fillRef>
              <a:effectRef idx="0">
                <a:schemeClr val="dk1"/>
              </a:effectRef>
              <a:fontRef idx="minor">
                <a:schemeClr val="tx1"/>
              </a:fontRef>
            </p:style>
          </p:cxnSp>
        </p:grpSp>
        <p:cxnSp>
          <p:nvCxnSpPr>
            <p:cNvPr id="9" name="Straight Connector 8">
              <a:extLst>
                <a:ext uri="{FF2B5EF4-FFF2-40B4-BE49-F238E27FC236}">
                  <a16:creationId xmlns:a16="http://schemas.microsoft.com/office/drawing/2014/main" id="{4A87095C-6455-06B9-BF3A-F36A6EB15065}"/>
                </a:ext>
              </a:extLst>
            </p:cNvPr>
            <p:cNvCxnSpPr>
              <a:cxnSpLocks/>
            </p:cNvCxnSpPr>
            <p:nvPr/>
          </p:nvCxnSpPr>
          <p:spPr>
            <a:xfrm>
              <a:off x="1614190" y="5374417"/>
              <a:ext cx="3631205" cy="0"/>
            </a:xfrm>
            <a:prstGeom prst="line">
              <a:avLst/>
            </a:prstGeom>
            <a:ln w="3175"/>
          </p:spPr>
          <p:style>
            <a:lnRef idx="1">
              <a:schemeClr val="dk1"/>
            </a:lnRef>
            <a:fillRef idx="0">
              <a:schemeClr val="dk1"/>
            </a:fillRef>
            <a:effectRef idx="0">
              <a:schemeClr val="dk1"/>
            </a:effectRef>
            <a:fontRef idx="minor">
              <a:schemeClr val="tx1"/>
            </a:fontRef>
          </p:style>
        </p:cxnSp>
        <p:sp>
          <p:nvSpPr>
            <p:cNvPr id="2" name="TextBox 1">
              <a:extLst>
                <a:ext uri="{FF2B5EF4-FFF2-40B4-BE49-F238E27FC236}">
                  <a16:creationId xmlns:a16="http://schemas.microsoft.com/office/drawing/2014/main" id="{D2E80C31-9CCB-D020-F4AC-2026ED794107}"/>
                </a:ext>
              </a:extLst>
            </p:cNvPr>
            <p:cNvSpPr txBox="1"/>
            <p:nvPr/>
          </p:nvSpPr>
          <p:spPr>
            <a:xfrm>
              <a:off x="420421" y="6029597"/>
              <a:ext cx="999732" cy="338554"/>
            </a:xfrm>
            <a:prstGeom prst="rect">
              <a:avLst/>
            </a:prstGeom>
            <a:solidFill>
              <a:schemeClr val="bg1"/>
            </a:solidFill>
          </p:spPr>
          <p:txBody>
            <a:bodyPr wrap="square" rtlCol="0">
              <a:spAutoFit/>
            </a:bodyPr>
            <a:lstStyle/>
            <a:p>
              <a:pPr algn="r"/>
              <a:r>
                <a:rPr lang="en-US" sz="1600" dirty="0">
                  <a:latin typeface="Arial" panose="020B0604020202020204" pitchFamily="34" charset="0"/>
                  <a:cs typeface="Arial" panose="020B0604020202020204" pitchFamily="34" charset="0"/>
                </a:rPr>
                <a:t>5´ UTR:</a:t>
              </a:r>
            </a:p>
          </p:txBody>
        </p:sp>
        <p:cxnSp>
          <p:nvCxnSpPr>
            <p:cNvPr id="3" name="Straight Connector 2">
              <a:extLst>
                <a:ext uri="{FF2B5EF4-FFF2-40B4-BE49-F238E27FC236}">
                  <a16:creationId xmlns:a16="http://schemas.microsoft.com/office/drawing/2014/main" id="{B7CA496F-1C33-CB13-55F0-8CD51DD95CE1}"/>
                </a:ext>
              </a:extLst>
            </p:cNvPr>
            <p:cNvCxnSpPr>
              <a:cxnSpLocks/>
            </p:cNvCxnSpPr>
            <p:nvPr/>
          </p:nvCxnSpPr>
          <p:spPr>
            <a:xfrm flipH="1">
              <a:off x="1947411" y="5939245"/>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E75ADB92-A4C9-7A3D-DFDB-810865BA1FF3}"/>
                </a:ext>
              </a:extLst>
            </p:cNvPr>
            <p:cNvCxnSpPr>
              <a:cxnSpLocks/>
            </p:cNvCxnSpPr>
            <p:nvPr/>
          </p:nvCxnSpPr>
          <p:spPr>
            <a:xfrm flipH="1">
              <a:off x="3596207" y="5931307"/>
              <a:ext cx="1156338" cy="39"/>
            </a:xfrm>
            <a:prstGeom prst="line">
              <a:avLst/>
            </a:prstGeom>
            <a:ln w="9525"/>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FD6D27C5-9989-1E92-06E9-AC983D275375}"/>
                </a:ext>
              </a:extLst>
            </p:cNvPr>
            <p:cNvCxnSpPr>
              <a:cxnSpLocks/>
            </p:cNvCxnSpPr>
            <p:nvPr/>
          </p:nvCxnSpPr>
          <p:spPr>
            <a:xfrm flipH="1">
              <a:off x="5996132" y="5939245"/>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6" name="TextBox 15">
              <a:extLst>
                <a:ext uri="{FF2B5EF4-FFF2-40B4-BE49-F238E27FC236}">
                  <a16:creationId xmlns:a16="http://schemas.microsoft.com/office/drawing/2014/main" id="{12F08B10-AC63-9463-E548-1EBBEF87B6C2}"/>
                </a:ext>
              </a:extLst>
            </p:cNvPr>
            <p:cNvSpPr txBox="1"/>
            <p:nvPr/>
          </p:nvSpPr>
          <p:spPr>
            <a:xfrm>
              <a:off x="420421" y="5503111"/>
              <a:ext cx="999732" cy="338554"/>
            </a:xfrm>
            <a:prstGeom prst="rect">
              <a:avLst/>
            </a:prstGeom>
            <a:solidFill>
              <a:schemeClr val="bg1"/>
            </a:solidFill>
          </p:spPr>
          <p:txBody>
            <a:bodyPr wrap="square" rtlCol="0">
              <a:spAutoFit/>
            </a:bodyPr>
            <a:lstStyle/>
            <a:p>
              <a:pPr algn="r"/>
              <a:r>
                <a:rPr lang="en-US" sz="1600" dirty="0">
                  <a:latin typeface="Arial" panose="020B0604020202020204" pitchFamily="34" charset="0"/>
                  <a:cs typeface="Arial" panose="020B0604020202020204" pitchFamily="34" charset="0"/>
                </a:rPr>
                <a:t>bS21-2:</a:t>
              </a:r>
            </a:p>
          </p:txBody>
        </p:sp>
        <p:sp>
          <p:nvSpPr>
            <p:cNvPr id="17" name="TextBox 16">
              <a:extLst>
                <a:ext uri="{FF2B5EF4-FFF2-40B4-BE49-F238E27FC236}">
                  <a16:creationId xmlns:a16="http://schemas.microsoft.com/office/drawing/2014/main" id="{F1169710-780B-21C2-14C4-6D2113DE76CC}"/>
                </a:ext>
              </a:extLst>
            </p:cNvPr>
            <p:cNvSpPr txBox="1"/>
            <p:nvPr/>
          </p:nvSpPr>
          <p:spPr>
            <a:xfrm>
              <a:off x="1929444" y="5493499"/>
              <a:ext cx="131828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             -</a:t>
              </a:r>
            </a:p>
          </p:txBody>
        </p:sp>
        <p:sp>
          <p:nvSpPr>
            <p:cNvPr id="18" name="TextBox 17">
              <a:extLst>
                <a:ext uri="{FF2B5EF4-FFF2-40B4-BE49-F238E27FC236}">
                  <a16:creationId xmlns:a16="http://schemas.microsoft.com/office/drawing/2014/main" id="{3D2B91E5-DCDE-71C7-F46A-A2BE12884D2B}"/>
                </a:ext>
              </a:extLst>
            </p:cNvPr>
            <p:cNvSpPr txBox="1"/>
            <p:nvPr/>
          </p:nvSpPr>
          <p:spPr>
            <a:xfrm>
              <a:off x="3573767" y="5497994"/>
              <a:ext cx="131828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             -</a:t>
              </a:r>
            </a:p>
          </p:txBody>
        </p:sp>
        <p:sp>
          <p:nvSpPr>
            <p:cNvPr id="22" name="TextBox 21">
              <a:extLst>
                <a:ext uri="{FF2B5EF4-FFF2-40B4-BE49-F238E27FC236}">
                  <a16:creationId xmlns:a16="http://schemas.microsoft.com/office/drawing/2014/main" id="{779A6EC8-6305-7E46-DD73-13536F6039B0}"/>
                </a:ext>
              </a:extLst>
            </p:cNvPr>
            <p:cNvSpPr txBox="1"/>
            <p:nvPr/>
          </p:nvSpPr>
          <p:spPr>
            <a:xfrm>
              <a:off x="5982517" y="5506330"/>
              <a:ext cx="131828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             -</a:t>
              </a:r>
            </a:p>
          </p:txBody>
        </p:sp>
      </p:grpSp>
      <p:sp>
        <p:nvSpPr>
          <p:cNvPr id="4" name="TextBox 3">
            <a:extLst>
              <a:ext uri="{FF2B5EF4-FFF2-40B4-BE49-F238E27FC236}">
                <a16:creationId xmlns:a16="http://schemas.microsoft.com/office/drawing/2014/main" id="{3E2171B5-531B-E19D-4DFC-30A536C4EF5C}"/>
              </a:ext>
            </a:extLst>
          </p:cNvPr>
          <p:cNvSpPr txBox="1"/>
          <p:nvPr/>
        </p:nvSpPr>
        <p:spPr>
          <a:xfrm>
            <a:off x="3820062" y="6043632"/>
            <a:ext cx="729825" cy="338554"/>
          </a:xfrm>
          <a:prstGeom prst="rect">
            <a:avLst/>
          </a:prstGeom>
          <a:solidFill>
            <a:schemeClr val="bg1"/>
          </a:solidFill>
        </p:spPr>
        <p:txBody>
          <a:bodyPr wrap="square" rtlCol="0">
            <a:spAutoFit/>
          </a:bodyPr>
          <a:lstStyle/>
          <a:p>
            <a:r>
              <a:rPr lang="en-US" sz="1600" i="1" dirty="0">
                <a:latin typeface="Arial" panose="020B0604020202020204" pitchFamily="34" charset="0"/>
                <a:cs typeface="Arial" panose="020B0604020202020204" pitchFamily="34" charset="0"/>
              </a:rPr>
              <a:t>tul4</a:t>
            </a:r>
          </a:p>
        </p:txBody>
      </p:sp>
      <p:sp>
        <p:nvSpPr>
          <p:cNvPr id="12" name="TextBox 11">
            <a:extLst>
              <a:ext uri="{FF2B5EF4-FFF2-40B4-BE49-F238E27FC236}">
                <a16:creationId xmlns:a16="http://schemas.microsoft.com/office/drawing/2014/main" id="{B7D3FEC7-7DB9-A291-0FDA-3AD1C405CA1B}"/>
              </a:ext>
            </a:extLst>
          </p:cNvPr>
          <p:cNvSpPr txBox="1"/>
          <p:nvPr/>
        </p:nvSpPr>
        <p:spPr>
          <a:xfrm>
            <a:off x="5987270" y="6043632"/>
            <a:ext cx="1925052" cy="338554"/>
          </a:xfrm>
          <a:prstGeom prst="rect">
            <a:avLst/>
          </a:prstGeom>
          <a:solidFill>
            <a:schemeClr val="bg1"/>
          </a:solidFill>
        </p:spPr>
        <p:txBody>
          <a:bodyPr wrap="square" rtlCol="0">
            <a:spAutoFit/>
          </a:bodyPr>
          <a:lstStyle/>
          <a:p>
            <a:r>
              <a:rPr lang="en-US" sz="1600" dirty="0">
                <a:latin typeface="Arial" panose="020B0604020202020204" pitchFamily="34" charset="0"/>
                <a:cs typeface="Arial" panose="020B0604020202020204" pitchFamily="34" charset="0"/>
              </a:rPr>
              <a:t>FTL_0215</a:t>
            </a:r>
          </a:p>
        </p:txBody>
      </p:sp>
      <p:cxnSp>
        <p:nvCxnSpPr>
          <p:cNvPr id="13" name="Straight Connector 12">
            <a:extLst>
              <a:ext uri="{FF2B5EF4-FFF2-40B4-BE49-F238E27FC236}">
                <a16:creationId xmlns:a16="http://schemas.microsoft.com/office/drawing/2014/main" id="{59A9C56D-17BD-9916-1203-2C85E15AD174}"/>
              </a:ext>
            </a:extLst>
          </p:cNvPr>
          <p:cNvCxnSpPr>
            <a:cxnSpLocks/>
          </p:cNvCxnSpPr>
          <p:nvPr/>
        </p:nvCxnSpPr>
        <p:spPr>
          <a:xfrm flipH="1">
            <a:off x="7787946" y="5942789"/>
            <a:ext cx="1156338" cy="39"/>
          </a:xfrm>
          <a:prstGeom prst="line">
            <a:avLst/>
          </a:prstGeom>
          <a:ln w="9525"/>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53125EA0-1BC8-2B0B-4571-D71F5D80FA46}"/>
              </a:ext>
            </a:extLst>
          </p:cNvPr>
          <p:cNvSpPr txBox="1"/>
          <p:nvPr/>
        </p:nvSpPr>
        <p:spPr>
          <a:xfrm>
            <a:off x="7829046" y="5509874"/>
            <a:ext cx="1318287" cy="369332"/>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             -</a:t>
            </a:r>
          </a:p>
        </p:txBody>
      </p:sp>
      <p:sp>
        <p:nvSpPr>
          <p:cNvPr id="23" name="TextBox 22">
            <a:extLst>
              <a:ext uri="{FF2B5EF4-FFF2-40B4-BE49-F238E27FC236}">
                <a16:creationId xmlns:a16="http://schemas.microsoft.com/office/drawing/2014/main" id="{9021CED0-5662-DBFA-8FD2-77DAD76CE6A5}"/>
              </a:ext>
            </a:extLst>
          </p:cNvPr>
          <p:cNvSpPr txBox="1"/>
          <p:nvPr/>
        </p:nvSpPr>
        <p:spPr>
          <a:xfrm>
            <a:off x="8123276" y="5996309"/>
            <a:ext cx="729825" cy="338554"/>
          </a:xfrm>
          <a:prstGeom prst="rect">
            <a:avLst/>
          </a:prstGeom>
          <a:solidFill>
            <a:schemeClr val="bg1"/>
          </a:solidFill>
        </p:spPr>
        <p:txBody>
          <a:bodyPr wrap="square" rtlCol="0">
            <a:spAutoFit/>
          </a:bodyPr>
          <a:lstStyle/>
          <a:p>
            <a:r>
              <a:rPr lang="en-US" sz="1600" i="1" dirty="0">
                <a:latin typeface="Arial" panose="020B0604020202020204" pitchFamily="34" charset="0"/>
                <a:cs typeface="Arial" panose="020B0604020202020204" pitchFamily="34" charset="0"/>
              </a:rPr>
              <a:t>tul4</a:t>
            </a:r>
          </a:p>
        </p:txBody>
      </p:sp>
      <p:cxnSp>
        <p:nvCxnSpPr>
          <p:cNvPr id="24" name="Straight Connector 23">
            <a:extLst>
              <a:ext uri="{FF2B5EF4-FFF2-40B4-BE49-F238E27FC236}">
                <a16:creationId xmlns:a16="http://schemas.microsoft.com/office/drawing/2014/main" id="{90FA1FD3-8A5C-1AE2-35BE-A48BF2E66374}"/>
              </a:ext>
            </a:extLst>
          </p:cNvPr>
          <p:cNvCxnSpPr>
            <a:cxnSpLocks/>
          </p:cNvCxnSpPr>
          <p:nvPr/>
        </p:nvCxnSpPr>
        <p:spPr>
          <a:xfrm>
            <a:off x="5769935" y="5399926"/>
            <a:ext cx="3650512" cy="0"/>
          </a:xfrm>
          <a:prstGeom prst="line">
            <a:avLst/>
          </a:prstGeom>
          <a:ln w="31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097195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186</Words>
  <Application>Microsoft Office PowerPoint</Application>
  <PresentationFormat>Widescreen</PresentationFormat>
  <Paragraphs>20</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Hannah</cp:lastModifiedBy>
  <cp:revision>6</cp:revision>
  <dcterms:created xsi:type="dcterms:W3CDTF">2023-03-12T20:02:48Z</dcterms:created>
  <dcterms:modified xsi:type="dcterms:W3CDTF">2023-03-12T20:13:16Z</dcterms:modified>
</cp:coreProperties>
</file>