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52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60" d="100"/>
          <a:sy n="60" d="100"/>
        </p:scale>
        <p:origin x="83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DD5DC-B10D-48BF-91F1-88FF836E4DB1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791AB-68EF-443F-A046-788C2D4BD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91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I mentioned earlier, the SD is the component of the mRNA that directly interacts with the 16S rRNA at the anti-shine Dalgarno sequence. We were interested in this because in the E coli ribosome, Dr. Gregory found a possible interaction between bS21 in green here, with the anti-shine Dalgarno on the 16S rRNA in blue. We don’t know if this same interaction may be occurring in Francisella, but there’s a possibility that bS21 may be impacting the structure of the ASD, thereby regulating THE critical step of translation initiation.</a:t>
            </a:r>
          </a:p>
          <a:p>
            <a:endParaRPr lang="en-US" dirty="0"/>
          </a:p>
          <a:p>
            <a:r>
              <a:rPr lang="en-US" dirty="0"/>
              <a:t>I want to remind you all here that an ideal Shine Dalgarno on the mRNA strand is a reverse complement of the anti-shine Dalgarno on the 16S rRNA. For E. coli and Francisella it is the same – AGGAGG – and is generally located about 6 nucleotides upstream of the start codon.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C35E36-44CF-41A2-B0A4-F6B5CD6E87A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659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65051-9A80-0FA1-95B2-2AA198480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E10021-72F0-1DF3-3859-D86C38E551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294B2D-A22F-7AB8-4776-EC97C9686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7818C-2437-44BE-90AF-B9D0CE51607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AE788-C40F-2D29-88E3-A217D9459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2AF62-C468-01C6-DD5A-34C3434B9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530B-F84A-4A3A-937A-A652B63A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464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DDDDA-C720-5563-4160-77177285E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976913-D0F1-D8AF-6F34-6845DAC960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8E156F-E0E3-2F7A-68CB-B303EC468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7818C-2437-44BE-90AF-B9D0CE51607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3AB543-1567-2CE9-F8C3-9227C927B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BD7D9-212A-5427-9B43-F17CD410D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530B-F84A-4A3A-937A-A652B63A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104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2973D8-ED0C-575F-0E05-2860E5C628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83FC55-4429-E0A4-D0D0-CC86CAF11A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6BB555-576A-12E5-B1AA-409FA08B7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7818C-2437-44BE-90AF-B9D0CE51607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720339-7F8C-7206-94AF-C29411D6F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7A6B8-6128-F84C-EF5E-2A27F5120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530B-F84A-4A3A-937A-A652B63A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202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E97F1-88B3-A692-56B6-4F48D1607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593A6-C2F9-4B92-9AAC-B82EF5A19D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F3844-FFD1-7B70-EC5B-9A6D4D4F8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7818C-2437-44BE-90AF-B9D0CE51607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2F0C86-81A6-CED8-58DC-BD60EB8A2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872770-5AFB-D905-E011-18206C670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530B-F84A-4A3A-937A-A652B63A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389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31069-40EF-7810-C881-A0F1ECE87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D83B85-EFB7-092C-D57A-40580C9C8F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A735CC-F705-77E0-87B2-80832693E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7818C-2437-44BE-90AF-B9D0CE51607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F997A4-B688-7D75-C2B9-5A5EBD489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E050C-CFB3-AF46-27C1-3305CBA97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530B-F84A-4A3A-937A-A652B63A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01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E7B15-6322-C912-2DC5-D82FA3806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56D79C-09A3-A830-1149-145CA586A4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578299-976D-FE68-8D4B-D966D17473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9473D9-86FF-9F21-259E-2D0879A1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7818C-2437-44BE-90AF-B9D0CE51607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EBD731-B5E7-311B-5E3A-795BA2030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58E77F-9E7F-651A-4F8C-B7AFCC948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530B-F84A-4A3A-937A-A652B63A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451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01866-1F94-3B9B-DEB0-970EE1D20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FF6106-0D33-D2C9-7FD8-CC6417FC86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BEEA09-D2F4-F836-030C-5E4261E61D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82157F-3034-1FAF-AF8A-5055E032F5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4F54DF-6082-4320-AEA6-D28113F9A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13C845-42FF-35E1-6C28-B9D7EFF89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7818C-2437-44BE-90AF-B9D0CE51607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A7A590-E017-9656-3A19-8907C182C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21A482-FA33-8A6F-F6E4-D21E1FC98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530B-F84A-4A3A-937A-A652B63A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916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1F582-BBAE-1C9B-5212-2109A324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041414-6D3E-779B-38DE-7963CA61D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7818C-2437-44BE-90AF-B9D0CE51607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B842BF-B036-3701-5123-019AB0F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6E4584-0420-E39F-F78C-80573E6F6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530B-F84A-4A3A-937A-A652B63A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41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A4C529-9F82-8B7A-4B89-39F8AF6D9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7818C-2437-44BE-90AF-B9D0CE51607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01647E-4D1A-3E0D-E101-5259948FD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F418B1-9C3B-A05A-C8E2-A0D768862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530B-F84A-4A3A-937A-A652B63A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37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08F5D-947C-5F0D-123C-3B2D9A3C5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1D8816-0610-6B36-4A7D-90A1850BB6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2AF23-ED32-1FBE-73F4-F5EB211CDA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11AB24-9432-577F-B772-90DA64B97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7818C-2437-44BE-90AF-B9D0CE51607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7CC598-FF53-6393-13D5-32D3CE2D1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E3342A-FFA0-6191-B338-9E69FFF4F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530B-F84A-4A3A-937A-A652B63A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146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9D1DC-98A7-A294-E0F1-C271E08DE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CF36D5-78E8-9FEB-3F65-AC89C72015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7E8747-C29D-1846-0D4B-BCF4F2C415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B90568-A722-45C6-DE44-03B07292B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7818C-2437-44BE-90AF-B9D0CE51607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E507E5-C315-1737-46DA-9849B07DD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FE6246-3451-F772-04F8-625CCB955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530B-F84A-4A3A-937A-A652B63A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76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7FB0CF-6203-F6FC-A476-8CFB52B13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5A1522-0B0D-8982-AFBA-12A8A25598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95D7E3-74CF-435E-3EE3-B7702FE5B0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7818C-2437-44BE-90AF-B9D0CE516079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786E6F-8DB2-BF78-C878-2FCE0F6CD2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79547-9E36-2CC1-5B3D-CCDE851308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E530B-F84A-4A3A-937A-A652B63A8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816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741E6F7-5302-4E03-AAF5-323335649C2B}"/>
              </a:ext>
            </a:extLst>
          </p:cNvPr>
          <p:cNvGrpSpPr/>
          <p:nvPr/>
        </p:nvGrpSpPr>
        <p:grpSpPr>
          <a:xfrm>
            <a:off x="326988" y="1344057"/>
            <a:ext cx="7620000" cy="5194126"/>
            <a:chOff x="704335" y="737803"/>
            <a:chExt cx="7620000" cy="519412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23E4004-D05B-774B-9BCD-3BAE72F83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4335" y="851929"/>
              <a:ext cx="7620000" cy="50800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F26AC2B-8EA8-414A-B51D-5509F3E04625}"/>
                </a:ext>
              </a:extLst>
            </p:cNvPr>
            <p:cNvSpPr txBox="1"/>
            <p:nvPr/>
          </p:nvSpPr>
          <p:spPr>
            <a:xfrm>
              <a:off x="5004486" y="3756454"/>
              <a:ext cx="6623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R17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92C0F04-BF40-794E-B04B-D90A3DD45D4D}"/>
                </a:ext>
              </a:extLst>
            </p:cNvPr>
            <p:cNvSpPr txBox="1"/>
            <p:nvPr/>
          </p:nvSpPr>
          <p:spPr>
            <a:xfrm>
              <a:off x="6281291" y="1215427"/>
              <a:ext cx="417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/>
                <a:t>3’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35091B3-BAE8-984A-ACCE-C10C7189CB07}"/>
                </a:ext>
              </a:extLst>
            </p:cNvPr>
            <p:cNvSpPr txBox="1"/>
            <p:nvPr/>
          </p:nvSpPr>
          <p:spPr>
            <a:xfrm>
              <a:off x="6196492" y="2298357"/>
              <a:ext cx="10038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/>
                <a:t>U1540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AF910F9-E5BC-AB46-AE32-E4FACC793C82}"/>
                </a:ext>
              </a:extLst>
            </p:cNvPr>
            <p:cNvSpPr txBox="1"/>
            <p:nvPr/>
          </p:nvSpPr>
          <p:spPr>
            <a:xfrm>
              <a:off x="4212749" y="737803"/>
              <a:ext cx="9701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C1538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10C1F26-43D3-2C40-8AD1-6B9880C680A9}"/>
                </a:ext>
              </a:extLst>
            </p:cNvPr>
            <p:cNvSpPr txBox="1"/>
            <p:nvPr/>
          </p:nvSpPr>
          <p:spPr>
            <a:xfrm>
              <a:off x="2569850" y="3391930"/>
              <a:ext cx="9701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C1536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321FF0D-A571-3D4C-99E1-F7CD2C3814B0}"/>
                </a:ext>
              </a:extLst>
            </p:cNvPr>
            <p:cNvSpPr txBox="1"/>
            <p:nvPr/>
          </p:nvSpPr>
          <p:spPr>
            <a:xfrm>
              <a:off x="1399205" y="851930"/>
              <a:ext cx="9701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/>
                <a:t>C1535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B2AC481-6620-834D-B463-744768050778}"/>
                </a:ext>
              </a:extLst>
            </p:cNvPr>
            <p:cNvSpPr txBox="1"/>
            <p:nvPr/>
          </p:nvSpPr>
          <p:spPr>
            <a:xfrm>
              <a:off x="3566750" y="3575049"/>
              <a:ext cx="10038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/>
                <a:t>U1537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1DAAFE5D-74CB-474A-9937-D75B4880D69C}"/>
              </a:ext>
            </a:extLst>
          </p:cNvPr>
          <p:cNvSpPr/>
          <p:nvPr/>
        </p:nvSpPr>
        <p:spPr>
          <a:xfrm>
            <a:off x="4598073" y="4394577"/>
            <a:ext cx="804969" cy="41223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37A88EC-9C89-4370-B6DA-FBE3899DB6EB}"/>
              </a:ext>
            </a:extLst>
          </p:cNvPr>
          <p:cNvSpPr/>
          <p:nvPr/>
        </p:nvSpPr>
        <p:spPr>
          <a:xfrm>
            <a:off x="4836698" y="1728412"/>
            <a:ext cx="997935" cy="42017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8520EA-49A8-954C-B268-A7636F5F6256}"/>
              </a:ext>
            </a:extLst>
          </p:cNvPr>
          <p:cNvSpPr txBox="1"/>
          <p:nvPr/>
        </p:nvSpPr>
        <p:spPr>
          <a:xfrm>
            <a:off x="4796528" y="1698573"/>
            <a:ext cx="970137" cy="461665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2400" dirty="0"/>
              <a:t>C1539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1C43B5-AD5E-9F40-90DA-2B932870B899}"/>
              </a:ext>
            </a:extLst>
          </p:cNvPr>
          <p:cNvSpPr txBox="1"/>
          <p:nvPr/>
        </p:nvSpPr>
        <p:spPr>
          <a:xfrm>
            <a:off x="6223065" y="1876625"/>
            <a:ext cx="1499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16S rRNA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6E3C46-C6BF-AC4A-90AF-312F8D98D866}"/>
              </a:ext>
            </a:extLst>
          </p:cNvPr>
          <p:cNvSpPr txBox="1"/>
          <p:nvPr/>
        </p:nvSpPr>
        <p:spPr>
          <a:xfrm>
            <a:off x="6196492" y="4955059"/>
            <a:ext cx="8883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bS21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6B36D76-6280-5549-BDED-B7C566689F2E}"/>
              </a:ext>
            </a:extLst>
          </p:cNvPr>
          <p:cNvSpPr txBox="1"/>
          <p:nvPr/>
        </p:nvSpPr>
        <p:spPr>
          <a:xfrm>
            <a:off x="8046435" y="5614854"/>
            <a:ext cx="47147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PDB 6o7k</a:t>
            </a:r>
          </a:p>
          <a:p>
            <a:r>
              <a:rPr lang="en-US" dirty="0" err="1"/>
              <a:t>Kaledhonkar</a:t>
            </a:r>
            <a:r>
              <a:rPr lang="en-US" dirty="0"/>
              <a:t> et al. (2019) Nature </a:t>
            </a:r>
            <a:r>
              <a:rPr lang="en-US" b="1" dirty="0"/>
              <a:t>570:</a:t>
            </a:r>
            <a:r>
              <a:rPr lang="en-US" dirty="0"/>
              <a:t>400</a:t>
            </a:r>
          </a:p>
          <a:p>
            <a:r>
              <a:rPr lang="en-US" dirty="0"/>
              <a:t>Image courtesy of Dr. Gregory</a:t>
            </a:r>
          </a:p>
        </p:txBody>
      </p:sp>
    </p:spTree>
    <p:extLst>
      <p:ext uri="{BB962C8B-B14F-4D97-AF65-F5344CB8AC3E}">
        <p14:creationId xmlns:p14="http://schemas.microsoft.com/office/powerpoint/2010/main" val="3251258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</Words>
  <Application>Microsoft Office PowerPoint</Application>
  <PresentationFormat>Widescreen</PresentationFormat>
  <Paragraphs>17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</dc:creator>
  <cp:lastModifiedBy>Hannah</cp:lastModifiedBy>
  <cp:revision>2</cp:revision>
  <dcterms:created xsi:type="dcterms:W3CDTF">2023-01-06T18:19:01Z</dcterms:created>
  <dcterms:modified xsi:type="dcterms:W3CDTF">2023-01-19T19:52:37Z</dcterms:modified>
</cp:coreProperties>
</file>