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58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0" d="100"/>
          <a:sy n="60" d="100"/>
        </p:scale>
        <p:origin x="-1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G:\Shared%20drives\KRamsey%20Lab\Hannah%20Trautmann\Data\B-galactosidase%20assays\230322_B-gal_worksheet_complementation.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w="28575">
              <a:solidFill>
                <a:schemeClr val="tx1"/>
              </a:solidFill>
            </a:ln>
            <a:effectLst/>
          </c:spPr>
          <c:invertIfNegative val="0"/>
          <c:dPt>
            <c:idx val="0"/>
            <c:invertIfNegative val="0"/>
            <c:bubble3D val="0"/>
            <c:spPr>
              <a:solidFill>
                <a:srgbClr val="C00000"/>
              </a:solidFill>
              <a:ln w="28575">
                <a:solidFill>
                  <a:schemeClr val="tx1"/>
                </a:solidFill>
              </a:ln>
              <a:effectLst/>
            </c:spPr>
            <c:extLst>
              <c:ext xmlns:c16="http://schemas.microsoft.com/office/drawing/2014/chart" uri="{C3380CC4-5D6E-409C-BE32-E72D297353CC}">
                <c16:uniqueId val="{00000001-9931-4816-BB8C-79129E78216C}"/>
              </c:ext>
            </c:extLst>
          </c:dPt>
          <c:dPt>
            <c:idx val="1"/>
            <c:invertIfNegative val="0"/>
            <c:bubble3D val="0"/>
            <c:spPr>
              <a:solidFill>
                <a:srgbClr val="C00000"/>
              </a:solidFill>
              <a:ln w="28575">
                <a:solidFill>
                  <a:schemeClr val="tx1"/>
                </a:solidFill>
              </a:ln>
              <a:effectLst/>
            </c:spPr>
            <c:extLst>
              <c:ext xmlns:c16="http://schemas.microsoft.com/office/drawing/2014/chart" uri="{C3380CC4-5D6E-409C-BE32-E72D297353CC}">
                <c16:uniqueId val="{00000003-9931-4816-BB8C-79129E78216C}"/>
              </c:ext>
            </c:extLst>
          </c:dPt>
          <c:dPt>
            <c:idx val="2"/>
            <c:invertIfNegative val="0"/>
            <c:bubble3D val="0"/>
            <c:spPr>
              <a:solidFill>
                <a:srgbClr val="C00000"/>
              </a:solidFill>
              <a:ln w="28575">
                <a:solidFill>
                  <a:schemeClr val="tx1"/>
                </a:solidFill>
              </a:ln>
              <a:effectLst/>
            </c:spPr>
            <c:extLst>
              <c:ext xmlns:c16="http://schemas.microsoft.com/office/drawing/2014/chart" uri="{C3380CC4-5D6E-409C-BE32-E72D297353CC}">
                <c16:uniqueId val="{00000005-9931-4816-BB8C-79129E78216C}"/>
              </c:ext>
            </c:extLst>
          </c:dPt>
          <c:dPt>
            <c:idx val="3"/>
            <c:invertIfNegative val="0"/>
            <c:bubble3D val="0"/>
            <c:spPr>
              <a:solidFill>
                <a:schemeClr val="bg1">
                  <a:lumMod val="65000"/>
                </a:schemeClr>
              </a:solidFill>
              <a:ln w="28575">
                <a:solidFill>
                  <a:schemeClr val="tx1"/>
                </a:solidFill>
              </a:ln>
              <a:effectLst/>
            </c:spPr>
            <c:extLst>
              <c:ext xmlns:c16="http://schemas.microsoft.com/office/drawing/2014/chart" uri="{C3380CC4-5D6E-409C-BE32-E72D297353CC}">
                <c16:uniqueId val="{00000007-9931-4816-BB8C-79129E78216C}"/>
              </c:ext>
            </c:extLst>
          </c:dPt>
          <c:dPt>
            <c:idx val="4"/>
            <c:invertIfNegative val="0"/>
            <c:bubble3D val="0"/>
            <c:spPr>
              <a:solidFill>
                <a:schemeClr val="bg1">
                  <a:lumMod val="65000"/>
                </a:schemeClr>
              </a:solidFill>
              <a:ln w="28575">
                <a:solidFill>
                  <a:schemeClr val="tx1"/>
                </a:solidFill>
              </a:ln>
              <a:effectLst/>
            </c:spPr>
            <c:extLst>
              <c:ext xmlns:c16="http://schemas.microsoft.com/office/drawing/2014/chart" uri="{C3380CC4-5D6E-409C-BE32-E72D297353CC}">
                <c16:uniqueId val="{00000009-9931-4816-BB8C-79129E78216C}"/>
              </c:ext>
            </c:extLst>
          </c:dPt>
          <c:errBars>
            <c:errBarType val="both"/>
            <c:errValType val="cust"/>
            <c:noEndCap val="0"/>
            <c:plus>
              <c:numRef>
                <c:f>'Normalized to WT'!$D$3:$D$14</c:f>
                <c:numCache>
                  <c:formatCode>General</c:formatCode>
                  <c:ptCount val="12"/>
                  <c:pt idx="0">
                    <c:v>2.2367074498578277E-2</c:v>
                  </c:pt>
                  <c:pt idx="1">
                    <c:v>1.4543825084182215E-2</c:v>
                  </c:pt>
                  <c:pt idx="2">
                    <c:v>3.8965840249146682E-3</c:v>
                  </c:pt>
                  <c:pt idx="3">
                    <c:v>4.9891837491643873E-2</c:v>
                  </c:pt>
                  <c:pt idx="4">
                    <c:v>4.3132593258194921E-2</c:v>
                  </c:pt>
                </c:numCache>
              </c:numRef>
            </c:plus>
            <c:minus>
              <c:numRef>
                <c:f>'Normalized to WT'!$D$3:$D$14</c:f>
                <c:numCache>
                  <c:formatCode>General</c:formatCode>
                  <c:ptCount val="12"/>
                  <c:pt idx="0">
                    <c:v>2.2367074498578277E-2</c:v>
                  </c:pt>
                  <c:pt idx="1">
                    <c:v>1.4543825084182215E-2</c:v>
                  </c:pt>
                  <c:pt idx="2">
                    <c:v>3.8965840249146682E-3</c:v>
                  </c:pt>
                  <c:pt idx="3">
                    <c:v>4.9891837491643873E-2</c:v>
                  </c:pt>
                  <c:pt idx="4">
                    <c:v>4.3132593258194921E-2</c:v>
                  </c:pt>
                </c:numCache>
              </c:numRef>
            </c:minus>
            <c:spPr>
              <a:noFill/>
              <a:ln w="9525" cap="flat" cmpd="sng" algn="ctr">
                <a:solidFill>
                  <a:schemeClr val="tx1">
                    <a:lumMod val="65000"/>
                    <a:lumOff val="35000"/>
                  </a:schemeClr>
                </a:solidFill>
                <a:round/>
              </a:ln>
              <a:effectLst/>
            </c:spPr>
          </c:errBars>
          <c:cat>
            <c:strRef>
              <c:f>'Normalized to WT'!$B$3:$B$7</c:f>
              <c:strCache>
                <c:ptCount val="5"/>
                <c:pt idx="0">
                  <c:v>LVS pdpA pF-nat</c:v>
                </c:pt>
                <c:pt idx="1">
                  <c:v>drpsU2 pdpA pF-nat</c:v>
                </c:pt>
                <c:pt idx="2">
                  <c:v>drpsU2 pdpA pF-nat-rpsU2</c:v>
                </c:pt>
                <c:pt idx="3">
                  <c:v>LVS tul4 pF-nat</c:v>
                </c:pt>
                <c:pt idx="4">
                  <c:v>drpsU2 tul4 pF-nat</c:v>
                </c:pt>
              </c:strCache>
            </c:strRef>
          </c:cat>
          <c:val>
            <c:numRef>
              <c:f>'Normalized to WT'!$C$3:$C$7</c:f>
              <c:numCache>
                <c:formatCode>0.000</c:formatCode>
                <c:ptCount val="5"/>
                <c:pt idx="0">
                  <c:v>1</c:v>
                </c:pt>
                <c:pt idx="1">
                  <c:v>0.73717016161820992</c:v>
                </c:pt>
                <c:pt idx="2">
                  <c:v>1.1545940639254202</c:v>
                </c:pt>
                <c:pt idx="3">
                  <c:v>1</c:v>
                </c:pt>
                <c:pt idx="4">
                  <c:v>1.0966324863930916</c:v>
                </c:pt>
              </c:numCache>
            </c:numRef>
          </c:val>
          <c:extLst>
            <c:ext xmlns:c16="http://schemas.microsoft.com/office/drawing/2014/chart" uri="{C3380CC4-5D6E-409C-BE32-E72D297353CC}">
              <c16:uniqueId val="{0000000A-9931-4816-BB8C-79129E78216C}"/>
            </c:ext>
          </c:extLst>
        </c:ser>
        <c:dLbls>
          <c:showLegendKey val="0"/>
          <c:showVal val="0"/>
          <c:showCatName val="0"/>
          <c:showSerName val="0"/>
          <c:showPercent val="0"/>
          <c:showBubbleSize val="0"/>
        </c:dLbls>
        <c:gapWidth val="125"/>
        <c:overlap val="-27"/>
        <c:axId val="1015585008"/>
        <c:axId val="1015585392"/>
      </c:barChart>
      <c:catAx>
        <c:axId val="1015585008"/>
        <c:scaling>
          <c:orientation val="minMax"/>
        </c:scaling>
        <c:delete val="1"/>
        <c:axPos val="b"/>
        <c:numFmt formatCode="General" sourceLinked="1"/>
        <c:majorTickMark val="none"/>
        <c:minorTickMark val="none"/>
        <c:tickLblPos val="nextTo"/>
        <c:crossAx val="1015585392"/>
        <c:crosses val="autoZero"/>
        <c:auto val="1"/>
        <c:lblAlgn val="ctr"/>
        <c:lblOffset val="100"/>
        <c:noMultiLvlLbl val="0"/>
      </c:catAx>
      <c:valAx>
        <c:axId val="1015585392"/>
        <c:scaling>
          <c:orientation val="minMax"/>
          <c:max val="1.2"/>
        </c:scaling>
        <c:delete val="0"/>
        <c:axPos val="l"/>
        <c:numFmt formatCode="0.0" sourceLinked="0"/>
        <c:majorTickMark val="out"/>
        <c:minorTickMark val="none"/>
        <c:tickLblPos val="nextTo"/>
        <c:spPr>
          <a:noFill/>
          <a:ln w="6350" cap="flat" cmpd="sng" algn="ctr">
            <a:solidFill>
              <a:schemeClr val="dk1"/>
            </a:solidFill>
            <a:prstDash val="solid"/>
            <a:miter lim="800000"/>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01558500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7E3AE7-CD9A-4C4E-8619-6BA259146DBA}" type="datetimeFigureOut">
              <a:rPr lang="en-US" smtClean="0"/>
              <a:t>4/10/2023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44966F-0CD0-43C5-A0A4-4BC23CEFB0CC}" type="slidenum">
              <a:rPr lang="en-US" smtClean="0"/>
              <a:t>‹#›</a:t>
            </a:fld>
            <a:endParaRPr lang="en-US"/>
          </a:p>
        </p:txBody>
      </p:sp>
    </p:spTree>
    <p:extLst>
      <p:ext uri="{BB962C8B-B14F-4D97-AF65-F5344CB8AC3E}">
        <p14:creationId xmlns:p14="http://schemas.microsoft.com/office/powerpoint/2010/main" val="1453081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assess this, we tried taking the tul4SD and mutating incremental pieces to become more like the idealSD, to see if this impacted regulation. We started with just the last nucleotide in the SD, from a U to a G, and then with the 3 nucleotides after it. </a:t>
            </a:r>
          </a:p>
          <a:p>
            <a:endParaRPr lang="en-US" dirty="0"/>
          </a:p>
          <a:p>
            <a:r>
              <a:rPr lang="en-US" dirty="0"/>
              <a:t>We found that there was no significant difference between our wild-type and mutant if we changed that last </a:t>
            </a:r>
            <a:r>
              <a:rPr lang="en-US" dirty="0" err="1"/>
              <a:t>nt</a:t>
            </a:r>
            <a:r>
              <a:rPr lang="en-US" dirty="0"/>
              <a:t> in the SD to make it perfect, but there was still regulation when we mutated the following three nucleotides.</a:t>
            </a:r>
          </a:p>
          <a:p>
            <a:endParaRPr lang="en-US" dirty="0"/>
          </a:p>
          <a:p>
            <a:r>
              <a:rPr lang="en-US" dirty="0"/>
              <a:t>So we found out that if there are perfect SD sequences, we don’t see control of translation by bS21-2. However, all of these perfect constructs have really high expression, so it may be that if there’s great translation, bS21-2 doesn’t play a role. We still don’t know what part of the bad UTRs are regulated by bS21-2, because it’s not all poorly expressed genes.</a:t>
            </a:r>
          </a:p>
        </p:txBody>
      </p:sp>
      <p:sp>
        <p:nvSpPr>
          <p:cNvPr id="4" name="Slide Number Placeholder 3"/>
          <p:cNvSpPr>
            <a:spLocks noGrp="1"/>
          </p:cNvSpPr>
          <p:nvPr>
            <p:ph type="sldNum" sz="quarter" idx="5"/>
          </p:nvPr>
        </p:nvSpPr>
        <p:spPr/>
        <p:txBody>
          <a:bodyPr/>
          <a:lstStyle/>
          <a:p>
            <a:fld id="{5DC35E36-44CF-41A2-B0A4-F6B5CD6E87AA}" type="slidenum">
              <a:rPr lang="en-US" smtClean="0"/>
              <a:t>1</a:t>
            </a:fld>
            <a:endParaRPr lang="en-US"/>
          </a:p>
        </p:txBody>
      </p:sp>
    </p:spTree>
    <p:extLst>
      <p:ext uri="{BB962C8B-B14F-4D97-AF65-F5344CB8AC3E}">
        <p14:creationId xmlns:p14="http://schemas.microsoft.com/office/powerpoint/2010/main" val="3380816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4F749-2F4A-2DA3-8AC9-D23489BDC8B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460505C-49EF-B235-4611-AC395CB95F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9277A83-03FD-EFA1-52DE-7791E3F3C6D7}"/>
              </a:ext>
            </a:extLst>
          </p:cNvPr>
          <p:cNvSpPr>
            <a:spLocks noGrp="1"/>
          </p:cNvSpPr>
          <p:nvPr>
            <p:ph type="dt" sz="half" idx="10"/>
          </p:nvPr>
        </p:nvSpPr>
        <p:spPr/>
        <p:txBody>
          <a:bodyPr/>
          <a:lstStyle/>
          <a:p>
            <a:fld id="{366FC777-6C33-4004-8EF9-4C2AA545CB94}" type="datetimeFigureOut">
              <a:rPr lang="en-US" smtClean="0"/>
              <a:t>4/10/2023</a:t>
            </a:fld>
            <a:endParaRPr lang="en-US"/>
          </a:p>
        </p:txBody>
      </p:sp>
      <p:sp>
        <p:nvSpPr>
          <p:cNvPr id="5" name="Footer Placeholder 4">
            <a:extLst>
              <a:ext uri="{FF2B5EF4-FFF2-40B4-BE49-F238E27FC236}">
                <a16:creationId xmlns:a16="http://schemas.microsoft.com/office/drawing/2014/main" id="{6291361E-9489-B91C-18DB-869BF5BA85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B0B0FE-3C75-B323-F75D-984657B8BEE8}"/>
              </a:ext>
            </a:extLst>
          </p:cNvPr>
          <p:cNvSpPr>
            <a:spLocks noGrp="1"/>
          </p:cNvSpPr>
          <p:nvPr>
            <p:ph type="sldNum" sz="quarter" idx="12"/>
          </p:nvPr>
        </p:nvSpPr>
        <p:spPr/>
        <p:txBody>
          <a:bodyPr/>
          <a:lstStyle/>
          <a:p>
            <a:fld id="{0AED02AD-45FA-4AD9-8431-478506CBFD8E}" type="slidenum">
              <a:rPr lang="en-US" smtClean="0"/>
              <a:t>‹#›</a:t>
            </a:fld>
            <a:endParaRPr lang="en-US"/>
          </a:p>
        </p:txBody>
      </p:sp>
    </p:spTree>
    <p:extLst>
      <p:ext uri="{BB962C8B-B14F-4D97-AF65-F5344CB8AC3E}">
        <p14:creationId xmlns:p14="http://schemas.microsoft.com/office/powerpoint/2010/main" val="560705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48969-14E3-39C5-FD73-7BC7E431FF5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1586357-0BD2-BA90-CDBC-333FADF97C4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008CD3-E285-F757-D6EC-CDBCFC68B720}"/>
              </a:ext>
            </a:extLst>
          </p:cNvPr>
          <p:cNvSpPr>
            <a:spLocks noGrp="1"/>
          </p:cNvSpPr>
          <p:nvPr>
            <p:ph type="dt" sz="half" idx="10"/>
          </p:nvPr>
        </p:nvSpPr>
        <p:spPr/>
        <p:txBody>
          <a:bodyPr/>
          <a:lstStyle/>
          <a:p>
            <a:fld id="{366FC777-6C33-4004-8EF9-4C2AA545CB94}" type="datetimeFigureOut">
              <a:rPr lang="en-US" smtClean="0"/>
              <a:t>4/10/2023</a:t>
            </a:fld>
            <a:endParaRPr lang="en-US"/>
          </a:p>
        </p:txBody>
      </p:sp>
      <p:sp>
        <p:nvSpPr>
          <p:cNvPr id="5" name="Footer Placeholder 4">
            <a:extLst>
              <a:ext uri="{FF2B5EF4-FFF2-40B4-BE49-F238E27FC236}">
                <a16:creationId xmlns:a16="http://schemas.microsoft.com/office/drawing/2014/main" id="{A23D849A-6B91-0014-8E3A-35E6E62BB4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486536-C658-0E56-E45E-D105D5A88AE9}"/>
              </a:ext>
            </a:extLst>
          </p:cNvPr>
          <p:cNvSpPr>
            <a:spLocks noGrp="1"/>
          </p:cNvSpPr>
          <p:nvPr>
            <p:ph type="sldNum" sz="quarter" idx="12"/>
          </p:nvPr>
        </p:nvSpPr>
        <p:spPr/>
        <p:txBody>
          <a:bodyPr/>
          <a:lstStyle/>
          <a:p>
            <a:fld id="{0AED02AD-45FA-4AD9-8431-478506CBFD8E}" type="slidenum">
              <a:rPr lang="en-US" smtClean="0"/>
              <a:t>‹#›</a:t>
            </a:fld>
            <a:endParaRPr lang="en-US"/>
          </a:p>
        </p:txBody>
      </p:sp>
    </p:spTree>
    <p:extLst>
      <p:ext uri="{BB962C8B-B14F-4D97-AF65-F5344CB8AC3E}">
        <p14:creationId xmlns:p14="http://schemas.microsoft.com/office/powerpoint/2010/main" val="1555471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66C0CD-0255-797F-6A73-EAEE926C356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F7DA3A-8979-4C1C-3B3B-2080C8C7952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716403-299E-33E1-F470-6F38ED6D452D}"/>
              </a:ext>
            </a:extLst>
          </p:cNvPr>
          <p:cNvSpPr>
            <a:spLocks noGrp="1"/>
          </p:cNvSpPr>
          <p:nvPr>
            <p:ph type="dt" sz="half" idx="10"/>
          </p:nvPr>
        </p:nvSpPr>
        <p:spPr/>
        <p:txBody>
          <a:bodyPr/>
          <a:lstStyle/>
          <a:p>
            <a:fld id="{366FC777-6C33-4004-8EF9-4C2AA545CB94}" type="datetimeFigureOut">
              <a:rPr lang="en-US" smtClean="0"/>
              <a:t>4/10/2023</a:t>
            </a:fld>
            <a:endParaRPr lang="en-US"/>
          </a:p>
        </p:txBody>
      </p:sp>
      <p:sp>
        <p:nvSpPr>
          <p:cNvPr id="5" name="Footer Placeholder 4">
            <a:extLst>
              <a:ext uri="{FF2B5EF4-FFF2-40B4-BE49-F238E27FC236}">
                <a16:creationId xmlns:a16="http://schemas.microsoft.com/office/drawing/2014/main" id="{3553F5E8-9049-B7D7-6180-CA59F820A6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579914-E4C3-D197-A1E6-A68B5D5F4419}"/>
              </a:ext>
            </a:extLst>
          </p:cNvPr>
          <p:cNvSpPr>
            <a:spLocks noGrp="1"/>
          </p:cNvSpPr>
          <p:nvPr>
            <p:ph type="sldNum" sz="quarter" idx="12"/>
          </p:nvPr>
        </p:nvSpPr>
        <p:spPr/>
        <p:txBody>
          <a:bodyPr/>
          <a:lstStyle/>
          <a:p>
            <a:fld id="{0AED02AD-45FA-4AD9-8431-478506CBFD8E}" type="slidenum">
              <a:rPr lang="en-US" smtClean="0"/>
              <a:t>‹#›</a:t>
            </a:fld>
            <a:endParaRPr lang="en-US"/>
          </a:p>
        </p:txBody>
      </p:sp>
    </p:spTree>
    <p:extLst>
      <p:ext uri="{BB962C8B-B14F-4D97-AF65-F5344CB8AC3E}">
        <p14:creationId xmlns:p14="http://schemas.microsoft.com/office/powerpoint/2010/main" val="3516002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41E70-38AF-AA5B-1709-26ADAB269D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927EFE-680D-CFBC-B602-90361D8758B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421528-651A-6898-CD95-D78B12642E25}"/>
              </a:ext>
            </a:extLst>
          </p:cNvPr>
          <p:cNvSpPr>
            <a:spLocks noGrp="1"/>
          </p:cNvSpPr>
          <p:nvPr>
            <p:ph type="dt" sz="half" idx="10"/>
          </p:nvPr>
        </p:nvSpPr>
        <p:spPr/>
        <p:txBody>
          <a:bodyPr/>
          <a:lstStyle/>
          <a:p>
            <a:fld id="{366FC777-6C33-4004-8EF9-4C2AA545CB94}" type="datetimeFigureOut">
              <a:rPr lang="en-US" smtClean="0"/>
              <a:t>4/10/2023</a:t>
            </a:fld>
            <a:endParaRPr lang="en-US"/>
          </a:p>
        </p:txBody>
      </p:sp>
      <p:sp>
        <p:nvSpPr>
          <p:cNvPr id="5" name="Footer Placeholder 4">
            <a:extLst>
              <a:ext uri="{FF2B5EF4-FFF2-40B4-BE49-F238E27FC236}">
                <a16:creationId xmlns:a16="http://schemas.microsoft.com/office/drawing/2014/main" id="{A04B3B22-17F7-D0BA-2C80-997D4D6CA5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1CA499-8906-AEFD-D234-E89CDFA61C44}"/>
              </a:ext>
            </a:extLst>
          </p:cNvPr>
          <p:cNvSpPr>
            <a:spLocks noGrp="1"/>
          </p:cNvSpPr>
          <p:nvPr>
            <p:ph type="sldNum" sz="quarter" idx="12"/>
          </p:nvPr>
        </p:nvSpPr>
        <p:spPr/>
        <p:txBody>
          <a:bodyPr/>
          <a:lstStyle/>
          <a:p>
            <a:fld id="{0AED02AD-45FA-4AD9-8431-478506CBFD8E}" type="slidenum">
              <a:rPr lang="en-US" smtClean="0"/>
              <a:t>‹#›</a:t>
            </a:fld>
            <a:endParaRPr lang="en-US"/>
          </a:p>
        </p:txBody>
      </p:sp>
    </p:spTree>
    <p:extLst>
      <p:ext uri="{BB962C8B-B14F-4D97-AF65-F5344CB8AC3E}">
        <p14:creationId xmlns:p14="http://schemas.microsoft.com/office/powerpoint/2010/main" val="2979710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ACFE6-274F-AA05-5D53-6E9EDB1D655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6241255-3C5F-54F2-BAB6-A8D2D173D6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3A9989-E3A6-8192-5E10-AA02254CE5F1}"/>
              </a:ext>
            </a:extLst>
          </p:cNvPr>
          <p:cNvSpPr>
            <a:spLocks noGrp="1"/>
          </p:cNvSpPr>
          <p:nvPr>
            <p:ph type="dt" sz="half" idx="10"/>
          </p:nvPr>
        </p:nvSpPr>
        <p:spPr/>
        <p:txBody>
          <a:bodyPr/>
          <a:lstStyle/>
          <a:p>
            <a:fld id="{366FC777-6C33-4004-8EF9-4C2AA545CB94}" type="datetimeFigureOut">
              <a:rPr lang="en-US" smtClean="0"/>
              <a:t>4/10/2023</a:t>
            </a:fld>
            <a:endParaRPr lang="en-US"/>
          </a:p>
        </p:txBody>
      </p:sp>
      <p:sp>
        <p:nvSpPr>
          <p:cNvPr id="5" name="Footer Placeholder 4">
            <a:extLst>
              <a:ext uri="{FF2B5EF4-FFF2-40B4-BE49-F238E27FC236}">
                <a16:creationId xmlns:a16="http://schemas.microsoft.com/office/drawing/2014/main" id="{086DC240-A93B-A7EE-034B-E9803C1551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A233D0-4B33-9455-D946-BF1364649AE8}"/>
              </a:ext>
            </a:extLst>
          </p:cNvPr>
          <p:cNvSpPr>
            <a:spLocks noGrp="1"/>
          </p:cNvSpPr>
          <p:nvPr>
            <p:ph type="sldNum" sz="quarter" idx="12"/>
          </p:nvPr>
        </p:nvSpPr>
        <p:spPr/>
        <p:txBody>
          <a:bodyPr/>
          <a:lstStyle/>
          <a:p>
            <a:fld id="{0AED02AD-45FA-4AD9-8431-478506CBFD8E}" type="slidenum">
              <a:rPr lang="en-US" smtClean="0"/>
              <a:t>‹#›</a:t>
            </a:fld>
            <a:endParaRPr lang="en-US"/>
          </a:p>
        </p:txBody>
      </p:sp>
    </p:spTree>
    <p:extLst>
      <p:ext uri="{BB962C8B-B14F-4D97-AF65-F5344CB8AC3E}">
        <p14:creationId xmlns:p14="http://schemas.microsoft.com/office/powerpoint/2010/main" val="128147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3DBEB-BB2A-16C7-27CE-9C5E51217C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42857B-4D6A-357B-025B-DDA49773F84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7CE847E-A5F9-60D1-5D31-83D7D12FEFC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948D095-D88A-4213-A39F-FEA0EBC02C7C}"/>
              </a:ext>
            </a:extLst>
          </p:cNvPr>
          <p:cNvSpPr>
            <a:spLocks noGrp="1"/>
          </p:cNvSpPr>
          <p:nvPr>
            <p:ph type="dt" sz="half" idx="10"/>
          </p:nvPr>
        </p:nvSpPr>
        <p:spPr/>
        <p:txBody>
          <a:bodyPr/>
          <a:lstStyle/>
          <a:p>
            <a:fld id="{366FC777-6C33-4004-8EF9-4C2AA545CB94}" type="datetimeFigureOut">
              <a:rPr lang="en-US" smtClean="0"/>
              <a:t>4/10/2023</a:t>
            </a:fld>
            <a:endParaRPr lang="en-US"/>
          </a:p>
        </p:txBody>
      </p:sp>
      <p:sp>
        <p:nvSpPr>
          <p:cNvPr id="6" name="Footer Placeholder 5">
            <a:extLst>
              <a:ext uri="{FF2B5EF4-FFF2-40B4-BE49-F238E27FC236}">
                <a16:creationId xmlns:a16="http://schemas.microsoft.com/office/drawing/2014/main" id="{EBC746D1-FF68-0F1B-7613-4FACA2C8FD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A32F73-EA81-14F5-2E21-0FB021BA108B}"/>
              </a:ext>
            </a:extLst>
          </p:cNvPr>
          <p:cNvSpPr>
            <a:spLocks noGrp="1"/>
          </p:cNvSpPr>
          <p:nvPr>
            <p:ph type="sldNum" sz="quarter" idx="12"/>
          </p:nvPr>
        </p:nvSpPr>
        <p:spPr/>
        <p:txBody>
          <a:bodyPr/>
          <a:lstStyle/>
          <a:p>
            <a:fld id="{0AED02AD-45FA-4AD9-8431-478506CBFD8E}" type="slidenum">
              <a:rPr lang="en-US" smtClean="0"/>
              <a:t>‹#›</a:t>
            </a:fld>
            <a:endParaRPr lang="en-US"/>
          </a:p>
        </p:txBody>
      </p:sp>
    </p:spTree>
    <p:extLst>
      <p:ext uri="{BB962C8B-B14F-4D97-AF65-F5344CB8AC3E}">
        <p14:creationId xmlns:p14="http://schemas.microsoft.com/office/powerpoint/2010/main" val="2482539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433E9-EDBD-EDB0-E5F6-D53DECAADE9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4A1EC86-C9DD-709C-CD77-637ABF8E90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EC8D268-D4D0-A2CE-1B46-F94470F07A2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99B289D-5342-AAAD-E80A-18D73D4617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FEB9FA1-9B6A-08BE-77C1-FD6211D3198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46F3F85-5935-C77A-F478-227E6C888BDC}"/>
              </a:ext>
            </a:extLst>
          </p:cNvPr>
          <p:cNvSpPr>
            <a:spLocks noGrp="1"/>
          </p:cNvSpPr>
          <p:nvPr>
            <p:ph type="dt" sz="half" idx="10"/>
          </p:nvPr>
        </p:nvSpPr>
        <p:spPr/>
        <p:txBody>
          <a:bodyPr/>
          <a:lstStyle/>
          <a:p>
            <a:fld id="{366FC777-6C33-4004-8EF9-4C2AA545CB94}" type="datetimeFigureOut">
              <a:rPr lang="en-US" smtClean="0"/>
              <a:t>4/10/2023</a:t>
            </a:fld>
            <a:endParaRPr lang="en-US"/>
          </a:p>
        </p:txBody>
      </p:sp>
      <p:sp>
        <p:nvSpPr>
          <p:cNvPr id="8" name="Footer Placeholder 7">
            <a:extLst>
              <a:ext uri="{FF2B5EF4-FFF2-40B4-BE49-F238E27FC236}">
                <a16:creationId xmlns:a16="http://schemas.microsoft.com/office/drawing/2014/main" id="{71AE59D0-18FF-D67F-C742-2E542155C43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D5E42C9-B83E-0BDF-1927-5B4BF4F418A7}"/>
              </a:ext>
            </a:extLst>
          </p:cNvPr>
          <p:cNvSpPr>
            <a:spLocks noGrp="1"/>
          </p:cNvSpPr>
          <p:nvPr>
            <p:ph type="sldNum" sz="quarter" idx="12"/>
          </p:nvPr>
        </p:nvSpPr>
        <p:spPr/>
        <p:txBody>
          <a:bodyPr/>
          <a:lstStyle/>
          <a:p>
            <a:fld id="{0AED02AD-45FA-4AD9-8431-478506CBFD8E}" type="slidenum">
              <a:rPr lang="en-US" smtClean="0"/>
              <a:t>‹#›</a:t>
            </a:fld>
            <a:endParaRPr lang="en-US"/>
          </a:p>
        </p:txBody>
      </p:sp>
    </p:spTree>
    <p:extLst>
      <p:ext uri="{BB962C8B-B14F-4D97-AF65-F5344CB8AC3E}">
        <p14:creationId xmlns:p14="http://schemas.microsoft.com/office/powerpoint/2010/main" val="3871898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A4E76-B8C8-0EDC-B3D6-D7AD263F1B4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6B5CAE-46EF-A764-B82B-64F37B4C6524}"/>
              </a:ext>
            </a:extLst>
          </p:cNvPr>
          <p:cNvSpPr>
            <a:spLocks noGrp="1"/>
          </p:cNvSpPr>
          <p:nvPr>
            <p:ph type="dt" sz="half" idx="10"/>
          </p:nvPr>
        </p:nvSpPr>
        <p:spPr/>
        <p:txBody>
          <a:bodyPr/>
          <a:lstStyle/>
          <a:p>
            <a:fld id="{366FC777-6C33-4004-8EF9-4C2AA545CB94}" type="datetimeFigureOut">
              <a:rPr lang="en-US" smtClean="0"/>
              <a:t>4/10/2023</a:t>
            </a:fld>
            <a:endParaRPr lang="en-US"/>
          </a:p>
        </p:txBody>
      </p:sp>
      <p:sp>
        <p:nvSpPr>
          <p:cNvPr id="4" name="Footer Placeholder 3">
            <a:extLst>
              <a:ext uri="{FF2B5EF4-FFF2-40B4-BE49-F238E27FC236}">
                <a16:creationId xmlns:a16="http://schemas.microsoft.com/office/drawing/2014/main" id="{64C0C224-1AAF-C734-1F19-3D334627F5A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CE6ABE1-9558-CBDD-6C0A-0029BE2F6145}"/>
              </a:ext>
            </a:extLst>
          </p:cNvPr>
          <p:cNvSpPr>
            <a:spLocks noGrp="1"/>
          </p:cNvSpPr>
          <p:nvPr>
            <p:ph type="sldNum" sz="quarter" idx="12"/>
          </p:nvPr>
        </p:nvSpPr>
        <p:spPr/>
        <p:txBody>
          <a:bodyPr/>
          <a:lstStyle/>
          <a:p>
            <a:fld id="{0AED02AD-45FA-4AD9-8431-478506CBFD8E}" type="slidenum">
              <a:rPr lang="en-US" smtClean="0"/>
              <a:t>‹#›</a:t>
            </a:fld>
            <a:endParaRPr lang="en-US"/>
          </a:p>
        </p:txBody>
      </p:sp>
    </p:spTree>
    <p:extLst>
      <p:ext uri="{BB962C8B-B14F-4D97-AF65-F5344CB8AC3E}">
        <p14:creationId xmlns:p14="http://schemas.microsoft.com/office/powerpoint/2010/main" val="2816452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791FD8-33AC-AB85-DBA9-2EBABFCCEBB4}"/>
              </a:ext>
            </a:extLst>
          </p:cNvPr>
          <p:cNvSpPr>
            <a:spLocks noGrp="1"/>
          </p:cNvSpPr>
          <p:nvPr>
            <p:ph type="dt" sz="half" idx="10"/>
          </p:nvPr>
        </p:nvSpPr>
        <p:spPr/>
        <p:txBody>
          <a:bodyPr/>
          <a:lstStyle/>
          <a:p>
            <a:fld id="{366FC777-6C33-4004-8EF9-4C2AA545CB94}" type="datetimeFigureOut">
              <a:rPr lang="en-US" smtClean="0"/>
              <a:t>4/10/2023</a:t>
            </a:fld>
            <a:endParaRPr lang="en-US"/>
          </a:p>
        </p:txBody>
      </p:sp>
      <p:sp>
        <p:nvSpPr>
          <p:cNvPr id="3" name="Footer Placeholder 2">
            <a:extLst>
              <a:ext uri="{FF2B5EF4-FFF2-40B4-BE49-F238E27FC236}">
                <a16:creationId xmlns:a16="http://schemas.microsoft.com/office/drawing/2014/main" id="{9A600529-3001-1990-A0E6-B4DB69EF020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037D9C-68DB-3850-D86A-D2D8A8134A78}"/>
              </a:ext>
            </a:extLst>
          </p:cNvPr>
          <p:cNvSpPr>
            <a:spLocks noGrp="1"/>
          </p:cNvSpPr>
          <p:nvPr>
            <p:ph type="sldNum" sz="quarter" idx="12"/>
          </p:nvPr>
        </p:nvSpPr>
        <p:spPr/>
        <p:txBody>
          <a:bodyPr/>
          <a:lstStyle/>
          <a:p>
            <a:fld id="{0AED02AD-45FA-4AD9-8431-478506CBFD8E}" type="slidenum">
              <a:rPr lang="en-US" smtClean="0"/>
              <a:t>‹#›</a:t>
            </a:fld>
            <a:endParaRPr lang="en-US"/>
          </a:p>
        </p:txBody>
      </p:sp>
    </p:spTree>
    <p:extLst>
      <p:ext uri="{BB962C8B-B14F-4D97-AF65-F5344CB8AC3E}">
        <p14:creationId xmlns:p14="http://schemas.microsoft.com/office/powerpoint/2010/main" val="2753384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405B7-D812-1A20-6322-0004E5A337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4F6E501-63E7-A8CA-4A23-5C4B55211C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0BBF53-2625-CA8F-212D-2E55E36A1A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525050-2915-A20B-0655-F9148208D6E0}"/>
              </a:ext>
            </a:extLst>
          </p:cNvPr>
          <p:cNvSpPr>
            <a:spLocks noGrp="1"/>
          </p:cNvSpPr>
          <p:nvPr>
            <p:ph type="dt" sz="half" idx="10"/>
          </p:nvPr>
        </p:nvSpPr>
        <p:spPr/>
        <p:txBody>
          <a:bodyPr/>
          <a:lstStyle/>
          <a:p>
            <a:fld id="{366FC777-6C33-4004-8EF9-4C2AA545CB94}" type="datetimeFigureOut">
              <a:rPr lang="en-US" smtClean="0"/>
              <a:t>4/10/2023</a:t>
            </a:fld>
            <a:endParaRPr lang="en-US"/>
          </a:p>
        </p:txBody>
      </p:sp>
      <p:sp>
        <p:nvSpPr>
          <p:cNvPr id="6" name="Footer Placeholder 5">
            <a:extLst>
              <a:ext uri="{FF2B5EF4-FFF2-40B4-BE49-F238E27FC236}">
                <a16:creationId xmlns:a16="http://schemas.microsoft.com/office/drawing/2014/main" id="{C82B200C-1C8B-9858-A2A2-25469B93A0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A2EF3D-BC08-510E-7976-A91C626B358C}"/>
              </a:ext>
            </a:extLst>
          </p:cNvPr>
          <p:cNvSpPr>
            <a:spLocks noGrp="1"/>
          </p:cNvSpPr>
          <p:nvPr>
            <p:ph type="sldNum" sz="quarter" idx="12"/>
          </p:nvPr>
        </p:nvSpPr>
        <p:spPr/>
        <p:txBody>
          <a:bodyPr/>
          <a:lstStyle/>
          <a:p>
            <a:fld id="{0AED02AD-45FA-4AD9-8431-478506CBFD8E}" type="slidenum">
              <a:rPr lang="en-US" smtClean="0"/>
              <a:t>‹#›</a:t>
            </a:fld>
            <a:endParaRPr lang="en-US"/>
          </a:p>
        </p:txBody>
      </p:sp>
    </p:spTree>
    <p:extLst>
      <p:ext uri="{BB962C8B-B14F-4D97-AF65-F5344CB8AC3E}">
        <p14:creationId xmlns:p14="http://schemas.microsoft.com/office/powerpoint/2010/main" val="4221675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92246-70FB-1C9E-5486-841B3870E7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50AA58-DA3E-AA88-A269-B595DD3CF6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6CFE602-F38C-FCE7-FE53-93BE5D5D61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34ECE3-B70C-FED8-BC67-18BC1C9FCB79}"/>
              </a:ext>
            </a:extLst>
          </p:cNvPr>
          <p:cNvSpPr>
            <a:spLocks noGrp="1"/>
          </p:cNvSpPr>
          <p:nvPr>
            <p:ph type="dt" sz="half" idx="10"/>
          </p:nvPr>
        </p:nvSpPr>
        <p:spPr/>
        <p:txBody>
          <a:bodyPr/>
          <a:lstStyle/>
          <a:p>
            <a:fld id="{366FC777-6C33-4004-8EF9-4C2AA545CB94}" type="datetimeFigureOut">
              <a:rPr lang="en-US" smtClean="0"/>
              <a:t>4/10/2023</a:t>
            </a:fld>
            <a:endParaRPr lang="en-US"/>
          </a:p>
        </p:txBody>
      </p:sp>
      <p:sp>
        <p:nvSpPr>
          <p:cNvPr id="6" name="Footer Placeholder 5">
            <a:extLst>
              <a:ext uri="{FF2B5EF4-FFF2-40B4-BE49-F238E27FC236}">
                <a16:creationId xmlns:a16="http://schemas.microsoft.com/office/drawing/2014/main" id="{2AE4B3D7-F15A-C7B8-AFD4-6EC5CD8750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124F57-26DA-8478-E7EB-45ED81E9A96A}"/>
              </a:ext>
            </a:extLst>
          </p:cNvPr>
          <p:cNvSpPr>
            <a:spLocks noGrp="1"/>
          </p:cNvSpPr>
          <p:nvPr>
            <p:ph type="sldNum" sz="quarter" idx="12"/>
          </p:nvPr>
        </p:nvSpPr>
        <p:spPr/>
        <p:txBody>
          <a:bodyPr/>
          <a:lstStyle/>
          <a:p>
            <a:fld id="{0AED02AD-45FA-4AD9-8431-478506CBFD8E}" type="slidenum">
              <a:rPr lang="en-US" smtClean="0"/>
              <a:t>‹#›</a:t>
            </a:fld>
            <a:endParaRPr lang="en-US"/>
          </a:p>
        </p:txBody>
      </p:sp>
    </p:spTree>
    <p:extLst>
      <p:ext uri="{BB962C8B-B14F-4D97-AF65-F5344CB8AC3E}">
        <p14:creationId xmlns:p14="http://schemas.microsoft.com/office/powerpoint/2010/main" val="1451100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AC9C4E-3921-326E-E4EF-60B5DC8D43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B6D3926-0D5C-9681-1F41-5DBAA4FBE7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9B0F0C-89C4-B637-6979-74010B01CF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6FC777-6C33-4004-8EF9-4C2AA545CB94}" type="datetimeFigureOut">
              <a:rPr lang="en-US" smtClean="0"/>
              <a:t>4/10/2023</a:t>
            </a:fld>
            <a:endParaRPr lang="en-US"/>
          </a:p>
        </p:txBody>
      </p:sp>
      <p:sp>
        <p:nvSpPr>
          <p:cNvPr id="5" name="Footer Placeholder 4">
            <a:extLst>
              <a:ext uri="{FF2B5EF4-FFF2-40B4-BE49-F238E27FC236}">
                <a16:creationId xmlns:a16="http://schemas.microsoft.com/office/drawing/2014/main" id="{EF6C0362-856D-E315-9D23-A03A851A65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D1D168-4B36-E00D-AB64-28294D83DD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ED02AD-45FA-4AD9-8431-478506CBFD8E}" type="slidenum">
              <a:rPr lang="en-US" smtClean="0"/>
              <a:t>‹#›</a:t>
            </a:fld>
            <a:endParaRPr lang="en-US"/>
          </a:p>
        </p:txBody>
      </p:sp>
    </p:spTree>
    <p:extLst>
      <p:ext uri="{BB962C8B-B14F-4D97-AF65-F5344CB8AC3E}">
        <p14:creationId xmlns:p14="http://schemas.microsoft.com/office/powerpoint/2010/main" val="486421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 name="Group 49">
            <a:extLst>
              <a:ext uri="{FF2B5EF4-FFF2-40B4-BE49-F238E27FC236}">
                <a16:creationId xmlns:a16="http://schemas.microsoft.com/office/drawing/2014/main" id="{C74B1C00-6F26-4213-AEFE-B5FC3C5A0C4B}"/>
              </a:ext>
            </a:extLst>
          </p:cNvPr>
          <p:cNvGrpSpPr/>
          <p:nvPr/>
        </p:nvGrpSpPr>
        <p:grpSpPr>
          <a:xfrm>
            <a:off x="1020788" y="1498903"/>
            <a:ext cx="2617198" cy="584775"/>
            <a:chOff x="2180961" y="3851681"/>
            <a:chExt cx="2617198" cy="584775"/>
          </a:xfrm>
        </p:grpSpPr>
        <p:sp>
          <p:nvSpPr>
            <p:cNvPr id="56" name="TextBox 55">
              <a:extLst>
                <a:ext uri="{FF2B5EF4-FFF2-40B4-BE49-F238E27FC236}">
                  <a16:creationId xmlns:a16="http://schemas.microsoft.com/office/drawing/2014/main" id="{1379825C-B8D0-4308-AB99-12E716F67BC4}"/>
                </a:ext>
              </a:extLst>
            </p:cNvPr>
            <p:cNvSpPr txBox="1"/>
            <p:nvPr/>
          </p:nvSpPr>
          <p:spPr>
            <a:xfrm>
              <a:off x="2180961" y="3851681"/>
              <a:ext cx="2617198" cy="584775"/>
            </a:xfrm>
            <a:prstGeom prst="rect">
              <a:avLst/>
            </a:prstGeom>
            <a:noFill/>
          </p:spPr>
          <p:txBody>
            <a:bodyPr wrap="square" rtlCol="0">
              <a:spAutoFit/>
            </a:bodyPr>
            <a:lstStyle/>
            <a:p>
              <a:pPr algn="ctr"/>
              <a:r>
                <a:rPr lang="en-US" sz="1600" dirty="0">
                  <a:latin typeface="Arial" panose="020B0604020202020204" pitchFamily="34" charset="0"/>
                  <a:cs typeface="Arial" panose="020B0604020202020204" pitchFamily="34" charset="0"/>
                </a:rPr>
                <a:t>0.74*</a:t>
              </a:r>
            </a:p>
            <a:p>
              <a:endParaRPr lang="en-US" sz="1600" dirty="0">
                <a:latin typeface="Arial" panose="020B0604020202020204" pitchFamily="34" charset="0"/>
                <a:cs typeface="Arial" panose="020B0604020202020204" pitchFamily="34" charset="0"/>
              </a:endParaRPr>
            </a:p>
          </p:txBody>
        </p:sp>
        <p:cxnSp>
          <p:nvCxnSpPr>
            <p:cNvPr id="58" name="Straight Connector 57">
              <a:extLst>
                <a:ext uri="{FF2B5EF4-FFF2-40B4-BE49-F238E27FC236}">
                  <a16:creationId xmlns:a16="http://schemas.microsoft.com/office/drawing/2014/main" id="{9BD3F21F-ACC0-40ED-A217-798EBC7A9CE3}"/>
                </a:ext>
              </a:extLst>
            </p:cNvPr>
            <p:cNvCxnSpPr>
              <a:cxnSpLocks/>
            </p:cNvCxnSpPr>
            <p:nvPr/>
          </p:nvCxnSpPr>
          <p:spPr>
            <a:xfrm flipH="1">
              <a:off x="3013643" y="4127779"/>
              <a:ext cx="951835" cy="0"/>
            </a:xfrm>
            <a:prstGeom prst="line">
              <a:avLst/>
            </a:prstGeom>
            <a:ln w="19050"/>
          </p:spPr>
          <p:style>
            <a:lnRef idx="1">
              <a:schemeClr val="dk1"/>
            </a:lnRef>
            <a:fillRef idx="0">
              <a:schemeClr val="dk1"/>
            </a:fillRef>
            <a:effectRef idx="0">
              <a:schemeClr val="dk1"/>
            </a:effectRef>
            <a:fontRef idx="minor">
              <a:schemeClr val="tx1"/>
            </a:fontRef>
          </p:style>
        </p:cxnSp>
      </p:grpSp>
      <p:cxnSp>
        <p:nvCxnSpPr>
          <p:cNvPr id="8" name="Straight Connector 7">
            <a:extLst>
              <a:ext uri="{FF2B5EF4-FFF2-40B4-BE49-F238E27FC236}">
                <a16:creationId xmlns:a16="http://schemas.microsoft.com/office/drawing/2014/main" id="{0DDC19C3-1B07-CEED-BAE7-1698A6CD9E58}"/>
              </a:ext>
            </a:extLst>
          </p:cNvPr>
          <p:cNvCxnSpPr>
            <a:cxnSpLocks/>
          </p:cNvCxnSpPr>
          <p:nvPr/>
        </p:nvCxnSpPr>
        <p:spPr>
          <a:xfrm flipH="1">
            <a:off x="1680210" y="6306546"/>
            <a:ext cx="2945677" cy="0"/>
          </a:xfrm>
          <a:prstGeom prst="line">
            <a:avLst/>
          </a:prstGeom>
          <a:ln w="9525"/>
        </p:spPr>
        <p:style>
          <a:lnRef idx="1">
            <a:schemeClr val="dk1"/>
          </a:lnRef>
          <a:fillRef idx="0">
            <a:schemeClr val="dk1"/>
          </a:fillRef>
          <a:effectRef idx="0">
            <a:schemeClr val="dk1"/>
          </a:effectRef>
          <a:fontRef idx="minor">
            <a:schemeClr val="tx1"/>
          </a:fontRef>
        </p:style>
      </p:cxnSp>
      <p:sp>
        <p:nvSpPr>
          <p:cNvPr id="3" name="TextBox 2">
            <a:extLst>
              <a:ext uri="{FF2B5EF4-FFF2-40B4-BE49-F238E27FC236}">
                <a16:creationId xmlns:a16="http://schemas.microsoft.com/office/drawing/2014/main" id="{1B5BC8ED-10B6-DA4E-CC7E-57FDA7EFB679}"/>
              </a:ext>
            </a:extLst>
          </p:cNvPr>
          <p:cNvSpPr txBox="1"/>
          <p:nvPr/>
        </p:nvSpPr>
        <p:spPr>
          <a:xfrm>
            <a:off x="-365331" y="5151280"/>
            <a:ext cx="2045541" cy="923330"/>
          </a:xfrm>
          <a:prstGeom prst="rect">
            <a:avLst/>
          </a:prstGeom>
          <a:solidFill>
            <a:schemeClr val="bg1"/>
          </a:solidFill>
        </p:spPr>
        <p:txBody>
          <a:bodyPr wrap="square" rtlCol="0">
            <a:spAutoFit/>
          </a:bodyPr>
          <a:lstStyle/>
          <a:p>
            <a:pPr algn="r"/>
            <a:r>
              <a:rPr lang="en-US" dirty="0">
                <a:latin typeface="Helvetica" panose="020B0604020202020204" pitchFamily="34" charset="0"/>
                <a:cs typeface="Helvetica" panose="020B0604020202020204" pitchFamily="34" charset="0"/>
              </a:rPr>
              <a:t>bS21-2:</a:t>
            </a:r>
          </a:p>
          <a:p>
            <a:pPr algn="r"/>
            <a:endParaRPr lang="en-US" dirty="0">
              <a:latin typeface="Helvetica" panose="020B0604020202020204" pitchFamily="34" charset="0"/>
              <a:cs typeface="Helvetica" panose="020B0604020202020204" pitchFamily="34" charset="0"/>
            </a:endParaRPr>
          </a:p>
          <a:p>
            <a:pPr algn="r"/>
            <a:r>
              <a:rPr lang="en-US" dirty="0">
                <a:latin typeface="Helvetica" panose="020B0604020202020204" pitchFamily="34" charset="0"/>
                <a:cs typeface="Helvetica" panose="020B0604020202020204" pitchFamily="34" charset="0"/>
              </a:rPr>
              <a:t>ectopic bS21-2</a:t>
            </a:r>
          </a:p>
        </p:txBody>
      </p:sp>
      <p:cxnSp>
        <p:nvCxnSpPr>
          <p:cNvPr id="18" name="Straight Connector 17">
            <a:extLst>
              <a:ext uri="{FF2B5EF4-FFF2-40B4-BE49-F238E27FC236}">
                <a16:creationId xmlns:a16="http://schemas.microsoft.com/office/drawing/2014/main" id="{CC083269-AE5D-BAA3-A576-8250E5712590}"/>
              </a:ext>
            </a:extLst>
          </p:cNvPr>
          <p:cNvCxnSpPr/>
          <p:nvPr/>
        </p:nvCxnSpPr>
        <p:spPr>
          <a:xfrm flipV="1">
            <a:off x="1342719" y="4986278"/>
            <a:ext cx="8600183" cy="24833"/>
          </a:xfrm>
          <a:prstGeom prst="line">
            <a:avLst/>
          </a:prstGeom>
          <a:ln w="3175"/>
        </p:spPr>
        <p:style>
          <a:lnRef idx="1">
            <a:schemeClr val="dk1"/>
          </a:lnRef>
          <a:fillRef idx="0">
            <a:schemeClr val="dk1"/>
          </a:fillRef>
          <a:effectRef idx="0">
            <a:schemeClr val="dk1"/>
          </a:effectRef>
          <a:fontRef idx="minor">
            <a:schemeClr val="tx1"/>
          </a:fontRef>
        </p:style>
      </p:cxnSp>
      <p:sp>
        <p:nvSpPr>
          <p:cNvPr id="23" name="TextBox 22">
            <a:extLst>
              <a:ext uri="{FF2B5EF4-FFF2-40B4-BE49-F238E27FC236}">
                <a16:creationId xmlns:a16="http://schemas.microsoft.com/office/drawing/2014/main" id="{69050126-6430-086E-FBF8-851122D9F652}"/>
              </a:ext>
            </a:extLst>
          </p:cNvPr>
          <p:cNvSpPr txBox="1"/>
          <p:nvPr/>
        </p:nvSpPr>
        <p:spPr>
          <a:xfrm rot="16200000">
            <a:off x="-916667" y="3190280"/>
            <a:ext cx="2708236" cy="646331"/>
          </a:xfrm>
          <a:prstGeom prst="rect">
            <a:avLst/>
          </a:prstGeom>
          <a:noFill/>
        </p:spPr>
        <p:txBody>
          <a:bodyPr wrap="square" rtlCol="0">
            <a:spAutoFit/>
          </a:bodyPr>
          <a:lstStyle/>
          <a:p>
            <a:pPr algn="ctr"/>
            <a:r>
              <a:rPr lang="en-US" dirty="0">
                <a:latin typeface="Helvetica" panose="020B0604020202020204" pitchFamily="34" charset="0"/>
                <a:cs typeface="Helvetica" panose="020B0604020202020204" pitchFamily="34" charset="0"/>
              </a:rPr>
              <a:t> Normalized relative </a:t>
            </a:r>
          </a:p>
          <a:p>
            <a:pPr algn="ctr"/>
            <a:r>
              <a:rPr lang="en-US" dirty="0">
                <a:latin typeface="Helvetica" panose="020B0604020202020204" pitchFamily="34" charset="0"/>
                <a:cs typeface="Helvetica" panose="020B0604020202020204" pitchFamily="34" charset="0"/>
              </a:rPr>
              <a:t>β-galactosiase activity</a:t>
            </a:r>
          </a:p>
        </p:txBody>
      </p:sp>
      <p:sp>
        <p:nvSpPr>
          <p:cNvPr id="24" name="TextBox 23">
            <a:extLst>
              <a:ext uri="{FF2B5EF4-FFF2-40B4-BE49-F238E27FC236}">
                <a16:creationId xmlns:a16="http://schemas.microsoft.com/office/drawing/2014/main" id="{A6318386-DA33-5CE3-896F-748E534DB701}"/>
              </a:ext>
            </a:extLst>
          </p:cNvPr>
          <p:cNvSpPr txBox="1"/>
          <p:nvPr/>
        </p:nvSpPr>
        <p:spPr>
          <a:xfrm>
            <a:off x="4971879" y="1473746"/>
            <a:ext cx="2617198" cy="584775"/>
          </a:xfrm>
          <a:prstGeom prst="rect">
            <a:avLst/>
          </a:prstGeom>
          <a:noFill/>
        </p:spPr>
        <p:txBody>
          <a:bodyPr wrap="square" rtlCol="0">
            <a:spAutoFit/>
          </a:bodyPr>
          <a:lstStyle/>
          <a:p>
            <a:pPr algn="ctr"/>
            <a:r>
              <a:rPr lang="en-US" sz="1600" dirty="0">
                <a:latin typeface="Helvetica" panose="020B0604020202020204" pitchFamily="34" charset="0"/>
                <a:cs typeface="Helvetica" panose="020B0604020202020204" pitchFamily="34" charset="0"/>
              </a:rPr>
              <a:t>ns</a:t>
            </a:r>
          </a:p>
          <a:p>
            <a:endParaRPr lang="en-US" sz="1600" dirty="0">
              <a:latin typeface="Helvetica" panose="020B0604020202020204" pitchFamily="34" charset="0"/>
              <a:cs typeface="Helvetica" panose="020B0604020202020204" pitchFamily="34" charset="0"/>
            </a:endParaRPr>
          </a:p>
        </p:txBody>
      </p:sp>
      <p:cxnSp>
        <p:nvCxnSpPr>
          <p:cNvPr id="25" name="Straight Connector 24">
            <a:extLst>
              <a:ext uri="{FF2B5EF4-FFF2-40B4-BE49-F238E27FC236}">
                <a16:creationId xmlns:a16="http://schemas.microsoft.com/office/drawing/2014/main" id="{F7F3E411-9FFB-69D5-421A-5C86E220DCF0}"/>
              </a:ext>
            </a:extLst>
          </p:cNvPr>
          <p:cNvCxnSpPr>
            <a:cxnSpLocks/>
          </p:cNvCxnSpPr>
          <p:nvPr/>
        </p:nvCxnSpPr>
        <p:spPr>
          <a:xfrm flipH="1">
            <a:off x="5804012" y="1765044"/>
            <a:ext cx="951835" cy="0"/>
          </a:xfrm>
          <a:prstGeom prst="line">
            <a:avLst/>
          </a:prstGeom>
          <a:ln w="19050"/>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9B2A49B9-07A0-CC0A-952B-5454101437D2}"/>
              </a:ext>
            </a:extLst>
          </p:cNvPr>
          <p:cNvSpPr txBox="1"/>
          <p:nvPr/>
        </p:nvSpPr>
        <p:spPr>
          <a:xfrm>
            <a:off x="1848662" y="5140306"/>
            <a:ext cx="3216884" cy="400110"/>
          </a:xfrm>
          <a:prstGeom prst="rect">
            <a:avLst/>
          </a:prstGeom>
          <a:noFill/>
        </p:spPr>
        <p:txBody>
          <a:bodyPr wrap="square" rtlCol="0">
            <a:spAutoFit/>
          </a:bodyPr>
          <a:lstStyle/>
          <a:p>
            <a:r>
              <a:rPr lang="en-US" sz="2000" dirty="0"/>
              <a:t>+                  -                     -</a:t>
            </a:r>
          </a:p>
        </p:txBody>
      </p:sp>
      <p:sp>
        <p:nvSpPr>
          <p:cNvPr id="32" name="TextBox 31">
            <a:extLst>
              <a:ext uri="{FF2B5EF4-FFF2-40B4-BE49-F238E27FC236}">
                <a16:creationId xmlns:a16="http://schemas.microsoft.com/office/drawing/2014/main" id="{38F0BDA6-FDF3-79D7-CFEB-8AA74EBBDD08}"/>
              </a:ext>
            </a:extLst>
          </p:cNvPr>
          <p:cNvSpPr txBox="1"/>
          <p:nvPr/>
        </p:nvSpPr>
        <p:spPr>
          <a:xfrm>
            <a:off x="5565412" y="5136443"/>
            <a:ext cx="1521398" cy="400110"/>
          </a:xfrm>
          <a:prstGeom prst="rect">
            <a:avLst/>
          </a:prstGeom>
          <a:noFill/>
        </p:spPr>
        <p:txBody>
          <a:bodyPr wrap="square" rtlCol="0">
            <a:spAutoFit/>
          </a:bodyPr>
          <a:lstStyle/>
          <a:p>
            <a:r>
              <a:rPr lang="en-US" sz="2000" dirty="0"/>
              <a:t>+                  -</a:t>
            </a:r>
          </a:p>
        </p:txBody>
      </p:sp>
      <p:cxnSp>
        <p:nvCxnSpPr>
          <p:cNvPr id="34" name="Straight Connector 33">
            <a:extLst>
              <a:ext uri="{FF2B5EF4-FFF2-40B4-BE49-F238E27FC236}">
                <a16:creationId xmlns:a16="http://schemas.microsoft.com/office/drawing/2014/main" id="{96550B95-6926-BE14-64CC-DE18A5AAA63E}"/>
              </a:ext>
            </a:extLst>
          </p:cNvPr>
          <p:cNvCxnSpPr>
            <a:cxnSpLocks/>
          </p:cNvCxnSpPr>
          <p:nvPr/>
        </p:nvCxnSpPr>
        <p:spPr>
          <a:xfrm flipH="1" flipV="1">
            <a:off x="5452110" y="6306546"/>
            <a:ext cx="1711051" cy="7252"/>
          </a:xfrm>
          <a:prstGeom prst="line">
            <a:avLst/>
          </a:prstGeom>
          <a:ln w="9525"/>
        </p:spPr>
        <p:style>
          <a:lnRef idx="1">
            <a:schemeClr val="dk1"/>
          </a:lnRef>
          <a:fillRef idx="0">
            <a:schemeClr val="dk1"/>
          </a:fillRef>
          <a:effectRef idx="0">
            <a:schemeClr val="dk1"/>
          </a:effectRef>
          <a:fontRef idx="minor">
            <a:schemeClr val="tx1"/>
          </a:fontRef>
        </p:style>
      </p:cxnSp>
      <p:sp>
        <p:nvSpPr>
          <p:cNvPr id="38" name="TextBox 37">
            <a:extLst>
              <a:ext uri="{FF2B5EF4-FFF2-40B4-BE49-F238E27FC236}">
                <a16:creationId xmlns:a16="http://schemas.microsoft.com/office/drawing/2014/main" id="{D9CAAA96-1A20-E0BA-5BEA-265ACE612A71}"/>
              </a:ext>
            </a:extLst>
          </p:cNvPr>
          <p:cNvSpPr txBox="1"/>
          <p:nvPr/>
        </p:nvSpPr>
        <p:spPr>
          <a:xfrm>
            <a:off x="2607850" y="6341737"/>
            <a:ext cx="1925052" cy="400110"/>
          </a:xfrm>
          <a:prstGeom prst="rect">
            <a:avLst/>
          </a:prstGeom>
          <a:solidFill>
            <a:schemeClr val="bg1"/>
          </a:solidFill>
        </p:spPr>
        <p:txBody>
          <a:bodyPr wrap="square" rtlCol="0">
            <a:spAutoFit/>
          </a:bodyPr>
          <a:lstStyle/>
          <a:p>
            <a:r>
              <a:rPr lang="en-US" sz="2000" i="1" dirty="0">
                <a:latin typeface="Helvetica" panose="020B0604020202020204" pitchFamily="34" charset="0"/>
                <a:cs typeface="Helvetica" panose="020B0604020202020204" pitchFamily="34" charset="0"/>
              </a:rPr>
              <a:t>pdpA</a:t>
            </a:r>
            <a:endParaRPr lang="en-US" sz="2000" dirty="0">
              <a:latin typeface="Helvetica" panose="020B0604020202020204" pitchFamily="34" charset="0"/>
              <a:cs typeface="Helvetica" panose="020B0604020202020204" pitchFamily="34" charset="0"/>
            </a:endParaRPr>
          </a:p>
        </p:txBody>
      </p:sp>
      <p:sp>
        <p:nvSpPr>
          <p:cNvPr id="39" name="TextBox 38">
            <a:extLst>
              <a:ext uri="{FF2B5EF4-FFF2-40B4-BE49-F238E27FC236}">
                <a16:creationId xmlns:a16="http://schemas.microsoft.com/office/drawing/2014/main" id="{33570F23-8AE5-044B-AB8F-3AA9567528F1}"/>
              </a:ext>
            </a:extLst>
          </p:cNvPr>
          <p:cNvSpPr txBox="1"/>
          <p:nvPr/>
        </p:nvSpPr>
        <p:spPr>
          <a:xfrm>
            <a:off x="6076012" y="6392524"/>
            <a:ext cx="1925052" cy="400110"/>
          </a:xfrm>
          <a:prstGeom prst="rect">
            <a:avLst/>
          </a:prstGeom>
          <a:solidFill>
            <a:schemeClr val="bg1"/>
          </a:solidFill>
        </p:spPr>
        <p:txBody>
          <a:bodyPr wrap="square" rtlCol="0">
            <a:spAutoFit/>
          </a:bodyPr>
          <a:lstStyle/>
          <a:p>
            <a:r>
              <a:rPr lang="en-US" sz="2000" i="1" dirty="0">
                <a:latin typeface="Helvetica" panose="020B0604020202020204" pitchFamily="34" charset="0"/>
                <a:cs typeface="Helvetica" panose="020B0604020202020204" pitchFamily="34" charset="0"/>
              </a:rPr>
              <a:t>tul4</a:t>
            </a:r>
            <a:endParaRPr lang="en-US" sz="2000" dirty="0">
              <a:latin typeface="Helvetica" panose="020B0604020202020204" pitchFamily="34" charset="0"/>
              <a:cs typeface="Helvetica" panose="020B0604020202020204" pitchFamily="34" charset="0"/>
            </a:endParaRPr>
          </a:p>
        </p:txBody>
      </p:sp>
      <p:sp>
        <p:nvSpPr>
          <p:cNvPr id="46" name="TextBox 45">
            <a:extLst>
              <a:ext uri="{FF2B5EF4-FFF2-40B4-BE49-F238E27FC236}">
                <a16:creationId xmlns:a16="http://schemas.microsoft.com/office/drawing/2014/main" id="{F3005C9C-2A0D-C9FF-1215-E91CFFF3FD38}"/>
              </a:ext>
            </a:extLst>
          </p:cNvPr>
          <p:cNvSpPr txBox="1"/>
          <p:nvPr/>
        </p:nvSpPr>
        <p:spPr>
          <a:xfrm>
            <a:off x="0" y="6347828"/>
            <a:ext cx="1392344" cy="369332"/>
          </a:xfrm>
          <a:prstGeom prst="rect">
            <a:avLst/>
          </a:prstGeom>
          <a:solidFill>
            <a:schemeClr val="bg1"/>
          </a:solidFill>
        </p:spPr>
        <p:txBody>
          <a:bodyPr wrap="square" rtlCol="0">
            <a:spAutoFit/>
          </a:bodyPr>
          <a:lstStyle/>
          <a:p>
            <a:pPr algn="r"/>
            <a:r>
              <a:rPr lang="en-US" dirty="0">
                <a:latin typeface="Helvetica" panose="020B0604020202020204" pitchFamily="34" charset="0"/>
                <a:cs typeface="Helvetica" panose="020B0604020202020204" pitchFamily="34" charset="0"/>
              </a:rPr>
              <a:t>5´ UTR:</a:t>
            </a:r>
          </a:p>
        </p:txBody>
      </p:sp>
      <p:sp>
        <p:nvSpPr>
          <p:cNvPr id="4" name="TextBox 3">
            <a:extLst>
              <a:ext uri="{FF2B5EF4-FFF2-40B4-BE49-F238E27FC236}">
                <a16:creationId xmlns:a16="http://schemas.microsoft.com/office/drawing/2014/main" id="{AD09F57C-40E6-1E81-DB37-B37CD846A6C2}"/>
              </a:ext>
            </a:extLst>
          </p:cNvPr>
          <p:cNvSpPr txBox="1"/>
          <p:nvPr/>
        </p:nvSpPr>
        <p:spPr>
          <a:xfrm>
            <a:off x="5605058" y="5659478"/>
            <a:ext cx="1521398" cy="400110"/>
          </a:xfrm>
          <a:prstGeom prst="rect">
            <a:avLst/>
          </a:prstGeom>
          <a:noFill/>
        </p:spPr>
        <p:txBody>
          <a:bodyPr wrap="square" rtlCol="0">
            <a:spAutoFit/>
          </a:bodyPr>
          <a:lstStyle/>
          <a:p>
            <a:r>
              <a:rPr lang="en-US" sz="2000" dirty="0"/>
              <a:t>-                  -</a:t>
            </a:r>
          </a:p>
        </p:txBody>
      </p:sp>
      <p:sp>
        <p:nvSpPr>
          <p:cNvPr id="5" name="TextBox 4">
            <a:extLst>
              <a:ext uri="{FF2B5EF4-FFF2-40B4-BE49-F238E27FC236}">
                <a16:creationId xmlns:a16="http://schemas.microsoft.com/office/drawing/2014/main" id="{F1D55DB3-7548-6B49-CD52-BEC38B9EB056}"/>
              </a:ext>
            </a:extLst>
          </p:cNvPr>
          <p:cNvSpPr txBox="1"/>
          <p:nvPr/>
        </p:nvSpPr>
        <p:spPr>
          <a:xfrm>
            <a:off x="1848662" y="5696619"/>
            <a:ext cx="3216884" cy="400110"/>
          </a:xfrm>
          <a:prstGeom prst="rect">
            <a:avLst/>
          </a:prstGeom>
          <a:noFill/>
        </p:spPr>
        <p:txBody>
          <a:bodyPr wrap="square" rtlCol="0">
            <a:spAutoFit/>
          </a:bodyPr>
          <a:lstStyle/>
          <a:p>
            <a:r>
              <a:rPr lang="en-US" sz="2000" dirty="0"/>
              <a:t>-                   -                     +</a:t>
            </a:r>
          </a:p>
        </p:txBody>
      </p:sp>
      <p:graphicFrame>
        <p:nvGraphicFramePr>
          <p:cNvPr id="6" name="Chart 5">
            <a:extLst>
              <a:ext uri="{FF2B5EF4-FFF2-40B4-BE49-F238E27FC236}">
                <a16:creationId xmlns:a16="http://schemas.microsoft.com/office/drawing/2014/main" id="{33052DFF-ADBF-49D2-A6F3-23C7667385D1}"/>
              </a:ext>
            </a:extLst>
          </p:cNvPr>
          <p:cNvGraphicFramePr>
            <a:graphicFrameLocks/>
          </p:cNvGraphicFramePr>
          <p:nvPr/>
        </p:nvGraphicFramePr>
        <p:xfrm>
          <a:off x="892478" y="1731235"/>
          <a:ext cx="6737350" cy="3458296"/>
        </p:xfrm>
        <a:graphic>
          <a:graphicData uri="http://schemas.openxmlformats.org/drawingml/2006/chart">
            <c:chart xmlns:c="http://schemas.openxmlformats.org/drawingml/2006/chart" xmlns:r="http://schemas.openxmlformats.org/officeDocument/2006/relationships" r:id="rId3"/>
          </a:graphicData>
        </a:graphic>
      </p:graphicFrame>
      <p:cxnSp>
        <p:nvCxnSpPr>
          <p:cNvPr id="10" name="Straight Connector 9">
            <a:extLst>
              <a:ext uri="{FF2B5EF4-FFF2-40B4-BE49-F238E27FC236}">
                <a16:creationId xmlns:a16="http://schemas.microsoft.com/office/drawing/2014/main" id="{830F7FF1-DEA8-74BA-17F5-3EEFDA678401}"/>
              </a:ext>
            </a:extLst>
          </p:cNvPr>
          <p:cNvCxnSpPr>
            <a:cxnSpLocks/>
          </p:cNvCxnSpPr>
          <p:nvPr/>
        </p:nvCxnSpPr>
        <p:spPr>
          <a:xfrm flipH="1" flipV="1">
            <a:off x="1853470" y="1513720"/>
            <a:ext cx="2409920" cy="5066"/>
          </a:xfrm>
          <a:prstGeom prst="line">
            <a:avLst/>
          </a:prstGeom>
          <a:ln w="19050"/>
        </p:spPr>
        <p:style>
          <a:lnRef idx="1">
            <a:schemeClr val="dk1"/>
          </a:lnRef>
          <a:fillRef idx="0">
            <a:schemeClr val="dk1"/>
          </a:fillRef>
          <a:effectRef idx="0">
            <a:schemeClr val="dk1"/>
          </a:effectRef>
          <a:fontRef idx="minor">
            <a:schemeClr val="tx1"/>
          </a:fontRef>
        </p:style>
      </p:cxnSp>
      <p:grpSp>
        <p:nvGrpSpPr>
          <p:cNvPr id="12" name="Group 11">
            <a:extLst>
              <a:ext uri="{FF2B5EF4-FFF2-40B4-BE49-F238E27FC236}">
                <a16:creationId xmlns:a16="http://schemas.microsoft.com/office/drawing/2014/main" id="{EB00A01C-5768-B5B7-D13B-2C3222406C46}"/>
              </a:ext>
            </a:extLst>
          </p:cNvPr>
          <p:cNvGrpSpPr/>
          <p:nvPr/>
        </p:nvGrpSpPr>
        <p:grpSpPr>
          <a:xfrm>
            <a:off x="2563457" y="1512996"/>
            <a:ext cx="2617198" cy="615553"/>
            <a:chOff x="2200785" y="3860931"/>
            <a:chExt cx="2617198" cy="615553"/>
          </a:xfrm>
        </p:grpSpPr>
        <p:sp>
          <p:nvSpPr>
            <p:cNvPr id="13" name="TextBox 12">
              <a:extLst>
                <a:ext uri="{FF2B5EF4-FFF2-40B4-BE49-F238E27FC236}">
                  <a16:creationId xmlns:a16="http://schemas.microsoft.com/office/drawing/2014/main" id="{476BE7C9-CC85-F146-07C1-36225F077697}"/>
                </a:ext>
              </a:extLst>
            </p:cNvPr>
            <p:cNvSpPr txBox="1"/>
            <p:nvPr/>
          </p:nvSpPr>
          <p:spPr>
            <a:xfrm>
              <a:off x="2200785" y="3860931"/>
              <a:ext cx="2617198" cy="615553"/>
            </a:xfrm>
            <a:prstGeom prst="rect">
              <a:avLst/>
            </a:prstGeom>
            <a:noFill/>
          </p:spPr>
          <p:txBody>
            <a:bodyPr wrap="square" rtlCol="0">
              <a:spAutoFit/>
            </a:bodyPr>
            <a:lstStyle/>
            <a:p>
              <a:pPr algn="ctr"/>
              <a:r>
                <a:rPr lang="en-US" sz="1600" dirty="0">
                  <a:cs typeface="Helvetica" panose="020B0604020202020204" pitchFamily="34" charset="0"/>
                </a:rPr>
                <a:t>1.57*</a:t>
              </a:r>
            </a:p>
            <a:p>
              <a:endParaRPr lang="en-US" dirty="0">
                <a:latin typeface="+mj-lt"/>
                <a:cs typeface="Helvetica" panose="020B0604020202020204" pitchFamily="34" charset="0"/>
              </a:endParaRPr>
            </a:p>
          </p:txBody>
        </p:sp>
        <p:cxnSp>
          <p:nvCxnSpPr>
            <p:cNvPr id="14" name="Straight Connector 13">
              <a:extLst>
                <a:ext uri="{FF2B5EF4-FFF2-40B4-BE49-F238E27FC236}">
                  <a16:creationId xmlns:a16="http://schemas.microsoft.com/office/drawing/2014/main" id="{D0F930A1-BE73-4D84-8A5B-2054001D1213}"/>
                </a:ext>
              </a:extLst>
            </p:cNvPr>
            <p:cNvCxnSpPr>
              <a:cxnSpLocks/>
            </p:cNvCxnSpPr>
            <p:nvPr/>
          </p:nvCxnSpPr>
          <p:spPr>
            <a:xfrm flipH="1">
              <a:off x="3013643" y="4127779"/>
              <a:ext cx="951835" cy="0"/>
            </a:xfrm>
            <a:prstGeom prst="line">
              <a:avLst/>
            </a:prstGeom>
            <a:ln w="19050"/>
          </p:spPr>
          <p:style>
            <a:lnRef idx="1">
              <a:schemeClr val="dk1"/>
            </a:lnRef>
            <a:fillRef idx="0">
              <a:schemeClr val="dk1"/>
            </a:fillRef>
            <a:effectRef idx="0">
              <a:schemeClr val="dk1"/>
            </a:effectRef>
            <a:fontRef idx="minor">
              <a:schemeClr val="tx1"/>
            </a:fontRef>
          </p:style>
        </p:cxnSp>
      </p:grpSp>
      <p:sp>
        <p:nvSpPr>
          <p:cNvPr id="15" name="TextBox 14">
            <a:extLst>
              <a:ext uri="{FF2B5EF4-FFF2-40B4-BE49-F238E27FC236}">
                <a16:creationId xmlns:a16="http://schemas.microsoft.com/office/drawing/2014/main" id="{2E724A78-4C6A-9E08-00C0-FCD6241312AD}"/>
              </a:ext>
            </a:extLst>
          </p:cNvPr>
          <p:cNvSpPr txBox="1"/>
          <p:nvPr/>
        </p:nvSpPr>
        <p:spPr>
          <a:xfrm>
            <a:off x="2598591" y="1201555"/>
            <a:ext cx="1177290" cy="369332"/>
          </a:xfrm>
          <a:prstGeom prst="rect">
            <a:avLst/>
          </a:prstGeom>
          <a:noFill/>
        </p:spPr>
        <p:txBody>
          <a:bodyPr wrap="square" rtlCol="0">
            <a:spAutoFit/>
          </a:bodyPr>
          <a:lstStyle/>
          <a:p>
            <a:pPr algn="ctr"/>
            <a:r>
              <a:rPr lang="en-US" dirty="0"/>
              <a:t>1.16*</a:t>
            </a:r>
          </a:p>
        </p:txBody>
      </p:sp>
    </p:spTree>
    <p:extLst>
      <p:ext uri="{BB962C8B-B14F-4D97-AF65-F5344CB8AC3E}">
        <p14:creationId xmlns:p14="http://schemas.microsoft.com/office/powerpoint/2010/main" val="23067103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199</Words>
  <Application>Microsoft Office PowerPoint</Application>
  <PresentationFormat>Widescreen</PresentationFormat>
  <Paragraphs>22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Helvetica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dc:creator>
  <cp:lastModifiedBy>Hannah</cp:lastModifiedBy>
  <cp:revision>2</cp:revision>
  <dcterms:created xsi:type="dcterms:W3CDTF">2023-04-06T19:40:37Z</dcterms:created>
  <dcterms:modified xsi:type="dcterms:W3CDTF">2023-04-10T12:03:25Z</dcterms:modified>
</cp:coreProperties>
</file>