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8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5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0B032-13BD-4B69-B5B0-EBC9FD6E5301}" type="datetimeFigureOut">
              <a:rPr lang="en-US" smtClean="0"/>
              <a:t>3/12/23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F7A1B8-4A9F-4DCA-9BFF-6D5DD9D6C6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07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So now that we had picked some genes to look at, we developed reporter strains where we fuse this 5’UTR of this gene, along with the first few codons, to a reporter – either lacZ or GFP. We switched to GFP because it was easier to clone and the assay was more straight forward.</a:t>
            </a:r>
          </a:p>
          <a:p>
            <a:endParaRPr lang="en-US" sz="12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We can put this construct into our wild-type and mutant strains, and if bS21 is regulating the UTR, the ribosomes may translate with different efficiencies and we would see differences in B-galactosidase activity or green fluorescence. </a:t>
            </a:r>
          </a:p>
          <a:p>
            <a:endParaRPr lang="en-US" sz="12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We go in with some expectations based on the proteomics data I showed you on the previous slide, that there might be less of the proteins produced in the mutant strain than in wild-type.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35E36-44CF-41A2-B0A4-F6B5CD6E87A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54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2BA69-2BBC-D939-4685-03666EDB7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254BD8-4950-195E-C110-50067A054C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A9251-25FD-F15C-6363-C3B57BEF7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7F182-27B0-DE85-671F-CE1E3FFDF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7ED623-2616-21BB-1522-E4B83ADD1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66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290CE-6571-AE51-1BD9-9DC89F954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494CC1-5FDB-9393-90E9-6AFC1D04C6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4203F-CE80-B793-F4CC-34674C804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0B3BFB-3A07-5E6B-FCA3-541329A09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E50E3-1AFA-E384-4587-C0367B145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49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6CD255-588F-3615-A93D-F9D2A1F45F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22621C-7C80-C9D1-2189-5ACE3AA658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E620E0-1BCA-F049-4382-262E968CF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338EE-1CD4-8F03-ADF0-3F68A6BE2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59967E-E052-18CE-8B48-62E2DD184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47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4565A-574C-875E-299C-5E990C155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75FDD-3DB1-0064-1774-672DB9B58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77C521-07EC-380D-EDAF-7B1CE247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BAC922-A95A-A913-8EA6-B483B9D1E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3FEFB-01B7-06D1-8D72-0CD0D4CB2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55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7B318-C3FE-F3CB-EFBD-021043AB4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3BD4F8-B3BB-946E-4818-5A3C9FAFB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6AA32-D0E9-EE22-85E4-BCFBAA7A3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FA70F-8A63-DC1F-75A5-4064E2B9C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9B787-9BD9-D0E8-245A-01AD0660A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48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C4228-D0D8-1E62-9276-3A86580FC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C06CED-A35B-DE73-7118-7F07150A27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ECB43-4C2E-3DBA-9209-BE0896B45E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F02FA1-F89F-CC36-41D3-EA0205DD2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F948C-CCD4-97F3-3439-78890ADB4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2391E-16AD-FDE2-9F2C-743A2C2C0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3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8A085-93E5-113C-2671-245BC5300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1A7E97-6F0D-E140-7625-84CC16C33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EB1877-F208-7A49-B12C-4CAB5F1C7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6A5DAA-756C-216C-59A8-A637C603AC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D3D07D-91AC-4FE1-F139-6E2BF1FC59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81D097-F1FC-20A6-2076-916A741EE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CFB58D-6D15-A805-D499-E4AFE7B65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A1AEA3-A8A8-B20D-83D7-A5F62A375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95F62-8F51-AA10-C7E6-1575B18F7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2254A-561A-1CD1-DD5B-7A7B1CD41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9FC3BD-517A-C830-F451-5E98A0E63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5C6DD-F9AB-219C-3090-28AF0A7F5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2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36EC8E-3379-5B87-468C-507DFB2E6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3413E0-6A38-B6C4-E0A3-B4CFA497B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4B2F71-5331-A83C-0C93-9A1361370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79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FD2E3-3423-C1F0-8634-B5475F4E9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8AE40-CDB4-144F-88E5-7E8CFDBC2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77B2C-5E9C-E8E4-C6F7-7B29F584E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3B3C4C-82BF-88A2-10B4-1E6CA3DE7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53291-1213-CA44-2A8A-DFBFF9A37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997C48-1104-4AB2-C2DB-3303CEA4F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48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1205F-41D1-176D-4D14-C9B4B1822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867A74-8355-48B1-210E-75B042FA26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3D7CC4-DA8F-BDCA-5A2B-083EF80C0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6E66A9-0CA4-CCAF-F69D-350143537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6817A-7F72-6AD3-FD89-3433DA2B0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63ABC5-749E-6885-C6E2-0AF9BFBD1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718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1B3DB8-ADEB-5827-4008-6F62A6BC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474979-7CE3-EE91-DA9F-950B28AFE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486BE-FD06-58A7-F9FF-901F016B96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3472B-EF14-4E0C-80EF-C39F554E50AD}" type="datetimeFigureOut">
              <a:rPr lang="en-US" smtClean="0"/>
              <a:t>3/12/23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95DEA6-8A44-4E0B-8F35-30874A731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723F1-917C-8F02-A7EE-6F3A87EDDB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ED90-9307-4C31-A57B-750D9D7B4E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2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470A255-1AB0-4480-BF23-08BE66718FF1}"/>
              </a:ext>
            </a:extLst>
          </p:cNvPr>
          <p:cNvSpPr/>
          <p:nvPr/>
        </p:nvSpPr>
        <p:spPr>
          <a:xfrm>
            <a:off x="9381108" y="3398641"/>
            <a:ext cx="1662043" cy="2525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tx1"/>
                </a:solidFill>
                <a:latin typeface="Helvetica" pitchFamily="2" charset="0"/>
              </a:rPr>
              <a:t>lacZ</a:t>
            </a:r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3351039D-9C07-4BCD-AB85-DAC2C7B1D896}"/>
              </a:ext>
            </a:extLst>
          </p:cNvPr>
          <p:cNvSpPr/>
          <p:nvPr/>
        </p:nvSpPr>
        <p:spPr>
          <a:xfrm rot="5400000">
            <a:off x="10038462" y="1731556"/>
            <a:ext cx="347337" cy="269490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Helvetica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DB2260-A572-44CF-A830-6949AFD498AF}"/>
              </a:ext>
            </a:extLst>
          </p:cNvPr>
          <p:cNvSpPr/>
          <p:nvPr/>
        </p:nvSpPr>
        <p:spPr>
          <a:xfrm>
            <a:off x="6817482" y="3162029"/>
            <a:ext cx="2396235" cy="88777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Helvetica" pitchFamily="2" charset="0"/>
              </a:rPr>
              <a:t>5´UTR+ first 6 codons of gene of interest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8D899F33-6984-4ADE-865F-1297DC0961B1}"/>
              </a:ext>
            </a:extLst>
          </p:cNvPr>
          <p:cNvSpPr/>
          <p:nvPr/>
        </p:nvSpPr>
        <p:spPr>
          <a:xfrm rot="5400000">
            <a:off x="7842956" y="2293112"/>
            <a:ext cx="347337" cy="156018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Helvetica" pitchFamily="2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E0A4E906-A57B-7EBC-35BA-5502272C4A46}"/>
              </a:ext>
            </a:extLst>
          </p:cNvPr>
          <p:cNvSpPr/>
          <p:nvPr/>
        </p:nvSpPr>
        <p:spPr>
          <a:xfrm>
            <a:off x="8802652" y="4894059"/>
            <a:ext cx="2707839" cy="388456"/>
          </a:xfrm>
          <a:custGeom>
            <a:avLst/>
            <a:gdLst>
              <a:gd name="connsiteX0" fmla="*/ 0 w 2707839"/>
              <a:gd name="connsiteY0" fmla="*/ 49416 h 388456"/>
              <a:gd name="connsiteX1" fmla="*/ 609600 w 2707839"/>
              <a:gd name="connsiteY1" fmla="*/ 275558 h 388456"/>
              <a:gd name="connsiteX2" fmla="*/ 1386349 w 2707839"/>
              <a:gd name="connsiteY2" fmla="*/ 255 h 388456"/>
              <a:gd name="connsiteX3" fmla="*/ 2576052 w 2707839"/>
              <a:gd name="connsiteY3" fmla="*/ 334552 h 388456"/>
              <a:gd name="connsiteX4" fmla="*/ 2625213 w 2707839"/>
              <a:gd name="connsiteY4" fmla="*/ 383713 h 38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7839" h="388456">
                <a:moveTo>
                  <a:pt x="0" y="49416"/>
                </a:moveTo>
                <a:cubicBezTo>
                  <a:pt x="189271" y="166584"/>
                  <a:pt x="378542" y="283752"/>
                  <a:pt x="609600" y="275558"/>
                </a:cubicBezTo>
                <a:cubicBezTo>
                  <a:pt x="840658" y="267365"/>
                  <a:pt x="1058607" y="-9577"/>
                  <a:pt x="1386349" y="255"/>
                </a:cubicBezTo>
                <a:cubicBezTo>
                  <a:pt x="1714091" y="10087"/>
                  <a:pt x="2369575" y="270642"/>
                  <a:pt x="2576052" y="334552"/>
                </a:cubicBezTo>
                <a:cubicBezTo>
                  <a:pt x="2782529" y="398462"/>
                  <a:pt x="2703871" y="391087"/>
                  <a:pt x="2625213" y="383713"/>
                </a:cubicBezTo>
              </a:path>
            </a:pathLst>
          </a:custGeom>
          <a:solidFill>
            <a:schemeClr val="bg1"/>
          </a:solidFill>
          <a:ln w="762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elvetica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0942FD-D80F-AF37-112C-629F0D26D151}"/>
              </a:ext>
            </a:extLst>
          </p:cNvPr>
          <p:cNvGrpSpPr/>
          <p:nvPr/>
        </p:nvGrpSpPr>
        <p:grpSpPr>
          <a:xfrm>
            <a:off x="6817482" y="5509896"/>
            <a:ext cx="4742101" cy="1150264"/>
            <a:chOff x="481706" y="5280472"/>
            <a:chExt cx="4742101" cy="115026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16B681A-799D-8FB6-E2EB-ECB133E2CE69}"/>
                </a:ext>
              </a:extLst>
            </p:cNvPr>
            <p:cNvSpPr/>
            <p:nvPr/>
          </p:nvSpPr>
          <p:spPr>
            <a:xfrm>
              <a:off x="3062281" y="5842187"/>
              <a:ext cx="1662043" cy="25259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i="1" dirty="0">
                  <a:solidFill>
                    <a:schemeClr val="tx1"/>
                  </a:solidFill>
                  <a:latin typeface="Helvetica" pitchFamily="2" charset="0"/>
                </a:rPr>
                <a:t>gfp</a:t>
              </a:r>
            </a:p>
          </p:txBody>
        </p:sp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id="{F8743ECB-F825-EED9-E48D-2ED4F590D35C}"/>
                </a:ext>
              </a:extLst>
            </p:cNvPr>
            <p:cNvSpPr/>
            <p:nvPr/>
          </p:nvSpPr>
          <p:spPr>
            <a:xfrm rot="5400000">
              <a:off x="3702686" y="4112491"/>
              <a:ext cx="347337" cy="269490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50484F-6B6F-CC22-8681-9823BAF25ED1}"/>
                </a:ext>
              </a:extLst>
            </p:cNvPr>
            <p:cNvSpPr/>
            <p:nvPr/>
          </p:nvSpPr>
          <p:spPr>
            <a:xfrm>
              <a:off x="481706" y="5542964"/>
              <a:ext cx="2396235" cy="88777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Helvetica" pitchFamily="2" charset="0"/>
                </a:rPr>
                <a:t>5´UTR+ first 6 codons of gene of interest</a:t>
              </a:r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EBE95F7F-D97C-6D5D-07D4-857AA01F7FA9}"/>
                </a:ext>
              </a:extLst>
            </p:cNvPr>
            <p:cNvSpPr/>
            <p:nvPr/>
          </p:nvSpPr>
          <p:spPr>
            <a:xfrm rot="5400000">
              <a:off x="1507180" y="4674047"/>
              <a:ext cx="347337" cy="156018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itchFamily="2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2BCAA64-1333-9591-0130-7A7C74C5AC64}"/>
              </a:ext>
            </a:extLst>
          </p:cNvPr>
          <p:cNvGrpSpPr/>
          <p:nvPr/>
        </p:nvGrpSpPr>
        <p:grpSpPr>
          <a:xfrm>
            <a:off x="520326" y="2250952"/>
            <a:ext cx="5613993" cy="1577227"/>
            <a:chOff x="446566" y="1936142"/>
            <a:chExt cx="5613993" cy="1577227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7C5CF82-72AE-8551-8CF6-E56694519617}"/>
                </a:ext>
              </a:extLst>
            </p:cNvPr>
            <p:cNvCxnSpPr>
              <a:cxnSpLocks/>
            </p:cNvCxnSpPr>
            <p:nvPr/>
          </p:nvCxnSpPr>
          <p:spPr>
            <a:xfrm>
              <a:off x="446567" y="2303695"/>
              <a:ext cx="2806996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C0AA95E-C3FD-C5AD-881E-404A8E1670B1}"/>
                </a:ext>
              </a:extLst>
            </p:cNvPr>
            <p:cNvCxnSpPr/>
            <p:nvPr/>
          </p:nvCxnSpPr>
          <p:spPr>
            <a:xfrm>
              <a:off x="553333" y="1936142"/>
              <a:ext cx="0" cy="36302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AB8C3974-5133-00FE-41EF-81EB7A532C1F}"/>
                </a:ext>
              </a:extLst>
            </p:cNvPr>
            <p:cNvCxnSpPr/>
            <p:nvPr/>
          </p:nvCxnSpPr>
          <p:spPr>
            <a:xfrm>
              <a:off x="544189" y="1936142"/>
              <a:ext cx="660330" cy="0"/>
            </a:xfrm>
            <a:prstGeom prst="straightConnector1">
              <a:avLst/>
            </a:prstGeom>
            <a:ln w="19050"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0D63147-4E3A-371F-A9E9-3FF552B47D1E}"/>
                </a:ext>
              </a:extLst>
            </p:cNvPr>
            <p:cNvSpPr/>
            <p:nvPr/>
          </p:nvSpPr>
          <p:spPr>
            <a:xfrm>
              <a:off x="818469" y="2499476"/>
              <a:ext cx="503640" cy="70630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Helvetica" pitchFamily="2" charset="0"/>
                </a:rPr>
                <a:t>P</a:t>
              </a:r>
              <a:r>
                <a:rPr lang="en-US" sz="1050" dirty="0">
                  <a:solidFill>
                    <a:schemeClr val="tx1"/>
                  </a:solidFill>
                  <a:latin typeface="Helvetica" pitchFamily="2" charset="0"/>
                </a:rPr>
                <a:t>tul4</a:t>
              </a:r>
              <a:endParaRPr lang="en-US" sz="1600" dirty="0">
                <a:solidFill>
                  <a:schemeClr val="tx1"/>
                </a:solidFill>
                <a:latin typeface="Helvetica" pitchFamily="2" charset="0"/>
              </a:endParaRPr>
            </a:p>
          </p:txBody>
        </p:sp>
        <p:sp>
          <p:nvSpPr>
            <p:cNvPr id="39" name="Right Brace 38">
              <a:extLst>
                <a:ext uri="{FF2B5EF4-FFF2-40B4-BE49-F238E27FC236}">
                  <a16:creationId xmlns:a16="http://schemas.microsoft.com/office/drawing/2014/main" id="{23D0AEAF-AE70-86FF-F924-5F1EC3EAC176}"/>
                </a:ext>
              </a:extLst>
            </p:cNvPr>
            <p:cNvSpPr/>
            <p:nvPr/>
          </p:nvSpPr>
          <p:spPr>
            <a:xfrm rot="5400000">
              <a:off x="2300441" y="1742452"/>
              <a:ext cx="347337" cy="1560187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itchFamily="2" charset="0"/>
              </a:endParaRPr>
            </a:p>
          </p:txBody>
        </p:sp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87C45BBD-A49A-3CDE-8A13-B00E17410AFA}"/>
                </a:ext>
              </a:extLst>
            </p:cNvPr>
            <p:cNvSpPr/>
            <p:nvPr/>
          </p:nvSpPr>
          <p:spPr>
            <a:xfrm rot="5400000">
              <a:off x="896623" y="1898825"/>
              <a:ext cx="347332" cy="124744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itchFamily="2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E8E651C-1FC4-AC2B-1DC6-0EC4EC49B192}"/>
                </a:ext>
              </a:extLst>
            </p:cNvPr>
            <p:cNvSpPr/>
            <p:nvPr/>
          </p:nvSpPr>
          <p:spPr>
            <a:xfrm>
              <a:off x="1464035" y="2625597"/>
              <a:ext cx="2396235" cy="88777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Helvetica" pitchFamily="2" charset="0"/>
                </a:rPr>
                <a:t>5´UTR+ first 6 codons of gene of interest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C4CAE334-17B9-FBD7-BA9C-162EDD28652C}"/>
                </a:ext>
              </a:extLst>
            </p:cNvPr>
            <p:cNvCxnSpPr>
              <a:cxnSpLocks/>
            </p:cNvCxnSpPr>
            <p:nvPr/>
          </p:nvCxnSpPr>
          <p:spPr>
            <a:xfrm>
              <a:off x="3253563" y="2306319"/>
              <a:ext cx="2806996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Right Brace 43">
              <a:extLst>
                <a:ext uri="{FF2B5EF4-FFF2-40B4-BE49-F238E27FC236}">
                  <a16:creationId xmlns:a16="http://schemas.microsoft.com/office/drawing/2014/main" id="{BC6D900F-4CB8-2354-FB74-CD9AF148F0D1}"/>
                </a:ext>
              </a:extLst>
            </p:cNvPr>
            <p:cNvSpPr/>
            <p:nvPr/>
          </p:nvSpPr>
          <p:spPr>
            <a:xfrm rot="5400000">
              <a:off x="4474024" y="1109653"/>
              <a:ext cx="366072" cy="2806995"/>
            </a:xfrm>
            <a:prstGeom prst="righ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Helvetica" pitchFamily="2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3D7A7127-264C-D8D6-9EA2-7F0E73FAFEFE}"/>
                </a:ext>
              </a:extLst>
            </p:cNvPr>
            <p:cNvSpPr/>
            <p:nvPr/>
          </p:nvSpPr>
          <p:spPr>
            <a:xfrm>
              <a:off x="3826038" y="2826410"/>
              <a:ext cx="1662043" cy="25259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i="1" dirty="0">
                  <a:solidFill>
                    <a:schemeClr val="tx1"/>
                  </a:solidFill>
                  <a:latin typeface="Helvetica" pitchFamily="2" charset="0"/>
                </a:rPr>
                <a:t>lacZ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E3024A1-A249-9A57-D861-3E0B25455E91}"/>
              </a:ext>
            </a:extLst>
          </p:cNvPr>
          <p:cNvGrpSpPr/>
          <p:nvPr/>
        </p:nvGrpSpPr>
        <p:grpSpPr>
          <a:xfrm>
            <a:off x="520326" y="4816155"/>
            <a:ext cx="5613993" cy="1545629"/>
            <a:chOff x="446566" y="4757314"/>
            <a:chExt cx="5613993" cy="1545629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42F9749-8E12-5724-3499-BCAC70A94141}"/>
                </a:ext>
              </a:extLst>
            </p:cNvPr>
            <p:cNvCxnSpPr/>
            <p:nvPr/>
          </p:nvCxnSpPr>
          <p:spPr>
            <a:xfrm>
              <a:off x="553333" y="4757314"/>
              <a:ext cx="0" cy="36302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49DE6696-932A-88A2-572C-AFBA6919BE5C}"/>
                </a:ext>
              </a:extLst>
            </p:cNvPr>
            <p:cNvCxnSpPr/>
            <p:nvPr/>
          </p:nvCxnSpPr>
          <p:spPr>
            <a:xfrm>
              <a:off x="544189" y="4757314"/>
              <a:ext cx="660330" cy="0"/>
            </a:xfrm>
            <a:prstGeom prst="straightConnector1">
              <a:avLst/>
            </a:prstGeom>
            <a:ln w="19050">
              <a:solidFill>
                <a:srgbClr val="0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4CE2889-A946-F22B-5AC8-07B379CB656F}"/>
                </a:ext>
              </a:extLst>
            </p:cNvPr>
            <p:cNvCxnSpPr>
              <a:cxnSpLocks/>
            </p:cNvCxnSpPr>
            <p:nvPr/>
          </p:nvCxnSpPr>
          <p:spPr>
            <a:xfrm>
              <a:off x="3253563" y="5088287"/>
              <a:ext cx="2806996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6210D61-B756-B955-E90E-F7B6926BCE2B}"/>
                </a:ext>
              </a:extLst>
            </p:cNvPr>
            <p:cNvGrpSpPr/>
            <p:nvPr/>
          </p:nvGrpSpPr>
          <p:grpSpPr>
            <a:xfrm>
              <a:off x="446566" y="5093269"/>
              <a:ext cx="5613991" cy="1209674"/>
              <a:chOff x="598966" y="2456095"/>
              <a:chExt cx="5613991" cy="1209674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620CCFB-149A-7453-28E9-D74CEECE6C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967" y="2456095"/>
                <a:ext cx="2806996" cy="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3AE54C87-2026-090E-D4D8-069568ED6FBF}"/>
                  </a:ext>
                </a:extLst>
              </p:cNvPr>
              <p:cNvSpPr/>
              <p:nvPr/>
            </p:nvSpPr>
            <p:spPr>
              <a:xfrm>
                <a:off x="970869" y="2651876"/>
                <a:ext cx="503640" cy="70630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  <a:latin typeface="Helvetica" pitchFamily="2" charset="0"/>
                  </a:rPr>
                  <a:t>P</a:t>
                </a:r>
                <a:r>
                  <a:rPr lang="en-US" sz="1050" dirty="0">
                    <a:solidFill>
                      <a:schemeClr val="tx1"/>
                    </a:solidFill>
                    <a:latin typeface="Helvetica" pitchFamily="2" charset="0"/>
                  </a:rPr>
                  <a:t>tul4</a:t>
                </a:r>
                <a:endParaRPr lang="en-US" sz="1600" dirty="0">
                  <a:solidFill>
                    <a:schemeClr val="tx1"/>
                  </a:solidFill>
                  <a:latin typeface="Helvetica" pitchFamily="2" charset="0"/>
                </a:endParaRPr>
              </a:p>
            </p:txBody>
          </p:sp>
          <p:sp>
            <p:nvSpPr>
              <p:cNvPr id="48" name="Right Brace 47">
                <a:extLst>
                  <a:ext uri="{FF2B5EF4-FFF2-40B4-BE49-F238E27FC236}">
                    <a16:creationId xmlns:a16="http://schemas.microsoft.com/office/drawing/2014/main" id="{0833233C-2875-C92E-C899-FDFCA6E8639A}"/>
                  </a:ext>
                </a:extLst>
              </p:cNvPr>
              <p:cNvSpPr/>
              <p:nvPr/>
            </p:nvSpPr>
            <p:spPr>
              <a:xfrm rot="5400000">
                <a:off x="2452841" y="1894852"/>
                <a:ext cx="347337" cy="1560187"/>
              </a:xfrm>
              <a:prstGeom prst="righ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itchFamily="2" charset="0"/>
                </a:endParaRPr>
              </a:p>
            </p:txBody>
          </p:sp>
          <p:sp>
            <p:nvSpPr>
              <p:cNvPr id="49" name="Right Brace 48">
                <a:extLst>
                  <a:ext uri="{FF2B5EF4-FFF2-40B4-BE49-F238E27FC236}">
                    <a16:creationId xmlns:a16="http://schemas.microsoft.com/office/drawing/2014/main" id="{F56DC355-89CE-B8B9-79B1-281EF28804D7}"/>
                  </a:ext>
                </a:extLst>
              </p:cNvPr>
              <p:cNvSpPr/>
              <p:nvPr/>
            </p:nvSpPr>
            <p:spPr>
              <a:xfrm rot="5400000">
                <a:off x="1049023" y="2051225"/>
                <a:ext cx="347332" cy="1247445"/>
              </a:xfrm>
              <a:prstGeom prst="righ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itchFamily="2" charset="0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457213A2-BE6F-5495-F497-88D966048684}"/>
                  </a:ext>
                </a:extLst>
              </p:cNvPr>
              <p:cNvSpPr/>
              <p:nvPr/>
            </p:nvSpPr>
            <p:spPr>
              <a:xfrm>
                <a:off x="1616435" y="2777997"/>
                <a:ext cx="2396235" cy="88777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  <a:latin typeface="Helvetica" pitchFamily="2" charset="0"/>
                  </a:rPr>
                  <a:t>5 ´ UTR+ first 6 codons of gene of interest</a:t>
                </a:r>
              </a:p>
            </p:txBody>
          </p:sp>
          <p:sp>
            <p:nvSpPr>
              <p:cNvPr id="51" name="Right Brace 50">
                <a:extLst>
                  <a:ext uri="{FF2B5EF4-FFF2-40B4-BE49-F238E27FC236}">
                    <a16:creationId xmlns:a16="http://schemas.microsoft.com/office/drawing/2014/main" id="{DB527CC2-2299-4973-ED85-1D1E0155E8BF}"/>
                  </a:ext>
                </a:extLst>
              </p:cNvPr>
              <p:cNvSpPr/>
              <p:nvPr/>
            </p:nvSpPr>
            <p:spPr>
              <a:xfrm rot="5400000">
                <a:off x="4626424" y="1262053"/>
                <a:ext cx="366072" cy="2806995"/>
              </a:xfrm>
              <a:prstGeom prst="rightBrac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Helvetica" pitchFamily="2" charset="0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E0F9C37A-7513-755A-9F07-2CFBA7B69DE6}"/>
                  </a:ext>
                </a:extLst>
              </p:cNvPr>
              <p:cNvSpPr/>
              <p:nvPr/>
            </p:nvSpPr>
            <p:spPr>
              <a:xfrm>
                <a:off x="3978438" y="2978810"/>
                <a:ext cx="1662043" cy="25259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i="1" dirty="0">
                    <a:solidFill>
                      <a:schemeClr val="tx1"/>
                    </a:solidFill>
                    <a:latin typeface="Helvetica" pitchFamily="2" charset="0"/>
                  </a:rPr>
                  <a:t>gfp</a:t>
                </a:r>
              </a:p>
            </p:txBody>
          </p:sp>
        </p:grp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57030285-6DCD-6CAE-023A-C233672224C7}"/>
              </a:ext>
            </a:extLst>
          </p:cNvPr>
          <p:cNvSpPr txBox="1"/>
          <p:nvPr/>
        </p:nvSpPr>
        <p:spPr>
          <a:xfrm>
            <a:off x="629354" y="1453455"/>
            <a:ext cx="943735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Tn7 site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CB12E36-6A92-5FB3-0464-CD1717CD73FC}"/>
              </a:ext>
            </a:extLst>
          </p:cNvPr>
          <p:cNvSpPr txBox="1"/>
          <p:nvPr/>
        </p:nvSpPr>
        <p:spPr>
          <a:xfrm>
            <a:off x="612105" y="3999000"/>
            <a:ext cx="209767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Helvetica" pitchFamily="2" charset="0"/>
              </a:rPr>
              <a:t>Multi-copy plasmid</a:t>
            </a:r>
          </a:p>
        </p:txBody>
      </p:sp>
      <p:pic>
        <p:nvPicPr>
          <p:cNvPr id="58" name="Google Shape;517;p18">
            <a:extLst>
              <a:ext uri="{FF2B5EF4-FFF2-40B4-BE49-F238E27FC236}">
                <a16:creationId xmlns:a16="http://schemas.microsoft.com/office/drawing/2014/main" id="{6CC5E72E-84EB-26ED-AD04-F092DB1A5F9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6531" y="1919208"/>
            <a:ext cx="4337520" cy="834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17;p18">
            <a:extLst>
              <a:ext uri="{FF2B5EF4-FFF2-40B4-BE49-F238E27FC236}">
                <a16:creationId xmlns:a16="http://schemas.microsoft.com/office/drawing/2014/main" id="{1BAA080C-FE50-55D9-2EFE-4075D346962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-1" r="64030" b="36087"/>
          <a:stretch/>
        </p:blipFill>
        <p:spPr>
          <a:xfrm>
            <a:off x="7235506" y="4650242"/>
            <a:ext cx="1560186" cy="533266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01A92157-ADD5-CB34-ADA5-88EA1A98920C}"/>
              </a:ext>
            </a:extLst>
          </p:cNvPr>
          <p:cNvSpPr txBox="1"/>
          <p:nvPr/>
        </p:nvSpPr>
        <p:spPr>
          <a:xfrm>
            <a:off x="2919126" y="487054"/>
            <a:ext cx="317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Helvetica" pitchFamily="2" charset="0"/>
              </a:rPr>
              <a:t>DNA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C467DC9-00EB-9CF7-8FF6-FCC91A4C91E1}"/>
              </a:ext>
            </a:extLst>
          </p:cNvPr>
          <p:cNvSpPr txBox="1"/>
          <p:nvPr/>
        </p:nvSpPr>
        <p:spPr>
          <a:xfrm>
            <a:off x="9015126" y="544519"/>
            <a:ext cx="3176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Helvetica" pitchFamily="2" charset="0"/>
              </a:rPr>
              <a:t>RNA</a:t>
            </a:r>
          </a:p>
        </p:txBody>
      </p:sp>
    </p:spTree>
    <p:extLst>
      <p:ext uri="{BB962C8B-B14F-4D97-AF65-F5344CB8AC3E}">
        <p14:creationId xmlns:p14="http://schemas.microsoft.com/office/powerpoint/2010/main" val="79496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191</Words>
  <Application>Microsoft Macintosh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Kathryn Ramsey</cp:lastModifiedBy>
  <cp:revision>5</cp:revision>
  <dcterms:created xsi:type="dcterms:W3CDTF">2022-12-19T20:04:03Z</dcterms:created>
  <dcterms:modified xsi:type="dcterms:W3CDTF">2023-03-13T14:25:52Z</dcterms:modified>
</cp:coreProperties>
</file>