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96" autoAdjust="0"/>
    <p:restoredTop sz="83086" autoAdjust="0"/>
  </p:normalViewPr>
  <p:slideViewPr>
    <p:cSldViewPr snapToGrid="0">
      <p:cViewPr>
        <p:scale>
          <a:sx n="150" d="100"/>
          <a:sy n="150" d="100"/>
        </p:scale>
        <p:origin x="144" y="-1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mraY_arbitrary%20val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'Combined Table'!$B$1</c:f>
              <c:strCache>
                <c:ptCount val="1"/>
                <c:pt idx="0">
                  <c:v>Averages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plus>
            <c:min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Table'!$A$2:$A$19</c:f>
              <c:strCache>
                <c:ptCount val="18"/>
                <c:pt idx="0">
                  <c:v>LVS mraY WT UTR</c:v>
                </c:pt>
                <c:pt idx="1">
                  <c:v>ΔrpsU2 mraY WT UTR</c:v>
                </c:pt>
                <c:pt idx="2">
                  <c:v>LVS mraY ideal SD</c:v>
                </c:pt>
                <c:pt idx="3">
                  <c:v>ΔrpsU2 mraY ideal SD</c:v>
                </c:pt>
                <c:pt idx="4">
                  <c:v>LVS mraY mut 3</c:v>
                </c:pt>
                <c:pt idx="5">
                  <c:v>ΔrpsU2 mraY mut3</c:v>
                </c:pt>
                <c:pt idx="6">
                  <c:v>LVS mraY mut4</c:v>
                </c:pt>
                <c:pt idx="7">
                  <c:v>ΔrpsU2 mray mut4</c:v>
                </c:pt>
                <c:pt idx="8">
                  <c:v>LVS mraY mut 5</c:v>
                </c:pt>
                <c:pt idx="9">
                  <c:v>ΔrpsU2 mraY mut5</c:v>
                </c:pt>
                <c:pt idx="10">
                  <c:v>LVS mraY mut6</c:v>
                </c:pt>
                <c:pt idx="11">
                  <c:v>ΔrpsU2 mray mut6</c:v>
                </c:pt>
                <c:pt idx="12">
                  <c:v>LVS mraY mut 7</c:v>
                </c:pt>
                <c:pt idx="13">
                  <c:v>ΔrpsU2 mraY mut7</c:v>
                </c:pt>
                <c:pt idx="14">
                  <c:v>LVS mraY mut 8</c:v>
                </c:pt>
                <c:pt idx="15">
                  <c:v>ΔrpsU2 mraY mut8</c:v>
                </c:pt>
                <c:pt idx="16">
                  <c:v>LVS mraY mut9</c:v>
                </c:pt>
                <c:pt idx="17">
                  <c:v>ΔrpsU2 mray mut9</c:v>
                </c:pt>
              </c:strCache>
            </c:strRef>
          </c:cat>
          <c:val>
            <c:numRef>
              <c:f>'Combined Table'!$B$2:$B$19</c:f>
              <c:numCache>
                <c:formatCode>General</c:formatCode>
                <c:ptCount val="18"/>
                <c:pt idx="0">
                  <c:v>582036.7800220201</c:v>
                </c:pt>
                <c:pt idx="1">
                  <c:v>407254.31094707549</c:v>
                </c:pt>
                <c:pt idx="2">
                  <c:v>1788801.4776310141</c:v>
                </c:pt>
                <c:pt idx="3">
                  <c:v>1832511.1077794265</c:v>
                </c:pt>
                <c:pt idx="4">
                  <c:v>888957.87505682919</c:v>
                </c:pt>
                <c:pt idx="5">
                  <c:v>656527.82509763294</c:v>
                </c:pt>
                <c:pt idx="6">
                  <c:v>115638.90691349209</c:v>
                </c:pt>
                <c:pt idx="7">
                  <c:v>148613.96640860342</c:v>
                </c:pt>
                <c:pt idx="8">
                  <c:v>526389.90859552391</c:v>
                </c:pt>
                <c:pt idx="9">
                  <c:v>362424.79832224763</c:v>
                </c:pt>
                <c:pt idx="10">
                  <c:v>126595.31955053599</c:v>
                </c:pt>
                <c:pt idx="11">
                  <c:v>157535.37052910833</c:v>
                </c:pt>
                <c:pt idx="12">
                  <c:v>131005.69307863084</c:v>
                </c:pt>
                <c:pt idx="13">
                  <c:v>171429.66082636811</c:v>
                </c:pt>
                <c:pt idx="14">
                  <c:v>615440.1013474348</c:v>
                </c:pt>
                <c:pt idx="15">
                  <c:v>421533.92290955404</c:v>
                </c:pt>
                <c:pt idx="16">
                  <c:v>124107.12553618464</c:v>
                </c:pt>
                <c:pt idx="17">
                  <c:v>177447.27135742517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B-460F-BE79-1843A4E98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214836959"/>
        <c:axId val="1214826879"/>
      </c:barChart>
      <c:catAx>
        <c:axId val="1214836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26879"/>
        <c:crosses val="autoZero"/>
        <c:auto val="1"/>
        <c:lblAlgn val="ctr"/>
        <c:lblOffset val="100"/>
        <c:noMultiLvlLbl val="0"/>
      </c:catAx>
      <c:valAx>
        <c:axId val="1214826879"/>
        <c:scaling>
          <c:orientation val="minMax"/>
          <c:max val="2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36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4F-4E2A-9270-726740798159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4F-4E2A-9270-726740798159}"/>
              </c:ext>
            </c:extLst>
          </c:dPt>
          <c:dPt>
            <c:idx val="4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4F-4E2A-9270-726740798159}"/>
              </c:ext>
            </c:extLst>
          </c:dPt>
          <c:dPt>
            <c:idx val="5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4F-4E2A-9270-726740798159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plus>
            <c:min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(2)'!$B$4:$B$9</c:f>
              <c:strCache>
                <c:ptCount val="6"/>
                <c:pt idx="0">
                  <c:v>WT PdpA LVS</c:v>
                </c:pt>
                <c:pt idx="1">
                  <c:v>WT PdpA drpsU2</c:v>
                </c:pt>
                <c:pt idx="2">
                  <c:v>badSD LVS</c:v>
                </c:pt>
                <c:pt idx="3">
                  <c:v>badSD drpsU2</c:v>
                </c:pt>
                <c:pt idx="4">
                  <c:v>movedSD LVS</c:v>
                </c:pt>
                <c:pt idx="5">
                  <c:v>movedSD drpsU2</c:v>
                </c:pt>
              </c:strCache>
            </c:strRef>
          </c:cat>
          <c:val>
            <c:numRef>
              <c:f>'Sheet1 (2)'!$C$4:$C$9</c:f>
              <c:numCache>
                <c:formatCode>0.000</c:formatCode>
                <c:ptCount val="6"/>
                <c:pt idx="0">
                  <c:v>265.30335019918351</c:v>
                </c:pt>
                <c:pt idx="1">
                  <c:v>157.78142588788953</c:v>
                </c:pt>
                <c:pt idx="2">
                  <c:v>86.237564194976827</c:v>
                </c:pt>
                <c:pt idx="3">
                  <c:v>60.379502198851014</c:v>
                </c:pt>
                <c:pt idx="4">
                  <c:v>74.15807389789849</c:v>
                </c:pt>
                <c:pt idx="5">
                  <c:v>89.130373060247507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4F-4E2A-9270-726740798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642385711"/>
        <c:axId val="1643195055"/>
      </c:barChart>
      <c:catAx>
        <c:axId val="1642385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195055"/>
        <c:crosses val="autoZero"/>
        <c:auto val="1"/>
        <c:lblAlgn val="ctr"/>
        <c:lblOffset val="100"/>
        <c:noMultiLvlLbl val="0"/>
      </c:catAx>
      <c:valAx>
        <c:axId val="1643195055"/>
        <c:scaling>
          <c:orientation val="minMax"/>
          <c:max val="1800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2385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2-450F-8812-3C91C774C93A}"/>
              </c:ext>
            </c:extLst>
          </c:dPt>
          <c:dPt>
            <c:idx val="3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2-450F-8812-3C91C774C93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2-450F-8812-3C91C774C93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2-450F-8812-3C91C774C93A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plus>
            <c:min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(2)'!$H$3:$H$8</c:f>
              <c:strCache>
                <c:ptCount val="6"/>
                <c:pt idx="0">
                  <c:v>LVS PdpA WT</c:v>
                </c:pt>
                <c:pt idx="1">
                  <c:v>drspU2 PdpA WT</c:v>
                </c:pt>
                <c:pt idx="2">
                  <c:v>LVS tul4SD</c:v>
                </c:pt>
                <c:pt idx="3">
                  <c:v>dprsU2 tul4SD</c:v>
                </c:pt>
                <c:pt idx="4">
                  <c:v>LVS idealSD</c:v>
                </c:pt>
                <c:pt idx="5">
                  <c:v>drpsU2 idealSD</c:v>
                </c:pt>
              </c:strCache>
            </c:strRef>
          </c:cat>
          <c:val>
            <c:numRef>
              <c:f>'Sheet1 (2)'!$I$3:$I$8</c:f>
              <c:numCache>
                <c:formatCode>0.000</c:formatCode>
                <c:ptCount val="6"/>
                <c:pt idx="0">
                  <c:v>290.19224055988758</c:v>
                </c:pt>
                <c:pt idx="1">
                  <c:v>210.08752711971761</c:v>
                </c:pt>
                <c:pt idx="2">
                  <c:v>1271.3685724801585</c:v>
                </c:pt>
                <c:pt idx="3">
                  <c:v>858.08084934233932</c:v>
                </c:pt>
                <c:pt idx="4">
                  <c:v>1436.0760859524955</c:v>
                </c:pt>
                <c:pt idx="5">
                  <c:v>1596.0542780874187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2-450F-8812-3C91C774C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923481471"/>
        <c:axId val="1923481887"/>
      </c:barChart>
      <c:catAx>
        <c:axId val="1923481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887"/>
        <c:crosses val="autoZero"/>
        <c:auto val="1"/>
        <c:lblAlgn val="ctr"/>
        <c:lblOffset val="100"/>
        <c:noMultiLvlLbl val="0"/>
      </c:catAx>
      <c:valAx>
        <c:axId val="1923481887"/>
        <c:scaling>
          <c:orientation val="minMax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237E5-E232-4C83-8AE9-8D1E33B31882}" type="datetimeFigureOut">
              <a:rPr lang="en-US" smtClean="0"/>
              <a:t>6/7/23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9405B-D66A-401A-AF3A-9CFC11C4A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1. (A and B) Old Fig 2 + [C) complementation data (old fig s3) – unchanged here but I will make another version with the non-normalized values for pt. B and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24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S4 – old fig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59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S5 – like fig s4 but perhaps ALL non-normalized values? Here at least showing all SDs for </a:t>
            </a:r>
            <a:r>
              <a:rPr lang="en-US" dirty="0" err="1"/>
              <a:t>pdpA</a:t>
            </a:r>
            <a:r>
              <a:rPr lang="en-US" dirty="0"/>
              <a:t> analysis</a:t>
            </a:r>
          </a:p>
          <a:p>
            <a:endParaRPr lang="en-US" dirty="0"/>
          </a:p>
          <a:p>
            <a:r>
              <a:rPr lang="en-US" dirty="0"/>
              <a:t>**At least you can see here that responsiveness is maintained for the </a:t>
            </a:r>
            <a:r>
              <a:rPr lang="en-US" dirty="0" err="1"/>
              <a:t>pdpA</a:t>
            </a:r>
            <a:r>
              <a:rPr lang="en-US" dirty="0"/>
              <a:t> tul4SD despite increased translation!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31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2. (A) Old Fig 3A (B) old fig 3D [C) old fig 3 – try doing without normalized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0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3. (A) old 3C; (B) old 5b; [c] old fig 6</a:t>
            </a:r>
          </a:p>
          <a:p>
            <a:r>
              <a:rPr lang="en-US" dirty="0"/>
              <a:t>**maybe would be best to do ALL the sequence aligned at the bottom, without the truncations?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9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mraY combined without normalization</a:t>
            </a:r>
          </a:p>
          <a:p>
            <a:endParaRPr lang="en-US" dirty="0"/>
          </a:p>
          <a:p>
            <a:r>
              <a:rPr lang="en-US" dirty="0"/>
              <a:t>Questions, comments:</a:t>
            </a:r>
          </a:p>
          <a:p>
            <a:endParaRPr lang="en-US" dirty="0"/>
          </a:p>
          <a:p>
            <a:r>
              <a:rPr lang="en-US" dirty="0"/>
              <a:t>-I think a big issue that this raises for the reader is that the only unresponsive UTRs are producing less b-gal. We’ll really need to include the (original naming) mut1 to demonstrate this is not the case. </a:t>
            </a:r>
          </a:p>
          <a:p>
            <a:r>
              <a:rPr lang="en-US" dirty="0"/>
              <a:t>-Why are the error bars for the WT UTR so large in this set?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8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78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S1 – same as old fig s1,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13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S2 – same as old fig s2,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24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S3 – old fig 5A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06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30D24-C4E9-4029-A700-34E029940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F5845-78F3-4D44-958E-EAB14232D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3F0C9-D66C-CB64-D652-7BB94EF62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EAC8-C4D4-8A6C-854E-CA73328B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E8DC6-CC0E-ED8D-567A-FFF36533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5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0EA02-060F-1039-0AE0-F1E6F38C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78862-D4FD-BA04-6474-613C56A50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66398-08B4-B75E-221A-E8468949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4EC12-05CF-1369-C886-F8E0FD1B6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3CA3E-582E-D413-20B8-AFF5AF51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5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9D196-0D88-05F1-2E95-152BEABD7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757D45-B15D-4081-4105-6D842DB02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160-024B-20F9-CEC6-9407FB701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F0F0F-FCE5-7B4D-26DF-06952BB9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2631F-8A5A-DCE0-329C-430CD710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8C074-1C6E-234A-37BC-26A6A08F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5BB8A-245D-BF90-A52E-67A023E4D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13EA8-7798-97F7-E35C-D00C754C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2670A-A420-E22B-A32E-8C6653F32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80310-7133-A1F4-872E-45E45CDAF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3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9397-29AC-5C5D-BBB5-2F6AE6380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F320E-B6E3-1FC8-9885-47DBD7016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4D865-4633-85A1-98C6-E5F907A5D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28796-EFF2-3E1C-B5A3-6AFED4D5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28A88-31E1-39F8-4FAA-9C80990B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3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2FE80-36EB-2A84-9A23-27633EA5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0E08-400B-0436-69B6-49586845A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BFF99E-2664-9886-5065-E16C4D6C6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07E3F-B4E3-E37A-B10E-3AC0BCFA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925E8-069B-9746-41FA-7A9A8A09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9D4B4-724D-EA75-0A74-A4407280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1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4D4F-D42D-1B1A-E030-E3AD921EF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C911-337A-89BE-28D0-22AE2533D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C03BCB-C647-BB28-9944-EE2991CA3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446AF-2649-CF9A-4481-30ECC194C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9371E2-995C-3379-2A5D-B20F8F98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99A87-F600-43DE-5421-256B52594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7B02E-2610-0D43-A61C-13A1920FA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4E859-CCC4-9582-DAB0-FDA77D77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8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4366-FD64-EBC7-C0AF-98C7B98B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D60A30-B720-5E8B-57E3-5DBB97119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E83FB-034B-C811-4104-E80CD1640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A7C80-6D9F-D2EF-4A8B-2B169D55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14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44B8BB-C2B6-8ABF-F341-5DF04E5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B5092-04DC-C156-F465-BDE21751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91A07-32B9-39C3-605A-BDDE07446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60D50-CF5F-E6F9-6923-C97DE107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E96E7-4713-BCDE-A851-8ED09E84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06E0B-2399-AC51-B99A-D8F4B49A4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ED60D-59A4-C610-51F7-8BC362632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0C2E-FD3A-C1A1-6C57-1BE88CA9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143B4-8589-DA72-F3C8-10C5FA56C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93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D3F-8D0C-6D0C-6416-B91888C12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A7988-DF45-30CA-924D-B63BB0BA1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93D92-BF7A-3CC2-BB37-89EB7EF60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BED81-E600-B3AA-9048-4A5E75E90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83884-DD7E-4261-1247-C9E0E9D1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E89A2-81F7-0FE1-7E84-0EBBB379B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0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83545A-6E42-AF49-1EB0-A1B24BFF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7F716-5E1F-2B1F-C73D-EBD8A0BEA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5056F-AD31-FC01-34E5-89D73B0D9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C221-3714-4FA6-B931-FE8BB286CB01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51094-1FB9-E3C0-5C71-E00116CB7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2E58A-BB51-BE61-9622-20C4A7A41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5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E08C48-72D0-BBFA-70B0-D18F8925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27" y="594170"/>
            <a:ext cx="4486672" cy="23697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5912069" y="370852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84841E-AB28-31BF-92C7-DBDFCF5E4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179" y="594169"/>
            <a:ext cx="4968194" cy="2756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E861CF-7BFC-72FF-07A9-A7916F145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099" y="3316264"/>
            <a:ext cx="4047200" cy="3199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FB227B-91B1-6C14-1B56-D55C49F405AE}"/>
              </a:ext>
            </a:extLst>
          </p:cNvPr>
          <p:cNvSpPr txBox="1"/>
          <p:nvPr/>
        </p:nvSpPr>
        <p:spPr>
          <a:xfrm>
            <a:off x="6735981" y="4423739"/>
            <a:ext cx="5288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Figure 1. 5ʹ UTRs are sufficient to lead to bS21-2-mediated changes in translation </a:t>
            </a:r>
          </a:p>
        </p:txBody>
      </p:sp>
    </p:spTree>
    <p:extLst>
      <p:ext uri="{BB962C8B-B14F-4D97-AF65-F5344CB8AC3E}">
        <p14:creationId xmlns:p14="http://schemas.microsoft.com/office/powerpoint/2010/main" val="122598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620BF6-D4C5-585E-8D1F-F27B1F461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203" y="1071563"/>
            <a:ext cx="5595000" cy="322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05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792A25-62A2-82AA-88B3-3F846D97C0FD}"/>
              </a:ext>
            </a:extLst>
          </p:cNvPr>
          <p:cNvSpPr txBox="1"/>
          <p:nvPr/>
        </p:nvSpPr>
        <p:spPr>
          <a:xfrm>
            <a:off x="9664918" y="60111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S5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DE73A03-3CA6-42D0-BDB5-7C2C92F66E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387866"/>
              </p:ext>
            </p:extLst>
          </p:nvPr>
        </p:nvGraphicFramePr>
        <p:xfrm>
          <a:off x="327146" y="1732817"/>
          <a:ext cx="5344992" cy="349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FAC11D0-F3F3-4DE9-AE83-662C00E29E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737257"/>
              </p:ext>
            </p:extLst>
          </p:nvPr>
        </p:nvGraphicFramePr>
        <p:xfrm>
          <a:off x="6006271" y="1815148"/>
          <a:ext cx="5344991" cy="3214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7322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4177862" y="160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7811D0-8F92-49AC-D4AB-831F50987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40" y="271004"/>
            <a:ext cx="2979440" cy="2177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F8E862-D95A-FF8B-DFE0-F292D28C64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18"/>
          <a:stretch/>
        </p:blipFill>
        <p:spPr>
          <a:xfrm>
            <a:off x="4797972" y="378373"/>
            <a:ext cx="2979439" cy="22972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29EE8D-141D-6BAD-7B72-5B045B08A5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29"/>
          <a:stretch/>
        </p:blipFill>
        <p:spPr>
          <a:xfrm>
            <a:off x="1131406" y="3247697"/>
            <a:ext cx="6866966" cy="29861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C217EF-87A3-17B6-CB5E-4DF9682BB75F}"/>
              </a:ext>
            </a:extLst>
          </p:cNvPr>
          <p:cNvSpPr txBox="1"/>
          <p:nvPr/>
        </p:nvSpPr>
        <p:spPr>
          <a:xfrm>
            <a:off x="8053402" y="1443841"/>
            <a:ext cx="5765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2. Genes with ideal Shine-Dalgarno (SD) sequences are not responsive to bS21-2 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25C676-EBCF-3828-E1A5-E91A1FA42FDF}"/>
              </a:ext>
            </a:extLst>
          </p:cNvPr>
          <p:cNvCxnSpPr>
            <a:cxnSpLocks/>
          </p:cNvCxnSpPr>
          <p:nvPr/>
        </p:nvCxnSpPr>
        <p:spPr>
          <a:xfrm>
            <a:off x="4648842" y="5590482"/>
            <a:ext cx="3756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59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4444082" y="368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A0BFE-A2AD-FB17-22DA-13B52A322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33" y="917335"/>
            <a:ext cx="3245966" cy="20859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2D7592-2EBB-8145-63B1-A2739FBA6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324" y="1440646"/>
            <a:ext cx="1492327" cy="23115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344BB8-2423-72FE-9F78-F6690D7591EF}"/>
              </a:ext>
            </a:extLst>
          </p:cNvPr>
          <p:cNvSpPr txBox="1"/>
          <p:nvPr/>
        </p:nvSpPr>
        <p:spPr>
          <a:xfrm>
            <a:off x="189186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9E2ED0-9592-19F3-5576-F7C0CB7E7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837" y="3489316"/>
            <a:ext cx="5008163" cy="29820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BDB91F-52E4-437D-2E18-85187B2CA3F8}"/>
              </a:ext>
            </a:extLst>
          </p:cNvPr>
          <p:cNvSpPr txBox="1"/>
          <p:nvPr/>
        </p:nvSpPr>
        <p:spPr>
          <a:xfrm>
            <a:off x="7203658" y="3429000"/>
            <a:ext cx="52169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3. bS21-2-mediated translation of </a:t>
            </a:r>
            <a:r>
              <a:rPr lang="en-US" sz="3600" b="1" i="1" dirty="0" err="1"/>
              <a:t>mraY</a:t>
            </a:r>
            <a:r>
              <a:rPr lang="en-US" sz="3600" b="1" dirty="0"/>
              <a:t> depends on a weak SD and a specific 6 </a:t>
            </a:r>
            <a:r>
              <a:rPr lang="en-US" sz="3600" b="1" dirty="0" err="1"/>
              <a:t>nt</a:t>
            </a:r>
            <a:r>
              <a:rPr lang="en-US" sz="3600" b="1" dirty="0"/>
              <a:t> sequence.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17826-0EFD-CEFD-043D-19B2C9F59D64}"/>
              </a:ext>
            </a:extLst>
          </p:cNvPr>
          <p:cNvSpPr txBox="1"/>
          <p:nvPr/>
        </p:nvSpPr>
        <p:spPr>
          <a:xfrm>
            <a:off x="4919816" y="91646"/>
            <a:ext cx="7272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Make 2° structure bigger, highlight GACUCU</a:t>
            </a:r>
          </a:p>
          <a:p>
            <a:r>
              <a:rPr lang="en-US" dirty="0">
                <a:highlight>
                  <a:srgbClr val="FFFF00"/>
                </a:highlight>
              </a:rPr>
              <a:t>Underline SD</a:t>
            </a:r>
          </a:p>
          <a:p>
            <a:r>
              <a:rPr lang="en-US" dirty="0">
                <a:highlight>
                  <a:srgbClr val="FFFF00"/>
                </a:highlight>
              </a:rPr>
              <a:t>Try all alignments</a:t>
            </a:r>
          </a:p>
          <a:p>
            <a:r>
              <a:rPr lang="en-US" dirty="0">
                <a:highlight>
                  <a:srgbClr val="FFFF00"/>
                </a:highlight>
              </a:rPr>
              <a:t>Instead of empty spaces, add dots for deletions (or dashed lines or shading)</a:t>
            </a:r>
          </a:p>
        </p:txBody>
      </p:sp>
    </p:spTree>
    <p:extLst>
      <p:ext uri="{BB962C8B-B14F-4D97-AF65-F5344CB8AC3E}">
        <p14:creationId xmlns:p14="http://schemas.microsoft.com/office/powerpoint/2010/main" val="272982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7BA9C7A-37D6-F789-4360-693CD1CEF9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935617"/>
              </p:ext>
            </p:extLst>
          </p:nvPr>
        </p:nvGraphicFramePr>
        <p:xfrm>
          <a:off x="137160" y="985838"/>
          <a:ext cx="10978515" cy="5688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plot, line, screenshot, diagram&#10;&#10;Description automatically generated">
            <a:extLst>
              <a:ext uri="{FF2B5EF4-FFF2-40B4-BE49-F238E27FC236}">
                <a16:creationId xmlns:a16="http://schemas.microsoft.com/office/drawing/2014/main" id="{3019356F-BDD0-D54E-05B7-01626D0611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248" y="711612"/>
            <a:ext cx="8221752" cy="34489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9A3836-C726-1AD4-5E2B-3EC310843ECC}"/>
              </a:ext>
            </a:extLst>
          </p:cNvPr>
          <p:cNvSpPr txBox="1"/>
          <p:nvPr/>
        </p:nvSpPr>
        <p:spPr>
          <a:xfrm>
            <a:off x="7040880" y="342280"/>
            <a:ext cx="426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Screenshot of chart with ideal SD truncated</a:t>
            </a:r>
          </a:p>
        </p:txBody>
      </p:sp>
    </p:spTree>
    <p:extLst>
      <p:ext uri="{BB962C8B-B14F-4D97-AF65-F5344CB8AC3E}">
        <p14:creationId xmlns:p14="http://schemas.microsoft.com/office/powerpoint/2010/main" val="1244355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1025119" y="1659777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3830919" y="1437049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857367" y="4000380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4066176" y="4048870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8506578" y="3318539"/>
            <a:ext cx="4732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597246" y="465274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218667" y="90427"/>
            <a:ext cx="1188614" cy="148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90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2129373" y="1699356"/>
            <a:ext cx="2217683" cy="183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42526" y="3789345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2587104" y="3963977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5458578" y="2894023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8506578" y="3318539"/>
            <a:ext cx="4732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4. </a:t>
            </a:r>
            <a:r>
              <a:rPr lang="en-US" sz="3600" b="1" dirty="0" err="1"/>
              <a:t>Hfq</a:t>
            </a:r>
            <a:r>
              <a:rPr lang="en-US" sz="3600" b="1" dirty="0"/>
              <a:t> and bS21-2 influence production of T6SS proteins via different pathways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C0639-9D54-5548-218F-55B35A09B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622"/>
          <a:stretch/>
        </p:blipFill>
        <p:spPr>
          <a:xfrm>
            <a:off x="4500798" y="1826128"/>
            <a:ext cx="3621421" cy="90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404023" y="1794759"/>
            <a:ext cx="1188614" cy="14841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502380-D852-DFE0-25F7-FF30E2DFB49F}"/>
              </a:ext>
            </a:extLst>
          </p:cNvPr>
          <p:cNvSpPr txBox="1"/>
          <p:nvPr/>
        </p:nvSpPr>
        <p:spPr>
          <a:xfrm>
            <a:off x="4919816" y="91646"/>
            <a:ext cx="363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Comment: same color for same gene</a:t>
            </a:r>
          </a:p>
        </p:txBody>
      </p:sp>
    </p:spTree>
    <p:extLst>
      <p:ext uri="{BB962C8B-B14F-4D97-AF65-F5344CB8AC3E}">
        <p14:creationId xmlns:p14="http://schemas.microsoft.com/office/powerpoint/2010/main" val="854553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38FB2-8BA2-7BAE-29E3-3AB970B29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530" y="2016052"/>
            <a:ext cx="4673840" cy="28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3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0C69E-DEA8-EFA0-CBDE-9B4FA6E50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24" y="1378928"/>
            <a:ext cx="7675768" cy="34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8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0BF7B-8B9A-6E3E-4615-639F4CEB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773" y="1164616"/>
            <a:ext cx="4067227" cy="48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41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431</Words>
  <Application>Microsoft Macintosh PowerPoint</Application>
  <PresentationFormat>Widescreen</PresentationFormat>
  <Paragraphs>55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Kathryn Ramsey</cp:lastModifiedBy>
  <cp:revision>29</cp:revision>
  <dcterms:created xsi:type="dcterms:W3CDTF">2023-05-25T21:08:38Z</dcterms:created>
  <dcterms:modified xsi:type="dcterms:W3CDTF">2023-06-08T18:20:31Z</dcterms:modified>
</cp:coreProperties>
</file>