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4D705-739F-4ADB-8232-5758A9C8F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C3208C-F3BC-4101-9273-E9371F3B4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E8495-1453-4644-B555-BA7C12454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D2BF4-2077-4737-A0D5-88C8E923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9CA5D-6CE5-4CBE-B45F-CF9C1387C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9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119FD-3BBB-42AC-8E9A-49621EE5C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540A5-E594-44FF-BA15-A62ED1322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D1688-987F-4F14-81DE-362900A2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F770F-5D2F-4C99-8FFD-5A6E35209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BF0D8-7B6F-4198-AFE9-3D2368BA1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1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23C9A5-791A-4CB0-AB47-7FA3876539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E8D1A5-D599-456E-B1EB-1365BC81F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324E5-DE4A-4B2E-B529-FA9F0564F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79C02-68AE-48D7-B1A5-AA8B3B59D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6BB45-0516-4EAC-A167-047CA7304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9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C97A8-59D9-46F7-B419-A8A74A580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6C35C-9D26-4A3E-A476-3B74E9EF4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D56F6-EA33-4BB5-B9C4-0BF01B90E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EE6CD-7EDE-43B2-B37A-879251D1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D987-FFEB-4A70-A0F4-9959B221C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2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9EC17-1DB6-42A5-AC61-03F86AFFB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79C52-0571-44D5-8EE8-265CD07E0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65C0E-6216-44BA-BFFA-364CDA4ED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E521C-1D3C-41FE-8605-6E359005E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81EDF-EDB3-4A3A-A2E0-8DCF8F05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8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3568E-F093-46F9-BF0A-E1CE74BE7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B04A9-A411-40A4-8C16-C70A16A35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ED03C4-45AE-4CEE-9AE9-899E87541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29AEF5-2F87-48C2-98F1-D3049B855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5A105-78EE-414E-BF36-AEB1B1492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A495A-269C-4993-ABEE-A46483B4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9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CEF79-D141-4E15-9DCB-00CF7ADDF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134A7F-7405-4139-8F58-D5745B334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DCE4A-5C40-4378-A734-9BEB50389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05B827-3BEE-48EE-BC29-132F51B92B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3890E-DB58-4C0F-8189-586C21880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133701-052B-4A9C-BF1E-46389D1E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33CA20-D2D5-4ECB-AF32-41EC2CECC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6965B-BE6C-4423-BDE1-F94355E42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76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FE787-3532-475E-A4FD-B009E2EFC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91F10E-9D1F-4EEB-8D5B-F267C201D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F53A8A-0B86-452E-BBB8-6023F510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FFEAF-CD01-44CD-A67F-5E056D2C8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1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9FDC8C-174F-4AE7-9479-69D27D02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2EE979-A7A2-4B18-8BD1-D6D8BB803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60182-C6B4-4C87-B4F8-C070C5BF2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7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910B1-4F2C-4D67-8F4F-DD7DE2FBC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0B1E9-C5C6-411B-BA6D-2C8807214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55770-ED76-414F-8441-60D91D4EF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12AEC7-5037-41DA-882B-059A53CBC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E181D0-345D-410F-9B75-DD312883D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1B056F-F861-4628-92F1-EFF70AA01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5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13816-E078-4A18-9160-A4857CED1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FB9676-0BAE-43AB-9A33-8B6A902CF6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FD5CF0-56E9-45AF-9DC8-9F08162CF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13A09-93C7-45EE-A8F7-7606D089E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D5DFD3-12E4-4319-B9CF-3CAD9189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27F69-D4EF-49CE-BB23-433477CD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72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10D6CA-1C38-49A3-B15A-7E7462BC7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361DD-9191-4A68-8015-209E4B76A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E596E-E8CF-4EC5-B0E8-FDBBCE24AB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92336-4BC3-4BA8-9CF5-B6C4BB92223B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D0FC7-3851-4B69-8634-8E6AC81216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21847-E993-4F50-AC51-AFF669856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C9415-1025-445E-B714-34610806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07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4C25F1E6-7A07-44AB-A39F-EA1DDECC675B}"/>
              </a:ext>
            </a:extLst>
          </p:cNvPr>
          <p:cNvGrpSpPr/>
          <p:nvPr/>
        </p:nvGrpSpPr>
        <p:grpSpPr>
          <a:xfrm>
            <a:off x="209003" y="1775967"/>
            <a:ext cx="11330295" cy="1220048"/>
            <a:chOff x="827311" y="1784676"/>
            <a:chExt cx="11330295" cy="1220048"/>
          </a:xfrm>
        </p:grpSpPr>
        <p:sp>
          <p:nvSpPr>
            <p:cNvPr id="31" name="Arrow: Right 30">
              <a:extLst>
                <a:ext uri="{FF2B5EF4-FFF2-40B4-BE49-F238E27FC236}">
                  <a16:creationId xmlns:a16="http://schemas.microsoft.com/office/drawing/2014/main" id="{DA7302A2-BD61-4DC0-9E39-CB14392B90A9}"/>
                </a:ext>
              </a:extLst>
            </p:cNvPr>
            <p:cNvSpPr/>
            <p:nvPr/>
          </p:nvSpPr>
          <p:spPr>
            <a:xfrm>
              <a:off x="8259218" y="2320987"/>
              <a:ext cx="1039248" cy="649224"/>
            </a:xfrm>
            <a:prstGeom prst="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pgsA</a:t>
              </a:r>
              <a:r>
                <a:rPr lang="en-US" sz="1200" dirty="0">
                  <a:solidFill>
                    <a:schemeClr val="tx1"/>
                  </a:solidFill>
                </a:rPr>
                <a:t> FTL_0231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9FED6EC-139F-4C5E-A8A8-11A7D17B71BB}"/>
                </a:ext>
              </a:extLst>
            </p:cNvPr>
            <p:cNvSpPr txBox="1"/>
            <p:nvPr/>
          </p:nvSpPr>
          <p:spPr>
            <a:xfrm>
              <a:off x="8246092" y="1784676"/>
              <a:ext cx="12444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/>
                <a:t>phosphatidylglycerophosphate</a:t>
              </a:r>
              <a:r>
                <a:rPr lang="en-US" sz="1200" dirty="0"/>
                <a:t> synthetase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7B37EBF-5BA1-4082-8668-1153F50CD73E}"/>
                </a:ext>
              </a:extLst>
            </p:cNvPr>
            <p:cNvGrpSpPr/>
            <p:nvPr/>
          </p:nvGrpSpPr>
          <p:grpSpPr>
            <a:xfrm>
              <a:off x="827311" y="1825404"/>
              <a:ext cx="11330295" cy="1179320"/>
              <a:chOff x="827311" y="1825404"/>
              <a:chExt cx="11330295" cy="1179320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E784B48C-C10C-4629-8FC8-A7BB5822B75A}"/>
                  </a:ext>
                </a:extLst>
              </p:cNvPr>
              <p:cNvGrpSpPr/>
              <p:nvPr/>
            </p:nvGrpSpPr>
            <p:grpSpPr>
              <a:xfrm>
                <a:off x="827311" y="1825404"/>
                <a:ext cx="11007638" cy="1179320"/>
                <a:chOff x="827311" y="1388691"/>
                <a:chExt cx="14481594" cy="1512952"/>
              </a:xfrm>
            </p:grpSpPr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68B5E35F-3829-40F0-8B87-E2E67B42F7F2}"/>
                    </a:ext>
                  </a:extLst>
                </p:cNvPr>
                <p:cNvGrpSpPr/>
                <p:nvPr/>
              </p:nvGrpSpPr>
              <p:grpSpPr>
                <a:xfrm>
                  <a:off x="827311" y="1502855"/>
                  <a:ext cx="14481594" cy="1398788"/>
                  <a:chOff x="5488571" y="271315"/>
                  <a:chExt cx="14481594" cy="1398788"/>
                </a:xfrm>
              </p:grpSpPr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8E3C5ADD-CF7D-455A-B672-DA399195AEC6}"/>
                      </a:ext>
                    </a:extLst>
                  </p:cNvPr>
                  <p:cNvGrpSpPr/>
                  <p:nvPr/>
                </p:nvGrpSpPr>
                <p:grpSpPr>
                  <a:xfrm>
                    <a:off x="5488571" y="454344"/>
                    <a:ext cx="14481594" cy="1215759"/>
                    <a:chOff x="827311" y="444213"/>
                    <a:chExt cx="14481594" cy="1215759"/>
                  </a:xfrm>
                </p:grpSpPr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F9AAAD87-40C8-4D7B-80CF-3EF028CC49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27311" y="1443562"/>
                      <a:ext cx="14481594" cy="1948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7" name="Arrow: Right 16">
                      <a:extLst>
                        <a:ext uri="{FF2B5EF4-FFF2-40B4-BE49-F238E27FC236}">
                          <a16:creationId xmlns:a16="http://schemas.microsoft.com/office/drawing/2014/main" id="{6EDF14AC-8ABD-4585-BFD3-A5C6B1B0A8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068" y="827082"/>
                      <a:ext cx="1369450" cy="832890"/>
                    </a:xfrm>
                    <a:prstGeom prst="rightArrow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dirty="0" err="1"/>
                        <a:t>rpsB</a:t>
                      </a:r>
                      <a:r>
                        <a:rPr lang="en-US" sz="1200" dirty="0"/>
                        <a:t> FTL_0224</a:t>
                      </a:r>
                    </a:p>
                  </p:txBody>
                </p:sp>
                <p:sp>
                  <p:nvSpPr>
                    <p:cNvPr id="18" name="Arrow: Right 17">
                      <a:extLst>
                        <a:ext uri="{FF2B5EF4-FFF2-40B4-BE49-F238E27FC236}">
                          <a16:creationId xmlns:a16="http://schemas.microsoft.com/office/drawing/2014/main" id="{77840797-3A85-4DB2-A84A-2B28ECDFB0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625" y="822718"/>
                      <a:ext cx="1482107" cy="832890"/>
                    </a:xfrm>
                    <a:prstGeom prst="rightArrow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tsf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FTL_0225</a:t>
                      </a:r>
                    </a:p>
                  </p:txBody>
                </p:sp>
                <p:sp>
                  <p:nvSpPr>
                    <p:cNvPr id="19" name="TextBox 18">
                      <a:extLst>
                        <a:ext uri="{FF2B5EF4-FFF2-40B4-BE49-F238E27FC236}">
                          <a16:creationId xmlns:a16="http://schemas.microsoft.com/office/drawing/2014/main" id="{0A6D11B6-4AEE-45C5-84A4-29E4DF5DB22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123406" y="636515"/>
                      <a:ext cx="801188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S2</a:t>
                      </a:r>
                    </a:p>
                  </p:txBody>
                </p:sp>
                <p:sp>
                  <p:nvSpPr>
                    <p:cNvPr id="20" name="TextBox 19">
                      <a:extLst>
                        <a:ext uri="{FF2B5EF4-FFF2-40B4-BE49-F238E27FC236}">
                          <a16:creationId xmlns:a16="http://schemas.microsoft.com/office/drawing/2014/main" id="{56CACD2D-49F1-4230-B0EB-FA0E741E2B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552008" y="454346"/>
                      <a:ext cx="1394457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uridylate kinase</a:t>
                      </a:r>
                    </a:p>
                  </p:txBody>
                </p:sp>
                <p:sp>
                  <p:nvSpPr>
                    <p:cNvPr id="21" name="Arrow: Right 20">
                      <a:extLst>
                        <a:ext uri="{FF2B5EF4-FFF2-40B4-BE49-F238E27FC236}">
                          <a16:creationId xmlns:a16="http://schemas.microsoft.com/office/drawing/2014/main" id="{42156090-2706-4B1B-8A1D-DE6E342F59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92293" y="822718"/>
                      <a:ext cx="1394457" cy="832890"/>
                    </a:xfrm>
                    <a:prstGeom prst="rightArrow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pyrH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FTL_0226</a:t>
                      </a:r>
                    </a:p>
                  </p:txBody>
                </p:sp>
                <p:sp>
                  <p:nvSpPr>
                    <p:cNvPr id="22" name="TextBox 21">
                      <a:extLst>
                        <a:ext uri="{FF2B5EF4-FFF2-40B4-BE49-F238E27FC236}">
                          <a16:creationId xmlns:a16="http://schemas.microsoft.com/office/drawing/2014/main" id="{952FFE26-3472-4AE1-A1B7-985C879F61C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142310" y="444213"/>
                      <a:ext cx="1513126" cy="59227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Elongation factor Ts</a:t>
                      </a:r>
                    </a:p>
                  </p:txBody>
                </p:sp>
              </p:grpSp>
              <p:sp>
                <p:nvSpPr>
                  <p:cNvPr id="25" name="Arrow: Right 24">
                    <a:extLst>
                      <a:ext uri="{FF2B5EF4-FFF2-40B4-BE49-F238E27FC236}">
                        <a16:creationId xmlns:a16="http://schemas.microsoft.com/office/drawing/2014/main" id="{C38C3025-AD9A-40EA-9014-1D8E736BF6DE}"/>
                      </a:ext>
                    </a:extLst>
                  </p:cNvPr>
                  <p:cNvSpPr/>
                  <p:nvPr/>
                </p:nvSpPr>
                <p:spPr>
                  <a:xfrm>
                    <a:off x="9555471" y="822718"/>
                    <a:ext cx="1366709" cy="832890"/>
                  </a:xfrm>
                  <a:prstGeom prst="rightArrow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dirty="0" err="1">
                        <a:solidFill>
                          <a:schemeClr val="tx1"/>
                        </a:solidFill>
                      </a:rPr>
                      <a:t>frr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r>
                      <a:rPr lang="en-US" sz="1200" dirty="0">
                        <a:solidFill>
                          <a:schemeClr val="tx1"/>
                        </a:solidFill>
                      </a:rPr>
                      <a:t>FTL_0227</a:t>
                    </a:r>
                  </a:p>
                </p:txBody>
              </p: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7FA557CC-02DB-4DB7-AADE-F8DCB303E044}"/>
                      </a:ext>
                    </a:extLst>
                  </p:cNvPr>
                  <p:cNvSpPr txBox="1"/>
                  <p:nvPr/>
                </p:nvSpPr>
                <p:spPr>
                  <a:xfrm>
                    <a:off x="9467303" y="271315"/>
                    <a:ext cx="1394457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/>
                      <a:t>Ribosome recycling factor</a:t>
                    </a:r>
                  </a:p>
                </p:txBody>
              </p:sp>
            </p:grpSp>
            <p:sp>
              <p:nvSpPr>
                <p:cNvPr id="29" name="Arrow: Right 28">
                  <a:extLst>
                    <a:ext uri="{FF2B5EF4-FFF2-40B4-BE49-F238E27FC236}">
                      <a16:creationId xmlns:a16="http://schemas.microsoft.com/office/drawing/2014/main" id="{9CC6C598-967B-4E53-AB68-BE652695340F}"/>
                    </a:ext>
                  </a:extLst>
                </p:cNvPr>
                <p:cNvSpPr/>
                <p:nvPr/>
              </p:nvSpPr>
              <p:spPr>
                <a:xfrm>
                  <a:off x="6226624" y="2054258"/>
                  <a:ext cx="1394457" cy="832887"/>
                </a:xfrm>
                <a:prstGeom prst="rightArrow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err="1">
                      <a:solidFill>
                        <a:schemeClr val="tx1"/>
                      </a:solidFill>
                    </a:rPr>
                    <a:t>uppS</a:t>
                  </a:r>
                  <a:r>
                    <a:rPr lang="en-US" sz="1200" dirty="0">
                      <a:solidFill>
                        <a:schemeClr val="tx1"/>
                      </a:solidFill>
                    </a:rPr>
                    <a:t> FTL_0228</a:t>
                  </a:r>
                </a:p>
              </p:txBody>
            </p:sp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FC2E40F8-2A7B-40B6-B9EB-E3DD6FA10E99}"/>
                    </a:ext>
                  </a:extLst>
                </p:cNvPr>
                <p:cNvSpPr txBox="1"/>
                <p:nvPr/>
              </p:nvSpPr>
              <p:spPr>
                <a:xfrm>
                  <a:off x="6138455" y="1388691"/>
                  <a:ext cx="1637206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undecaprenyl pyrophosphate synthase</a:t>
                  </a:r>
                </a:p>
              </p:txBody>
            </p:sp>
            <p:sp>
              <p:nvSpPr>
                <p:cNvPr id="32" name="Arrow: Right 31">
                  <a:extLst>
                    <a:ext uri="{FF2B5EF4-FFF2-40B4-BE49-F238E27FC236}">
                      <a16:creationId xmlns:a16="http://schemas.microsoft.com/office/drawing/2014/main" id="{27C83215-137B-47BE-B725-8E45BBC81546}"/>
                    </a:ext>
                  </a:extLst>
                </p:cNvPr>
                <p:cNvSpPr/>
                <p:nvPr/>
              </p:nvSpPr>
              <p:spPr>
                <a:xfrm>
                  <a:off x="7694987" y="2043244"/>
                  <a:ext cx="1374092" cy="832887"/>
                </a:xfrm>
                <a:prstGeom prst="rightArrow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err="1">
                      <a:solidFill>
                        <a:schemeClr val="tx1"/>
                      </a:solidFill>
                    </a:rPr>
                    <a:t>cdsA</a:t>
                  </a:r>
                  <a:r>
                    <a:rPr lang="en-US" sz="1200" dirty="0">
                      <a:solidFill>
                        <a:schemeClr val="tx1"/>
                      </a:solidFill>
                    </a:rPr>
                    <a:t> FTL_0229</a:t>
                  </a:r>
                </a:p>
              </p:txBody>
            </p:sp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A74DD2F8-7227-4C34-A5CF-967264D88CCE}"/>
                    </a:ext>
                  </a:extLst>
                </p:cNvPr>
                <p:cNvSpPr txBox="1"/>
                <p:nvPr/>
              </p:nvSpPr>
              <p:spPr>
                <a:xfrm>
                  <a:off x="7604741" y="1461498"/>
                  <a:ext cx="197903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err="1"/>
                    <a:t>phosphatidate</a:t>
                  </a:r>
                  <a:r>
                    <a:rPr lang="en-US" sz="1200" dirty="0"/>
                    <a:t> cytidylyltransferase</a:t>
                  </a:r>
                </a:p>
              </p:txBody>
            </p:sp>
            <p:sp>
              <p:nvSpPr>
                <p:cNvPr id="34" name="Arrow: Right 33">
                  <a:extLst>
                    <a:ext uri="{FF2B5EF4-FFF2-40B4-BE49-F238E27FC236}">
                      <a16:creationId xmlns:a16="http://schemas.microsoft.com/office/drawing/2014/main" id="{7DFE1CDF-DCB5-4728-B81F-5208BF76DE40}"/>
                    </a:ext>
                  </a:extLst>
                </p:cNvPr>
                <p:cNvSpPr/>
                <p:nvPr/>
              </p:nvSpPr>
              <p:spPr>
                <a:xfrm>
                  <a:off x="9062119" y="2024475"/>
                  <a:ext cx="1461698" cy="832887"/>
                </a:xfrm>
                <a:prstGeom prst="rightArrow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err="1">
                      <a:solidFill>
                        <a:schemeClr val="tx1"/>
                      </a:solidFill>
                    </a:rPr>
                    <a:t>dut</a:t>
                  </a:r>
                  <a:r>
                    <a:rPr lang="en-US" sz="1200" dirty="0">
                      <a:solidFill>
                        <a:schemeClr val="tx1"/>
                      </a:solidFill>
                    </a:rPr>
                    <a:t> FTL_0230</a:t>
                  </a: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70402FC6-CAF6-42D2-9E97-54F4104B7820}"/>
                    </a:ext>
                  </a:extLst>
                </p:cNvPr>
                <p:cNvSpPr txBox="1"/>
                <p:nvPr/>
              </p:nvSpPr>
              <p:spPr>
                <a:xfrm>
                  <a:off x="9251208" y="1453569"/>
                  <a:ext cx="1979031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err="1"/>
                    <a:t>deoxyuridine</a:t>
                  </a:r>
                  <a:r>
                    <a:rPr lang="en-US" sz="1200" dirty="0"/>
                    <a:t> 5'-triphosphate</a:t>
                  </a:r>
                </a:p>
              </p:txBody>
            </p:sp>
          </p:grp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E31E967-C646-4402-8641-4C137F3BD4CE}"/>
                  </a:ext>
                </a:extLst>
              </p:cNvPr>
              <p:cNvSpPr txBox="1"/>
              <p:nvPr/>
            </p:nvSpPr>
            <p:spPr>
              <a:xfrm>
                <a:off x="9490552" y="2107842"/>
                <a:ext cx="46334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S12</a:t>
                </a:r>
              </a:p>
            </p:txBody>
          </p:sp>
          <p:sp>
            <p:nvSpPr>
              <p:cNvPr id="39" name="Arrow: Right 38">
                <a:extLst>
                  <a:ext uri="{FF2B5EF4-FFF2-40B4-BE49-F238E27FC236}">
                    <a16:creationId xmlns:a16="http://schemas.microsoft.com/office/drawing/2014/main" id="{F7319501-9E09-4007-91F8-23F774B0B6F0}"/>
                  </a:ext>
                </a:extLst>
              </p:cNvPr>
              <p:cNvSpPr/>
              <p:nvPr/>
            </p:nvSpPr>
            <p:spPr>
              <a:xfrm>
                <a:off x="9346813" y="2303758"/>
                <a:ext cx="950470" cy="6492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/>
                  <a:t>rpsL</a:t>
                </a:r>
                <a:endParaRPr lang="en-US" sz="1200" dirty="0"/>
              </a:p>
              <a:p>
                <a:pPr algn="ctr"/>
                <a:r>
                  <a:rPr lang="en-US" sz="1200" dirty="0"/>
                  <a:t>FTL_0232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AEF7AC1-F619-437D-B025-A38398EEFA06}"/>
                  </a:ext>
                </a:extLst>
              </p:cNvPr>
              <p:cNvSpPr txBox="1"/>
              <p:nvPr/>
            </p:nvSpPr>
            <p:spPr>
              <a:xfrm>
                <a:off x="10365143" y="2068457"/>
                <a:ext cx="46334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S7</a:t>
                </a:r>
              </a:p>
            </p:txBody>
          </p:sp>
          <p:sp>
            <p:nvSpPr>
              <p:cNvPr id="41" name="Arrow: Right 40">
                <a:extLst>
                  <a:ext uri="{FF2B5EF4-FFF2-40B4-BE49-F238E27FC236}">
                    <a16:creationId xmlns:a16="http://schemas.microsoft.com/office/drawing/2014/main" id="{48254476-85F1-4E51-8096-5B83705F988B}"/>
                  </a:ext>
                </a:extLst>
              </p:cNvPr>
              <p:cNvSpPr/>
              <p:nvPr/>
            </p:nvSpPr>
            <p:spPr>
              <a:xfrm>
                <a:off x="10252733" y="2283528"/>
                <a:ext cx="998953" cy="6492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/>
                  <a:t>rpsG</a:t>
                </a:r>
                <a:endParaRPr lang="en-US" sz="1200" dirty="0"/>
              </a:p>
              <a:p>
                <a:pPr algn="ctr"/>
                <a:r>
                  <a:rPr lang="en-US" sz="1200" dirty="0"/>
                  <a:t>FTL_0233</a:t>
                </a:r>
              </a:p>
            </p:txBody>
          </p:sp>
          <p:sp>
            <p:nvSpPr>
              <p:cNvPr id="42" name="Arrow: Right 41">
                <a:extLst>
                  <a:ext uri="{FF2B5EF4-FFF2-40B4-BE49-F238E27FC236}">
                    <a16:creationId xmlns:a16="http://schemas.microsoft.com/office/drawing/2014/main" id="{B1644E87-5EAB-4F41-AB46-E6C7864370AD}"/>
                  </a:ext>
                </a:extLst>
              </p:cNvPr>
              <p:cNvSpPr/>
              <p:nvPr/>
            </p:nvSpPr>
            <p:spPr>
              <a:xfrm>
                <a:off x="11141412" y="2279969"/>
                <a:ext cx="1016194" cy="649224"/>
              </a:xfrm>
              <a:prstGeom prst="rightArrow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>
                    <a:solidFill>
                      <a:schemeClr val="tx1"/>
                    </a:solidFill>
                  </a:rPr>
                  <a:t>fusA</a:t>
                </a:r>
                <a:r>
                  <a:rPr lang="en-US" sz="1200" dirty="0">
                    <a:solidFill>
                      <a:schemeClr val="tx1"/>
                    </a:solidFill>
                  </a:rPr>
                  <a:t> FTL_0234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EFDD6350-9016-455D-B9E2-2E67BD882BDD}"/>
                  </a:ext>
                </a:extLst>
              </p:cNvPr>
              <p:cNvSpPr txBox="1"/>
              <p:nvPr/>
            </p:nvSpPr>
            <p:spPr>
              <a:xfrm>
                <a:off x="11128330" y="1966218"/>
                <a:ext cx="99895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elongation factor G</a:t>
                </a:r>
              </a:p>
            </p:txBody>
          </p: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9CCEF04-BF82-4F14-AA4E-124899A0BD4C}"/>
              </a:ext>
            </a:extLst>
          </p:cNvPr>
          <p:cNvGrpSpPr/>
          <p:nvPr/>
        </p:nvGrpSpPr>
        <p:grpSpPr>
          <a:xfrm>
            <a:off x="209003" y="255592"/>
            <a:ext cx="4632960" cy="1439523"/>
            <a:chOff x="139337" y="322217"/>
            <a:chExt cx="4632960" cy="1439523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E6DF2FD-16C9-4C83-95EA-A633E46ED376}"/>
                </a:ext>
              </a:extLst>
            </p:cNvPr>
            <p:cNvGrpSpPr/>
            <p:nvPr/>
          </p:nvGrpSpPr>
          <p:grpSpPr>
            <a:xfrm>
              <a:off x="209003" y="520514"/>
              <a:ext cx="4528467" cy="1030944"/>
              <a:chOff x="827311" y="558801"/>
              <a:chExt cx="4528467" cy="1030944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72D26E44-95F5-4A8A-A0A7-139D7ABDA9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7311" y="1463040"/>
                <a:ext cx="411915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Arrow: Right 6">
                <a:extLst>
                  <a:ext uri="{FF2B5EF4-FFF2-40B4-BE49-F238E27FC236}">
                    <a16:creationId xmlns:a16="http://schemas.microsoft.com/office/drawing/2014/main" id="{B76EA9FE-2D44-4D88-9A6E-FD201A689659}"/>
                  </a:ext>
                </a:extLst>
              </p:cNvPr>
              <p:cNvSpPr/>
              <p:nvPr/>
            </p:nvSpPr>
            <p:spPr>
              <a:xfrm>
                <a:off x="984068" y="924405"/>
                <a:ext cx="1079864" cy="6492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/>
                  <a:t>rpsA</a:t>
                </a:r>
                <a:r>
                  <a:rPr lang="en-US" sz="1200" dirty="0"/>
                  <a:t> FTL_1912</a:t>
                </a:r>
              </a:p>
            </p:txBody>
          </p:sp>
          <p:sp>
            <p:nvSpPr>
              <p:cNvPr id="8" name="Arrow: Right 7">
                <a:extLst>
                  <a:ext uri="{FF2B5EF4-FFF2-40B4-BE49-F238E27FC236}">
                    <a16:creationId xmlns:a16="http://schemas.microsoft.com/office/drawing/2014/main" id="{666603A9-039F-41DB-ABFC-624941E1FD9D}"/>
                  </a:ext>
                </a:extLst>
              </p:cNvPr>
              <p:cNvSpPr/>
              <p:nvPr/>
            </p:nvSpPr>
            <p:spPr>
              <a:xfrm>
                <a:off x="2207625" y="940521"/>
                <a:ext cx="1188719" cy="649224"/>
              </a:xfrm>
              <a:prstGeom prst="rightArrow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FTL_1913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E1261E6-4F4B-4A08-B5E9-A134D28C790A}"/>
                  </a:ext>
                </a:extLst>
              </p:cNvPr>
              <p:cNvSpPr txBox="1"/>
              <p:nvPr/>
            </p:nvSpPr>
            <p:spPr>
              <a:xfrm>
                <a:off x="1123406" y="636515"/>
                <a:ext cx="80118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S1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8D1012F-FCE0-4583-8013-1485A4462A53}"/>
                  </a:ext>
                </a:extLst>
              </p:cNvPr>
              <p:cNvSpPr txBox="1"/>
              <p:nvPr/>
            </p:nvSpPr>
            <p:spPr>
              <a:xfrm>
                <a:off x="3592293" y="680806"/>
                <a:ext cx="176348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Hypothetical protein</a:t>
                </a:r>
              </a:p>
            </p:txBody>
          </p:sp>
          <p:sp>
            <p:nvSpPr>
              <p:cNvPr id="11" name="Arrow: Right 10">
                <a:extLst>
                  <a:ext uri="{FF2B5EF4-FFF2-40B4-BE49-F238E27FC236}">
                    <a16:creationId xmlns:a16="http://schemas.microsoft.com/office/drawing/2014/main" id="{58A6043E-4FD8-42D8-9AFD-9AF7F9CEB59F}"/>
                  </a:ext>
                </a:extLst>
              </p:cNvPr>
              <p:cNvSpPr/>
              <p:nvPr/>
            </p:nvSpPr>
            <p:spPr>
              <a:xfrm>
                <a:off x="3592293" y="940520"/>
                <a:ext cx="1188719" cy="649224"/>
              </a:xfrm>
              <a:prstGeom prst="rightArrow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FTL_1914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0E74352-0EE5-4439-9B5D-DD8901DE5FD9}"/>
                  </a:ext>
                </a:extLst>
              </p:cNvPr>
              <p:cNvSpPr txBox="1"/>
              <p:nvPr/>
            </p:nvSpPr>
            <p:spPr>
              <a:xfrm>
                <a:off x="2016644" y="558801"/>
                <a:ext cx="176348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Sua5/</a:t>
                </a:r>
                <a:r>
                  <a:rPr lang="en-US" sz="1200" dirty="0" err="1"/>
                  <a:t>YciO</a:t>
                </a:r>
                <a:r>
                  <a:rPr lang="en-US" sz="1200" dirty="0"/>
                  <a:t>/</a:t>
                </a:r>
                <a:r>
                  <a:rPr lang="en-US" sz="1200" dirty="0" err="1"/>
                  <a:t>YrdC</a:t>
                </a:r>
                <a:r>
                  <a:rPr lang="en-US" sz="1200" dirty="0"/>
                  <a:t> family protein</a:t>
                </a:r>
              </a:p>
            </p:txBody>
          </p:sp>
        </p:grp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02C8BD88-E9B1-48A7-A7A2-790B601E8F96}"/>
                </a:ext>
              </a:extLst>
            </p:cNvPr>
            <p:cNvSpPr/>
            <p:nvPr/>
          </p:nvSpPr>
          <p:spPr>
            <a:xfrm>
              <a:off x="139337" y="322217"/>
              <a:ext cx="4632960" cy="143952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5472AC5-7A6B-4A90-9FC1-33BBAB1D4627}"/>
              </a:ext>
            </a:extLst>
          </p:cNvPr>
          <p:cNvCxnSpPr>
            <a:cxnSpLocks/>
          </p:cNvCxnSpPr>
          <p:nvPr/>
        </p:nvCxnSpPr>
        <p:spPr>
          <a:xfrm flipV="1">
            <a:off x="237157" y="3735369"/>
            <a:ext cx="11007638" cy="151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7AD5A1F7-DC30-451B-B577-C397534C8EDB}"/>
              </a:ext>
            </a:extLst>
          </p:cNvPr>
          <p:cNvSpPr/>
          <p:nvPr/>
        </p:nvSpPr>
        <p:spPr>
          <a:xfrm>
            <a:off x="356308" y="3237417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rpsJ</a:t>
            </a:r>
            <a:r>
              <a:rPr lang="en-US" sz="1200" dirty="0"/>
              <a:t> FTL_0235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220DE4F-16FF-4151-8ED8-7F764464DE8B}"/>
              </a:ext>
            </a:extLst>
          </p:cNvPr>
          <p:cNvSpPr txBox="1"/>
          <p:nvPr/>
        </p:nvSpPr>
        <p:spPr>
          <a:xfrm>
            <a:off x="462222" y="3106289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S10</a:t>
            </a:r>
          </a:p>
        </p:txBody>
      </p:sp>
      <p:sp>
        <p:nvSpPr>
          <p:cNvPr id="47" name="Arrow: Right 46">
            <a:extLst>
              <a:ext uri="{FF2B5EF4-FFF2-40B4-BE49-F238E27FC236}">
                <a16:creationId xmlns:a16="http://schemas.microsoft.com/office/drawing/2014/main" id="{BACBDBA2-18EB-40C1-9CAB-63D8E03D9CC1}"/>
              </a:ext>
            </a:extLst>
          </p:cNvPr>
          <p:cNvSpPr/>
          <p:nvPr/>
        </p:nvSpPr>
        <p:spPr>
          <a:xfrm>
            <a:off x="1270216" y="3203470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rplC</a:t>
            </a:r>
            <a:endParaRPr lang="en-US" sz="1200" dirty="0"/>
          </a:p>
          <a:p>
            <a:pPr algn="ctr"/>
            <a:r>
              <a:rPr lang="en-US" sz="1200" dirty="0"/>
              <a:t>FTL_0236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F79490C-1C71-489C-B1C3-3292AAFCD7EF}"/>
              </a:ext>
            </a:extLst>
          </p:cNvPr>
          <p:cNvSpPr txBox="1"/>
          <p:nvPr/>
        </p:nvSpPr>
        <p:spPr>
          <a:xfrm>
            <a:off x="1405480" y="3101737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L3</a:t>
            </a:r>
          </a:p>
        </p:txBody>
      </p:sp>
      <p:sp>
        <p:nvSpPr>
          <p:cNvPr id="49" name="Arrow: Right 48">
            <a:extLst>
              <a:ext uri="{FF2B5EF4-FFF2-40B4-BE49-F238E27FC236}">
                <a16:creationId xmlns:a16="http://schemas.microsoft.com/office/drawing/2014/main" id="{9A96E4F0-E0EF-49CF-B5E8-163921E4036E}"/>
              </a:ext>
            </a:extLst>
          </p:cNvPr>
          <p:cNvSpPr/>
          <p:nvPr/>
        </p:nvSpPr>
        <p:spPr>
          <a:xfrm>
            <a:off x="2157745" y="3214360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rplD</a:t>
            </a:r>
            <a:r>
              <a:rPr lang="en-US" sz="1200" dirty="0"/>
              <a:t> FTL_0237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5BA0EAD-DFA2-48DC-A618-1E7318D56F4F}"/>
              </a:ext>
            </a:extLst>
          </p:cNvPr>
          <p:cNvSpPr txBox="1"/>
          <p:nvPr/>
        </p:nvSpPr>
        <p:spPr>
          <a:xfrm>
            <a:off x="2263657" y="3083232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L4</a:t>
            </a:r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id="{9696F582-A8F0-4F74-BF38-8E104D1FED5C}"/>
              </a:ext>
            </a:extLst>
          </p:cNvPr>
          <p:cNvSpPr/>
          <p:nvPr/>
        </p:nvSpPr>
        <p:spPr>
          <a:xfrm>
            <a:off x="3045274" y="3203470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rplW</a:t>
            </a:r>
            <a:r>
              <a:rPr lang="en-US" sz="1200" dirty="0"/>
              <a:t> FTL_0238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4C9AC5A-D1D8-4FCE-BDC3-EA9CC00E860C}"/>
              </a:ext>
            </a:extLst>
          </p:cNvPr>
          <p:cNvSpPr txBox="1"/>
          <p:nvPr/>
        </p:nvSpPr>
        <p:spPr>
          <a:xfrm>
            <a:off x="3151186" y="3072342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L23</a:t>
            </a:r>
          </a:p>
        </p:txBody>
      </p:sp>
      <p:sp>
        <p:nvSpPr>
          <p:cNvPr id="53" name="Arrow: Right 52">
            <a:extLst>
              <a:ext uri="{FF2B5EF4-FFF2-40B4-BE49-F238E27FC236}">
                <a16:creationId xmlns:a16="http://schemas.microsoft.com/office/drawing/2014/main" id="{00012C81-D800-4A58-BD8C-768705F41388}"/>
              </a:ext>
            </a:extLst>
          </p:cNvPr>
          <p:cNvSpPr/>
          <p:nvPr/>
        </p:nvSpPr>
        <p:spPr>
          <a:xfrm>
            <a:off x="3959180" y="3203470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rplB</a:t>
            </a:r>
            <a:r>
              <a:rPr lang="en-US" sz="1200" dirty="0"/>
              <a:t> FTL_0239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B4AD138-087A-43CD-BF3A-FD5D17B842ED}"/>
              </a:ext>
            </a:extLst>
          </p:cNvPr>
          <p:cNvSpPr txBox="1"/>
          <p:nvPr/>
        </p:nvSpPr>
        <p:spPr>
          <a:xfrm>
            <a:off x="4065092" y="3072342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L2</a:t>
            </a:r>
          </a:p>
        </p:txBody>
      </p: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8AA45473-1F0C-411B-A0A3-950B2FDD4E28}"/>
              </a:ext>
            </a:extLst>
          </p:cNvPr>
          <p:cNvSpPr/>
          <p:nvPr/>
        </p:nvSpPr>
        <p:spPr>
          <a:xfrm>
            <a:off x="4826746" y="3201532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rpsS</a:t>
            </a:r>
            <a:r>
              <a:rPr lang="en-US" sz="1200" dirty="0"/>
              <a:t> FTL_0240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89E79C7-0686-4265-9124-12F1B60FF62E}"/>
              </a:ext>
            </a:extLst>
          </p:cNvPr>
          <p:cNvSpPr txBox="1"/>
          <p:nvPr/>
        </p:nvSpPr>
        <p:spPr>
          <a:xfrm>
            <a:off x="4932658" y="307040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S19</a:t>
            </a:r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09D1B9B5-772D-4678-A4F5-96EC1A5C9F44}"/>
              </a:ext>
            </a:extLst>
          </p:cNvPr>
          <p:cNvSpPr/>
          <p:nvPr/>
        </p:nvSpPr>
        <p:spPr>
          <a:xfrm>
            <a:off x="5694312" y="3201532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rplV</a:t>
            </a:r>
            <a:r>
              <a:rPr lang="en-US" sz="1200" dirty="0"/>
              <a:t> FTL_0241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88F44D4-88B6-4D08-8CF4-38A28486E8B8}"/>
              </a:ext>
            </a:extLst>
          </p:cNvPr>
          <p:cNvSpPr txBox="1"/>
          <p:nvPr/>
        </p:nvSpPr>
        <p:spPr>
          <a:xfrm>
            <a:off x="5800224" y="307040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L22</a:t>
            </a:r>
          </a:p>
        </p:txBody>
      </p:sp>
      <p:sp>
        <p:nvSpPr>
          <p:cNvPr id="59" name="Arrow: Right 58">
            <a:extLst>
              <a:ext uri="{FF2B5EF4-FFF2-40B4-BE49-F238E27FC236}">
                <a16:creationId xmlns:a16="http://schemas.microsoft.com/office/drawing/2014/main" id="{DB593749-EBE6-4C68-A4D2-A73799965577}"/>
              </a:ext>
            </a:extLst>
          </p:cNvPr>
          <p:cNvSpPr/>
          <p:nvPr/>
        </p:nvSpPr>
        <p:spPr>
          <a:xfrm>
            <a:off x="6570902" y="3190642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rpsC</a:t>
            </a:r>
            <a:r>
              <a:rPr lang="en-US" sz="1200" dirty="0"/>
              <a:t> FTL_0242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81AECCF-E99F-44C6-AFAB-8BD1B1212F9A}"/>
              </a:ext>
            </a:extLst>
          </p:cNvPr>
          <p:cNvSpPr txBox="1"/>
          <p:nvPr/>
        </p:nvSpPr>
        <p:spPr>
          <a:xfrm>
            <a:off x="6676814" y="305951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S3</a:t>
            </a:r>
          </a:p>
        </p:txBody>
      </p: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B58266D4-42D8-4549-8524-B6654BF92309}"/>
              </a:ext>
            </a:extLst>
          </p:cNvPr>
          <p:cNvSpPr/>
          <p:nvPr/>
        </p:nvSpPr>
        <p:spPr>
          <a:xfrm>
            <a:off x="7438468" y="3181526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rplP</a:t>
            </a:r>
            <a:r>
              <a:rPr lang="en-US" sz="1200" dirty="0"/>
              <a:t> FTL_0243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E964C04-6C85-4CFA-A7CB-EB17955C1528}"/>
              </a:ext>
            </a:extLst>
          </p:cNvPr>
          <p:cNvSpPr txBox="1"/>
          <p:nvPr/>
        </p:nvSpPr>
        <p:spPr>
          <a:xfrm>
            <a:off x="7544380" y="305951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L16</a:t>
            </a:r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CCCB810A-0D7A-480B-8912-80A14B235787}"/>
              </a:ext>
            </a:extLst>
          </p:cNvPr>
          <p:cNvSpPr/>
          <p:nvPr/>
        </p:nvSpPr>
        <p:spPr>
          <a:xfrm>
            <a:off x="8293209" y="3179752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rpmC</a:t>
            </a:r>
            <a:r>
              <a:rPr lang="en-US" sz="1200" dirty="0"/>
              <a:t> FTL_0244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046ABF2-DFA5-45C2-AB91-29C7A0A096D9}"/>
              </a:ext>
            </a:extLst>
          </p:cNvPr>
          <p:cNvSpPr txBox="1"/>
          <p:nvPr/>
        </p:nvSpPr>
        <p:spPr>
          <a:xfrm>
            <a:off x="8399121" y="304862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L29</a:t>
            </a:r>
          </a:p>
        </p:txBody>
      </p:sp>
      <p:sp>
        <p:nvSpPr>
          <p:cNvPr id="65" name="Arrow: Right 64">
            <a:extLst>
              <a:ext uri="{FF2B5EF4-FFF2-40B4-BE49-F238E27FC236}">
                <a16:creationId xmlns:a16="http://schemas.microsoft.com/office/drawing/2014/main" id="{A8E98F80-4FF2-482E-9796-B47AFCAC6E3B}"/>
              </a:ext>
            </a:extLst>
          </p:cNvPr>
          <p:cNvSpPr/>
          <p:nvPr/>
        </p:nvSpPr>
        <p:spPr>
          <a:xfrm>
            <a:off x="9162708" y="3171951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rpsQ</a:t>
            </a:r>
            <a:r>
              <a:rPr lang="en-US" sz="1200" dirty="0"/>
              <a:t> FTL_0245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E9D777F-6991-4F11-AC44-8E10737AC8AD}"/>
              </a:ext>
            </a:extLst>
          </p:cNvPr>
          <p:cNvSpPr txBox="1"/>
          <p:nvPr/>
        </p:nvSpPr>
        <p:spPr>
          <a:xfrm>
            <a:off x="9268620" y="3040823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S17</a:t>
            </a:r>
          </a:p>
        </p:txBody>
      </p:sp>
      <p:sp>
        <p:nvSpPr>
          <p:cNvPr id="67" name="Arrow: Right 66">
            <a:extLst>
              <a:ext uri="{FF2B5EF4-FFF2-40B4-BE49-F238E27FC236}">
                <a16:creationId xmlns:a16="http://schemas.microsoft.com/office/drawing/2014/main" id="{C8649109-9CEC-40FD-9A59-0F8B74C8A583}"/>
              </a:ext>
            </a:extLst>
          </p:cNvPr>
          <p:cNvSpPr/>
          <p:nvPr/>
        </p:nvSpPr>
        <p:spPr>
          <a:xfrm>
            <a:off x="10070962" y="3178479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rplN</a:t>
            </a:r>
            <a:r>
              <a:rPr lang="en-US" sz="1200" dirty="0"/>
              <a:t> FTL_0246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0663555-147D-45CF-9B93-F5D0C525F982}"/>
              </a:ext>
            </a:extLst>
          </p:cNvPr>
          <p:cNvSpPr txBox="1"/>
          <p:nvPr/>
        </p:nvSpPr>
        <p:spPr>
          <a:xfrm>
            <a:off x="10150747" y="3029933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L14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D9E6176-BCA0-41BD-AB16-A97FD51D59CA}"/>
              </a:ext>
            </a:extLst>
          </p:cNvPr>
          <p:cNvCxnSpPr>
            <a:cxnSpLocks/>
          </p:cNvCxnSpPr>
          <p:nvPr/>
        </p:nvCxnSpPr>
        <p:spPr>
          <a:xfrm flipV="1">
            <a:off x="237157" y="4592443"/>
            <a:ext cx="11007638" cy="151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Arrow: Right 69">
            <a:extLst>
              <a:ext uri="{FF2B5EF4-FFF2-40B4-BE49-F238E27FC236}">
                <a16:creationId xmlns:a16="http://schemas.microsoft.com/office/drawing/2014/main" id="{F2866898-E88E-411F-A24B-68A0C4483B20}"/>
              </a:ext>
            </a:extLst>
          </p:cNvPr>
          <p:cNvSpPr/>
          <p:nvPr/>
        </p:nvSpPr>
        <p:spPr>
          <a:xfrm>
            <a:off x="382051" y="4112093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rplX</a:t>
            </a:r>
            <a:r>
              <a:rPr lang="en-US" sz="1200" dirty="0"/>
              <a:t> FTL_0247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7FB9910-B279-49D2-A7A9-08952CC9B920}"/>
              </a:ext>
            </a:extLst>
          </p:cNvPr>
          <p:cNvSpPr txBox="1"/>
          <p:nvPr/>
        </p:nvSpPr>
        <p:spPr>
          <a:xfrm>
            <a:off x="487963" y="3972255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L24</a:t>
            </a:r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60EF12E4-7618-4030-9A2E-B6AB8060DE64}"/>
              </a:ext>
            </a:extLst>
          </p:cNvPr>
          <p:cNvSpPr/>
          <p:nvPr/>
        </p:nvSpPr>
        <p:spPr>
          <a:xfrm>
            <a:off x="1270040" y="4093082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rplE</a:t>
            </a:r>
            <a:r>
              <a:rPr lang="en-US" sz="1200" dirty="0"/>
              <a:t> FTL_0248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B5E2C50-58ED-48C1-BC3F-45B496CE5D3E}"/>
              </a:ext>
            </a:extLst>
          </p:cNvPr>
          <p:cNvSpPr txBox="1"/>
          <p:nvPr/>
        </p:nvSpPr>
        <p:spPr>
          <a:xfrm>
            <a:off x="1375952" y="395324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L5</a:t>
            </a:r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EEC241E7-17CA-4E1A-A0CA-3B2D01E8BE61}"/>
              </a:ext>
            </a:extLst>
          </p:cNvPr>
          <p:cNvSpPr/>
          <p:nvPr/>
        </p:nvSpPr>
        <p:spPr>
          <a:xfrm>
            <a:off x="2138587" y="4072269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rpsN</a:t>
            </a:r>
            <a:r>
              <a:rPr lang="en-US" sz="1200" dirty="0"/>
              <a:t> FTL_0249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87917A5-D386-40A7-9BB0-4CC3E1B742D2}"/>
              </a:ext>
            </a:extLst>
          </p:cNvPr>
          <p:cNvSpPr txBox="1"/>
          <p:nvPr/>
        </p:nvSpPr>
        <p:spPr>
          <a:xfrm>
            <a:off x="2244499" y="3932431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S14</a:t>
            </a:r>
          </a:p>
        </p:txBody>
      </p:sp>
      <p:sp>
        <p:nvSpPr>
          <p:cNvPr id="76" name="Arrow: Right 75">
            <a:extLst>
              <a:ext uri="{FF2B5EF4-FFF2-40B4-BE49-F238E27FC236}">
                <a16:creationId xmlns:a16="http://schemas.microsoft.com/office/drawing/2014/main" id="{2AD1E405-82D8-44D1-A0DF-D2900205F65D}"/>
              </a:ext>
            </a:extLst>
          </p:cNvPr>
          <p:cNvSpPr/>
          <p:nvPr/>
        </p:nvSpPr>
        <p:spPr>
          <a:xfrm>
            <a:off x="3013530" y="4045391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rpsH</a:t>
            </a:r>
            <a:r>
              <a:rPr lang="en-US" sz="1200" dirty="0"/>
              <a:t> FTL_0250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33DB79F-2FA6-4F26-A83B-A5D113C7D231}"/>
              </a:ext>
            </a:extLst>
          </p:cNvPr>
          <p:cNvSpPr txBox="1"/>
          <p:nvPr/>
        </p:nvSpPr>
        <p:spPr>
          <a:xfrm>
            <a:off x="3119442" y="3905553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S8</a:t>
            </a:r>
          </a:p>
        </p:txBody>
      </p:sp>
      <p:sp>
        <p:nvSpPr>
          <p:cNvPr id="80" name="Arrow: Right 79">
            <a:extLst>
              <a:ext uri="{FF2B5EF4-FFF2-40B4-BE49-F238E27FC236}">
                <a16:creationId xmlns:a16="http://schemas.microsoft.com/office/drawing/2014/main" id="{9E4D77B3-46FB-4B08-ABA9-42C6CF3DB371}"/>
              </a:ext>
            </a:extLst>
          </p:cNvPr>
          <p:cNvSpPr/>
          <p:nvPr/>
        </p:nvSpPr>
        <p:spPr>
          <a:xfrm>
            <a:off x="3866092" y="4054132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rplF</a:t>
            </a:r>
            <a:r>
              <a:rPr lang="en-US" sz="1200" dirty="0"/>
              <a:t> FTL_0251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193044C-A10B-4741-AF08-1F93785698B9}"/>
              </a:ext>
            </a:extLst>
          </p:cNvPr>
          <p:cNvSpPr txBox="1"/>
          <p:nvPr/>
        </p:nvSpPr>
        <p:spPr>
          <a:xfrm>
            <a:off x="3972004" y="391429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L6</a:t>
            </a:r>
          </a:p>
        </p:txBody>
      </p:sp>
      <p:sp>
        <p:nvSpPr>
          <p:cNvPr id="82" name="Arrow: Right 81">
            <a:extLst>
              <a:ext uri="{FF2B5EF4-FFF2-40B4-BE49-F238E27FC236}">
                <a16:creationId xmlns:a16="http://schemas.microsoft.com/office/drawing/2014/main" id="{AFD3CA72-542D-4869-8E7C-238BC3D04D2B}"/>
              </a:ext>
            </a:extLst>
          </p:cNvPr>
          <p:cNvSpPr/>
          <p:nvPr/>
        </p:nvSpPr>
        <p:spPr>
          <a:xfrm>
            <a:off x="4772779" y="4044812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rplR</a:t>
            </a:r>
            <a:r>
              <a:rPr lang="en-US" sz="1200" dirty="0"/>
              <a:t> FTL_0252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861E89D-DF20-4335-9403-67456434C408}"/>
              </a:ext>
            </a:extLst>
          </p:cNvPr>
          <p:cNvSpPr txBox="1"/>
          <p:nvPr/>
        </p:nvSpPr>
        <p:spPr>
          <a:xfrm>
            <a:off x="4878691" y="390497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L18</a:t>
            </a:r>
          </a:p>
        </p:txBody>
      </p:sp>
      <p:sp>
        <p:nvSpPr>
          <p:cNvPr id="84" name="Arrow: Right 83">
            <a:extLst>
              <a:ext uri="{FF2B5EF4-FFF2-40B4-BE49-F238E27FC236}">
                <a16:creationId xmlns:a16="http://schemas.microsoft.com/office/drawing/2014/main" id="{BC122531-D16C-4553-AC76-40B73DCF3531}"/>
              </a:ext>
            </a:extLst>
          </p:cNvPr>
          <p:cNvSpPr/>
          <p:nvPr/>
        </p:nvSpPr>
        <p:spPr>
          <a:xfrm>
            <a:off x="5647564" y="4044812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rpsE</a:t>
            </a:r>
            <a:r>
              <a:rPr lang="en-US" sz="1200" dirty="0"/>
              <a:t> FTL_0253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40C4AFB-3B07-4EEE-9219-319251FEC369}"/>
              </a:ext>
            </a:extLst>
          </p:cNvPr>
          <p:cNvSpPr txBox="1"/>
          <p:nvPr/>
        </p:nvSpPr>
        <p:spPr>
          <a:xfrm>
            <a:off x="5753476" y="390497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S5</a:t>
            </a:r>
          </a:p>
        </p:txBody>
      </p:sp>
      <p:sp>
        <p:nvSpPr>
          <p:cNvPr id="86" name="Arrow: Right 85">
            <a:extLst>
              <a:ext uri="{FF2B5EF4-FFF2-40B4-BE49-F238E27FC236}">
                <a16:creationId xmlns:a16="http://schemas.microsoft.com/office/drawing/2014/main" id="{E8C79BEC-9E81-4E36-B792-1ABF383EC820}"/>
              </a:ext>
            </a:extLst>
          </p:cNvPr>
          <p:cNvSpPr/>
          <p:nvPr/>
        </p:nvSpPr>
        <p:spPr>
          <a:xfrm>
            <a:off x="6522349" y="4039435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rpmD</a:t>
            </a:r>
            <a:r>
              <a:rPr lang="en-US" sz="1200" dirty="0"/>
              <a:t> FTL_0254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236BB47-5855-4A67-BF4C-58E550F945FA}"/>
              </a:ext>
            </a:extLst>
          </p:cNvPr>
          <p:cNvSpPr txBox="1"/>
          <p:nvPr/>
        </p:nvSpPr>
        <p:spPr>
          <a:xfrm>
            <a:off x="6628261" y="3899597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L30</a:t>
            </a:r>
          </a:p>
        </p:txBody>
      </p:sp>
      <p:sp>
        <p:nvSpPr>
          <p:cNvPr id="88" name="Arrow: Right 87">
            <a:extLst>
              <a:ext uri="{FF2B5EF4-FFF2-40B4-BE49-F238E27FC236}">
                <a16:creationId xmlns:a16="http://schemas.microsoft.com/office/drawing/2014/main" id="{7B2AFB83-AC0A-4443-A5F7-67384388C22F}"/>
              </a:ext>
            </a:extLst>
          </p:cNvPr>
          <p:cNvSpPr/>
          <p:nvPr/>
        </p:nvSpPr>
        <p:spPr>
          <a:xfrm>
            <a:off x="7374911" y="4059100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rplO</a:t>
            </a:r>
            <a:r>
              <a:rPr lang="en-US" sz="1200" dirty="0"/>
              <a:t> FTL_0255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1B1F9E7-D824-4362-8F88-C02E0BE7FC74}"/>
              </a:ext>
            </a:extLst>
          </p:cNvPr>
          <p:cNvSpPr txBox="1"/>
          <p:nvPr/>
        </p:nvSpPr>
        <p:spPr>
          <a:xfrm>
            <a:off x="7480823" y="3919262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L15</a:t>
            </a:r>
          </a:p>
        </p:txBody>
      </p:sp>
      <p:sp>
        <p:nvSpPr>
          <p:cNvPr id="90" name="Arrow: Right 89">
            <a:extLst>
              <a:ext uri="{FF2B5EF4-FFF2-40B4-BE49-F238E27FC236}">
                <a16:creationId xmlns:a16="http://schemas.microsoft.com/office/drawing/2014/main" id="{E120FF77-4022-43E4-9139-BC6E1230AF81}"/>
              </a:ext>
            </a:extLst>
          </p:cNvPr>
          <p:cNvSpPr/>
          <p:nvPr/>
        </p:nvSpPr>
        <p:spPr>
          <a:xfrm>
            <a:off x="8220920" y="4055192"/>
            <a:ext cx="1005840" cy="649224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secY</a:t>
            </a:r>
            <a:r>
              <a:rPr lang="en-US" sz="1200" dirty="0">
                <a:solidFill>
                  <a:schemeClr val="tx1"/>
                </a:solidFill>
              </a:rPr>
              <a:t> FTL_0256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808A172-0ADB-4D04-ABAE-15E1DADAC419}"/>
              </a:ext>
            </a:extLst>
          </p:cNvPr>
          <p:cNvSpPr txBox="1"/>
          <p:nvPr/>
        </p:nvSpPr>
        <p:spPr>
          <a:xfrm>
            <a:off x="8119018" y="3716605"/>
            <a:ext cx="134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Preprotein translocase</a:t>
            </a:r>
          </a:p>
        </p:txBody>
      </p:sp>
      <p:sp>
        <p:nvSpPr>
          <p:cNvPr id="92" name="Arrow: Right 91">
            <a:extLst>
              <a:ext uri="{FF2B5EF4-FFF2-40B4-BE49-F238E27FC236}">
                <a16:creationId xmlns:a16="http://schemas.microsoft.com/office/drawing/2014/main" id="{4281E920-885A-4A3B-9DD9-BBF9F5106ADF}"/>
              </a:ext>
            </a:extLst>
          </p:cNvPr>
          <p:cNvSpPr/>
          <p:nvPr/>
        </p:nvSpPr>
        <p:spPr>
          <a:xfrm>
            <a:off x="9156383" y="4054132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rpmJ</a:t>
            </a:r>
            <a:r>
              <a:rPr lang="en-US" sz="1200" dirty="0"/>
              <a:t> FTL_0257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CA3E44E-429C-4CD2-BBAE-563D822258E7}"/>
              </a:ext>
            </a:extLst>
          </p:cNvPr>
          <p:cNvSpPr txBox="1"/>
          <p:nvPr/>
        </p:nvSpPr>
        <p:spPr>
          <a:xfrm>
            <a:off x="9262295" y="391429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L36</a:t>
            </a:r>
          </a:p>
        </p:txBody>
      </p:sp>
      <p:sp>
        <p:nvSpPr>
          <p:cNvPr id="94" name="Arrow: Right 93">
            <a:extLst>
              <a:ext uri="{FF2B5EF4-FFF2-40B4-BE49-F238E27FC236}">
                <a16:creationId xmlns:a16="http://schemas.microsoft.com/office/drawing/2014/main" id="{689C980D-BD4E-4F30-9474-A70216A51C23}"/>
              </a:ext>
            </a:extLst>
          </p:cNvPr>
          <p:cNvSpPr/>
          <p:nvPr/>
        </p:nvSpPr>
        <p:spPr>
          <a:xfrm>
            <a:off x="10038219" y="4054294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rpsM</a:t>
            </a:r>
            <a:r>
              <a:rPr lang="en-US" sz="1200" dirty="0"/>
              <a:t> FTL_0258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183114A-C094-4DCB-9181-D9F6FA5FCDEF}"/>
              </a:ext>
            </a:extLst>
          </p:cNvPr>
          <p:cNvSpPr txBox="1"/>
          <p:nvPr/>
        </p:nvSpPr>
        <p:spPr>
          <a:xfrm>
            <a:off x="10144131" y="3914456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S13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359EAEF-5099-4B96-B061-2BA7865E84E1}"/>
              </a:ext>
            </a:extLst>
          </p:cNvPr>
          <p:cNvCxnSpPr>
            <a:cxnSpLocks/>
          </p:cNvCxnSpPr>
          <p:nvPr/>
        </p:nvCxnSpPr>
        <p:spPr>
          <a:xfrm flipV="1">
            <a:off x="237157" y="5427013"/>
            <a:ext cx="4160666" cy="202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Arrow: Right 96">
            <a:extLst>
              <a:ext uri="{FF2B5EF4-FFF2-40B4-BE49-F238E27FC236}">
                <a16:creationId xmlns:a16="http://schemas.microsoft.com/office/drawing/2014/main" id="{099AA1FC-A988-42AF-95A2-89EDB055FB9D}"/>
              </a:ext>
            </a:extLst>
          </p:cNvPr>
          <p:cNvSpPr/>
          <p:nvPr/>
        </p:nvSpPr>
        <p:spPr>
          <a:xfrm>
            <a:off x="382051" y="4934278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rpsK</a:t>
            </a:r>
            <a:r>
              <a:rPr lang="en-US" sz="1200" dirty="0"/>
              <a:t> FTL_0259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E458842-2F20-48D5-A628-692741A2A92D}"/>
              </a:ext>
            </a:extLst>
          </p:cNvPr>
          <p:cNvSpPr txBox="1"/>
          <p:nvPr/>
        </p:nvSpPr>
        <p:spPr>
          <a:xfrm>
            <a:off x="487963" y="4811851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S11</a:t>
            </a:r>
          </a:p>
        </p:txBody>
      </p:sp>
      <p:sp>
        <p:nvSpPr>
          <p:cNvPr id="99" name="Arrow: Right 98">
            <a:extLst>
              <a:ext uri="{FF2B5EF4-FFF2-40B4-BE49-F238E27FC236}">
                <a16:creationId xmlns:a16="http://schemas.microsoft.com/office/drawing/2014/main" id="{FF1F2243-9F81-4987-9638-39402D06E0A0}"/>
              </a:ext>
            </a:extLst>
          </p:cNvPr>
          <p:cNvSpPr/>
          <p:nvPr/>
        </p:nvSpPr>
        <p:spPr>
          <a:xfrm>
            <a:off x="1292729" y="4911958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rpsD</a:t>
            </a:r>
            <a:r>
              <a:rPr lang="en-US" sz="1200" dirty="0"/>
              <a:t> FTL_0260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E186388-CFC7-4FC3-9573-074EAFC3F5FB}"/>
              </a:ext>
            </a:extLst>
          </p:cNvPr>
          <p:cNvSpPr txBox="1"/>
          <p:nvPr/>
        </p:nvSpPr>
        <p:spPr>
          <a:xfrm>
            <a:off x="1398641" y="4789531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S4</a:t>
            </a:r>
          </a:p>
        </p:txBody>
      </p:sp>
      <p:sp>
        <p:nvSpPr>
          <p:cNvPr id="101" name="Arrow: Right 100">
            <a:extLst>
              <a:ext uri="{FF2B5EF4-FFF2-40B4-BE49-F238E27FC236}">
                <a16:creationId xmlns:a16="http://schemas.microsoft.com/office/drawing/2014/main" id="{9D8317EF-F220-47B6-9397-C1E50131195A}"/>
              </a:ext>
            </a:extLst>
          </p:cNvPr>
          <p:cNvSpPr/>
          <p:nvPr/>
        </p:nvSpPr>
        <p:spPr>
          <a:xfrm>
            <a:off x="2201027" y="4905565"/>
            <a:ext cx="1005840" cy="649224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rpoA</a:t>
            </a:r>
            <a:r>
              <a:rPr lang="en-US" sz="1200" dirty="0">
                <a:solidFill>
                  <a:schemeClr val="tx1"/>
                </a:solidFill>
              </a:rPr>
              <a:t> FTL_0261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B96AF69-365C-4474-88CB-5C5AE020F9AA}"/>
              </a:ext>
            </a:extLst>
          </p:cNvPr>
          <p:cNvSpPr txBox="1"/>
          <p:nvPr/>
        </p:nvSpPr>
        <p:spPr>
          <a:xfrm>
            <a:off x="2187086" y="4599086"/>
            <a:ext cx="1219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RNA polymerase subunit A</a:t>
            </a:r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54EFC02B-6B79-48FB-8ACA-0239DEB15A06}"/>
              </a:ext>
            </a:extLst>
          </p:cNvPr>
          <p:cNvSpPr/>
          <p:nvPr/>
        </p:nvSpPr>
        <p:spPr>
          <a:xfrm>
            <a:off x="145103" y="1757731"/>
            <a:ext cx="11558933" cy="40857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Arrow: Right 114">
            <a:extLst>
              <a:ext uri="{FF2B5EF4-FFF2-40B4-BE49-F238E27FC236}">
                <a16:creationId xmlns:a16="http://schemas.microsoft.com/office/drawing/2014/main" id="{EDDF1C28-F545-4B36-8E38-F81CEBAE3A64}"/>
              </a:ext>
            </a:extLst>
          </p:cNvPr>
          <p:cNvSpPr/>
          <p:nvPr/>
        </p:nvSpPr>
        <p:spPr>
          <a:xfrm>
            <a:off x="3151187" y="4897806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rplQ</a:t>
            </a:r>
            <a:r>
              <a:rPr lang="en-US" sz="1200" dirty="0"/>
              <a:t> FTL_0262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14994CA2-58F9-4247-A678-108D8F41CB14}"/>
              </a:ext>
            </a:extLst>
          </p:cNvPr>
          <p:cNvSpPr txBox="1"/>
          <p:nvPr/>
        </p:nvSpPr>
        <p:spPr>
          <a:xfrm>
            <a:off x="3257099" y="4775379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L17</a:t>
            </a:r>
          </a:p>
        </p:txBody>
      </p:sp>
    </p:spTree>
    <p:extLst>
      <p:ext uri="{BB962C8B-B14F-4D97-AF65-F5344CB8AC3E}">
        <p14:creationId xmlns:p14="http://schemas.microsoft.com/office/powerpoint/2010/main" val="3916878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34FD3066-AE77-4B4C-815F-B9121C08D56B}"/>
              </a:ext>
            </a:extLst>
          </p:cNvPr>
          <p:cNvSpPr/>
          <p:nvPr/>
        </p:nvSpPr>
        <p:spPr>
          <a:xfrm>
            <a:off x="145104" y="425319"/>
            <a:ext cx="9564954" cy="136864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4FD840EC-BCDF-4991-83BB-8EAC6B6E2DBE}"/>
              </a:ext>
            </a:extLst>
          </p:cNvPr>
          <p:cNvSpPr/>
          <p:nvPr/>
        </p:nvSpPr>
        <p:spPr>
          <a:xfrm>
            <a:off x="3987692" y="919886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FTL_1028</a:t>
            </a:r>
          </a:p>
        </p:txBody>
      </p:sp>
      <p:sp>
        <p:nvSpPr>
          <p:cNvPr id="62" name="Arrow: Right 61">
            <a:extLst>
              <a:ext uri="{FF2B5EF4-FFF2-40B4-BE49-F238E27FC236}">
                <a16:creationId xmlns:a16="http://schemas.microsoft.com/office/drawing/2014/main" id="{E963B3F6-0A34-44EF-9CD4-1548354F84FE}"/>
              </a:ext>
            </a:extLst>
          </p:cNvPr>
          <p:cNvSpPr/>
          <p:nvPr/>
        </p:nvSpPr>
        <p:spPr>
          <a:xfrm>
            <a:off x="4889382" y="905834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pilF</a:t>
            </a:r>
            <a:r>
              <a:rPr lang="en-US" sz="1200" dirty="0">
                <a:solidFill>
                  <a:schemeClr val="tx1"/>
                </a:solidFill>
              </a:rPr>
              <a:t> FTL_1029</a:t>
            </a:r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99B01C49-7467-4999-AF0E-1B9CE82D5348}"/>
              </a:ext>
            </a:extLst>
          </p:cNvPr>
          <p:cNvSpPr/>
          <p:nvPr/>
        </p:nvSpPr>
        <p:spPr>
          <a:xfrm>
            <a:off x="5741815" y="896833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rsuA</a:t>
            </a:r>
            <a:r>
              <a:rPr lang="en-US" sz="1200" dirty="0">
                <a:solidFill>
                  <a:schemeClr val="tx1"/>
                </a:solidFill>
              </a:rPr>
              <a:t> FTL_1030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01FC332-300B-445E-A198-04DC0D6B712B}"/>
              </a:ext>
            </a:extLst>
          </p:cNvPr>
          <p:cNvGrpSpPr/>
          <p:nvPr/>
        </p:nvGrpSpPr>
        <p:grpSpPr>
          <a:xfrm>
            <a:off x="298117" y="431335"/>
            <a:ext cx="8968063" cy="1173660"/>
            <a:chOff x="237157" y="2712981"/>
            <a:chExt cx="8968063" cy="1173660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B83824D-B572-4220-A7D6-AB5306A7AA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7157" y="3699253"/>
              <a:ext cx="8669340" cy="513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Arrow: Right 33">
              <a:extLst>
                <a:ext uri="{FF2B5EF4-FFF2-40B4-BE49-F238E27FC236}">
                  <a16:creationId xmlns:a16="http://schemas.microsoft.com/office/drawing/2014/main" id="{B766AA46-609F-4DEC-AD26-CB567B25BEED}"/>
                </a:ext>
              </a:extLst>
            </p:cNvPr>
            <p:cNvSpPr/>
            <p:nvPr/>
          </p:nvSpPr>
          <p:spPr>
            <a:xfrm>
              <a:off x="356308" y="3237417"/>
              <a:ext cx="1005840" cy="6492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/>
                <a:t>rpsF</a:t>
              </a:r>
              <a:r>
                <a:rPr lang="en-US" sz="1200" dirty="0"/>
                <a:t> FTL_1024</a:t>
              </a:r>
            </a:p>
          </p:txBody>
        </p:sp>
        <p:sp>
          <p:nvSpPr>
            <p:cNvPr id="35" name="Arrow: Right 34">
              <a:extLst>
                <a:ext uri="{FF2B5EF4-FFF2-40B4-BE49-F238E27FC236}">
                  <a16:creationId xmlns:a16="http://schemas.microsoft.com/office/drawing/2014/main" id="{450B8D8E-583C-4C99-96E6-D3FE52137ADC}"/>
                </a:ext>
              </a:extLst>
            </p:cNvPr>
            <p:cNvSpPr/>
            <p:nvPr/>
          </p:nvSpPr>
          <p:spPr>
            <a:xfrm>
              <a:off x="1270216" y="3203470"/>
              <a:ext cx="1005840" cy="6492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/>
                <a:t>rpsR</a:t>
              </a:r>
              <a:endParaRPr lang="en-US" sz="1200" dirty="0"/>
            </a:p>
            <a:p>
              <a:pPr algn="ctr"/>
              <a:r>
                <a:rPr lang="en-US" sz="1200" dirty="0"/>
                <a:t>FTL_1025</a:t>
              </a:r>
            </a:p>
          </p:txBody>
        </p:sp>
        <p:sp>
          <p:nvSpPr>
            <p:cNvPr id="36" name="Arrow: Right 35">
              <a:extLst>
                <a:ext uri="{FF2B5EF4-FFF2-40B4-BE49-F238E27FC236}">
                  <a16:creationId xmlns:a16="http://schemas.microsoft.com/office/drawing/2014/main" id="{49A9E392-70FC-428D-A5AF-B380DA95B329}"/>
                </a:ext>
              </a:extLst>
            </p:cNvPr>
            <p:cNvSpPr/>
            <p:nvPr/>
          </p:nvSpPr>
          <p:spPr>
            <a:xfrm>
              <a:off x="2157745" y="3214360"/>
              <a:ext cx="1005840" cy="6492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/>
                <a:t>rplI</a:t>
              </a:r>
              <a:r>
                <a:rPr lang="en-US" sz="1200" dirty="0"/>
                <a:t> FTL_1026</a:t>
              </a:r>
            </a:p>
          </p:txBody>
        </p:sp>
        <p:sp>
          <p:nvSpPr>
            <p:cNvPr id="37" name="Arrow: Right 36">
              <a:extLst>
                <a:ext uri="{FF2B5EF4-FFF2-40B4-BE49-F238E27FC236}">
                  <a16:creationId xmlns:a16="http://schemas.microsoft.com/office/drawing/2014/main" id="{E7DC47B2-FAFE-4106-8DCB-D08A8E6920EB}"/>
                </a:ext>
              </a:extLst>
            </p:cNvPr>
            <p:cNvSpPr/>
            <p:nvPr/>
          </p:nvSpPr>
          <p:spPr>
            <a:xfrm>
              <a:off x="3045274" y="3203470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dnaB</a:t>
              </a:r>
              <a:r>
                <a:rPr lang="en-US" sz="1200" dirty="0">
                  <a:solidFill>
                    <a:schemeClr val="tx1"/>
                  </a:solidFill>
                </a:rPr>
                <a:t> FTL_1027</a:t>
              </a:r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F4A1604-BF7C-471D-A96E-02896E329C49}"/>
                </a:ext>
              </a:extLst>
            </p:cNvPr>
            <p:cNvGrpSpPr/>
            <p:nvPr/>
          </p:nvGrpSpPr>
          <p:grpSpPr>
            <a:xfrm>
              <a:off x="487964" y="2712981"/>
              <a:ext cx="8717256" cy="702607"/>
              <a:chOff x="487964" y="2712981"/>
              <a:chExt cx="8717256" cy="702607"/>
            </a:xfrm>
          </p:grpSpPr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B6EA9C6-E25F-47C9-ABDF-EE4A22EF4005}"/>
                  </a:ext>
                </a:extLst>
              </p:cNvPr>
              <p:cNvSpPr txBox="1"/>
              <p:nvPr/>
            </p:nvSpPr>
            <p:spPr>
              <a:xfrm>
                <a:off x="487964" y="3019410"/>
                <a:ext cx="60899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S6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30E5701-821B-46E9-A1F3-F52DC5BBF40A}"/>
                  </a:ext>
                </a:extLst>
              </p:cNvPr>
              <p:cNvSpPr txBox="1"/>
              <p:nvPr/>
            </p:nvSpPr>
            <p:spPr>
              <a:xfrm>
                <a:off x="1431222" y="3014858"/>
                <a:ext cx="60899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S18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1AD5D54A-3D13-4756-898B-AEF7243FC8E0}"/>
                  </a:ext>
                </a:extLst>
              </p:cNvPr>
              <p:cNvSpPr txBox="1"/>
              <p:nvPr/>
            </p:nvSpPr>
            <p:spPr>
              <a:xfrm>
                <a:off x="2289399" y="2996353"/>
                <a:ext cx="60899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L9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1235B470-6EB7-4B22-8297-DF4AA4018734}"/>
                  </a:ext>
                </a:extLst>
              </p:cNvPr>
              <p:cNvSpPr txBox="1"/>
              <p:nvPr/>
            </p:nvSpPr>
            <p:spPr>
              <a:xfrm>
                <a:off x="2976500" y="2715028"/>
                <a:ext cx="90355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Replicative DNA helicase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BD098961-15BE-44DD-A3E1-FBDB9D8CF1BF}"/>
                  </a:ext>
                </a:extLst>
              </p:cNvPr>
              <p:cNvSpPr txBox="1"/>
              <p:nvPr/>
            </p:nvSpPr>
            <p:spPr>
              <a:xfrm>
                <a:off x="3829453" y="2769257"/>
                <a:ext cx="113891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Radical SAM superfamily protein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EBE20C7C-CE52-4083-8133-A3B5DB133078}"/>
                  </a:ext>
                </a:extLst>
              </p:cNvPr>
              <p:cNvSpPr txBox="1"/>
              <p:nvPr/>
            </p:nvSpPr>
            <p:spPr>
              <a:xfrm>
                <a:off x="4765254" y="2764956"/>
                <a:ext cx="105277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Type IV pili lipoprotein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55CA2DC5-A187-429C-92DF-3749ED03CED8}"/>
                  </a:ext>
                </a:extLst>
              </p:cNvPr>
              <p:cNvSpPr txBox="1"/>
              <p:nvPr/>
            </p:nvSpPr>
            <p:spPr>
              <a:xfrm>
                <a:off x="5590859" y="2712981"/>
                <a:ext cx="11032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Ribosomal large subunit </a:t>
                </a:r>
                <a:r>
                  <a:rPr lang="en-US" sz="1200" dirty="0" err="1"/>
                  <a:t>pseudouridine</a:t>
                </a:r>
                <a:endParaRPr lang="en-US" sz="1200" dirty="0"/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BD309443-2602-43E2-B98B-1455A2B06519}"/>
                  </a:ext>
                </a:extLst>
              </p:cNvPr>
              <p:cNvSpPr txBox="1"/>
              <p:nvPr/>
            </p:nvSpPr>
            <p:spPr>
              <a:xfrm>
                <a:off x="6546745" y="2735641"/>
                <a:ext cx="10219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Hypothetical protein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C67EAF90-46FD-4C46-A179-4EF84522B0FF}"/>
                  </a:ext>
                </a:extLst>
              </p:cNvPr>
              <p:cNvSpPr txBox="1"/>
              <p:nvPr/>
            </p:nvSpPr>
            <p:spPr>
              <a:xfrm>
                <a:off x="7389541" y="2726568"/>
                <a:ext cx="181567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Ribosomal-protein-alanine acetyltransferase</a:t>
                </a:r>
              </a:p>
            </p:txBody>
          </p:sp>
        </p:grpSp>
      </p:grpSp>
      <p:sp>
        <p:nvSpPr>
          <p:cNvPr id="64" name="Arrow: Right 63">
            <a:extLst>
              <a:ext uri="{FF2B5EF4-FFF2-40B4-BE49-F238E27FC236}">
                <a16:creationId xmlns:a16="http://schemas.microsoft.com/office/drawing/2014/main" id="{07D1E0BD-B960-47D9-B8A7-E129C72E42B7}"/>
              </a:ext>
            </a:extLst>
          </p:cNvPr>
          <p:cNvSpPr/>
          <p:nvPr/>
        </p:nvSpPr>
        <p:spPr>
          <a:xfrm>
            <a:off x="6641173" y="890305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FTL_1031</a:t>
            </a:r>
          </a:p>
        </p:txBody>
      </p:sp>
      <p:sp>
        <p:nvSpPr>
          <p:cNvPr id="65" name="Arrow: Right 64">
            <a:extLst>
              <a:ext uri="{FF2B5EF4-FFF2-40B4-BE49-F238E27FC236}">
                <a16:creationId xmlns:a16="http://schemas.microsoft.com/office/drawing/2014/main" id="{2BFF4BBB-9E97-485B-8B21-EA7A200EE90A}"/>
              </a:ext>
            </a:extLst>
          </p:cNvPr>
          <p:cNvSpPr/>
          <p:nvPr/>
        </p:nvSpPr>
        <p:spPr>
          <a:xfrm>
            <a:off x="7476013" y="890305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rimI</a:t>
            </a:r>
            <a:r>
              <a:rPr lang="en-US" sz="1200" dirty="0">
                <a:solidFill>
                  <a:schemeClr val="tx1"/>
                </a:solidFill>
              </a:rPr>
              <a:t> FTL_1032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B05F17D5-3640-49BD-9C8C-00E96A391DCF}"/>
              </a:ext>
            </a:extLst>
          </p:cNvPr>
          <p:cNvGrpSpPr/>
          <p:nvPr/>
        </p:nvGrpSpPr>
        <p:grpSpPr>
          <a:xfrm>
            <a:off x="298117" y="2073844"/>
            <a:ext cx="5893262" cy="1113085"/>
            <a:chOff x="237157" y="2724372"/>
            <a:chExt cx="5893262" cy="1113085"/>
          </a:xfrm>
        </p:grpSpPr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BBCE21A-E039-4036-9070-196B4BA70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7157" y="3722501"/>
              <a:ext cx="5893262" cy="280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Arrow: Right 71">
              <a:extLst>
                <a:ext uri="{FF2B5EF4-FFF2-40B4-BE49-F238E27FC236}">
                  <a16:creationId xmlns:a16="http://schemas.microsoft.com/office/drawing/2014/main" id="{A20D1CEC-9973-4CF9-938E-20B2CB6352DA}"/>
                </a:ext>
              </a:extLst>
            </p:cNvPr>
            <p:cNvSpPr/>
            <p:nvPr/>
          </p:nvSpPr>
          <p:spPr>
            <a:xfrm>
              <a:off x="2157745" y="3188233"/>
              <a:ext cx="1005840" cy="6492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/>
                <a:t>rplM</a:t>
              </a:r>
              <a:r>
                <a:rPr lang="en-US" sz="1200" dirty="0"/>
                <a:t> FTL_1187</a:t>
              </a:r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8B1A41D4-EA4B-4FDE-9695-677B3A7E8E7B}"/>
                </a:ext>
              </a:extLst>
            </p:cNvPr>
            <p:cNvGrpSpPr/>
            <p:nvPr/>
          </p:nvGrpSpPr>
          <p:grpSpPr>
            <a:xfrm>
              <a:off x="321645" y="2724372"/>
              <a:ext cx="2576747" cy="646331"/>
              <a:chOff x="321645" y="2724372"/>
              <a:chExt cx="2576747" cy="646331"/>
            </a:xfrm>
          </p:grpSpPr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24C327E3-1F0E-43DD-9D18-BF9113C68BF5}"/>
                  </a:ext>
                </a:extLst>
              </p:cNvPr>
              <p:cNvSpPr txBox="1"/>
              <p:nvPr/>
            </p:nvSpPr>
            <p:spPr>
              <a:xfrm>
                <a:off x="321645" y="2724372"/>
                <a:ext cx="9352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Membrane-bound lytic murein</a:t>
                </a: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66E28A21-9E50-425D-9C8D-67E6A4B60A98}"/>
                  </a:ext>
                </a:extLst>
              </p:cNvPr>
              <p:cNvSpPr txBox="1"/>
              <p:nvPr/>
            </p:nvSpPr>
            <p:spPr>
              <a:xfrm>
                <a:off x="1176152" y="2743280"/>
                <a:ext cx="10058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Hypothetical protein</a:t>
                </a:r>
              </a:p>
            </p:txBody>
          </p: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E6C5484D-2055-49AB-B260-D4330C3E92FB}"/>
                  </a:ext>
                </a:extLst>
              </p:cNvPr>
              <p:cNvSpPr txBox="1"/>
              <p:nvPr/>
            </p:nvSpPr>
            <p:spPr>
              <a:xfrm>
                <a:off x="2289399" y="2996353"/>
                <a:ext cx="60899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L13</a:t>
                </a:r>
              </a:p>
            </p:txBody>
          </p:sp>
        </p:grpSp>
      </p:grpSp>
      <p:sp>
        <p:nvSpPr>
          <p:cNvPr id="87" name="Arrow: Right 86">
            <a:extLst>
              <a:ext uri="{FF2B5EF4-FFF2-40B4-BE49-F238E27FC236}">
                <a16:creationId xmlns:a16="http://schemas.microsoft.com/office/drawing/2014/main" id="{32919E88-DB09-485A-93FB-01AE3EFD0590}"/>
              </a:ext>
            </a:extLst>
          </p:cNvPr>
          <p:cNvSpPr/>
          <p:nvPr/>
        </p:nvSpPr>
        <p:spPr>
          <a:xfrm>
            <a:off x="1278692" y="2534724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FTL_1188</a:t>
            </a:r>
          </a:p>
        </p:txBody>
      </p:sp>
      <p:sp>
        <p:nvSpPr>
          <p:cNvPr id="88" name="Arrow: Right 87">
            <a:extLst>
              <a:ext uri="{FF2B5EF4-FFF2-40B4-BE49-F238E27FC236}">
                <a16:creationId xmlns:a16="http://schemas.microsoft.com/office/drawing/2014/main" id="{A8988794-11E2-4A13-A787-B313E1A87439}"/>
              </a:ext>
            </a:extLst>
          </p:cNvPr>
          <p:cNvSpPr/>
          <p:nvPr/>
        </p:nvSpPr>
        <p:spPr>
          <a:xfrm>
            <a:off x="3092926" y="2525689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rpsI</a:t>
            </a:r>
            <a:r>
              <a:rPr lang="en-US" sz="1200" dirty="0"/>
              <a:t> FTL_1186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8CC9D38-FE79-474A-9DFB-86F204D3E61C}"/>
              </a:ext>
            </a:extLst>
          </p:cNvPr>
          <p:cNvSpPr txBox="1"/>
          <p:nvPr/>
        </p:nvSpPr>
        <p:spPr>
          <a:xfrm>
            <a:off x="3187765" y="2343129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S9</a:t>
            </a: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8D6CB57-DAD4-4D2C-A25D-385E9142CAE4}"/>
              </a:ext>
            </a:extLst>
          </p:cNvPr>
          <p:cNvGrpSpPr/>
          <p:nvPr/>
        </p:nvGrpSpPr>
        <p:grpSpPr>
          <a:xfrm>
            <a:off x="145104" y="1953052"/>
            <a:ext cx="6307947" cy="1368647"/>
            <a:chOff x="145104" y="1953052"/>
            <a:chExt cx="6307947" cy="1368647"/>
          </a:xfrm>
        </p:grpSpPr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36699CEA-F11F-44F8-A974-F321256C01C4}"/>
                </a:ext>
              </a:extLst>
            </p:cNvPr>
            <p:cNvSpPr/>
            <p:nvPr/>
          </p:nvSpPr>
          <p:spPr>
            <a:xfrm>
              <a:off x="145104" y="1953052"/>
              <a:ext cx="6307947" cy="136864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Arrow: Right 83">
              <a:extLst>
                <a:ext uri="{FF2B5EF4-FFF2-40B4-BE49-F238E27FC236}">
                  <a16:creationId xmlns:a16="http://schemas.microsoft.com/office/drawing/2014/main" id="{1A555108-FD73-412E-A7A0-5F3B365BAA5A}"/>
                </a:ext>
              </a:extLst>
            </p:cNvPr>
            <p:cNvSpPr/>
            <p:nvPr/>
          </p:nvSpPr>
          <p:spPr>
            <a:xfrm>
              <a:off x="380436" y="2525689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mltA</a:t>
              </a:r>
              <a:r>
                <a:rPr lang="en-US" sz="1200" dirty="0">
                  <a:solidFill>
                    <a:schemeClr val="tx1"/>
                  </a:solidFill>
                </a:rPr>
                <a:t> FTL_1189</a:t>
              </a:r>
            </a:p>
          </p:txBody>
        </p:sp>
        <p:sp>
          <p:nvSpPr>
            <p:cNvPr id="98" name="Arrow: Right 97">
              <a:extLst>
                <a:ext uri="{FF2B5EF4-FFF2-40B4-BE49-F238E27FC236}">
                  <a16:creationId xmlns:a16="http://schemas.microsoft.com/office/drawing/2014/main" id="{415931B2-A1E6-405D-9A1E-A83CB94A8F89}"/>
                </a:ext>
              </a:extLst>
            </p:cNvPr>
            <p:cNvSpPr/>
            <p:nvPr/>
          </p:nvSpPr>
          <p:spPr>
            <a:xfrm>
              <a:off x="4042758" y="2517306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mglA</a:t>
              </a:r>
              <a:r>
                <a:rPr lang="en-US" sz="1200" dirty="0">
                  <a:solidFill>
                    <a:schemeClr val="tx1"/>
                  </a:solidFill>
                </a:rPr>
                <a:t> FTL_1185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2E3610B5-01D3-4727-AEB1-66A34E18547E}"/>
                </a:ext>
              </a:extLst>
            </p:cNvPr>
            <p:cNvSpPr txBox="1"/>
            <p:nvPr/>
          </p:nvSpPr>
          <p:spPr>
            <a:xfrm>
              <a:off x="3987692" y="2026126"/>
              <a:ext cx="10058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Macrophage growth locus  subunit A</a:t>
              </a:r>
            </a:p>
          </p:txBody>
        </p:sp>
        <p:sp>
          <p:nvSpPr>
            <p:cNvPr id="100" name="Arrow: Right 99">
              <a:extLst>
                <a:ext uri="{FF2B5EF4-FFF2-40B4-BE49-F238E27FC236}">
                  <a16:creationId xmlns:a16="http://schemas.microsoft.com/office/drawing/2014/main" id="{D7A44611-E8A4-4029-B127-8D6EB31688D6}"/>
                </a:ext>
              </a:extLst>
            </p:cNvPr>
            <p:cNvSpPr/>
            <p:nvPr/>
          </p:nvSpPr>
          <p:spPr>
            <a:xfrm>
              <a:off x="4994783" y="2514237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mglB</a:t>
              </a:r>
              <a:r>
                <a:rPr lang="en-US" sz="1200" dirty="0">
                  <a:solidFill>
                    <a:schemeClr val="tx1"/>
                  </a:solidFill>
                </a:rPr>
                <a:t> FTL_1184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8B7C8908-DAA8-45F5-90FD-13EDC121CB1B}"/>
                </a:ext>
              </a:extLst>
            </p:cNvPr>
            <p:cNvSpPr txBox="1"/>
            <p:nvPr/>
          </p:nvSpPr>
          <p:spPr>
            <a:xfrm>
              <a:off x="4920605" y="1970854"/>
              <a:ext cx="13130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/>
                <a:t>ClpXP</a:t>
              </a:r>
              <a:r>
                <a:rPr lang="en-US" sz="1200" dirty="0"/>
                <a:t> protease specificity-enhancing factor</a:t>
              </a:r>
            </a:p>
          </p:txBody>
        </p:sp>
      </p:grpSp>
      <p:sp>
        <p:nvSpPr>
          <p:cNvPr id="112" name="Rectangle: Rounded Corners 111">
            <a:extLst>
              <a:ext uri="{FF2B5EF4-FFF2-40B4-BE49-F238E27FC236}">
                <a16:creationId xmlns:a16="http://schemas.microsoft.com/office/drawing/2014/main" id="{CD261E68-2FC9-4AD7-8F01-539449E559D1}"/>
              </a:ext>
            </a:extLst>
          </p:cNvPr>
          <p:cNvSpPr/>
          <p:nvPr/>
        </p:nvSpPr>
        <p:spPr>
          <a:xfrm>
            <a:off x="164547" y="3480785"/>
            <a:ext cx="10120276" cy="136864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Arrow: Right 112">
            <a:extLst>
              <a:ext uri="{FF2B5EF4-FFF2-40B4-BE49-F238E27FC236}">
                <a16:creationId xmlns:a16="http://schemas.microsoft.com/office/drawing/2014/main" id="{D5BE3A96-1C13-417B-8A92-D748283A9887}"/>
              </a:ext>
            </a:extLst>
          </p:cNvPr>
          <p:cNvSpPr/>
          <p:nvPr/>
        </p:nvSpPr>
        <p:spPr>
          <a:xfrm>
            <a:off x="399879" y="4053422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FTL_1542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AD02F1DB-A432-49D5-B31E-7B1B3677F07D}"/>
              </a:ext>
            </a:extLst>
          </p:cNvPr>
          <p:cNvSpPr txBox="1"/>
          <p:nvPr/>
        </p:nvSpPr>
        <p:spPr>
          <a:xfrm>
            <a:off x="4129399" y="3781156"/>
            <a:ext cx="1005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S15</a:t>
            </a:r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FD7EA349-BC8F-4798-BDA3-E7CA6149D6B4}"/>
              </a:ext>
            </a:extLst>
          </p:cNvPr>
          <p:cNvSpPr/>
          <p:nvPr/>
        </p:nvSpPr>
        <p:spPr>
          <a:xfrm>
            <a:off x="5014226" y="4041970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pnp</a:t>
            </a:r>
            <a:r>
              <a:rPr lang="en-US" sz="1200" dirty="0">
                <a:solidFill>
                  <a:schemeClr val="tx1"/>
                </a:solidFill>
              </a:rPr>
              <a:t> FTL_1537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2CA158C-EEFE-4A80-BCB3-5C108E9D3334}"/>
              </a:ext>
            </a:extLst>
          </p:cNvPr>
          <p:cNvSpPr txBox="1"/>
          <p:nvPr/>
        </p:nvSpPr>
        <p:spPr>
          <a:xfrm>
            <a:off x="4799109" y="3820177"/>
            <a:ext cx="1313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polynucleotide</a:t>
            </a: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19D8A3A3-1236-4BD6-9625-33147A8327AB}"/>
              </a:ext>
            </a:extLst>
          </p:cNvPr>
          <p:cNvCxnSpPr>
            <a:cxnSpLocks/>
          </p:cNvCxnSpPr>
          <p:nvPr/>
        </p:nvCxnSpPr>
        <p:spPr>
          <a:xfrm>
            <a:off x="356603" y="4647055"/>
            <a:ext cx="9629952" cy="387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0E94CFA3-BAFF-48CA-9512-3879F26F9DCE}"/>
              </a:ext>
            </a:extLst>
          </p:cNvPr>
          <p:cNvSpPr txBox="1"/>
          <p:nvPr/>
        </p:nvSpPr>
        <p:spPr>
          <a:xfrm>
            <a:off x="372972" y="3656447"/>
            <a:ext cx="1005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AMP-binding Protein</a:t>
            </a:r>
          </a:p>
        </p:txBody>
      </p:sp>
      <p:sp>
        <p:nvSpPr>
          <p:cNvPr id="120" name="Arrow: Right 119">
            <a:extLst>
              <a:ext uri="{FF2B5EF4-FFF2-40B4-BE49-F238E27FC236}">
                <a16:creationId xmlns:a16="http://schemas.microsoft.com/office/drawing/2014/main" id="{273850A0-1636-46AF-9DF5-ACC9A6DDC7E4}"/>
              </a:ext>
            </a:extLst>
          </p:cNvPr>
          <p:cNvSpPr/>
          <p:nvPr/>
        </p:nvSpPr>
        <p:spPr>
          <a:xfrm>
            <a:off x="1378812" y="4061621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mraW</a:t>
            </a:r>
            <a:r>
              <a:rPr lang="en-US" sz="1200" dirty="0">
                <a:solidFill>
                  <a:schemeClr val="tx1"/>
                </a:solidFill>
              </a:rPr>
              <a:t> FTL_1541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BB78650-CA6C-4072-B2D3-017BFBF8E19F}"/>
              </a:ext>
            </a:extLst>
          </p:cNvPr>
          <p:cNvSpPr txBox="1"/>
          <p:nvPr/>
        </p:nvSpPr>
        <p:spPr>
          <a:xfrm>
            <a:off x="1241377" y="3641586"/>
            <a:ext cx="1361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S-adenosyl-methyltransferase</a:t>
            </a:r>
          </a:p>
        </p:txBody>
      </p:sp>
      <p:sp>
        <p:nvSpPr>
          <p:cNvPr id="122" name="Arrow: Right 121">
            <a:extLst>
              <a:ext uri="{FF2B5EF4-FFF2-40B4-BE49-F238E27FC236}">
                <a16:creationId xmlns:a16="http://schemas.microsoft.com/office/drawing/2014/main" id="{2D737375-6B17-4E5F-A12C-D075BD5B394F}"/>
              </a:ext>
            </a:extLst>
          </p:cNvPr>
          <p:cNvSpPr/>
          <p:nvPr/>
        </p:nvSpPr>
        <p:spPr>
          <a:xfrm>
            <a:off x="2363979" y="4061621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FTL_1540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8901FD0-A68C-4B11-973E-0B0751D2772D}"/>
              </a:ext>
            </a:extLst>
          </p:cNvPr>
          <p:cNvSpPr txBox="1"/>
          <p:nvPr/>
        </p:nvSpPr>
        <p:spPr>
          <a:xfrm>
            <a:off x="2327565" y="3523360"/>
            <a:ext cx="1005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Hypothetical protein</a:t>
            </a:r>
          </a:p>
        </p:txBody>
      </p:sp>
      <p:sp>
        <p:nvSpPr>
          <p:cNvPr id="124" name="Arrow: Right 123">
            <a:extLst>
              <a:ext uri="{FF2B5EF4-FFF2-40B4-BE49-F238E27FC236}">
                <a16:creationId xmlns:a16="http://schemas.microsoft.com/office/drawing/2014/main" id="{E199A28D-BB9F-4D34-8C2F-97E6D1E48199}"/>
              </a:ext>
            </a:extLst>
          </p:cNvPr>
          <p:cNvSpPr/>
          <p:nvPr/>
        </p:nvSpPr>
        <p:spPr>
          <a:xfrm>
            <a:off x="3160128" y="4048711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ftsI</a:t>
            </a:r>
            <a:r>
              <a:rPr lang="en-US" sz="1200" dirty="0">
                <a:solidFill>
                  <a:schemeClr val="tx1"/>
                </a:solidFill>
              </a:rPr>
              <a:t> FTL_1539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9BA76D2-D402-4799-9020-7AFBE9E44814}"/>
              </a:ext>
            </a:extLst>
          </p:cNvPr>
          <p:cNvSpPr txBox="1"/>
          <p:nvPr/>
        </p:nvSpPr>
        <p:spPr>
          <a:xfrm>
            <a:off x="3148179" y="3568230"/>
            <a:ext cx="1005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Penicillin binding protein</a:t>
            </a:r>
          </a:p>
        </p:txBody>
      </p:sp>
      <p:sp>
        <p:nvSpPr>
          <p:cNvPr id="126" name="Arrow: Right 125">
            <a:extLst>
              <a:ext uri="{FF2B5EF4-FFF2-40B4-BE49-F238E27FC236}">
                <a16:creationId xmlns:a16="http://schemas.microsoft.com/office/drawing/2014/main" id="{0612330B-D770-4BF7-B495-BF5F21F3652E}"/>
              </a:ext>
            </a:extLst>
          </p:cNvPr>
          <p:cNvSpPr/>
          <p:nvPr/>
        </p:nvSpPr>
        <p:spPr>
          <a:xfrm>
            <a:off x="4055221" y="4036628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rpsO</a:t>
            </a:r>
            <a:r>
              <a:rPr lang="en-US" sz="1200" dirty="0"/>
              <a:t> FTL_1538</a:t>
            </a:r>
          </a:p>
        </p:txBody>
      </p:sp>
      <p:sp>
        <p:nvSpPr>
          <p:cNvPr id="128" name="Arrow: Right 127">
            <a:extLst>
              <a:ext uri="{FF2B5EF4-FFF2-40B4-BE49-F238E27FC236}">
                <a16:creationId xmlns:a16="http://schemas.microsoft.com/office/drawing/2014/main" id="{CCE43FC8-C971-4B34-8EBD-649ACA38FD01}"/>
              </a:ext>
            </a:extLst>
          </p:cNvPr>
          <p:cNvSpPr/>
          <p:nvPr/>
        </p:nvSpPr>
        <p:spPr>
          <a:xfrm>
            <a:off x="5933936" y="4088851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FTL_1536</a:t>
            </a:r>
          </a:p>
        </p:txBody>
      </p:sp>
      <p:sp>
        <p:nvSpPr>
          <p:cNvPr id="129" name="Arrow: Right 128">
            <a:extLst>
              <a:ext uri="{FF2B5EF4-FFF2-40B4-BE49-F238E27FC236}">
                <a16:creationId xmlns:a16="http://schemas.microsoft.com/office/drawing/2014/main" id="{816A7167-1E50-4422-BD1A-95D35AC3A3AE}"/>
              </a:ext>
            </a:extLst>
          </p:cNvPr>
          <p:cNvSpPr/>
          <p:nvPr/>
        </p:nvSpPr>
        <p:spPr>
          <a:xfrm>
            <a:off x="6851576" y="4084051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kdsA</a:t>
            </a:r>
            <a:r>
              <a:rPr lang="en-US" sz="1200" dirty="0">
                <a:solidFill>
                  <a:schemeClr val="tx1"/>
                </a:solidFill>
              </a:rPr>
              <a:t> FTL_1535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3764A1D-A292-475D-9B6B-D615B6B871B0}"/>
              </a:ext>
            </a:extLst>
          </p:cNvPr>
          <p:cNvSpPr txBox="1"/>
          <p:nvPr/>
        </p:nvSpPr>
        <p:spPr>
          <a:xfrm>
            <a:off x="5899465" y="3494424"/>
            <a:ext cx="1072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iron-sulfur cluster insertion protein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A8FEBBF-FCB2-4C45-8444-CA6090B27856}"/>
              </a:ext>
            </a:extLst>
          </p:cNvPr>
          <p:cNvSpPr txBox="1"/>
          <p:nvPr/>
        </p:nvSpPr>
        <p:spPr>
          <a:xfrm>
            <a:off x="6825350" y="3514229"/>
            <a:ext cx="1072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2-dehydro-3-deoxyphosphooctonate</a:t>
            </a:r>
          </a:p>
        </p:txBody>
      </p:sp>
      <p:sp>
        <p:nvSpPr>
          <p:cNvPr id="132" name="Arrow: Right 131">
            <a:extLst>
              <a:ext uri="{FF2B5EF4-FFF2-40B4-BE49-F238E27FC236}">
                <a16:creationId xmlns:a16="http://schemas.microsoft.com/office/drawing/2014/main" id="{5983382D-3F6A-421F-9B2C-821DBBE3D0C2}"/>
              </a:ext>
            </a:extLst>
          </p:cNvPr>
          <p:cNvSpPr/>
          <p:nvPr/>
        </p:nvSpPr>
        <p:spPr>
          <a:xfrm>
            <a:off x="7805670" y="4084051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udK</a:t>
            </a:r>
            <a:r>
              <a:rPr lang="en-US" sz="1200" dirty="0">
                <a:solidFill>
                  <a:schemeClr val="tx1"/>
                </a:solidFill>
              </a:rPr>
              <a:t> FTL_1534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1CD8920-FFE8-4E53-951C-DD801CAF897A}"/>
              </a:ext>
            </a:extLst>
          </p:cNvPr>
          <p:cNvSpPr txBox="1"/>
          <p:nvPr/>
        </p:nvSpPr>
        <p:spPr>
          <a:xfrm>
            <a:off x="7777462" y="3767131"/>
            <a:ext cx="1072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Uridine kinase</a:t>
            </a:r>
          </a:p>
        </p:txBody>
      </p:sp>
      <p:sp>
        <p:nvSpPr>
          <p:cNvPr id="134" name="Arrow: Right 133">
            <a:extLst>
              <a:ext uri="{FF2B5EF4-FFF2-40B4-BE49-F238E27FC236}">
                <a16:creationId xmlns:a16="http://schemas.microsoft.com/office/drawing/2014/main" id="{D7891341-BAED-465D-8353-1DA9850302F6}"/>
              </a:ext>
            </a:extLst>
          </p:cNvPr>
          <p:cNvSpPr/>
          <p:nvPr/>
        </p:nvSpPr>
        <p:spPr>
          <a:xfrm>
            <a:off x="8757294" y="4084051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rpoZ</a:t>
            </a:r>
            <a:r>
              <a:rPr lang="en-US" sz="1200" dirty="0">
                <a:solidFill>
                  <a:schemeClr val="tx1"/>
                </a:solidFill>
              </a:rPr>
              <a:t> FTL_1533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82AE8B29-A0E7-4D07-85AE-D51FBCF13860}"/>
              </a:ext>
            </a:extLst>
          </p:cNvPr>
          <p:cNvSpPr txBox="1"/>
          <p:nvPr/>
        </p:nvSpPr>
        <p:spPr>
          <a:xfrm>
            <a:off x="8694057" y="3549252"/>
            <a:ext cx="1292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DNA-directed RNA polymerase omega</a:t>
            </a:r>
          </a:p>
        </p:txBody>
      </p: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71F77D49-9312-4F68-849E-88FEB1B2BA88}"/>
              </a:ext>
            </a:extLst>
          </p:cNvPr>
          <p:cNvGrpSpPr/>
          <p:nvPr/>
        </p:nvGrpSpPr>
        <p:grpSpPr>
          <a:xfrm>
            <a:off x="6620558" y="1971958"/>
            <a:ext cx="2555010" cy="1368647"/>
            <a:chOff x="162064" y="5035358"/>
            <a:chExt cx="2555010" cy="1368647"/>
          </a:xfrm>
        </p:grpSpPr>
        <p:sp>
          <p:nvSpPr>
            <p:cNvPr id="144" name="Rectangle: Rounded Corners 143">
              <a:extLst>
                <a:ext uri="{FF2B5EF4-FFF2-40B4-BE49-F238E27FC236}">
                  <a16:creationId xmlns:a16="http://schemas.microsoft.com/office/drawing/2014/main" id="{4BD17EB4-9477-43C3-92AF-8D226B10F344}"/>
                </a:ext>
              </a:extLst>
            </p:cNvPr>
            <p:cNvSpPr/>
            <p:nvPr/>
          </p:nvSpPr>
          <p:spPr>
            <a:xfrm>
              <a:off x="162064" y="5035358"/>
              <a:ext cx="2555010" cy="136864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76C641F2-06E8-4B97-A788-8D8AF81C56D3}"/>
                </a:ext>
              </a:extLst>
            </p:cNvPr>
            <p:cNvGrpSpPr/>
            <p:nvPr/>
          </p:nvGrpSpPr>
          <p:grpSpPr>
            <a:xfrm>
              <a:off x="315077" y="5056256"/>
              <a:ext cx="2188940" cy="1132651"/>
              <a:chOff x="237157" y="2727863"/>
              <a:chExt cx="2188940" cy="1132651"/>
            </a:xfrm>
          </p:grpSpPr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2B0D1F89-623B-4E0E-B6FD-834439C41E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7157" y="3750553"/>
                <a:ext cx="2035282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Arrow: Right 146">
                <a:extLst>
                  <a:ext uri="{FF2B5EF4-FFF2-40B4-BE49-F238E27FC236}">
                    <a16:creationId xmlns:a16="http://schemas.microsoft.com/office/drawing/2014/main" id="{6AC90BFA-1499-474C-9B65-5EB1B4C993E4}"/>
                  </a:ext>
                </a:extLst>
              </p:cNvPr>
              <p:cNvSpPr/>
              <p:nvPr/>
            </p:nvSpPr>
            <p:spPr>
              <a:xfrm>
                <a:off x="356308" y="3211290"/>
                <a:ext cx="1005840" cy="6492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/>
                  <a:t>rpsP</a:t>
                </a:r>
                <a:r>
                  <a:rPr lang="en-US" sz="1200" dirty="0"/>
                  <a:t> FTL_1738</a:t>
                </a:r>
              </a:p>
            </p:txBody>
          </p: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37DCE0DA-8C4C-4E4A-B55E-97E52DC3968E}"/>
                  </a:ext>
                </a:extLst>
              </p:cNvPr>
              <p:cNvGrpSpPr/>
              <p:nvPr/>
            </p:nvGrpSpPr>
            <p:grpSpPr>
              <a:xfrm>
                <a:off x="487964" y="2727863"/>
                <a:ext cx="1938133" cy="646331"/>
                <a:chOff x="487964" y="2727863"/>
                <a:chExt cx="1938133" cy="646331"/>
              </a:xfrm>
            </p:grpSpPr>
            <p:sp>
              <p:nvSpPr>
                <p:cNvPr id="152" name="TextBox 151">
                  <a:extLst>
                    <a:ext uri="{FF2B5EF4-FFF2-40B4-BE49-F238E27FC236}">
                      <a16:creationId xmlns:a16="http://schemas.microsoft.com/office/drawing/2014/main" id="{BCAD8014-39CC-4ADC-93FD-AF9BDF86A375}"/>
                    </a:ext>
                  </a:extLst>
                </p:cNvPr>
                <p:cNvSpPr txBox="1"/>
                <p:nvPr/>
              </p:nvSpPr>
              <p:spPr>
                <a:xfrm>
                  <a:off x="487964" y="3019410"/>
                  <a:ext cx="608993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S16</a:t>
                  </a:r>
                </a:p>
              </p:txBody>
            </p:sp>
            <p:sp>
              <p:nvSpPr>
                <p:cNvPr id="153" name="TextBox 152">
                  <a:extLst>
                    <a:ext uri="{FF2B5EF4-FFF2-40B4-BE49-F238E27FC236}">
                      <a16:creationId xmlns:a16="http://schemas.microsoft.com/office/drawing/2014/main" id="{97E4591B-D192-49AE-98E6-AEA3D39D6A55}"/>
                    </a:ext>
                  </a:extLst>
                </p:cNvPr>
                <p:cNvSpPr txBox="1"/>
                <p:nvPr/>
              </p:nvSpPr>
              <p:spPr>
                <a:xfrm>
                  <a:off x="1255923" y="2727863"/>
                  <a:ext cx="1170174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16S rRNA-processing protein</a:t>
                  </a:r>
                </a:p>
              </p:txBody>
            </p:sp>
          </p:grpSp>
        </p:grpSp>
        <p:sp>
          <p:nvSpPr>
            <p:cNvPr id="161" name="Arrow: Right 160">
              <a:extLst>
                <a:ext uri="{FF2B5EF4-FFF2-40B4-BE49-F238E27FC236}">
                  <a16:creationId xmlns:a16="http://schemas.microsoft.com/office/drawing/2014/main" id="{ABDFD158-F6F7-4484-8F93-43D2FA561191}"/>
                </a:ext>
              </a:extLst>
            </p:cNvPr>
            <p:cNvSpPr/>
            <p:nvPr/>
          </p:nvSpPr>
          <p:spPr>
            <a:xfrm>
              <a:off x="1307646" y="5527510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rimM</a:t>
              </a:r>
              <a:r>
                <a:rPr lang="en-US" sz="1200" dirty="0">
                  <a:solidFill>
                    <a:schemeClr val="tx1"/>
                  </a:solidFill>
                </a:rPr>
                <a:t> FTL_1737</a:t>
              </a:r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A81AC785-4617-4DAE-BB42-410A65D76809}"/>
              </a:ext>
            </a:extLst>
          </p:cNvPr>
          <p:cNvGrpSpPr/>
          <p:nvPr/>
        </p:nvGrpSpPr>
        <p:grpSpPr>
          <a:xfrm>
            <a:off x="9340306" y="1964358"/>
            <a:ext cx="1573002" cy="1368647"/>
            <a:chOff x="162064" y="5035358"/>
            <a:chExt cx="1573002" cy="1368647"/>
          </a:xfrm>
        </p:grpSpPr>
        <p:sp>
          <p:nvSpPr>
            <p:cNvPr id="165" name="Rectangle: Rounded Corners 164">
              <a:extLst>
                <a:ext uri="{FF2B5EF4-FFF2-40B4-BE49-F238E27FC236}">
                  <a16:creationId xmlns:a16="http://schemas.microsoft.com/office/drawing/2014/main" id="{EF8F16BB-4247-47D6-928D-EB6AC018910E}"/>
                </a:ext>
              </a:extLst>
            </p:cNvPr>
            <p:cNvSpPr/>
            <p:nvPr/>
          </p:nvSpPr>
          <p:spPr>
            <a:xfrm>
              <a:off x="162064" y="5035358"/>
              <a:ext cx="1573002" cy="136864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6CC8990D-5D95-4D38-AF4F-105523D3D086}"/>
                </a:ext>
              </a:extLst>
            </p:cNvPr>
            <p:cNvGrpSpPr/>
            <p:nvPr/>
          </p:nvGrpSpPr>
          <p:grpSpPr>
            <a:xfrm>
              <a:off x="315077" y="5347803"/>
              <a:ext cx="1124991" cy="841104"/>
              <a:chOff x="237157" y="3019410"/>
              <a:chExt cx="1124991" cy="841104"/>
            </a:xfrm>
          </p:grpSpPr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E231BDA7-A156-412E-8154-587DC35B4B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7157" y="3750553"/>
                <a:ext cx="1124492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9" name="Arrow: Right 168">
                <a:extLst>
                  <a:ext uri="{FF2B5EF4-FFF2-40B4-BE49-F238E27FC236}">
                    <a16:creationId xmlns:a16="http://schemas.microsoft.com/office/drawing/2014/main" id="{04F09217-EF3D-440D-B75E-A02EEE2FB23F}"/>
                  </a:ext>
                </a:extLst>
              </p:cNvPr>
              <p:cNvSpPr/>
              <p:nvPr/>
            </p:nvSpPr>
            <p:spPr>
              <a:xfrm>
                <a:off x="356308" y="3211290"/>
                <a:ext cx="1005840" cy="6492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/>
                  <a:t>rpsT</a:t>
                </a:r>
                <a:r>
                  <a:rPr lang="en-US" sz="1200" dirty="0"/>
                  <a:t> FTL_1070</a:t>
                </a:r>
              </a:p>
            </p:txBody>
          </p:sp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4D64D01D-2DF7-4204-8B1A-24D7BA9AF778}"/>
                  </a:ext>
                </a:extLst>
              </p:cNvPr>
              <p:cNvSpPr txBox="1"/>
              <p:nvPr/>
            </p:nvSpPr>
            <p:spPr>
              <a:xfrm>
                <a:off x="487964" y="3019410"/>
                <a:ext cx="60899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S20</a:t>
                </a:r>
              </a:p>
            </p:txBody>
          </p:sp>
        </p:grp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38DF6F45-C324-4EB0-9EA8-CD7912910C29}"/>
              </a:ext>
            </a:extLst>
          </p:cNvPr>
          <p:cNvGrpSpPr/>
          <p:nvPr/>
        </p:nvGrpSpPr>
        <p:grpSpPr>
          <a:xfrm>
            <a:off x="214677" y="5007486"/>
            <a:ext cx="2554650" cy="1368647"/>
            <a:chOff x="162064" y="5035358"/>
            <a:chExt cx="2554650" cy="1368647"/>
          </a:xfrm>
        </p:grpSpPr>
        <p:sp>
          <p:nvSpPr>
            <p:cNvPr id="175" name="Rectangle: Rounded Corners 174">
              <a:extLst>
                <a:ext uri="{FF2B5EF4-FFF2-40B4-BE49-F238E27FC236}">
                  <a16:creationId xmlns:a16="http://schemas.microsoft.com/office/drawing/2014/main" id="{4590D510-CF2A-459C-8589-7BF6200DCB33}"/>
                </a:ext>
              </a:extLst>
            </p:cNvPr>
            <p:cNvSpPr/>
            <p:nvPr/>
          </p:nvSpPr>
          <p:spPr>
            <a:xfrm>
              <a:off x="162064" y="5035358"/>
              <a:ext cx="2554650" cy="136864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8ACD15D3-673A-427E-845E-2B5E940E206D}"/>
                </a:ext>
              </a:extLst>
            </p:cNvPr>
            <p:cNvGrpSpPr/>
            <p:nvPr/>
          </p:nvGrpSpPr>
          <p:grpSpPr>
            <a:xfrm>
              <a:off x="315077" y="5155477"/>
              <a:ext cx="2234992" cy="1018614"/>
              <a:chOff x="237157" y="2827084"/>
              <a:chExt cx="2234992" cy="1018614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BDED17C-2D0D-4D87-AB78-0FB68D9490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7157" y="3750553"/>
                <a:ext cx="2234992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Arrow: Right 178">
                <a:extLst>
                  <a:ext uri="{FF2B5EF4-FFF2-40B4-BE49-F238E27FC236}">
                    <a16:creationId xmlns:a16="http://schemas.microsoft.com/office/drawing/2014/main" id="{5777F71D-9D47-4392-86A8-B635114A2801}"/>
                  </a:ext>
                </a:extLst>
              </p:cNvPr>
              <p:cNvSpPr/>
              <p:nvPr/>
            </p:nvSpPr>
            <p:spPr>
              <a:xfrm>
                <a:off x="1368795" y="3196474"/>
                <a:ext cx="1005840" cy="6492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rpsU1 FTL_0456</a:t>
                </a:r>
              </a:p>
            </p:txBody>
          </p: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123C0E4B-5A70-4A27-91D5-2BBF9D6E7257}"/>
                  </a:ext>
                </a:extLst>
              </p:cNvPr>
              <p:cNvGrpSpPr/>
              <p:nvPr/>
            </p:nvGrpSpPr>
            <p:grpSpPr>
              <a:xfrm>
                <a:off x="356938" y="2827084"/>
                <a:ext cx="1686771" cy="461665"/>
                <a:chOff x="356938" y="2827084"/>
                <a:chExt cx="1686771" cy="461665"/>
              </a:xfrm>
            </p:grpSpPr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4919CFA8-2DAA-4E9B-B27F-3C26DC7C4E01}"/>
                    </a:ext>
                  </a:extLst>
                </p:cNvPr>
                <p:cNvSpPr txBox="1"/>
                <p:nvPr/>
              </p:nvSpPr>
              <p:spPr>
                <a:xfrm>
                  <a:off x="1434716" y="3011750"/>
                  <a:ext cx="608993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S21-1</a:t>
                  </a:r>
                </a:p>
              </p:txBody>
            </p:sp>
            <p:sp>
              <p:nvSpPr>
                <p:cNvPr id="182" name="TextBox 181">
                  <a:extLst>
                    <a:ext uri="{FF2B5EF4-FFF2-40B4-BE49-F238E27FC236}">
                      <a16:creationId xmlns:a16="http://schemas.microsoft.com/office/drawing/2014/main" id="{3EFD21FB-8329-4FAE-ABB1-B0DA1EA3D672}"/>
                    </a:ext>
                  </a:extLst>
                </p:cNvPr>
                <p:cNvSpPr txBox="1"/>
                <p:nvPr/>
              </p:nvSpPr>
              <p:spPr>
                <a:xfrm>
                  <a:off x="356938" y="2827084"/>
                  <a:ext cx="117017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Cold shock protein</a:t>
                  </a:r>
                </a:p>
              </p:txBody>
            </p:sp>
          </p:grpSp>
        </p:grpSp>
        <p:sp>
          <p:nvSpPr>
            <p:cNvPr id="177" name="Arrow: Right 176">
              <a:extLst>
                <a:ext uri="{FF2B5EF4-FFF2-40B4-BE49-F238E27FC236}">
                  <a16:creationId xmlns:a16="http://schemas.microsoft.com/office/drawing/2014/main" id="{DC7B7B9A-C302-4716-945F-1B1534EE136F}"/>
                </a:ext>
              </a:extLst>
            </p:cNvPr>
            <p:cNvSpPr/>
            <p:nvPr/>
          </p:nvSpPr>
          <p:spPr>
            <a:xfrm>
              <a:off x="433729" y="5527262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cspc</a:t>
              </a:r>
              <a:r>
                <a:rPr lang="en-US" sz="1200" dirty="0">
                  <a:solidFill>
                    <a:schemeClr val="tx1"/>
                  </a:solidFill>
                </a:rPr>
                <a:t> FTL_0457</a:t>
              </a:r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6B0F8485-40C8-46C3-B1FE-60C13D23EE63}"/>
              </a:ext>
            </a:extLst>
          </p:cNvPr>
          <p:cNvGrpSpPr/>
          <p:nvPr/>
        </p:nvGrpSpPr>
        <p:grpSpPr>
          <a:xfrm>
            <a:off x="2898384" y="5007486"/>
            <a:ext cx="5427010" cy="1368647"/>
            <a:chOff x="162064" y="5035358"/>
            <a:chExt cx="5427010" cy="1368647"/>
          </a:xfrm>
        </p:grpSpPr>
        <p:sp>
          <p:nvSpPr>
            <p:cNvPr id="186" name="Rectangle: Rounded Corners 185">
              <a:extLst>
                <a:ext uri="{FF2B5EF4-FFF2-40B4-BE49-F238E27FC236}">
                  <a16:creationId xmlns:a16="http://schemas.microsoft.com/office/drawing/2014/main" id="{370ED3CF-5E5C-45D6-BC2E-04D5E73AA471}"/>
                </a:ext>
              </a:extLst>
            </p:cNvPr>
            <p:cNvSpPr/>
            <p:nvPr/>
          </p:nvSpPr>
          <p:spPr>
            <a:xfrm>
              <a:off x="162064" y="5035358"/>
              <a:ext cx="5427010" cy="136864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FCC24A27-28A5-4879-AE02-07B61EE2709D}"/>
                </a:ext>
              </a:extLst>
            </p:cNvPr>
            <p:cNvGrpSpPr/>
            <p:nvPr/>
          </p:nvGrpSpPr>
          <p:grpSpPr>
            <a:xfrm>
              <a:off x="315077" y="5212272"/>
              <a:ext cx="5121501" cy="976635"/>
              <a:chOff x="237157" y="2883879"/>
              <a:chExt cx="5121501" cy="976635"/>
            </a:xfrm>
          </p:grpSpPr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B4698623-43CB-439B-9731-14933D6504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7157" y="3750553"/>
                <a:ext cx="5121501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0" name="Arrow: Right 189">
                <a:extLst>
                  <a:ext uri="{FF2B5EF4-FFF2-40B4-BE49-F238E27FC236}">
                    <a16:creationId xmlns:a16="http://schemas.microsoft.com/office/drawing/2014/main" id="{CDDAED71-ADCD-486D-9273-6A3B333BE92E}"/>
                  </a:ext>
                </a:extLst>
              </p:cNvPr>
              <p:cNvSpPr/>
              <p:nvPr/>
            </p:nvSpPr>
            <p:spPr>
              <a:xfrm>
                <a:off x="356308" y="3211290"/>
                <a:ext cx="1005840" cy="6492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rpsU2 FTL_1047</a:t>
                </a:r>
              </a:p>
            </p:txBody>
          </p:sp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D7972E52-A386-4DF7-9E69-55F3934E7DFD}"/>
                  </a:ext>
                </a:extLst>
              </p:cNvPr>
              <p:cNvGrpSpPr/>
              <p:nvPr/>
            </p:nvGrpSpPr>
            <p:grpSpPr>
              <a:xfrm>
                <a:off x="487964" y="2883879"/>
                <a:ext cx="1965178" cy="461665"/>
                <a:chOff x="487964" y="2883879"/>
                <a:chExt cx="1965178" cy="461665"/>
              </a:xfrm>
            </p:grpSpPr>
            <p:sp>
              <p:nvSpPr>
                <p:cNvPr id="192" name="TextBox 191">
                  <a:extLst>
                    <a:ext uri="{FF2B5EF4-FFF2-40B4-BE49-F238E27FC236}">
                      <a16:creationId xmlns:a16="http://schemas.microsoft.com/office/drawing/2014/main" id="{80E987EB-C54E-4E9A-96ED-B3AC08CD5232}"/>
                    </a:ext>
                  </a:extLst>
                </p:cNvPr>
                <p:cNvSpPr txBox="1"/>
                <p:nvPr/>
              </p:nvSpPr>
              <p:spPr>
                <a:xfrm>
                  <a:off x="487964" y="3019410"/>
                  <a:ext cx="608993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S21-2</a:t>
                  </a:r>
                </a:p>
              </p:txBody>
            </p:sp>
            <p:sp>
              <p:nvSpPr>
                <p:cNvPr id="193" name="TextBox 192">
                  <a:extLst>
                    <a:ext uri="{FF2B5EF4-FFF2-40B4-BE49-F238E27FC236}">
                      <a16:creationId xmlns:a16="http://schemas.microsoft.com/office/drawing/2014/main" id="{CDE64F6A-0F95-497F-A278-30EF1EEED102}"/>
                    </a:ext>
                  </a:extLst>
                </p:cNvPr>
                <p:cNvSpPr txBox="1"/>
                <p:nvPr/>
              </p:nvSpPr>
              <p:spPr>
                <a:xfrm>
                  <a:off x="1282968" y="2883879"/>
                  <a:ext cx="117017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Hypothetical protein</a:t>
                  </a:r>
                </a:p>
              </p:txBody>
            </p:sp>
          </p:grpSp>
        </p:grpSp>
        <p:sp>
          <p:nvSpPr>
            <p:cNvPr id="188" name="Arrow: Right 187">
              <a:extLst>
                <a:ext uri="{FF2B5EF4-FFF2-40B4-BE49-F238E27FC236}">
                  <a16:creationId xmlns:a16="http://schemas.microsoft.com/office/drawing/2014/main" id="{5AE5298F-8C1D-49D4-A95B-56F4E798D41C}"/>
                </a:ext>
              </a:extLst>
            </p:cNvPr>
            <p:cNvSpPr/>
            <p:nvPr/>
          </p:nvSpPr>
          <p:spPr>
            <a:xfrm>
              <a:off x="1307646" y="5527510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FTL_1048</a:t>
              </a:r>
            </a:p>
          </p:txBody>
        </p:sp>
      </p:grpSp>
      <p:sp>
        <p:nvSpPr>
          <p:cNvPr id="195" name="TextBox 194">
            <a:extLst>
              <a:ext uri="{FF2B5EF4-FFF2-40B4-BE49-F238E27FC236}">
                <a16:creationId xmlns:a16="http://schemas.microsoft.com/office/drawing/2014/main" id="{93E532AD-2152-482C-B5A0-0C7477489867}"/>
              </a:ext>
            </a:extLst>
          </p:cNvPr>
          <p:cNvSpPr txBox="1"/>
          <p:nvPr/>
        </p:nvSpPr>
        <p:spPr>
          <a:xfrm>
            <a:off x="5006977" y="5175788"/>
            <a:ext cx="888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DNA primase</a:t>
            </a:r>
          </a:p>
        </p:txBody>
      </p:sp>
      <p:sp>
        <p:nvSpPr>
          <p:cNvPr id="196" name="Arrow: Right 195">
            <a:extLst>
              <a:ext uri="{FF2B5EF4-FFF2-40B4-BE49-F238E27FC236}">
                <a16:creationId xmlns:a16="http://schemas.microsoft.com/office/drawing/2014/main" id="{5101FA33-B7B0-4A97-BF23-A54DDAE361B8}"/>
              </a:ext>
            </a:extLst>
          </p:cNvPr>
          <p:cNvSpPr/>
          <p:nvPr/>
        </p:nvSpPr>
        <p:spPr>
          <a:xfrm>
            <a:off x="4953735" y="5516665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dnaG</a:t>
            </a:r>
            <a:r>
              <a:rPr lang="en-US" sz="1200" dirty="0">
                <a:solidFill>
                  <a:schemeClr val="tx1"/>
                </a:solidFill>
              </a:rPr>
              <a:t> FTL_1049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ECF01A5D-523F-4E04-85A2-191F6EB7EB71}"/>
              </a:ext>
            </a:extLst>
          </p:cNvPr>
          <p:cNvSpPr txBox="1"/>
          <p:nvPr/>
        </p:nvSpPr>
        <p:spPr>
          <a:xfrm>
            <a:off x="5733165" y="5105074"/>
            <a:ext cx="1287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RNA polymerase sigma-70 factor</a:t>
            </a:r>
          </a:p>
        </p:txBody>
      </p:sp>
      <p:sp>
        <p:nvSpPr>
          <p:cNvPr id="198" name="Arrow: Right 197">
            <a:extLst>
              <a:ext uri="{FF2B5EF4-FFF2-40B4-BE49-F238E27FC236}">
                <a16:creationId xmlns:a16="http://schemas.microsoft.com/office/drawing/2014/main" id="{7D496964-241C-4063-AB16-5D8CFA0CDAF6}"/>
              </a:ext>
            </a:extLst>
          </p:cNvPr>
          <p:cNvSpPr/>
          <p:nvPr/>
        </p:nvSpPr>
        <p:spPr>
          <a:xfrm>
            <a:off x="5895222" y="5510256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rpoD</a:t>
            </a:r>
            <a:r>
              <a:rPr lang="en-US" sz="1200" dirty="0">
                <a:solidFill>
                  <a:schemeClr val="tx1"/>
                </a:solidFill>
              </a:rPr>
              <a:t> FTL_1050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54D51B0-3B68-44C9-A151-3F2DA231951A}"/>
              </a:ext>
            </a:extLst>
          </p:cNvPr>
          <p:cNvSpPr txBox="1"/>
          <p:nvPr/>
        </p:nvSpPr>
        <p:spPr>
          <a:xfrm>
            <a:off x="6884906" y="5127605"/>
            <a:ext cx="1287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NADH dehydrogenase</a:t>
            </a:r>
          </a:p>
        </p:txBody>
      </p:sp>
      <p:sp>
        <p:nvSpPr>
          <p:cNvPr id="201" name="Arrow: Right 200">
            <a:extLst>
              <a:ext uri="{FF2B5EF4-FFF2-40B4-BE49-F238E27FC236}">
                <a16:creationId xmlns:a16="http://schemas.microsoft.com/office/drawing/2014/main" id="{C8344A93-18D8-4243-ACFE-A204596681E2}"/>
              </a:ext>
            </a:extLst>
          </p:cNvPr>
          <p:cNvSpPr/>
          <p:nvPr/>
        </p:nvSpPr>
        <p:spPr>
          <a:xfrm>
            <a:off x="6924027" y="5504542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ndh</a:t>
            </a:r>
            <a:r>
              <a:rPr lang="en-US" sz="1200" dirty="0">
                <a:solidFill>
                  <a:schemeClr val="tx1"/>
                </a:solidFill>
              </a:rPr>
              <a:t> FTL_1051</a:t>
            </a:r>
          </a:p>
        </p:txBody>
      </p: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B17FE820-27E5-4FCD-B9DF-FA7F6B9B0246}"/>
              </a:ext>
            </a:extLst>
          </p:cNvPr>
          <p:cNvGrpSpPr/>
          <p:nvPr/>
        </p:nvGrpSpPr>
        <p:grpSpPr>
          <a:xfrm>
            <a:off x="8454451" y="5027424"/>
            <a:ext cx="1573002" cy="1368647"/>
            <a:chOff x="162064" y="5035358"/>
            <a:chExt cx="1573002" cy="1368647"/>
          </a:xfrm>
        </p:grpSpPr>
        <p:sp>
          <p:nvSpPr>
            <p:cNvPr id="204" name="Rectangle: Rounded Corners 203">
              <a:extLst>
                <a:ext uri="{FF2B5EF4-FFF2-40B4-BE49-F238E27FC236}">
                  <a16:creationId xmlns:a16="http://schemas.microsoft.com/office/drawing/2014/main" id="{BA186CF0-FD1B-418E-B569-636EEAF98BD5}"/>
                </a:ext>
              </a:extLst>
            </p:cNvPr>
            <p:cNvSpPr/>
            <p:nvPr/>
          </p:nvSpPr>
          <p:spPr>
            <a:xfrm>
              <a:off x="162064" y="5035358"/>
              <a:ext cx="1573002" cy="136864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EC3E9434-07DC-4747-A8E6-9CB8C4D52291}"/>
                </a:ext>
              </a:extLst>
            </p:cNvPr>
            <p:cNvGrpSpPr/>
            <p:nvPr/>
          </p:nvGrpSpPr>
          <p:grpSpPr>
            <a:xfrm>
              <a:off x="315077" y="5347803"/>
              <a:ext cx="1124991" cy="841104"/>
              <a:chOff x="237157" y="3019410"/>
              <a:chExt cx="1124991" cy="841104"/>
            </a:xfrm>
          </p:grpSpPr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329A9E34-7FE1-49CC-878A-5AE85F63A2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7157" y="3750553"/>
                <a:ext cx="1124492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7" name="Arrow: Right 206">
                <a:extLst>
                  <a:ext uri="{FF2B5EF4-FFF2-40B4-BE49-F238E27FC236}">
                    <a16:creationId xmlns:a16="http://schemas.microsoft.com/office/drawing/2014/main" id="{AFF7A583-4E57-4E4D-A29E-5396D6C8D0A5}"/>
                  </a:ext>
                </a:extLst>
              </p:cNvPr>
              <p:cNvSpPr/>
              <p:nvPr/>
            </p:nvSpPr>
            <p:spPr>
              <a:xfrm>
                <a:off x="356308" y="3211290"/>
                <a:ext cx="1005840" cy="6492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rpsU3 FTL_1360</a:t>
                </a:r>
              </a:p>
            </p:txBody>
          </p:sp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F1391516-1501-4115-B0C3-61B7EFFCF6F4}"/>
                  </a:ext>
                </a:extLst>
              </p:cNvPr>
              <p:cNvSpPr txBox="1"/>
              <p:nvPr/>
            </p:nvSpPr>
            <p:spPr>
              <a:xfrm>
                <a:off x="487964" y="3019410"/>
                <a:ext cx="60899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S21-3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91382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85D4E70E-3C06-4739-B046-D01A2183E65D}"/>
              </a:ext>
            </a:extLst>
          </p:cNvPr>
          <p:cNvGrpSpPr/>
          <p:nvPr/>
        </p:nvGrpSpPr>
        <p:grpSpPr>
          <a:xfrm>
            <a:off x="310567" y="298423"/>
            <a:ext cx="11417853" cy="1368647"/>
            <a:chOff x="310567" y="298423"/>
            <a:chExt cx="11417853" cy="13686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2252486-188C-490B-BDF0-1557354DEC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3580" y="1423715"/>
              <a:ext cx="11083986" cy="2168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id="{F23B1BC8-D018-4F2F-BAEA-0CC46C1875EB}"/>
                </a:ext>
              </a:extLst>
            </p:cNvPr>
            <p:cNvSpPr/>
            <p:nvPr/>
          </p:nvSpPr>
          <p:spPr>
            <a:xfrm>
              <a:off x="3283927" y="880880"/>
              <a:ext cx="1005840" cy="6492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/>
                <a:t>rplK</a:t>
              </a:r>
              <a:r>
                <a:rPr lang="en-US" sz="1200" dirty="0"/>
                <a:t> FTL_1748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C6192C9-9EBA-40E4-8867-37F8B2969A20}"/>
                </a:ext>
              </a:extLst>
            </p:cNvPr>
            <p:cNvSpPr txBox="1"/>
            <p:nvPr/>
          </p:nvSpPr>
          <p:spPr>
            <a:xfrm>
              <a:off x="548068" y="419215"/>
              <a:ext cx="935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Elongation factor Tu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4C4A06D-7C7F-41D0-A29C-A93E9A289C6B}"/>
                </a:ext>
              </a:extLst>
            </p:cNvPr>
            <p:cNvSpPr txBox="1"/>
            <p:nvPr/>
          </p:nvSpPr>
          <p:spPr>
            <a:xfrm>
              <a:off x="3538959" y="719159"/>
              <a:ext cx="6089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L11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44C2170-DD90-49A2-A1CF-2B25DED00892}"/>
                </a:ext>
              </a:extLst>
            </p:cNvPr>
            <p:cNvSpPr/>
            <p:nvPr/>
          </p:nvSpPr>
          <p:spPr>
            <a:xfrm>
              <a:off x="310567" y="298423"/>
              <a:ext cx="11417853" cy="136864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C234951A-141B-4A45-BBBD-7CBCAB36ECAE}"/>
                </a:ext>
              </a:extLst>
            </p:cNvPr>
            <p:cNvSpPr/>
            <p:nvPr/>
          </p:nvSpPr>
          <p:spPr>
            <a:xfrm>
              <a:off x="545899" y="871060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tufA</a:t>
              </a:r>
              <a:r>
                <a:rPr lang="en-US" sz="1200" dirty="0">
                  <a:solidFill>
                    <a:schemeClr val="tx1"/>
                  </a:solidFill>
                </a:rPr>
                <a:t> FTL_1751</a:t>
              </a:r>
            </a:p>
          </p:txBody>
        </p:sp>
      </p:grp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A24A22FF-18BB-4647-9073-95B58A727546}"/>
              </a:ext>
            </a:extLst>
          </p:cNvPr>
          <p:cNvSpPr/>
          <p:nvPr/>
        </p:nvSpPr>
        <p:spPr>
          <a:xfrm>
            <a:off x="1441539" y="859608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secE</a:t>
            </a:r>
            <a:r>
              <a:rPr lang="en-US" sz="1200" dirty="0">
                <a:solidFill>
                  <a:schemeClr val="tx1"/>
                </a:solidFill>
              </a:rPr>
              <a:t> FTL_1750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2BE8D9-0396-440A-95ED-9EB1FEB021CD}"/>
              </a:ext>
            </a:extLst>
          </p:cNvPr>
          <p:cNvSpPr txBox="1"/>
          <p:nvPr/>
        </p:nvSpPr>
        <p:spPr>
          <a:xfrm>
            <a:off x="1419235" y="268745"/>
            <a:ext cx="1090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Preprotein translocase subunit </a:t>
            </a:r>
            <a:r>
              <a:rPr lang="en-US" sz="1200" dirty="0" err="1"/>
              <a:t>SecE</a:t>
            </a:r>
            <a:endParaRPr lang="en-US" sz="1200" dirty="0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EFED0CAA-5D43-4056-9C75-476E37060E38}"/>
              </a:ext>
            </a:extLst>
          </p:cNvPr>
          <p:cNvSpPr/>
          <p:nvPr/>
        </p:nvSpPr>
        <p:spPr>
          <a:xfrm>
            <a:off x="2351581" y="868044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nusG</a:t>
            </a:r>
            <a:r>
              <a:rPr lang="en-US" sz="1200" dirty="0">
                <a:solidFill>
                  <a:schemeClr val="tx1"/>
                </a:solidFill>
              </a:rPr>
              <a:t> FTL_1749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AA25DE4-61E4-46E2-A901-934E751B02E3}"/>
              </a:ext>
            </a:extLst>
          </p:cNvPr>
          <p:cNvSpPr txBox="1"/>
          <p:nvPr/>
        </p:nvSpPr>
        <p:spPr>
          <a:xfrm>
            <a:off x="2351581" y="268744"/>
            <a:ext cx="1209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Transcription antitermination protein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25AEDDF3-548B-4010-8823-7CA9B3AF1D9D}"/>
              </a:ext>
            </a:extLst>
          </p:cNvPr>
          <p:cNvSpPr/>
          <p:nvPr/>
        </p:nvSpPr>
        <p:spPr>
          <a:xfrm>
            <a:off x="4186135" y="868044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rplA</a:t>
            </a:r>
            <a:r>
              <a:rPr lang="en-US" sz="1200" dirty="0"/>
              <a:t> FTL_1747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3968BD2-B713-4E4E-BEB1-0993A2A4E063}"/>
              </a:ext>
            </a:extLst>
          </p:cNvPr>
          <p:cNvSpPr txBox="1"/>
          <p:nvPr/>
        </p:nvSpPr>
        <p:spPr>
          <a:xfrm>
            <a:off x="4441167" y="706323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L1</a:t>
            </a: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61A097C0-C5DD-46AC-A847-9653ABD4628D}"/>
              </a:ext>
            </a:extLst>
          </p:cNvPr>
          <p:cNvSpPr/>
          <p:nvPr/>
        </p:nvSpPr>
        <p:spPr>
          <a:xfrm>
            <a:off x="5066039" y="862085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rplJ</a:t>
            </a:r>
            <a:r>
              <a:rPr lang="en-US" sz="1200" dirty="0"/>
              <a:t> FTL_1746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51973F2-B255-444C-B365-409EC2EC2DCD}"/>
              </a:ext>
            </a:extLst>
          </p:cNvPr>
          <p:cNvSpPr txBox="1"/>
          <p:nvPr/>
        </p:nvSpPr>
        <p:spPr>
          <a:xfrm>
            <a:off x="5321071" y="700364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L10</a:t>
            </a: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6B1A90B6-EF04-4C7E-95A1-C4FDF2E55C69}"/>
              </a:ext>
            </a:extLst>
          </p:cNvPr>
          <p:cNvSpPr/>
          <p:nvPr/>
        </p:nvSpPr>
        <p:spPr>
          <a:xfrm>
            <a:off x="5957521" y="856126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rplL</a:t>
            </a:r>
            <a:r>
              <a:rPr lang="en-US" sz="1200" dirty="0"/>
              <a:t> FTL_1745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421476C-C6E8-487F-9893-76EE50D77F56}"/>
              </a:ext>
            </a:extLst>
          </p:cNvPr>
          <p:cNvSpPr txBox="1"/>
          <p:nvPr/>
        </p:nvSpPr>
        <p:spPr>
          <a:xfrm>
            <a:off x="6071879" y="621922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L7/L12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B7C310F1-F15E-40D0-9FB3-03C979D14495}"/>
              </a:ext>
            </a:extLst>
          </p:cNvPr>
          <p:cNvSpPr/>
          <p:nvPr/>
        </p:nvSpPr>
        <p:spPr>
          <a:xfrm>
            <a:off x="6870822" y="856126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rpoB</a:t>
            </a:r>
            <a:r>
              <a:rPr lang="en-US" sz="1200" dirty="0">
                <a:solidFill>
                  <a:schemeClr val="tx1"/>
                </a:solidFill>
              </a:rPr>
              <a:t> FTL_1744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E5767A-4BB9-4D32-B9E6-71C73D86A293}"/>
              </a:ext>
            </a:extLst>
          </p:cNvPr>
          <p:cNvSpPr txBox="1"/>
          <p:nvPr/>
        </p:nvSpPr>
        <p:spPr>
          <a:xfrm>
            <a:off x="6870822" y="254312"/>
            <a:ext cx="1209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RNA polymerase subunit beta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CF629E3D-3F80-4A28-AA58-A3CB1122C625}"/>
              </a:ext>
            </a:extLst>
          </p:cNvPr>
          <p:cNvSpPr/>
          <p:nvPr/>
        </p:nvSpPr>
        <p:spPr>
          <a:xfrm>
            <a:off x="7762304" y="854404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rpoC</a:t>
            </a:r>
            <a:r>
              <a:rPr lang="en-US" sz="1200" dirty="0">
                <a:solidFill>
                  <a:schemeClr val="tx1"/>
                </a:solidFill>
              </a:rPr>
              <a:t> FTL_1743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62BF08E-77CD-4A1A-8757-D54180C06863}"/>
              </a:ext>
            </a:extLst>
          </p:cNvPr>
          <p:cNvSpPr txBox="1"/>
          <p:nvPr/>
        </p:nvSpPr>
        <p:spPr>
          <a:xfrm>
            <a:off x="7762304" y="252590"/>
            <a:ext cx="1209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RNA polymerase subunit beta’</a:t>
            </a: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6E418B06-DC38-4BA8-901E-05BC97507429}"/>
              </a:ext>
            </a:extLst>
          </p:cNvPr>
          <p:cNvSpPr/>
          <p:nvPr/>
        </p:nvSpPr>
        <p:spPr>
          <a:xfrm>
            <a:off x="8688568" y="852682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FTL_1742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EE3F009-AC6F-40DD-8E87-E5FB1A6E326E}"/>
              </a:ext>
            </a:extLst>
          </p:cNvPr>
          <p:cNvSpPr txBox="1"/>
          <p:nvPr/>
        </p:nvSpPr>
        <p:spPr>
          <a:xfrm>
            <a:off x="8688568" y="327888"/>
            <a:ext cx="120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Hypothetical protein</a:t>
            </a:r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4114B10F-3B8D-44F2-83CD-918812C7CE6F}"/>
              </a:ext>
            </a:extLst>
          </p:cNvPr>
          <p:cNvSpPr/>
          <p:nvPr/>
        </p:nvSpPr>
        <p:spPr>
          <a:xfrm>
            <a:off x="9580050" y="850960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gcp</a:t>
            </a:r>
            <a:r>
              <a:rPr lang="en-US" sz="1200" dirty="0">
                <a:solidFill>
                  <a:schemeClr val="tx1"/>
                </a:solidFill>
              </a:rPr>
              <a:t> FTL_1741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6AD5A06-2BE2-43F7-8784-5D1BBC7C3934}"/>
              </a:ext>
            </a:extLst>
          </p:cNvPr>
          <p:cNvSpPr txBox="1"/>
          <p:nvPr/>
        </p:nvSpPr>
        <p:spPr>
          <a:xfrm>
            <a:off x="9541223" y="286003"/>
            <a:ext cx="1209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putative DNA-binding/iron endonuclease</a:t>
            </a:r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4D46714D-8F9A-41E4-884D-04A8255A4E8B}"/>
              </a:ext>
            </a:extLst>
          </p:cNvPr>
          <p:cNvSpPr/>
          <p:nvPr/>
        </p:nvSpPr>
        <p:spPr>
          <a:xfrm>
            <a:off x="10505807" y="850528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FTL_1740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7C7AD34-2D05-450B-BC1A-2226F0EBC1A3}"/>
              </a:ext>
            </a:extLst>
          </p:cNvPr>
          <p:cNvSpPr txBox="1"/>
          <p:nvPr/>
        </p:nvSpPr>
        <p:spPr>
          <a:xfrm>
            <a:off x="10585890" y="382653"/>
            <a:ext cx="120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Fatty acid desaturase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1E1FFC4-F064-47F1-BEDB-38E9A379CD65}"/>
              </a:ext>
            </a:extLst>
          </p:cNvPr>
          <p:cNvCxnSpPr>
            <a:cxnSpLocks/>
          </p:cNvCxnSpPr>
          <p:nvPr/>
        </p:nvCxnSpPr>
        <p:spPr>
          <a:xfrm>
            <a:off x="475127" y="2911315"/>
            <a:ext cx="5150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F9A8110B-66F8-404F-AB7B-800E54A779A7}"/>
              </a:ext>
            </a:extLst>
          </p:cNvPr>
          <p:cNvSpPr/>
          <p:nvPr/>
        </p:nvSpPr>
        <p:spPr>
          <a:xfrm>
            <a:off x="1546077" y="2336852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rplS</a:t>
            </a:r>
            <a:r>
              <a:rPr lang="en-US" sz="1200" dirty="0"/>
              <a:t> FTL_1735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CE17DFC-5E60-45FB-BD68-4BC1C94DB700}"/>
              </a:ext>
            </a:extLst>
          </p:cNvPr>
          <p:cNvSpPr txBox="1"/>
          <p:nvPr/>
        </p:nvSpPr>
        <p:spPr>
          <a:xfrm>
            <a:off x="500938" y="1738321"/>
            <a:ext cx="1321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tRNA (guanine-N(1)-)-methyltransferase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CF14C62-B756-4301-ACEF-FC49EF205758}"/>
              </a:ext>
            </a:extLst>
          </p:cNvPr>
          <p:cNvSpPr txBox="1"/>
          <p:nvPr/>
        </p:nvSpPr>
        <p:spPr>
          <a:xfrm>
            <a:off x="1744500" y="2090750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L19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47B370C0-3CDA-4436-ACB0-6366837E8971}"/>
              </a:ext>
            </a:extLst>
          </p:cNvPr>
          <p:cNvSpPr/>
          <p:nvPr/>
        </p:nvSpPr>
        <p:spPr>
          <a:xfrm>
            <a:off x="330824" y="1764341"/>
            <a:ext cx="5477794" cy="136864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Right 46">
            <a:extLst>
              <a:ext uri="{FF2B5EF4-FFF2-40B4-BE49-F238E27FC236}">
                <a16:creationId xmlns:a16="http://schemas.microsoft.com/office/drawing/2014/main" id="{BA03E95B-4C08-4D17-9777-12B14834000C}"/>
              </a:ext>
            </a:extLst>
          </p:cNvPr>
          <p:cNvSpPr/>
          <p:nvPr/>
        </p:nvSpPr>
        <p:spPr>
          <a:xfrm>
            <a:off x="557446" y="2336978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trmD</a:t>
            </a:r>
            <a:r>
              <a:rPr lang="en-US" sz="1200" dirty="0">
                <a:solidFill>
                  <a:schemeClr val="tx1"/>
                </a:solidFill>
              </a:rPr>
              <a:t> FTL_1736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5720C39-D6E4-4F53-872B-2F5BADC3E2FC}"/>
              </a:ext>
            </a:extLst>
          </p:cNvPr>
          <p:cNvSpPr txBox="1"/>
          <p:nvPr/>
        </p:nvSpPr>
        <p:spPr>
          <a:xfrm>
            <a:off x="2351581" y="1927462"/>
            <a:ext cx="1321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Integrase/ recombinase</a:t>
            </a:r>
          </a:p>
        </p:txBody>
      </p:sp>
      <p:sp>
        <p:nvSpPr>
          <p:cNvPr id="49" name="Arrow: Right 48">
            <a:extLst>
              <a:ext uri="{FF2B5EF4-FFF2-40B4-BE49-F238E27FC236}">
                <a16:creationId xmlns:a16="http://schemas.microsoft.com/office/drawing/2014/main" id="{C5963EC6-6F29-4AA5-9696-75935536E81F}"/>
              </a:ext>
            </a:extLst>
          </p:cNvPr>
          <p:cNvSpPr/>
          <p:nvPr/>
        </p:nvSpPr>
        <p:spPr>
          <a:xfrm>
            <a:off x="2477283" y="2352192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xerD</a:t>
            </a:r>
            <a:r>
              <a:rPr lang="en-US" sz="1200" dirty="0">
                <a:solidFill>
                  <a:schemeClr val="tx1"/>
                </a:solidFill>
              </a:rPr>
              <a:t> FTL_1734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8192731-A867-4B58-9C37-6239B227E35E}"/>
              </a:ext>
            </a:extLst>
          </p:cNvPr>
          <p:cNvSpPr txBox="1"/>
          <p:nvPr/>
        </p:nvSpPr>
        <p:spPr>
          <a:xfrm>
            <a:off x="3283927" y="1762844"/>
            <a:ext cx="1321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oxidoreductase iron/ascorbate family protein</a:t>
            </a:r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id="{0101A696-C7A6-4143-9CC7-7D172EE3AA30}"/>
              </a:ext>
            </a:extLst>
          </p:cNvPr>
          <p:cNvSpPr/>
          <p:nvPr/>
        </p:nvSpPr>
        <p:spPr>
          <a:xfrm>
            <a:off x="3436325" y="2343463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FTL_1733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EAA0E02-49FD-4F5E-B000-4BA1A931BFAB}"/>
              </a:ext>
            </a:extLst>
          </p:cNvPr>
          <p:cNvSpPr txBox="1"/>
          <p:nvPr/>
        </p:nvSpPr>
        <p:spPr>
          <a:xfrm>
            <a:off x="4350730" y="1985092"/>
            <a:ext cx="1321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Acid phosphatase</a:t>
            </a:r>
          </a:p>
        </p:txBody>
      </p:sp>
      <p:sp>
        <p:nvSpPr>
          <p:cNvPr id="53" name="Arrow: Right 52">
            <a:extLst>
              <a:ext uri="{FF2B5EF4-FFF2-40B4-BE49-F238E27FC236}">
                <a16:creationId xmlns:a16="http://schemas.microsoft.com/office/drawing/2014/main" id="{8D9BC446-6E35-4A20-B94A-5F9A6C3CA338}"/>
              </a:ext>
            </a:extLst>
          </p:cNvPr>
          <p:cNvSpPr/>
          <p:nvPr/>
        </p:nvSpPr>
        <p:spPr>
          <a:xfrm>
            <a:off x="4494417" y="2347908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FTL_1732</a:t>
            </a: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AE31683E-E9A7-4D07-92CE-CBC1411E530D}"/>
              </a:ext>
            </a:extLst>
          </p:cNvPr>
          <p:cNvGrpSpPr/>
          <p:nvPr/>
        </p:nvGrpSpPr>
        <p:grpSpPr>
          <a:xfrm>
            <a:off x="5912648" y="1764341"/>
            <a:ext cx="5477794" cy="1368647"/>
            <a:chOff x="320689" y="3214360"/>
            <a:chExt cx="5477794" cy="1368647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DFEC0DE1-37D5-43CB-BC8C-6D17E5D67BDB}"/>
                </a:ext>
              </a:extLst>
            </p:cNvPr>
            <p:cNvSpPr txBox="1"/>
            <p:nvPr/>
          </p:nvSpPr>
          <p:spPr>
            <a:xfrm>
              <a:off x="475127" y="3285118"/>
              <a:ext cx="935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threonyl-tRNA synthetase</a:t>
              </a:r>
            </a:p>
          </p:txBody>
        </p:sp>
        <p:sp>
          <p:nvSpPr>
            <p:cNvPr id="60" name="Arrow: Right 59">
              <a:extLst>
                <a:ext uri="{FF2B5EF4-FFF2-40B4-BE49-F238E27FC236}">
                  <a16:creationId xmlns:a16="http://schemas.microsoft.com/office/drawing/2014/main" id="{0E178D78-4192-486B-A868-D9E7487FE992}"/>
                </a:ext>
              </a:extLst>
            </p:cNvPr>
            <p:cNvSpPr/>
            <p:nvPr/>
          </p:nvSpPr>
          <p:spPr>
            <a:xfrm>
              <a:off x="588387" y="3782212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thrS</a:t>
              </a:r>
              <a:r>
                <a:rPr lang="en-US" sz="1200" dirty="0">
                  <a:solidFill>
                    <a:schemeClr val="tx1"/>
                  </a:solidFill>
                </a:rPr>
                <a:t> FTL_1407</a:t>
              </a:r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76AE9B3D-6B22-4AA0-BD69-4A3D02E4A3A0}"/>
                </a:ext>
              </a:extLst>
            </p:cNvPr>
            <p:cNvGrpSpPr/>
            <p:nvPr/>
          </p:nvGrpSpPr>
          <p:grpSpPr>
            <a:xfrm>
              <a:off x="320689" y="3214360"/>
              <a:ext cx="5477794" cy="1368647"/>
              <a:chOff x="320689" y="3214360"/>
              <a:chExt cx="5477794" cy="1368647"/>
            </a:xfrm>
          </p:grpSpPr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18CCA7D8-A9A6-4778-87EC-190A12B10E6D}"/>
                  </a:ext>
                </a:extLst>
              </p:cNvPr>
              <p:cNvSpPr txBox="1"/>
              <p:nvPr/>
            </p:nvSpPr>
            <p:spPr>
              <a:xfrm>
                <a:off x="1394312" y="3268708"/>
                <a:ext cx="9352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Translation initiation factor IF-3</a:t>
                </a:r>
              </a:p>
            </p:txBody>
          </p:sp>
          <p:sp>
            <p:nvSpPr>
              <p:cNvPr id="62" name="Arrow: Right 61">
                <a:extLst>
                  <a:ext uri="{FF2B5EF4-FFF2-40B4-BE49-F238E27FC236}">
                    <a16:creationId xmlns:a16="http://schemas.microsoft.com/office/drawing/2014/main" id="{3FB8D0F8-E067-401D-BDBB-CF2A1C0C2B9B}"/>
                  </a:ext>
                </a:extLst>
              </p:cNvPr>
              <p:cNvSpPr/>
              <p:nvPr/>
            </p:nvSpPr>
            <p:spPr>
              <a:xfrm>
                <a:off x="1468020" y="3782211"/>
                <a:ext cx="1005840" cy="649224"/>
              </a:xfrm>
              <a:prstGeom prst="right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>
                    <a:solidFill>
                      <a:schemeClr val="tx1"/>
                    </a:solidFill>
                  </a:rPr>
                  <a:t>infC</a:t>
                </a:r>
                <a:r>
                  <a:rPr lang="en-US" sz="1200" dirty="0">
                    <a:solidFill>
                      <a:schemeClr val="tx1"/>
                    </a:solidFill>
                  </a:rPr>
                  <a:t> FTL_1406</a:t>
                </a:r>
              </a:p>
            </p:txBody>
          </p: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C8A69E19-CF31-4DD6-9350-784F16BEAD48}"/>
                  </a:ext>
                </a:extLst>
              </p:cNvPr>
              <p:cNvGrpSpPr/>
              <p:nvPr/>
            </p:nvGrpSpPr>
            <p:grpSpPr>
              <a:xfrm>
                <a:off x="320689" y="3214360"/>
                <a:ext cx="5477794" cy="1368647"/>
                <a:chOff x="320689" y="3214360"/>
                <a:chExt cx="5477794" cy="1368647"/>
              </a:xfrm>
            </p:grpSpPr>
            <p:sp>
              <p:nvSpPr>
                <p:cNvPr id="57" name="Rectangle: Rounded Corners 56">
                  <a:extLst>
                    <a:ext uri="{FF2B5EF4-FFF2-40B4-BE49-F238E27FC236}">
                      <a16:creationId xmlns:a16="http://schemas.microsoft.com/office/drawing/2014/main" id="{C3C466C7-E3A0-4E3A-B79F-4C27D90A3C71}"/>
                    </a:ext>
                  </a:extLst>
                </p:cNvPr>
                <p:cNvSpPr/>
                <p:nvPr/>
              </p:nvSpPr>
              <p:spPr>
                <a:xfrm>
                  <a:off x="320689" y="3214360"/>
                  <a:ext cx="5477794" cy="1368647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A28E7BB6-E1D2-4B11-82A7-33764807C6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718" y="4367123"/>
                  <a:ext cx="4976539" cy="34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" name="Arrow: Right 62">
                  <a:extLst>
                    <a:ext uri="{FF2B5EF4-FFF2-40B4-BE49-F238E27FC236}">
                      <a16:creationId xmlns:a16="http://schemas.microsoft.com/office/drawing/2014/main" id="{4F0A19CA-00BF-4F36-87A0-1BBF6E27122D}"/>
                    </a:ext>
                  </a:extLst>
                </p:cNvPr>
                <p:cNvSpPr/>
                <p:nvPr/>
              </p:nvSpPr>
              <p:spPr>
                <a:xfrm>
                  <a:off x="2393887" y="3786975"/>
                  <a:ext cx="1005840" cy="649224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err="1"/>
                    <a:t>rpmI</a:t>
                  </a:r>
                  <a:r>
                    <a:rPr lang="en-US" sz="1200" dirty="0"/>
                    <a:t> FTL_1405</a:t>
                  </a:r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0AE8925A-8532-4183-9C47-1DD126E04E85}"/>
                    </a:ext>
                  </a:extLst>
                </p:cNvPr>
                <p:cNvSpPr txBox="1"/>
                <p:nvPr/>
              </p:nvSpPr>
              <p:spPr>
                <a:xfrm>
                  <a:off x="2592310" y="3540873"/>
                  <a:ext cx="608993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L35</a:t>
                  </a:r>
                </a:p>
              </p:txBody>
            </p:sp>
          </p:grpSp>
          <p:sp>
            <p:nvSpPr>
              <p:cNvPr id="65" name="Arrow: Right 64">
                <a:extLst>
                  <a:ext uri="{FF2B5EF4-FFF2-40B4-BE49-F238E27FC236}">
                    <a16:creationId xmlns:a16="http://schemas.microsoft.com/office/drawing/2014/main" id="{F68C7B0A-FF1F-4E09-BEE9-1B4C87559F14}"/>
                  </a:ext>
                </a:extLst>
              </p:cNvPr>
              <p:cNvSpPr/>
              <p:nvPr/>
            </p:nvSpPr>
            <p:spPr>
              <a:xfrm>
                <a:off x="3344890" y="3786140"/>
                <a:ext cx="1005840" cy="6492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/>
                  <a:t>rplT</a:t>
                </a:r>
                <a:r>
                  <a:rPr lang="en-US" sz="1200" dirty="0"/>
                  <a:t> FTL_1404</a:t>
                </a: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B774D12E-C9AC-4868-8DEF-6BB4100F6928}"/>
                  </a:ext>
                </a:extLst>
              </p:cNvPr>
              <p:cNvSpPr txBox="1"/>
              <p:nvPr/>
            </p:nvSpPr>
            <p:spPr>
              <a:xfrm>
                <a:off x="3543313" y="3522620"/>
                <a:ext cx="60899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L20</a:t>
                </a: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007F093-7AC8-4F34-8C0F-1609C75B46E7}"/>
                  </a:ext>
                </a:extLst>
              </p:cNvPr>
              <p:cNvSpPr txBox="1"/>
              <p:nvPr/>
            </p:nvSpPr>
            <p:spPr>
              <a:xfrm>
                <a:off x="4270757" y="3396156"/>
                <a:ext cx="11216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Hypothetical protein</a:t>
                </a:r>
              </a:p>
            </p:txBody>
          </p:sp>
          <p:sp>
            <p:nvSpPr>
              <p:cNvPr id="68" name="Arrow: Right 67">
                <a:extLst>
                  <a:ext uri="{FF2B5EF4-FFF2-40B4-BE49-F238E27FC236}">
                    <a16:creationId xmlns:a16="http://schemas.microsoft.com/office/drawing/2014/main" id="{596CA17A-49E2-463A-BAA2-2DB117662597}"/>
                  </a:ext>
                </a:extLst>
              </p:cNvPr>
              <p:cNvSpPr/>
              <p:nvPr/>
            </p:nvSpPr>
            <p:spPr>
              <a:xfrm>
                <a:off x="4273095" y="3790781"/>
                <a:ext cx="1005840" cy="649224"/>
              </a:xfrm>
              <a:prstGeom prst="right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FTL_1403</a:t>
                </a:r>
              </a:p>
            </p:txBody>
          </p:sp>
        </p:grp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3ADDB7EE-6BC4-40B4-BCE9-BAA36053C83E}"/>
              </a:ext>
            </a:extLst>
          </p:cNvPr>
          <p:cNvGrpSpPr/>
          <p:nvPr/>
        </p:nvGrpSpPr>
        <p:grpSpPr>
          <a:xfrm>
            <a:off x="327487" y="3230259"/>
            <a:ext cx="2527014" cy="1368647"/>
            <a:chOff x="320689" y="4677537"/>
            <a:chExt cx="2527014" cy="1368647"/>
          </a:xfrm>
        </p:grpSpPr>
        <p:sp>
          <p:nvSpPr>
            <p:cNvPr id="75" name="Rectangle: Rounded Corners 74">
              <a:extLst>
                <a:ext uri="{FF2B5EF4-FFF2-40B4-BE49-F238E27FC236}">
                  <a16:creationId xmlns:a16="http://schemas.microsoft.com/office/drawing/2014/main" id="{38F3986F-E8AE-45EF-90D6-3701346AEF81}"/>
                </a:ext>
              </a:extLst>
            </p:cNvPr>
            <p:cNvSpPr/>
            <p:nvPr/>
          </p:nvSpPr>
          <p:spPr>
            <a:xfrm>
              <a:off x="320689" y="4677537"/>
              <a:ext cx="2527014" cy="136864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327F9614-98BA-4CF3-8D4F-9FF9CAF5514B}"/>
                </a:ext>
              </a:extLst>
            </p:cNvPr>
            <p:cNvCxnSpPr>
              <a:cxnSpLocks/>
            </p:cNvCxnSpPr>
            <p:nvPr/>
          </p:nvCxnSpPr>
          <p:spPr>
            <a:xfrm>
              <a:off x="523718" y="5830300"/>
              <a:ext cx="216723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Arrow: Right 76">
              <a:extLst>
                <a:ext uri="{FF2B5EF4-FFF2-40B4-BE49-F238E27FC236}">
                  <a16:creationId xmlns:a16="http://schemas.microsoft.com/office/drawing/2014/main" id="{CB98FE0B-E5A8-49C4-881A-1F8704065AE4}"/>
                </a:ext>
              </a:extLst>
            </p:cNvPr>
            <p:cNvSpPr/>
            <p:nvPr/>
          </p:nvSpPr>
          <p:spPr>
            <a:xfrm>
              <a:off x="588387" y="5281412"/>
              <a:ext cx="1005840" cy="6492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/>
                <a:t>rplU</a:t>
              </a:r>
              <a:r>
                <a:rPr lang="en-US" sz="1200" dirty="0"/>
                <a:t> FTL_1453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68520D01-4C7B-4338-8B8A-57F22C2E5CFE}"/>
                </a:ext>
              </a:extLst>
            </p:cNvPr>
            <p:cNvSpPr txBox="1"/>
            <p:nvPr/>
          </p:nvSpPr>
          <p:spPr>
            <a:xfrm>
              <a:off x="786810" y="5035310"/>
              <a:ext cx="6089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L21</a:t>
              </a:r>
            </a:p>
          </p:txBody>
        </p:sp>
        <p:sp>
          <p:nvSpPr>
            <p:cNvPr id="79" name="Arrow: Right 78">
              <a:extLst>
                <a:ext uri="{FF2B5EF4-FFF2-40B4-BE49-F238E27FC236}">
                  <a16:creationId xmlns:a16="http://schemas.microsoft.com/office/drawing/2014/main" id="{6EDAB4D8-4A7B-4DF1-A346-E119FC897CCC}"/>
                </a:ext>
              </a:extLst>
            </p:cNvPr>
            <p:cNvSpPr/>
            <p:nvPr/>
          </p:nvSpPr>
          <p:spPr>
            <a:xfrm>
              <a:off x="1546077" y="5266951"/>
              <a:ext cx="1005840" cy="6492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/>
                <a:t>rpmA</a:t>
              </a:r>
              <a:r>
                <a:rPr lang="en-US" sz="1200" dirty="0"/>
                <a:t> FTL_1452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B660E1E3-1C95-4E2C-9EDE-A1F343A5CFEC}"/>
                </a:ext>
              </a:extLst>
            </p:cNvPr>
            <p:cNvSpPr txBox="1"/>
            <p:nvPr/>
          </p:nvSpPr>
          <p:spPr>
            <a:xfrm>
              <a:off x="1744500" y="5020849"/>
              <a:ext cx="6089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L27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4A34427B-02A6-4C30-92FC-FB947B12E05E}"/>
              </a:ext>
            </a:extLst>
          </p:cNvPr>
          <p:cNvGrpSpPr/>
          <p:nvPr/>
        </p:nvGrpSpPr>
        <p:grpSpPr>
          <a:xfrm>
            <a:off x="2956422" y="3183176"/>
            <a:ext cx="3522755" cy="1415730"/>
            <a:chOff x="320689" y="3167277"/>
            <a:chExt cx="3522755" cy="1415730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BFC0C2AD-E4C1-4E72-82A8-8628A3630860}"/>
                </a:ext>
              </a:extLst>
            </p:cNvPr>
            <p:cNvSpPr txBox="1"/>
            <p:nvPr/>
          </p:nvSpPr>
          <p:spPr>
            <a:xfrm>
              <a:off x="505302" y="3167277"/>
              <a:ext cx="10618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ribose-phosphate pyrophosphokinase</a:t>
              </a:r>
            </a:p>
          </p:txBody>
        </p:sp>
        <p:sp>
          <p:nvSpPr>
            <p:cNvPr id="89" name="Arrow: Right 88">
              <a:extLst>
                <a:ext uri="{FF2B5EF4-FFF2-40B4-BE49-F238E27FC236}">
                  <a16:creationId xmlns:a16="http://schemas.microsoft.com/office/drawing/2014/main" id="{45F263FE-653F-484A-8F26-2768ED584ADB}"/>
                </a:ext>
              </a:extLst>
            </p:cNvPr>
            <p:cNvSpPr/>
            <p:nvPr/>
          </p:nvSpPr>
          <p:spPr>
            <a:xfrm>
              <a:off x="588387" y="3782212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prsA</a:t>
              </a:r>
              <a:r>
                <a:rPr lang="en-US" sz="1200" dirty="0">
                  <a:solidFill>
                    <a:schemeClr val="tx1"/>
                  </a:solidFill>
                </a:rPr>
                <a:t> FTL_0949</a:t>
              </a:r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D2F25C93-062D-4278-847D-8AC4AA15332F}"/>
                </a:ext>
              </a:extLst>
            </p:cNvPr>
            <p:cNvGrpSpPr/>
            <p:nvPr/>
          </p:nvGrpSpPr>
          <p:grpSpPr>
            <a:xfrm>
              <a:off x="320689" y="3214360"/>
              <a:ext cx="3522755" cy="1368647"/>
              <a:chOff x="320689" y="3214360"/>
              <a:chExt cx="3522755" cy="1368647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D011033-0861-4F7A-8A2B-454AC97C0A41}"/>
                  </a:ext>
                </a:extLst>
              </p:cNvPr>
              <p:cNvGrpSpPr/>
              <p:nvPr/>
            </p:nvGrpSpPr>
            <p:grpSpPr>
              <a:xfrm>
                <a:off x="320689" y="3214360"/>
                <a:ext cx="3522755" cy="1368647"/>
                <a:chOff x="320689" y="3214360"/>
                <a:chExt cx="3522755" cy="1368647"/>
              </a:xfrm>
            </p:grpSpPr>
            <p:sp>
              <p:nvSpPr>
                <p:cNvPr id="98" name="Rectangle: Rounded Corners 97">
                  <a:extLst>
                    <a:ext uri="{FF2B5EF4-FFF2-40B4-BE49-F238E27FC236}">
                      <a16:creationId xmlns:a16="http://schemas.microsoft.com/office/drawing/2014/main" id="{89D33038-54A0-4D8F-8359-EE3A775D17AB}"/>
                    </a:ext>
                  </a:extLst>
                </p:cNvPr>
                <p:cNvSpPr/>
                <p:nvPr/>
              </p:nvSpPr>
              <p:spPr>
                <a:xfrm>
                  <a:off x="320689" y="3214360"/>
                  <a:ext cx="3522755" cy="1368647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CCCD0C43-1E7C-4EE4-ABD5-A47DB7BC4C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718" y="4367123"/>
                  <a:ext cx="3092287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Arrow: Right 99">
                  <a:extLst>
                    <a:ext uri="{FF2B5EF4-FFF2-40B4-BE49-F238E27FC236}">
                      <a16:creationId xmlns:a16="http://schemas.microsoft.com/office/drawing/2014/main" id="{B76338DC-40DE-4F7F-AFA8-F5A7F81F0FDF}"/>
                    </a:ext>
                  </a:extLst>
                </p:cNvPr>
                <p:cNvSpPr/>
                <p:nvPr/>
              </p:nvSpPr>
              <p:spPr>
                <a:xfrm>
                  <a:off x="1549371" y="3804808"/>
                  <a:ext cx="1005840" cy="649224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err="1"/>
                    <a:t>rplY</a:t>
                  </a:r>
                  <a:r>
                    <a:rPr lang="en-US" sz="1200" dirty="0"/>
                    <a:t> FTL_0950</a:t>
                  </a:r>
                </a:p>
              </p:txBody>
            </p:sp>
            <p:sp>
              <p:nvSpPr>
                <p:cNvPr id="101" name="TextBox 100">
                  <a:extLst>
                    <a:ext uri="{FF2B5EF4-FFF2-40B4-BE49-F238E27FC236}">
                      <a16:creationId xmlns:a16="http://schemas.microsoft.com/office/drawing/2014/main" id="{3DFAD72D-93FC-4019-9B9B-E5BDBA79245C}"/>
                    </a:ext>
                  </a:extLst>
                </p:cNvPr>
                <p:cNvSpPr txBox="1"/>
                <p:nvPr/>
              </p:nvSpPr>
              <p:spPr>
                <a:xfrm>
                  <a:off x="1747514" y="3541091"/>
                  <a:ext cx="608993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L25</a:t>
                  </a:r>
                </a:p>
              </p:txBody>
            </p:sp>
          </p:grp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BD841DC3-F221-4485-ACA2-17144D6546FE}"/>
                  </a:ext>
                </a:extLst>
              </p:cNvPr>
              <p:cNvSpPr txBox="1"/>
              <p:nvPr/>
            </p:nvSpPr>
            <p:spPr>
              <a:xfrm>
                <a:off x="2494321" y="3403639"/>
                <a:ext cx="11216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Hypothetical protein</a:t>
                </a:r>
              </a:p>
            </p:txBody>
          </p:sp>
          <p:sp>
            <p:nvSpPr>
              <p:cNvPr id="97" name="Arrow: Right 96">
                <a:extLst>
                  <a:ext uri="{FF2B5EF4-FFF2-40B4-BE49-F238E27FC236}">
                    <a16:creationId xmlns:a16="http://schemas.microsoft.com/office/drawing/2014/main" id="{AC3C365F-A424-4C90-8028-515FF918E33E}"/>
                  </a:ext>
                </a:extLst>
              </p:cNvPr>
              <p:cNvSpPr/>
              <p:nvPr/>
            </p:nvSpPr>
            <p:spPr>
              <a:xfrm>
                <a:off x="2496659" y="3798264"/>
                <a:ext cx="1005840" cy="649224"/>
              </a:xfrm>
              <a:prstGeom prst="right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FTL_0951</a:t>
                </a:r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4B5186A-D3C9-42B3-BDC0-CA92A146419B}"/>
              </a:ext>
            </a:extLst>
          </p:cNvPr>
          <p:cNvGrpSpPr/>
          <p:nvPr/>
        </p:nvGrpSpPr>
        <p:grpSpPr>
          <a:xfrm>
            <a:off x="329254" y="4721532"/>
            <a:ext cx="11766952" cy="1368647"/>
            <a:chOff x="320688" y="3214360"/>
            <a:chExt cx="11766952" cy="1368647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52A3EDFC-7BEF-43C8-9570-5A1768E385E5}"/>
                </a:ext>
              </a:extLst>
            </p:cNvPr>
            <p:cNvSpPr txBox="1"/>
            <p:nvPr/>
          </p:nvSpPr>
          <p:spPr>
            <a:xfrm>
              <a:off x="584806" y="3350481"/>
              <a:ext cx="10618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Hypothetical protein</a:t>
              </a:r>
            </a:p>
          </p:txBody>
        </p:sp>
        <p:sp>
          <p:nvSpPr>
            <p:cNvPr id="105" name="Arrow: Right 104">
              <a:extLst>
                <a:ext uri="{FF2B5EF4-FFF2-40B4-BE49-F238E27FC236}">
                  <a16:creationId xmlns:a16="http://schemas.microsoft.com/office/drawing/2014/main" id="{35491142-0686-4652-B9E2-B5EC6A03DA21}"/>
                </a:ext>
              </a:extLst>
            </p:cNvPr>
            <p:cNvSpPr/>
            <p:nvPr/>
          </p:nvSpPr>
          <p:spPr>
            <a:xfrm>
              <a:off x="588387" y="3782212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FTL_0523</a:t>
              </a:r>
            </a:p>
          </p:txBody>
        </p: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787F246E-7C52-4977-8F70-68D4EA9C56E6}"/>
                </a:ext>
              </a:extLst>
            </p:cNvPr>
            <p:cNvGrpSpPr/>
            <p:nvPr/>
          </p:nvGrpSpPr>
          <p:grpSpPr>
            <a:xfrm>
              <a:off x="320688" y="3214360"/>
              <a:ext cx="11766952" cy="1368647"/>
              <a:chOff x="320688" y="3214360"/>
              <a:chExt cx="11766952" cy="1368647"/>
            </a:xfrm>
          </p:grpSpPr>
          <p:sp>
            <p:nvSpPr>
              <p:cNvPr id="110" name="Rectangle: Rounded Corners 109">
                <a:extLst>
                  <a:ext uri="{FF2B5EF4-FFF2-40B4-BE49-F238E27FC236}">
                    <a16:creationId xmlns:a16="http://schemas.microsoft.com/office/drawing/2014/main" id="{2F325F3C-627A-4192-B154-AFD6FC142D7C}"/>
                  </a:ext>
                </a:extLst>
              </p:cNvPr>
              <p:cNvSpPr/>
              <p:nvPr/>
            </p:nvSpPr>
            <p:spPr>
              <a:xfrm>
                <a:off x="320688" y="3214360"/>
                <a:ext cx="11766952" cy="1368647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3078BC10-0921-408F-9283-F92CB0BE33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3718" y="4367123"/>
                <a:ext cx="11502962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Arrow: Right 111">
                <a:extLst>
                  <a:ext uri="{FF2B5EF4-FFF2-40B4-BE49-F238E27FC236}">
                    <a16:creationId xmlns:a16="http://schemas.microsoft.com/office/drawing/2014/main" id="{9D2BAAD6-894D-4AAA-B9FE-CE663991C350}"/>
                  </a:ext>
                </a:extLst>
              </p:cNvPr>
              <p:cNvSpPr/>
              <p:nvPr/>
            </p:nvSpPr>
            <p:spPr>
              <a:xfrm>
                <a:off x="1549371" y="3804808"/>
                <a:ext cx="1005840" cy="6492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/>
                  <a:t>rpmB</a:t>
                </a:r>
                <a:r>
                  <a:rPr lang="en-US" sz="1200" dirty="0"/>
                  <a:t> FTL_0522</a:t>
                </a: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D243A5E2-2D69-46D2-9B56-0368F9DC12C3}"/>
                  </a:ext>
                </a:extLst>
              </p:cNvPr>
              <p:cNvSpPr txBox="1"/>
              <p:nvPr/>
            </p:nvSpPr>
            <p:spPr>
              <a:xfrm>
                <a:off x="1747514" y="3541091"/>
                <a:ext cx="60899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L28</a:t>
                </a:r>
              </a:p>
            </p:txBody>
          </p:sp>
        </p:grpSp>
      </p:grpSp>
      <p:sp>
        <p:nvSpPr>
          <p:cNvPr id="115" name="Arrow: Right 114">
            <a:extLst>
              <a:ext uri="{FF2B5EF4-FFF2-40B4-BE49-F238E27FC236}">
                <a16:creationId xmlns:a16="http://schemas.microsoft.com/office/drawing/2014/main" id="{E4CB31E5-4EC9-4FD6-A06A-242A086A38F3}"/>
              </a:ext>
            </a:extLst>
          </p:cNvPr>
          <p:cNvSpPr/>
          <p:nvPr/>
        </p:nvSpPr>
        <p:spPr>
          <a:xfrm>
            <a:off x="2518921" y="5311980"/>
            <a:ext cx="1005840" cy="649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rpmG</a:t>
            </a:r>
            <a:r>
              <a:rPr lang="en-US" sz="1200" dirty="0"/>
              <a:t> FTL_0521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C6D22CB-0270-4398-9745-FB0583AB5346}"/>
              </a:ext>
            </a:extLst>
          </p:cNvPr>
          <p:cNvSpPr txBox="1"/>
          <p:nvPr/>
        </p:nvSpPr>
        <p:spPr>
          <a:xfrm>
            <a:off x="2717064" y="5060253"/>
            <a:ext cx="608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L33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FD60653-7AA8-49E6-A6AF-7FEFDD8A368F}"/>
              </a:ext>
            </a:extLst>
          </p:cNvPr>
          <p:cNvSpPr txBox="1"/>
          <p:nvPr/>
        </p:nvSpPr>
        <p:spPr>
          <a:xfrm>
            <a:off x="3520644" y="4812783"/>
            <a:ext cx="1061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Septum site-determining protein</a:t>
            </a:r>
          </a:p>
        </p:txBody>
      </p:sp>
      <p:sp>
        <p:nvSpPr>
          <p:cNvPr id="118" name="Arrow: Right 117">
            <a:extLst>
              <a:ext uri="{FF2B5EF4-FFF2-40B4-BE49-F238E27FC236}">
                <a16:creationId xmlns:a16="http://schemas.microsoft.com/office/drawing/2014/main" id="{4FA271D2-1878-4D10-9CB6-01FA640D1B78}"/>
              </a:ext>
            </a:extLst>
          </p:cNvPr>
          <p:cNvSpPr/>
          <p:nvPr/>
        </p:nvSpPr>
        <p:spPr>
          <a:xfrm>
            <a:off x="3482925" y="5314609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minC</a:t>
            </a:r>
            <a:r>
              <a:rPr lang="en-US" sz="1200" dirty="0">
                <a:solidFill>
                  <a:schemeClr val="tx1"/>
                </a:solidFill>
              </a:rPr>
              <a:t> FTL_0520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0F28445-A9ED-44D4-8314-BCF18DD01F95}"/>
              </a:ext>
            </a:extLst>
          </p:cNvPr>
          <p:cNvSpPr txBox="1"/>
          <p:nvPr/>
        </p:nvSpPr>
        <p:spPr>
          <a:xfrm>
            <a:off x="4513604" y="4818408"/>
            <a:ext cx="1061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Septum site-determining protein</a:t>
            </a:r>
          </a:p>
        </p:txBody>
      </p:sp>
      <p:sp>
        <p:nvSpPr>
          <p:cNvPr id="120" name="Arrow: Right 119">
            <a:extLst>
              <a:ext uri="{FF2B5EF4-FFF2-40B4-BE49-F238E27FC236}">
                <a16:creationId xmlns:a16="http://schemas.microsoft.com/office/drawing/2014/main" id="{FC0FBD2F-B150-4484-9E01-C89C29C75F92}"/>
              </a:ext>
            </a:extLst>
          </p:cNvPr>
          <p:cNvSpPr/>
          <p:nvPr/>
        </p:nvSpPr>
        <p:spPr>
          <a:xfrm>
            <a:off x="4475885" y="5320234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minD</a:t>
            </a:r>
            <a:r>
              <a:rPr lang="en-US" sz="1200" dirty="0">
                <a:solidFill>
                  <a:schemeClr val="tx1"/>
                </a:solidFill>
              </a:rPr>
              <a:t> FTL_0519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655EA34-A789-4525-B465-E53821C1461A}"/>
              </a:ext>
            </a:extLst>
          </p:cNvPr>
          <p:cNvSpPr txBox="1"/>
          <p:nvPr/>
        </p:nvSpPr>
        <p:spPr>
          <a:xfrm>
            <a:off x="5390225" y="4811762"/>
            <a:ext cx="1061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Cell division topological specificity</a:t>
            </a:r>
          </a:p>
        </p:txBody>
      </p:sp>
      <p:sp>
        <p:nvSpPr>
          <p:cNvPr id="122" name="Arrow: Right 121">
            <a:extLst>
              <a:ext uri="{FF2B5EF4-FFF2-40B4-BE49-F238E27FC236}">
                <a16:creationId xmlns:a16="http://schemas.microsoft.com/office/drawing/2014/main" id="{620C5CC6-57F5-4960-873A-DEC7AF51EF1D}"/>
              </a:ext>
            </a:extLst>
          </p:cNvPr>
          <p:cNvSpPr/>
          <p:nvPr/>
        </p:nvSpPr>
        <p:spPr>
          <a:xfrm>
            <a:off x="5450202" y="5325242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minE</a:t>
            </a:r>
            <a:r>
              <a:rPr lang="en-US" sz="1200" dirty="0">
                <a:solidFill>
                  <a:schemeClr val="tx1"/>
                </a:solidFill>
              </a:rPr>
              <a:t> FTL_0518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EBDF8E9-D74A-4072-9AD0-56187DEBBCA2}"/>
              </a:ext>
            </a:extLst>
          </p:cNvPr>
          <p:cNvSpPr txBox="1"/>
          <p:nvPr/>
        </p:nvSpPr>
        <p:spPr>
          <a:xfrm>
            <a:off x="6351662" y="4696887"/>
            <a:ext cx="106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ABC transporter, ATP-binding protein</a:t>
            </a:r>
          </a:p>
        </p:txBody>
      </p:sp>
      <p:sp>
        <p:nvSpPr>
          <p:cNvPr id="124" name="Arrow: Right 123">
            <a:extLst>
              <a:ext uri="{FF2B5EF4-FFF2-40B4-BE49-F238E27FC236}">
                <a16:creationId xmlns:a16="http://schemas.microsoft.com/office/drawing/2014/main" id="{D167D45F-9CA4-4A57-99FE-627CDC816F96}"/>
              </a:ext>
            </a:extLst>
          </p:cNvPr>
          <p:cNvSpPr/>
          <p:nvPr/>
        </p:nvSpPr>
        <p:spPr>
          <a:xfrm>
            <a:off x="6368116" y="5318596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FTL_0517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8D1CCAB-7B7F-4B1D-B134-861D0A41CB11}"/>
              </a:ext>
            </a:extLst>
          </p:cNvPr>
          <p:cNvSpPr txBox="1"/>
          <p:nvPr/>
        </p:nvSpPr>
        <p:spPr>
          <a:xfrm>
            <a:off x="7323341" y="4704688"/>
            <a:ext cx="106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ABC transporter, membrane protein</a:t>
            </a:r>
          </a:p>
        </p:txBody>
      </p:sp>
      <p:sp>
        <p:nvSpPr>
          <p:cNvPr id="127" name="Arrow: Right 126">
            <a:extLst>
              <a:ext uri="{FF2B5EF4-FFF2-40B4-BE49-F238E27FC236}">
                <a16:creationId xmlns:a16="http://schemas.microsoft.com/office/drawing/2014/main" id="{F9198301-FD4F-4733-ACC1-43897956F9DE}"/>
              </a:ext>
            </a:extLst>
          </p:cNvPr>
          <p:cNvSpPr/>
          <p:nvPr/>
        </p:nvSpPr>
        <p:spPr>
          <a:xfrm>
            <a:off x="7339795" y="5326397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ttg2B FTL_0516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473E4C45-2113-4E59-893B-7BDECD97F22C}"/>
              </a:ext>
            </a:extLst>
          </p:cNvPr>
          <p:cNvSpPr txBox="1"/>
          <p:nvPr/>
        </p:nvSpPr>
        <p:spPr>
          <a:xfrm>
            <a:off x="8260401" y="4704448"/>
            <a:ext cx="106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ABC transporter, periplasmic protein</a:t>
            </a:r>
          </a:p>
        </p:txBody>
      </p:sp>
      <p:sp>
        <p:nvSpPr>
          <p:cNvPr id="129" name="Arrow: Right 128">
            <a:extLst>
              <a:ext uri="{FF2B5EF4-FFF2-40B4-BE49-F238E27FC236}">
                <a16:creationId xmlns:a16="http://schemas.microsoft.com/office/drawing/2014/main" id="{898E147F-44A2-455A-A917-CF7DC2A05377}"/>
              </a:ext>
            </a:extLst>
          </p:cNvPr>
          <p:cNvSpPr/>
          <p:nvPr/>
        </p:nvSpPr>
        <p:spPr>
          <a:xfrm>
            <a:off x="8276855" y="5326157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FTL_0515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4D2F8E7F-7EE8-4FCF-9D3A-DB48121E3E39}"/>
              </a:ext>
            </a:extLst>
          </p:cNvPr>
          <p:cNvSpPr txBox="1"/>
          <p:nvPr/>
        </p:nvSpPr>
        <p:spPr>
          <a:xfrm>
            <a:off x="9218007" y="4868263"/>
            <a:ext cx="1061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Hypothetical protein</a:t>
            </a:r>
          </a:p>
        </p:txBody>
      </p:sp>
      <p:sp>
        <p:nvSpPr>
          <p:cNvPr id="132" name="Arrow: Right 131">
            <a:extLst>
              <a:ext uri="{FF2B5EF4-FFF2-40B4-BE49-F238E27FC236}">
                <a16:creationId xmlns:a16="http://schemas.microsoft.com/office/drawing/2014/main" id="{976A1CF3-8901-4E16-B531-38F130216C14}"/>
              </a:ext>
            </a:extLst>
          </p:cNvPr>
          <p:cNvSpPr/>
          <p:nvPr/>
        </p:nvSpPr>
        <p:spPr>
          <a:xfrm>
            <a:off x="9229815" y="5326157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ttg2 FTL_0514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D28B17-F02E-4E5E-AE79-9BA6F4F21152}"/>
              </a:ext>
            </a:extLst>
          </p:cNvPr>
          <p:cNvSpPr txBox="1"/>
          <p:nvPr/>
        </p:nvSpPr>
        <p:spPr>
          <a:xfrm>
            <a:off x="10174371" y="4872324"/>
            <a:ext cx="1061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Hypothetical protein</a:t>
            </a:r>
          </a:p>
        </p:txBody>
      </p:sp>
      <p:sp>
        <p:nvSpPr>
          <p:cNvPr id="134" name="Arrow: Right 133">
            <a:extLst>
              <a:ext uri="{FF2B5EF4-FFF2-40B4-BE49-F238E27FC236}">
                <a16:creationId xmlns:a16="http://schemas.microsoft.com/office/drawing/2014/main" id="{FC23EA59-8B0D-4BCA-A329-54E24C68A164}"/>
              </a:ext>
            </a:extLst>
          </p:cNvPr>
          <p:cNvSpPr/>
          <p:nvPr/>
        </p:nvSpPr>
        <p:spPr>
          <a:xfrm>
            <a:off x="10186179" y="5330218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FTL_0513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D605DF7-0864-4572-B68F-B609EB83C6E1}"/>
              </a:ext>
            </a:extLst>
          </p:cNvPr>
          <p:cNvSpPr txBox="1"/>
          <p:nvPr/>
        </p:nvSpPr>
        <p:spPr>
          <a:xfrm>
            <a:off x="11046206" y="4876851"/>
            <a:ext cx="1061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BolA</a:t>
            </a:r>
            <a:r>
              <a:rPr lang="en-US" sz="1200" dirty="0"/>
              <a:t>-like protein</a:t>
            </a:r>
          </a:p>
        </p:txBody>
      </p:sp>
      <p:sp>
        <p:nvSpPr>
          <p:cNvPr id="138" name="Arrow: Right 137">
            <a:extLst>
              <a:ext uri="{FF2B5EF4-FFF2-40B4-BE49-F238E27FC236}">
                <a16:creationId xmlns:a16="http://schemas.microsoft.com/office/drawing/2014/main" id="{F3A792AF-7F42-4CCD-B44A-25942011E512}"/>
              </a:ext>
            </a:extLst>
          </p:cNvPr>
          <p:cNvSpPr/>
          <p:nvPr/>
        </p:nvSpPr>
        <p:spPr>
          <a:xfrm>
            <a:off x="11058014" y="5334745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FTL_0512</a:t>
            </a:r>
          </a:p>
        </p:txBody>
      </p:sp>
    </p:spTree>
    <p:extLst>
      <p:ext uri="{BB962C8B-B14F-4D97-AF65-F5344CB8AC3E}">
        <p14:creationId xmlns:p14="http://schemas.microsoft.com/office/powerpoint/2010/main" val="2542743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48F7D9D-C5C1-4C5E-9AFD-3E09DF05A203}"/>
              </a:ext>
            </a:extLst>
          </p:cNvPr>
          <p:cNvGrpSpPr/>
          <p:nvPr/>
        </p:nvGrpSpPr>
        <p:grpSpPr>
          <a:xfrm>
            <a:off x="195805" y="208385"/>
            <a:ext cx="3366001" cy="1368647"/>
            <a:chOff x="320689" y="3214360"/>
            <a:chExt cx="3366001" cy="1368647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2362AA3-E5C7-4515-870B-B66C1348CF87}"/>
                </a:ext>
              </a:extLst>
            </p:cNvPr>
            <p:cNvSpPr txBox="1"/>
            <p:nvPr/>
          </p:nvSpPr>
          <p:spPr>
            <a:xfrm>
              <a:off x="547892" y="3454910"/>
              <a:ext cx="10618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Transposase</a:t>
              </a:r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D1894AC8-7D9D-4BC7-AC4E-7E79C49FA454}"/>
                </a:ext>
              </a:extLst>
            </p:cNvPr>
            <p:cNvSpPr/>
            <p:nvPr/>
          </p:nvSpPr>
          <p:spPr>
            <a:xfrm>
              <a:off x="588387" y="3782212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isftu2 FTL_1301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60561A4-704B-4C55-BDD7-EE661622A38A}"/>
                </a:ext>
              </a:extLst>
            </p:cNvPr>
            <p:cNvGrpSpPr/>
            <p:nvPr/>
          </p:nvGrpSpPr>
          <p:grpSpPr>
            <a:xfrm>
              <a:off x="320689" y="3214360"/>
              <a:ext cx="3366001" cy="1368647"/>
              <a:chOff x="320689" y="3214360"/>
              <a:chExt cx="3366001" cy="1368647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67DAFD8D-2CE7-463A-A29C-27C530588394}"/>
                  </a:ext>
                </a:extLst>
              </p:cNvPr>
              <p:cNvGrpSpPr/>
              <p:nvPr/>
            </p:nvGrpSpPr>
            <p:grpSpPr>
              <a:xfrm>
                <a:off x="320689" y="3214360"/>
                <a:ext cx="3366001" cy="1368647"/>
                <a:chOff x="320689" y="3214360"/>
                <a:chExt cx="3366001" cy="1368647"/>
              </a:xfrm>
            </p:grpSpPr>
            <p:sp>
              <p:nvSpPr>
                <p:cNvPr id="11" name="Rectangle: Rounded Corners 10">
                  <a:extLst>
                    <a:ext uri="{FF2B5EF4-FFF2-40B4-BE49-F238E27FC236}">
                      <a16:creationId xmlns:a16="http://schemas.microsoft.com/office/drawing/2014/main" id="{09ADB8A8-DE95-4380-8E9B-14ECCB48CB60}"/>
                    </a:ext>
                  </a:extLst>
                </p:cNvPr>
                <p:cNvSpPr/>
                <p:nvPr/>
              </p:nvSpPr>
              <p:spPr>
                <a:xfrm>
                  <a:off x="320689" y="3214360"/>
                  <a:ext cx="3366001" cy="1368647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D96DDDE3-3671-48A0-934F-819D563C8A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718" y="4367123"/>
                  <a:ext cx="299061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Arrow: Right 12">
                  <a:extLst>
                    <a:ext uri="{FF2B5EF4-FFF2-40B4-BE49-F238E27FC236}">
                      <a16:creationId xmlns:a16="http://schemas.microsoft.com/office/drawing/2014/main" id="{4AB7963C-EDBB-4047-AD0E-503E5FADE033}"/>
                    </a:ext>
                  </a:extLst>
                </p:cNvPr>
                <p:cNvSpPr/>
                <p:nvPr/>
              </p:nvSpPr>
              <p:spPr>
                <a:xfrm>
                  <a:off x="2508488" y="3768930"/>
                  <a:ext cx="1005840" cy="649224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err="1"/>
                    <a:t>rpmE</a:t>
                  </a:r>
                  <a:r>
                    <a:rPr lang="en-US" sz="1200" dirty="0"/>
                    <a:t> FTL_1303</a:t>
                  </a:r>
                </a:p>
              </p:txBody>
            </p:sp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5BB98A76-C799-4CAC-B5F4-0977B3690051}"/>
                    </a:ext>
                  </a:extLst>
                </p:cNvPr>
                <p:cNvSpPr txBox="1"/>
                <p:nvPr/>
              </p:nvSpPr>
              <p:spPr>
                <a:xfrm>
                  <a:off x="2706631" y="3505213"/>
                  <a:ext cx="608993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L31</a:t>
                  </a:r>
                </a:p>
              </p:txBody>
            </p:sp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AFB09C-76EF-45F7-AB1A-E2622ADB81E1}"/>
                  </a:ext>
                </a:extLst>
              </p:cNvPr>
              <p:cNvSpPr txBox="1"/>
              <p:nvPr/>
            </p:nvSpPr>
            <p:spPr>
              <a:xfrm>
                <a:off x="1584947" y="3357019"/>
                <a:ext cx="11216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Phenol hydroxylase</a:t>
                </a:r>
              </a:p>
            </p:txBody>
          </p:sp>
          <p:sp>
            <p:nvSpPr>
              <p:cNvPr id="10" name="Arrow: Right 9">
                <a:extLst>
                  <a:ext uri="{FF2B5EF4-FFF2-40B4-BE49-F238E27FC236}">
                    <a16:creationId xmlns:a16="http://schemas.microsoft.com/office/drawing/2014/main" id="{6753A9C4-FFAA-443B-80DF-ED415A7D5B13}"/>
                  </a:ext>
                </a:extLst>
              </p:cNvPr>
              <p:cNvSpPr/>
              <p:nvPr/>
            </p:nvSpPr>
            <p:spPr>
              <a:xfrm>
                <a:off x="1587284" y="3782212"/>
                <a:ext cx="1005840" cy="649224"/>
              </a:xfrm>
              <a:prstGeom prst="right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>
                    <a:solidFill>
                      <a:schemeClr val="tx1"/>
                    </a:solidFill>
                  </a:rPr>
                  <a:t>poxF</a:t>
                </a:r>
                <a:r>
                  <a:rPr lang="en-US" sz="1200" dirty="0">
                    <a:solidFill>
                      <a:schemeClr val="tx1"/>
                    </a:solidFill>
                  </a:rPr>
                  <a:t> FTL_1302</a:t>
                </a: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78F5FE8-3B8E-404D-A1B8-D24E0C65FC7E}"/>
              </a:ext>
            </a:extLst>
          </p:cNvPr>
          <p:cNvGrpSpPr/>
          <p:nvPr/>
        </p:nvGrpSpPr>
        <p:grpSpPr>
          <a:xfrm>
            <a:off x="195805" y="1674923"/>
            <a:ext cx="9096241" cy="1368647"/>
            <a:chOff x="3703431" y="208385"/>
            <a:chExt cx="9096241" cy="1368647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8EEEAEC-2099-425A-B22A-3C4BF6DFB180}"/>
                </a:ext>
              </a:extLst>
            </p:cNvPr>
            <p:cNvGrpSpPr/>
            <p:nvPr/>
          </p:nvGrpSpPr>
          <p:grpSpPr>
            <a:xfrm>
              <a:off x="3703431" y="208385"/>
              <a:ext cx="9096241" cy="1368647"/>
              <a:chOff x="320689" y="3214360"/>
              <a:chExt cx="9096241" cy="1368647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67BADF1-6772-4B14-BA06-2050279EEEE8}"/>
                  </a:ext>
                </a:extLst>
              </p:cNvPr>
              <p:cNvSpPr txBox="1"/>
              <p:nvPr/>
            </p:nvSpPr>
            <p:spPr>
              <a:xfrm>
                <a:off x="605239" y="3437018"/>
                <a:ext cx="10618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Hypothetical protein</a:t>
                </a:r>
              </a:p>
            </p:txBody>
          </p:sp>
          <p:sp>
            <p:nvSpPr>
              <p:cNvPr id="20" name="Arrow: Right 19">
                <a:extLst>
                  <a:ext uri="{FF2B5EF4-FFF2-40B4-BE49-F238E27FC236}">
                    <a16:creationId xmlns:a16="http://schemas.microsoft.com/office/drawing/2014/main" id="{B30EE516-571A-4943-B3C2-36CEBEA130BB}"/>
                  </a:ext>
                </a:extLst>
              </p:cNvPr>
              <p:cNvSpPr/>
              <p:nvPr/>
            </p:nvSpPr>
            <p:spPr>
              <a:xfrm>
                <a:off x="588387" y="3790921"/>
                <a:ext cx="1005840" cy="649224"/>
              </a:xfrm>
              <a:prstGeom prst="right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FTL_1144</a:t>
                </a:r>
              </a:p>
            </p:txBody>
          </p: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FF71CB1D-BB13-4E66-9320-EEC69A45BCF3}"/>
                  </a:ext>
                </a:extLst>
              </p:cNvPr>
              <p:cNvGrpSpPr/>
              <p:nvPr/>
            </p:nvGrpSpPr>
            <p:grpSpPr>
              <a:xfrm>
                <a:off x="320689" y="3214360"/>
                <a:ext cx="9096241" cy="1368647"/>
                <a:chOff x="320689" y="3214360"/>
                <a:chExt cx="9096241" cy="1368647"/>
              </a:xfrm>
            </p:grpSpPr>
            <p:sp>
              <p:nvSpPr>
                <p:cNvPr id="25" name="Rectangle: Rounded Corners 24">
                  <a:extLst>
                    <a:ext uri="{FF2B5EF4-FFF2-40B4-BE49-F238E27FC236}">
                      <a16:creationId xmlns:a16="http://schemas.microsoft.com/office/drawing/2014/main" id="{FB6FCEFD-4737-430B-9946-ACE80470A95F}"/>
                    </a:ext>
                  </a:extLst>
                </p:cNvPr>
                <p:cNvSpPr/>
                <p:nvPr/>
              </p:nvSpPr>
              <p:spPr>
                <a:xfrm>
                  <a:off x="320689" y="3214360"/>
                  <a:ext cx="9096241" cy="1368647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CE8B264C-6275-4808-AAA5-4BDF5E8BBF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718" y="4367123"/>
                  <a:ext cx="8712137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Arrow: Right 26">
                  <a:extLst>
                    <a:ext uri="{FF2B5EF4-FFF2-40B4-BE49-F238E27FC236}">
                      <a16:creationId xmlns:a16="http://schemas.microsoft.com/office/drawing/2014/main" id="{D452D96D-1B47-47E0-94B3-32110F3C0A7B}"/>
                    </a:ext>
                  </a:extLst>
                </p:cNvPr>
                <p:cNvSpPr/>
                <p:nvPr/>
              </p:nvSpPr>
              <p:spPr>
                <a:xfrm>
                  <a:off x="1485756" y="3786348"/>
                  <a:ext cx="1005840" cy="649224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err="1"/>
                    <a:t>rpmF</a:t>
                  </a:r>
                  <a:r>
                    <a:rPr lang="en-US" sz="1200" dirty="0"/>
                    <a:t> FTL_1143</a:t>
                  </a:r>
                </a:p>
              </p:txBody>
            </p:sp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1264855D-FE4E-4808-887A-03A9FBB82292}"/>
                    </a:ext>
                  </a:extLst>
                </p:cNvPr>
                <p:cNvSpPr txBox="1"/>
                <p:nvPr/>
              </p:nvSpPr>
              <p:spPr>
                <a:xfrm>
                  <a:off x="1683899" y="3505213"/>
                  <a:ext cx="608993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L32</a:t>
                  </a:r>
                </a:p>
              </p:txBody>
            </p:sp>
          </p:grp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B892185-76C1-4125-92C7-206A13868401}"/>
                </a:ext>
              </a:extLst>
            </p:cNvPr>
            <p:cNvSpPr txBox="1"/>
            <p:nvPr/>
          </p:nvSpPr>
          <p:spPr>
            <a:xfrm>
              <a:off x="5522828" y="229484"/>
              <a:ext cx="13409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putative glycerol-3-phosphate acetyltransferase</a:t>
              </a:r>
            </a:p>
          </p:txBody>
        </p:sp>
        <p:sp>
          <p:nvSpPr>
            <p:cNvPr id="30" name="Arrow: Right 29">
              <a:extLst>
                <a:ext uri="{FF2B5EF4-FFF2-40B4-BE49-F238E27FC236}">
                  <a16:creationId xmlns:a16="http://schemas.microsoft.com/office/drawing/2014/main" id="{54A12E2A-D9B2-4AF3-BEE6-18BC48346C74}"/>
                </a:ext>
              </a:extLst>
            </p:cNvPr>
            <p:cNvSpPr/>
            <p:nvPr/>
          </p:nvSpPr>
          <p:spPr>
            <a:xfrm>
              <a:off x="5803529" y="794129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plsX</a:t>
              </a:r>
              <a:r>
                <a:rPr lang="en-US" sz="1200" dirty="0">
                  <a:solidFill>
                    <a:schemeClr val="tx1"/>
                  </a:solidFill>
                </a:rPr>
                <a:t> FTL_1142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947327C-C25C-450C-9B17-E6797402E1A9}"/>
                </a:ext>
              </a:extLst>
            </p:cNvPr>
            <p:cNvSpPr txBox="1"/>
            <p:nvPr/>
          </p:nvSpPr>
          <p:spPr>
            <a:xfrm>
              <a:off x="6695602" y="365367"/>
              <a:ext cx="10618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3-oxoacyl-synthase III</a:t>
              </a:r>
            </a:p>
          </p:txBody>
        </p:sp>
        <p:sp>
          <p:nvSpPr>
            <p:cNvPr id="33" name="Arrow: Right 32">
              <a:extLst>
                <a:ext uri="{FF2B5EF4-FFF2-40B4-BE49-F238E27FC236}">
                  <a16:creationId xmlns:a16="http://schemas.microsoft.com/office/drawing/2014/main" id="{2DEF0E8D-AB71-4876-84B8-1BA7624B9B85}"/>
                </a:ext>
              </a:extLst>
            </p:cNvPr>
            <p:cNvSpPr/>
            <p:nvPr/>
          </p:nvSpPr>
          <p:spPr>
            <a:xfrm>
              <a:off x="6723586" y="794129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fabH</a:t>
              </a:r>
              <a:r>
                <a:rPr lang="en-US" sz="1200" dirty="0">
                  <a:solidFill>
                    <a:schemeClr val="tx1"/>
                  </a:solidFill>
                </a:rPr>
                <a:t> FTL_1141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A469084-EAEF-4833-8B28-6969B722AF39}"/>
                </a:ext>
              </a:extLst>
            </p:cNvPr>
            <p:cNvSpPr txBox="1"/>
            <p:nvPr/>
          </p:nvSpPr>
          <p:spPr>
            <a:xfrm>
              <a:off x="7696324" y="273033"/>
              <a:ext cx="10618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Malonyl CoA-acyl carrier protein</a:t>
              </a:r>
            </a:p>
          </p:txBody>
        </p:sp>
        <p:sp>
          <p:nvSpPr>
            <p:cNvPr id="36" name="Arrow: Right 35">
              <a:extLst>
                <a:ext uri="{FF2B5EF4-FFF2-40B4-BE49-F238E27FC236}">
                  <a16:creationId xmlns:a16="http://schemas.microsoft.com/office/drawing/2014/main" id="{70862723-B9FF-4E8C-822E-FD70E1BB5D1D}"/>
                </a:ext>
              </a:extLst>
            </p:cNvPr>
            <p:cNvSpPr/>
            <p:nvPr/>
          </p:nvSpPr>
          <p:spPr>
            <a:xfrm>
              <a:off x="7686601" y="788270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fabD</a:t>
              </a:r>
              <a:r>
                <a:rPr lang="en-US" sz="1200" dirty="0">
                  <a:solidFill>
                    <a:schemeClr val="tx1"/>
                  </a:solidFill>
                </a:rPr>
                <a:t> FTL_1140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C81BB4A-FA53-4291-B511-96A184682363}"/>
                </a:ext>
              </a:extLst>
            </p:cNvPr>
            <p:cNvSpPr txBox="1"/>
            <p:nvPr/>
          </p:nvSpPr>
          <p:spPr>
            <a:xfrm>
              <a:off x="8624919" y="351044"/>
              <a:ext cx="10618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3-oxoacyl reductase</a:t>
              </a:r>
            </a:p>
          </p:txBody>
        </p:sp>
        <p:sp>
          <p:nvSpPr>
            <p:cNvPr id="39" name="Arrow: Right 38">
              <a:extLst>
                <a:ext uri="{FF2B5EF4-FFF2-40B4-BE49-F238E27FC236}">
                  <a16:creationId xmlns:a16="http://schemas.microsoft.com/office/drawing/2014/main" id="{7297802B-7DB2-4360-A940-98790FD9452F}"/>
                </a:ext>
              </a:extLst>
            </p:cNvPr>
            <p:cNvSpPr/>
            <p:nvPr/>
          </p:nvSpPr>
          <p:spPr>
            <a:xfrm>
              <a:off x="8624919" y="792056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fabG</a:t>
              </a:r>
              <a:r>
                <a:rPr lang="en-US" sz="1200" dirty="0">
                  <a:solidFill>
                    <a:schemeClr val="tx1"/>
                  </a:solidFill>
                </a:rPr>
                <a:t> FTL_1139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AFF99E9-7E69-4FB2-B3AF-B935139A2640}"/>
                </a:ext>
              </a:extLst>
            </p:cNvPr>
            <p:cNvSpPr txBox="1"/>
            <p:nvPr/>
          </p:nvSpPr>
          <p:spPr>
            <a:xfrm>
              <a:off x="9559950" y="356658"/>
              <a:ext cx="10618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Acyl carrier protein</a:t>
              </a:r>
            </a:p>
          </p:txBody>
        </p:sp>
        <p:sp>
          <p:nvSpPr>
            <p:cNvPr id="41" name="Arrow: Right 40">
              <a:extLst>
                <a:ext uri="{FF2B5EF4-FFF2-40B4-BE49-F238E27FC236}">
                  <a16:creationId xmlns:a16="http://schemas.microsoft.com/office/drawing/2014/main" id="{AEE7EBCD-E963-49F2-85EB-8F6D5FA99ABE}"/>
                </a:ext>
              </a:extLst>
            </p:cNvPr>
            <p:cNvSpPr/>
            <p:nvPr/>
          </p:nvSpPr>
          <p:spPr>
            <a:xfrm>
              <a:off x="9559950" y="806379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acpP</a:t>
              </a:r>
              <a:r>
                <a:rPr lang="en-US" sz="1200" dirty="0">
                  <a:solidFill>
                    <a:schemeClr val="tx1"/>
                  </a:solidFill>
                </a:rPr>
                <a:t> FTL_1138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0D4E9A2-792F-42D2-B86B-FC4314F6BD5E}"/>
                </a:ext>
              </a:extLst>
            </p:cNvPr>
            <p:cNvSpPr txBox="1"/>
            <p:nvPr/>
          </p:nvSpPr>
          <p:spPr>
            <a:xfrm>
              <a:off x="10507991" y="361968"/>
              <a:ext cx="11527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Beta-ketoacyl-ACP synthase II</a:t>
              </a:r>
            </a:p>
          </p:txBody>
        </p:sp>
        <p:sp>
          <p:nvSpPr>
            <p:cNvPr id="43" name="Arrow: Right 42">
              <a:extLst>
                <a:ext uri="{FF2B5EF4-FFF2-40B4-BE49-F238E27FC236}">
                  <a16:creationId xmlns:a16="http://schemas.microsoft.com/office/drawing/2014/main" id="{8C55FFA3-7256-4689-A6EF-40994BC1B5B3}"/>
                </a:ext>
              </a:extLst>
            </p:cNvPr>
            <p:cNvSpPr/>
            <p:nvPr/>
          </p:nvSpPr>
          <p:spPr>
            <a:xfrm>
              <a:off x="10509297" y="809229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fabF</a:t>
              </a:r>
              <a:r>
                <a:rPr lang="en-US" sz="1200" dirty="0">
                  <a:solidFill>
                    <a:schemeClr val="tx1"/>
                  </a:solidFill>
                </a:rPr>
                <a:t> FTL_1137</a:t>
              </a:r>
            </a:p>
          </p:txBody>
        </p:sp>
      </p:grpSp>
      <p:sp>
        <p:nvSpPr>
          <p:cNvPr id="47" name="Arrow: Right 46">
            <a:extLst>
              <a:ext uri="{FF2B5EF4-FFF2-40B4-BE49-F238E27FC236}">
                <a16:creationId xmlns:a16="http://schemas.microsoft.com/office/drawing/2014/main" id="{62963565-B847-440A-80B3-EB66B8D454AD}"/>
              </a:ext>
            </a:extLst>
          </p:cNvPr>
          <p:cNvSpPr/>
          <p:nvPr/>
        </p:nvSpPr>
        <p:spPr>
          <a:xfrm>
            <a:off x="7976076" y="2276012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FTL_1136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E355BC4-1792-41A4-86CB-F66814693BB2}"/>
              </a:ext>
            </a:extLst>
          </p:cNvPr>
          <p:cNvSpPr txBox="1"/>
          <p:nvPr/>
        </p:nvSpPr>
        <p:spPr>
          <a:xfrm>
            <a:off x="8049163" y="1848380"/>
            <a:ext cx="1061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Hypothetical protein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C1941A3-D99B-43A8-99FE-946A69F24800}"/>
              </a:ext>
            </a:extLst>
          </p:cNvPr>
          <p:cNvGrpSpPr/>
          <p:nvPr/>
        </p:nvGrpSpPr>
        <p:grpSpPr>
          <a:xfrm>
            <a:off x="195805" y="3197153"/>
            <a:ext cx="11787189" cy="1368647"/>
            <a:chOff x="3703431" y="208385"/>
            <a:chExt cx="11787189" cy="1368647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B34D2998-9312-4508-9463-B777E4D6E281}"/>
                </a:ext>
              </a:extLst>
            </p:cNvPr>
            <p:cNvGrpSpPr/>
            <p:nvPr/>
          </p:nvGrpSpPr>
          <p:grpSpPr>
            <a:xfrm>
              <a:off x="3703431" y="208385"/>
              <a:ext cx="11787189" cy="1368647"/>
              <a:chOff x="320689" y="3214360"/>
              <a:chExt cx="11787189" cy="1368647"/>
            </a:xfrm>
          </p:grpSpPr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3A016BD0-4B74-456B-B166-D9DB33C3508D}"/>
                  </a:ext>
                </a:extLst>
              </p:cNvPr>
              <p:cNvSpPr txBox="1"/>
              <p:nvPr/>
            </p:nvSpPr>
            <p:spPr>
              <a:xfrm>
                <a:off x="605239" y="3437018"/>
                <a:ext cx="10618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Hypothetical protein</a:t>
                </a:r>
              </a:p>
            </p:txBody>
          </p:sp>
          <p:sp>
            <p:nvSpPr>
              <p:cNvPr id="65" name="Arrow: Right 64">
                <a:extLst>
                  <a:ext uri="{FF2B5EF4-FFF2-40B4-BE49-F238E27FC236}">
                    <a16:creationId xmlns:a16="http://schemas.microsoft.com/office/drawing/2014/main" id="{5880FC18-8015-4820-AE8F-4BD4BE0417CD}"/>
                  </a:ext>
                </a:extLst>
              </p:cNvPr>
              <p:cNvSpPr/>
              <p:nvPr/>
            </p:nvSpPr>
            <p:spPr>
              <a:xfrm>
                <a:off x="588387" y="3790921"/>
                <a:ext cx="1005840" cy="649224"/>
              </a:xfrm>
              <a:prstGeom prst="right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FTL_0174</a:t>
                </a:r>
              </a:p>
            </p:txBody>
          </p: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574CACB5-CD99-43ED-BADB-472B14EB1A80}"/>
                  </a:ext>
                </a:extLst>
              </p:cNvPr>
              <p:cNvGrpSpPr/>
              <p:nvPr/>
            </p:nvGrpSpPr>
            <p:grpSpPr>
              <a:xfrm>
                <a:off x="320689" y="3214360"/>
                <a:ext cx="11787189" cy="1368647"/>
                <a:chOff x="320689" y="3214360"/>
                <a:chExt cx="11787189" cy="1368647"/>
              </a:xfrm>
            </p:grpSpPr>
            <p:sp>
              <p:nvSpPr>
                <p:cNvPr id="67" name="Rectangle: Rounded Corners 66">
                  <a:extLst>
                    <a:ext uri="{FF2B5EF4-FFF2-40B4-BE49-F238E27FC236}">
                      <a16:creationId xmlns:a16="http://schemas.microsoft.com/office/drawing/2014/main" id="{8A98D42D-0F14-4ED1-8F2B-821D4A965A76}"/>
                    </a:ext>
                  </a:extLst>
                </p:cNvPr>
                <p:cNvSpPr/>
                <p:nvPr/>
              </p:nvSpPr>
              <p:spPr>
                <a:xfrm>
                  <a:off x="320689" y="3214360"/>
                  <a:ext cx="11787189" cy="1368647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FFEA5544-2D23-4316-B4DC-0FD6CB2795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718" y="4367123"/>
                  <a:ext cx="11392572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" name="Arrow: Right 68">
                  <a:extLst>
                    <a:ext uri="{FF2B5EF4-FFF2-40B4-BE49-F238E27FC236}">
                      <a16:creationId xmlns:a16="http://schemas.microsoft.com/office/drawing/2014/main" id="{3BB1C317-1756-495D-9040-4B56F6E00279}"/>
                    </a:ext>
                  </a:extLst>
                </p:cNvPr>
                <p:cNvSpPr/>
                <p:nvPr/>
              </p:nvSpPr>
              <p:spPr>
                <a:xfrm>
                  <a:off x="1485756" y="3786348"/>
                  <a:ext cx="1005840" cy="649224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err="1"/>
                    <a:t>rpmH</a:t>
                  </a:r>
                  <a:r>
                    <a:rPr lang="en-US" sz="1200" dirty="0"/>
                    <a:t> FTL_0175</a:t>
                  </a:r>
                </a:p>
              </p:txBody>
            </p:sp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0ECB4799-8CBF-4B62-8599-F31C41552DEE}"/>
                    </a:ext>
                  </a:extLst>
                </p:cNvPr>
                <p:cNvSpPr txBox="1"/>
                <p:nvPr/>
              </p:nvSpPr>
              <p:spPr>
                <a:xfrm>
                  <a:off x="1683899" y="3505213"/>
                  <a:ext cx="608993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L34</a:t>
                  </a:r>
                </a:p>
              </p:txBody>
            </p:sp>
          </p:grp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73C5AAA9-0C23-49A0-BBD6-E6B060BD8202}"/>
                </a:ext>
              </a:extLst>
            </p:cNvPr>
            <p:cNvSpPr txBox="1"/>
            <p:nvPr/>
          </p:nvSpPr>
          <p:spPr>
            <a:xfrm>
              <a:off x="5731589" y="211784"/>
              <a:ext cx="13409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ribonuclease P protein component</a:t>
              </a:r>
            </a:p>
          </p:txBody>
        </p:sp>
        <p:sp>
          <p:nvSpPr>
            <p:cNvPr id="53" name="Arrow: Right 52">
              <a:extLst>
                <a:ext uri="{FF2B5EF4-FFF2-40B4-BE49-F238E27FC236}">
                  <a16:creationId xmlns:a16="http://schemas.microsoft.com/office/drawing/2014/main" id="{CC7C4700-1780-47D7-9CC5-A5FB0B4B9106}"/>
                </a:ext>
              </a:extLst>
            </p:cNvPr>
            <p:cNvSpPr/>
            <p:nvPr/>
          </p:nvSpPr>
          <p:spPr>
            <a:xfrm>
              <a:off x="5803529" y="794129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rnpA</a:t>
              </a:r>
              <a:r>
                <a:rPr lang="en-US" sz="1200" dirty="0">
                  <a:solidFill>
                    <a:schemeClr val="tx1"/>
                  </a:solidFill>
                </a:rPr>
                <a:t> FTL_0176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3EDA6A9-150E-4D72-BEC3-ED00FFEF4A40}"/>
                </a:ext>
              </a:extLst>
            </p:cNvPr>
            <p:cNvSpPr txBox="1"/>
            <p:nvPr/>
          </p:nvSpPr>
          <p:spPr>
            <a:xfrm>
              <a:off x="6695602" y="365367"/>
              <a:ext cx="10618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Hypothetical protein</a:t>
              </a:r>
            </a:p>
          </p:txBody>
        </p:sp>
        <p:sp>
          <p:nvSpPr>
            <p:cNvPr id="55" name="Arrow: Right 54">
              <a:extLst>
                <a:ext uri="{FF2B5EF4-FFF2-40B4-BE49-F238E27FC236}">
                  <a16:creationId xmlns:a16="http://schemas.microsoft.com/office/drawing/2014/main" id="{4C0BFAE5-3A53-4609-8E66-7574F5B111D9}"/>
                </a:ext>
              </a:extLst>
            </p:cNvPr>
            <p:cNvSpPr/>
            <p:nvPr/>
          </p:nvSpPr>
          <p:spPr>
            <a:xfrm>
              <a:off x="6723586" y="794129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FTL_0177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F1550BC6-D670-4459-BEC7-451690EE97D6}"/>
                </a:ext>
              </a:extLst>
            </p:cNvPr>
            <p:cNvSpPr txBox="1"/>
            <p:nvPr/>
          </p:nvSpPr>
          <p:spPr>
            <a:xfrm>
              <a:off x="7696324" y="273033"/>
              <a:ext cx="10618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Inner-membrane protein</a:t>
              </a:r>
            </a:p>
          </p:txBody>
        </p:sp>
        <p:sp>
          <p:nvSpPr>
            <p:cNvPr id="57" name="Arrow: Right 56">
              <a:extLst>
                <a:ext uri="{FF2B5EF4-FFF2-40B4-BE49-F238E27FC236}">
                  <a16:creationId xmlns:a16="http://schemas.microsoft.com/office/drawing/2014/main" id="{B5204D6A-B71C-4785-93A1-042A0E994890}"/>
                </a:ext>
              </a:extLst>
            </p:cNvPr>
            <p:cNvSpPr/>
            <p:nvPr/>
          </p:nvSpPr>
          <p:spPr>
            <a:xfrm>
              <a:off x="7686601" y="788270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yidC</a:t>
              </a:r>
              <a:r>
                <a:rPr lang="en-US" sz="1200" dirty="0">
                  <a:solidFill>
                    <a:schemeClr val="tx1"/>
                  </a:solidFill>
                </a:rPr>
                <a:t> FTL_0178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F7C6C48-697D-46A6-B37F-6EBC46B50751}"/>
                </a:ext>
              </a:extLst>
            </p:cNvPr>
            <p:cNvSpPr txBox="1"/>
            <p:nvPr/>
          </p:nvSpPr>
          <p:spPr>
            <a:xfrm>
              <a:off x="8518974" y="341864"/>
              <a:ext cx="12592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LPS fatty acid acyltransferase</a:t>
              </a:r>
            </a:p>
          </p:txBody>
        </p:sp>
        <p:sp>
          <p:nvSpPr>
            <p:cNvPr id="59" name="Arrow: Right 58">
              <a:extLst>
                <a:ext uri="{FF2B5EF4-FFF2-40B4-BE49-F238E27FC236}">
                  <a16:creationId xmlns:a16="http://schemas.microsoft.com/office/drawing/2014/main" id="{80FDD37B-8081-4715-8CF3-6527DD64AFEA}"/>
                </a:ext>
              </a:extLst>
            </p:cNvPr>
            <p:cNvSpPr/>
            <p:nvPr/>
          </p:nvSpPr>
          <p:spPr>
            <a:xfrm>
              <a:off x="8624919" y="792056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ddg</a:t>
              </a:r>
              <a:r>
                <a:rPr lang="en-US" sz="1200" dirty="0">
                  <a:solidFill>
                    <a:schemeClr val="tx1"/>
                  </a:solidFill>
                </a:rPr>
                <a:t> FTL_0179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7BB08CBC-62EC-4CFB-98C4-857A77BDDD79}"/>
                </a:ext>
              </a:extLst>
            </p:cNvPr>
            <p:cNvSpPr txBox="1"/>
            <p:nvPr/>
          </p:nvSpPr>
          <p:spPr>
            <a:xfrm>
              <a:off x="9533992" y="355783"/>
              <a:ext cx="11137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LPS fatty acid acyltransferase</a:t>
              </a:r>
            </a:p>
          </p:txBody>
        </p:sp>
        <p:sp>
          <p:nvSpPr>
            <p:cNvPr id="61" name="Arrow: Right 60">
              <a:extLst>
                <a:ext uri="{FF2B5EF4-FFF2-40B4-BE49-F238E27FC236}">
                  <a16:creationId xmlns:a16="http://schemas.microsoft.com/office/drawing/2014/main" id="{C646C1AD-7DC0-42FE-96E1-1745D5CFD49E}"/>
                </a:ext>
              </a:extLst>
            </p:cNvPr>
            <p:cNvSpPr/>
            <p:nvPr/>
          </p:nvSpPr>
          <p:spPr>
            <a:xfrm>
              <a:off x="9559950" y="806379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htrB</a:t>
              </a:r>
              <a:r>
                <a:rPr lang="en-US" sz="1200" dirty="0">
                  <a:solidFill>
                    <a:schemeClr val="tx1"/>
                  </a:solidFill>
                </a:rPr>
                <a:t> FTL_0180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8CF2F34-0878-40AD-AFE4-60B4ACF40060}"/>
                </a:ext>
              </a:extLst>
            </p:cNvPr>
            <p:cNvSpPr txBox="1"/>
            <p:nvPr/>
          </p:nvSpPr>
          <p:spPr>
            <a:xfrm>
              <a:off x="10507991" y="321225"/>
              <a:ext cx="11527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Type IV pili fiber building block</a:t>
              </a:r>
            </a:p>
          </p:txBody>
        </p:sp>
        <p:sp>
          <p:nvSpPr>
            <p:cNvPr id="63" name="Arrow: Right 62">
              <a:extLst>
                <a:ext uri="{FF2B5EF4-FFF2-40B4-BE49-F238E27FC236}">
                  <a16:creationId xmlns:a16="http://schemas.microsoft.com/office/drawing/2014/main" id="{7DC6980F-A7F1-4246-9AD7-56882FE0CB7E}"/>
                </a:ext>
              </a:extLst>
            </p:cNvPr>
            <p:cNvSpPr/>
            <p:nvPr/>
          </p:nvSpPr>
          <p:spPr>
            <a:xfrm>
              <a:off x="10509297" y="809229"/>
              <a:ext cx="1005840" cy="6492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pilE</a:t>
              </a:r>
              <a:r>
                <a:rPr lang="en-US" sz="1200" dirty="0">
                  <a:solidFill>
                    <a:schemeClr val="tx1"/>
                  </a:solidFill>
                </a:rPr>
                <a:t> FTL_0181</a:t>
              </a:r>
            </a:p>
          </p:txBody>
        </p: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0E1BD2AA-DC05-46A1-9BD8-F2F8F279F102}"/>
              </a:ext>
            </a:extLst>
          </p:cNvPr>
          <p:cNvSpPr txBox="1"/>
          <p:nvPr/>
        </p:nvSpPr>
        <p:spPr>
          <a:xfrm>
            <a:off x="7943043" y="3316248"/>
            <a:ext cx="1152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Elongation factor P</a:t>
            </a:r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E2A23692-39AD-4488-9423-6E7681E8FA46}"/>
              </a:ext>
            </a:extLst>
          </p:cNvPr>
          <p:cNvSpPr/>
          <p:nvPr/>
        </p:nvSpPr>
        <p:spPr>
          <a:xfrm>
            <a:off x="7944349" y="3804252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efp</a:t>
            </a:r>
            <a:r>
              <a:rPr lang="en-US" sz="1200" dirty="0">
                <a:solidFill>
                  <a:schemeClr val="tx1"/>
                </a:solidFill>
              </a:rPr>
              <a:t> FTL_0182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0F51FC3-1466-47A9-B2E0-30A964D31D0E}"/>
              </a:ext>
            </a:extLst>
          </p:cNvPr>
          <p:cNvSpPr txBox="1"/>
          <p:nvPr/>
        </p:nvSpPr>
        <p:spPr>
          <a:xfrm>
            <a:off x="8925533" y="3338600"/>
            <a:ext cx="1112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Oligo ribonuclease</a:t>
            </a:r>
          </a:p>
        </p:txBody>
      </p: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5983D30D-1369-44F5-BED8-C17CFEE198F9}"/>
              </a:ext>
            </a:extLst>
          </p:cNvPr>
          <p:cNvSpPr/>
          <p:nvPr/>
        </p:nvSpPr>
        <p:spPr>
          <a:xfrm>
            <a:off x="8926839" y="3791344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orn</a:t>
            </a:r>
            <a:r>
              <a:rPr lang="en-US" sz="1200" dirty="0">
                <a:solidFill>
                  <a:schemeClr val="tx1"/>
                </a:solidFill>
              </a:rPr>
              <a:t> FTL_0183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3DE95DA-7866-431B-A06B-7790F8BC27AB}"/>
              </a:ext>
            </a:extLst>
          </p:cNvPr>
          <p:cNvSpPr txBox="1"/>
          <p:nvPr/>
        </p:nvSpPr>
        <p:spPr>
          <a:xfrm>
            <a:off x="9844861" y="3344551"/>
            <a:ext cx="1112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Hypothetical protein</a:t>
            </a:r>
          </a:p>
        </p:txBody>
      </p:sp>
      <p:sp>
        <p:nvSpPr>
          <p:cNvPr id="77" name="Arrow: Right 76">
            <a:extLst>
              <a:ext uri="{FF2B5EF4-FFF2-40B4-BE49-F238E27FC236}">
                <a16:creationId xmlns:a16="http://schemas.microsoft.com/office/drawing/2014/main" id="{B2E42EA7-70EC-434C-8F14-48A5FB19A983}"/>
              </a:ext>
            </a:extLst>
          </p:cNvPr>
          <p:cNvSpPr/>
          <p:nvPr/>
        </p:nvSpPr>
        <p:spPr>
          <a:xfrm>
            <a:off x="9846167" y="3797295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FTL_0184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271647E2-DBBF-4018-841A-F436F70D670B}"/>
              </a:ext>
            </a:extLst>
          </p:cNvPr>
          <p:cNvSpPr txBox="1"/>
          <p:nvPr/>
        </p:nvSpPr>
        <p:spPr>
          <a:xfrm>
            <a:off x="10810006" y="3447374"/>
            <a:ext cx="1112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Transposase</a:t>
            </a:r>
          </a:p>
        </p:txBody>
      </p:sp>
      <p:sp>
        <p:nvSpPr>
          <p:cNvPr id="79" name="Arrow: Right 78">
            <a:extLst>
              <a:ext uri="{FF2B5EF4-FFF2-40B4-BE49-F238E27FC236}">
                <a16:creationId xmlns:a16="http://schemas.microsoft.com/office/drawing/2014/main" id="{E59D34BA-56A3-45B6-90DF-D6E6D3194533}"/>
              </a:ext>
            </a:extLst>
          </p:cNvPr>
          <p:cNvSpPr/>
          <p:nvPr/>
        </p:nvSpPr>
        <p:spPr>
          <a:xfrm>
            <a:off x="10810006" y="3802921"/>
            <a:ext cx="1005840" cy="6492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isftu1 FTL_0185</a:t>
            </a:r>
          </a:p>
        </p:txBody>
      </p:sp>
    </p:spTree>
    <p:extLst>
      <p:ext uri="{BB962C8B-B14F-4D97-AF65-F5344CB8AC3E}">
        <p14:creationId xmlns:p14="http://schemas.microsoft.com/office/powerpoint/2010/main" val="3275688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851</Words>
  <Application>Microsoft Office PowerPoint</Application>
  <PresentationFormat>Widescreen</PresentationFormat>
  <Paragraphs>287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Trautmann</dc:creator>
  <cp:lastModifiedBy>Hannah Trautmann</cp:lastModifiedBy>
  <cp:revision>117</cp:revision>
  <dcterms:created xsi:type="dcterms:W3CDTF">2019-07-01T22:29:36Z</dcterms:created>
  <dcterms:modified xsi:type="dcterms:W3CDTF">2019-07-19T23:11:16Z</dcterms:modified>
</cp:coreProperties>
</file>