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512" r:id="rId2"/>
    <p:sldId id="516" r:id="rId3"/>
    <p:sldId id="532"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6" autoAdjust="0"/>
    <p:restoredTop sz="94660"/>
  </p:normalViewPr>
  <p:slideViewPr>
    <p:cSldViewPr snapToGrid="0">
      <p:cViewPr varScale="1">
        <p:scale>
          <a:sx n="60" d="100"/>
          <a:sy n="60" d="100"/>
        </p:scale>
        <p:origin x="832"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CE0D844-E17B-4CC4-8381-0C134EBDBEBE}" type="datetimeFigureOut">
              <a:rPr lang="en-US" smtClean="0"/>
              <a:t>3/25/2022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861C26-F0D2-414F-B66E-4347AEF92144}" type="slidenum">
              <a:rPr lang="en-US" smtClean="0"/>
              <a:t>‹#›</a:t>
            </a:fld>
            <a:endParaRPr lang="en-US"/>
          </a:p>
        </p:txBody>
      </p:sp>
    </p:spTree>
    <p:extLst>
      <p:ext uri="{BB962C8B-B14F-4D97-AF65-F5344CB8AC3E}">
        <p14:creationId xmlns:p14="http://schemas.microsoft.com/office/powerpoint/2010/main" val="13645724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 facultative human pathogen. Normally lives on skin and mucosal membranes of healthy humans.</a:t>
            </a:r>
          </a:p>
          <a:p>
            <a:endParaRPr lang="en-US" dirty="0"/>
          </a:p>
          <a:p>
            <a:r>
              <a:rPr lang="en-US" dirty="0"/>
              <a:t>-Extremely common, estimate that 30% of population carries staph on their skin asymptomatically. When it infects, can be very mild skin boils or life-threatening bacteremia. </a:t>
            </a:r>
          </a:p>
          <a:p>
            <a:endParaRPr lang="en-US" dirty="0"/>
          </a:p>
          <a:p>
            <a:r>
              <a:rPr lang="en-US" dirty="0"/>
              <a:t>-one reason it is so dangerous is because of antibiotic resistance making it difficult or impossible to treat. These are just some of the antibiotics used to treat staph infections, but some staph strains have acquired resistance to every single one. For years methicillin was the main antibiotic being used, but Methicillin-resistant staph aureus, or MRSA, is now extremely common, leading vancomycin and daptomycin to become more widely used. These are the two I’m going to be focusing on for my second aim, because it turns out that clinically, mutations in </a:t>
            </a:r>
            <a:r>
              <a:rPr lang="en-US" dirty="0" err="1"/>
              <a:t>rpsU</a:t>
            </a:r>
            <a:r>
              <a:rPr lang="en-US" dirty="0"/>
              <a:t> are associated with resistance to vancomycin and daptomycin</a:t>
            </a:r>
          </a:p>
          <a:p>
            <a:endParaRPr lang="en-US" dirty="0"/>
          </a:p>
        </p:txBody>
      </p:sp>
      <p:sp>
        <p:nvSpPr>
          <p:cNvPr id="4" name="Slide Number Placeholder 3"/>
          <p:cNvSpPr>
            <a:spLocks noGrp="1"/>
          </p:cNvSpPr>
          <p:nvPr>
            <p:ph type="sldNum" sz="quarter" idx="5"/>
          </p:nvPr>
        </p:nvSpPr>
        <p:spPr/>
        <p:txBody>
          <a:bodyPr/>
          <a:lstStyle/>
          <a:p>
            <a:fld id="{5DC35E36-44CF-41A2-B0A4-F6B5CD6E87AA}" type="slidenum">
              <a:rPr lang="en-US" smtClean="0"/>
              <a:t>1</a:t>
            </a:fld>
            <a:endParaRPr lang="en-US"/>
          </a:p>
        </p:txBody>
      </p:sp>
    </p:spTree>
    <p:extLst>
      <p:ext uri="{BB962C8B-B14F-4D97-AF65-F5344CB8AC3E}">
        <p14:creationId xmlns:p14="http://schemas.microsoft.com/office/powerpoint/2010/main" val="12573625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have been numerous studies on clinical strains of staph with resistance to vancomycin or daptomycin, that show mutations in </a:t>
            </a:r>
            <a:r>
              <a:rPr lang="en-US" dirty="0" err="1"/>
              <a:t>rpsU</a:t>
            </a:r>
            <a:r>
              <a:rPr lang="en-US" dirty="0"/>
              <a:t>, the ONLY </a:t>
            </a:r>
            <a:r>
              <a:rPr lang="en-US" dirty="0" err="1"/>
              <a:t>rpsU</a:t>
            </a:r>
            <a:r>
              <a:rPr lang="en-US" dirty="0"/>
              <a:t> in s. aureus, with mutations occurring in different parts of the gene as well as in the promoter region. These loss of function mutants implicate loss of </a:t>
            </a:r>
            <a:r>
              <a:rPr lang="en-US" dirty="0" err="1"/>
              <a:t>rpsU</a:t>
            </a:r>
            <a:r>
              <a:rPr lang="en-US" dirty="0"/>
              <a:t> in antibiotic resistance.</a:t>
            </a:r>
          </a:p>
          <a:p>
            <a:endParaRPr lang="en-US" dirty="0"/>
          </a:p>
          <a:p>
            <a:r>
              <a:rPr lang="en-US" dirty="0"/>
              <a:t>These clinical isolates often have numerous mutations so it’s hard to single out </a:t>
            </a:r>
            <a:r>
              <a:rPr lang="en-US" dirty="0" err="1"/>
              <a:t>rpsU</a:t>
            </a:r>
            <a:r>
              <a:rPr lang="en-US" dirty="0"/>
              <a:t> as being causative of the antibiotic resistance that is observed.</a:t>
            </a:r>
          </a:p>
          <a:p>
            <a:r>
              <a:rPr lang="en-US" dirty="0"/>
              <a:t>Fortunately, there has also been a transposon mutagenesis of staph that implicates </a:t>
            </a:r>
            <a:r>
              <a:rPr lang="en-US" dirty="0" err="1"/>
              <a:t>rpsU</a:t>
            </a:r>
            <a:r>
              <a:rPr lang="en-US" dirty="0"/>
              <a:t> ALONE as the transposon inserts at only one place in the genome. This study showed that knocking out </a:t>
            </a:r>
            <a:r>
              <a:rPr lang="en-US" dirty="0" err="1"/>
              <a:t>rpsU</a:t>
            </a:r>
            <a:r>
              <a:rPr lang="en-US" dirty="0"/>
              <a:t> was sufficient to cause both vancomycin and daptomycin resistance. </a:t>
            </a:r>
          </a:p>
          <a:p>
            <a:endParaRPr lang="en-US" dirty="0"/>
          </a:p>
          <a:p>
            <a:r>
              <a:rPr lang="en-US" dirty="0"/>
              <a:t>The question remains, HOW is loss of bS21 causing antibiotic resistance? Research has shown that many cells exhibiting antibiotic resistance have thickened cell walls, an example of which you can see here in vancomycin resistant bacteria. It is believed that this thickening titrates down the effective antibiotics. Even in diverse genetic backgrounds, this same mechanism results in antibiotic resistance.</a:t>
            </a:r>
          </a:p>
          <a:p>
            <a:endParaRPr lang="en-US" dirty="0"/>
          </a:p>
          <a:p>
            <a:r>
              <a:rPr lang="en-US" dirty="0"/>
              <a:t>This information has led us to develop a model for what may be happening with bS21 in S. aureus.</a:t>
            </a:r>
          </a:p>
        </p:txBody>
      </p:sp>
      <p:sp>
        <p:nvSpPr>
          <p:cNvPr id="4" name="Slide Number Placeholder 3"/>
          <p:cNvSpPr>
            <a:spLocks noGrp="1"/>
          </p:cNvSpPr>
          <p:nvPr>
            <p:ph type="sldNum" sz="quarter" idx="5"/>
          </p:nvPr>
        </p:nvSpPr>
        <p:spPr/>
        <p:txBody>
          <a:bodyPr/>
          <a:lstStyle/>
          <a:p>
            <a:fld id="{5DC35E36-44CF-41A2-B0A4-F6B5CD6E87AA}" type="slidenum">
              <a:rPr lang="en-US" smtClean="0"/>
              <a:t>2</a:t>
            </a:fld>
            <a:endParaRPr lang="en-US"/>
          </a:p>
        </p:txBody>
      </p:sp>
    </p:spTree>
    <p:extLst>
      <p:ext uri="{BB962C8B-B14F-4D97-AF65-F5344CB8AC3E}">
        <p14:creationId xmlns:p14="http://schemas.microsoft.com/office/powerpoint/2010/main" val="1060141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SLOW DOWN</a:t>
            </a:r>
          </a:p>
          <a:p>
            <a:r>
              <a:rPr lang="en-US" sz="1200" kern="1200" dirty="0">
                <a:solidFill>
                  <a:schemeClr val="tx1"/>
                </a:solidFill>
                <a:effectLst/>
                <a:latin typeface="+mn-lt"/>
                <a:ea typeface="+mn-ea"/>
                <a:cs typeface="+mn-cs"/>
              </a:rPr>
              <a:t>Much like the model I showed you for francisella, here we have </a:t>
            </a:r>
            <a:r>
              <a:rPr lang="en-US" sz="1200" b="1" kern="1200" dirty="0">
                <a:solidFill>
                  <a:schemeClr val="tx1"/>
                </a:solidFill>
                <a:effectLst/>
                <a:latin typeface="+mn-lt"/>
                <a:ea typeface="+mn-ea"/>
                <a:cs typeface="+mn-cs"/>
              </a:rPr>
              <a:t>RNA polymerase actively transcribing a gene, specifically a cell wall negative regulator.</a:t>
            </a:r>
            <a:r>
              <a:rPr lang="en-US" sz="1200" kern="1200" dirty="0">
                <a:solidFill>
                  <a:schemeClr val="tx1"/>
                </a:solidFill>
                <a:effectLst/>
                <a:latin typeface="+mn-lt"/>
                <a:ea typeface="+mn-ea"/>
                <a:cs typeface="+mn-cs"/>
              </a:rPr>
              <a:t> The 30S subunit that contains bS21 </a:t>
            </a:r>
            <a:r>
              <a:rPr lang="en-US" sz="1200" b="1" kern="1200" dirty="0">
                <a:solidFill>
                  <a:schemeClr val="tx1"/>
                </a:solidFill>
                <a:effectLst/>
                <a:latin typeface="+mn-lt"/>
                <a:ea typeface="+mn-ea"/>
                <a:cs typeface="+mn-cs"/>
              </a:rPr>
              <a:t>may interact with</a:t>
            </a:r>
            <a:r>
              <a:rPr lang="en-US" sz="1200" kern="1200" dirty="0">
                <a:solidFill>
                  <a:schemeClr val="tx1"/>
                </a:solidFill>
                <a:effectLst/>
                <a:latin typeface="+mn-lt"/>
                <a:ea typeface="+mn-ea"/>
                <a:cs typeface="+mn-cs"/>
              </a:rPr>
              <a:t> this mRNA, there is a strong affinity, a protein is made and we have a normal cell wall produced, which is represented by this cartoon. Antibiotics can enter this cell and eventually the cell dies.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You can imagine that there are also 30S subunits that altogether lack bS21. There may be a weaker affinity between these ribosomes and the mRNA, so translation is not initiated the </a:t>
            </a:r>
            <a:r>
              <a:rPr lang="en-US" sz="1200" kern="1200">
                <a:solidFill>
                  <a:schemeClr val="tx1"/>
                </a:solidFill>
                <a:effectLst/>
                <a:latin typeface="+mn-lt"/>
                <a:ea typeface="+mn-ea"/>
                <a:cs typeface="+mn-cs"/>
              </a:rPr>
              <a:t>protein is not </a:t>
            </a:r>
            <a:r>
              <a:rPr lang="en-US" sz="1200" kern="1200" dirty="0">
                <a:solidFill>
                  <a:schemeClr val="tx1"/>
                </a:solidFill>
                <a:effectLst/>
                <a:latin typeface="+mn-lt"/>
                <a:ea typeface="+mn-ea"/>
                <a:cs typeface="+mn-cs"/>
              </a:rPr>
              <a:t>produced, and this results in a thicker cell wall. In this case, antibiotics are unable to penetrate and enter the cell.</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This is our hypothesis – that bS21 regulates expression of proteins involved in cell wall structure, and this in turn has an affect on antibiotic resistance.</a:t>
            </a:r>
          </a:p>
          <a:p>
            <a:endParaRPr lang="en-US" dirty="0"/>
          </a:p>
        </p:txBody>
      </p:sp>
      <p:sp>
        <p:nvSpPr>
          <p:cNvPr id="4" name="Slide Number Placeholder 3"/>
          <p:cNvSpPr>
            <a:spLocks noGrp="1"/>
          </p:cNvSpPr>
          <p:nvPr>
            <p:ph type="sldNum" sz="quarter" idx="5"/>
          </p:nvPr>
        </p:nvSpPr>
        <p:spPr/>
        <p:txBody>
          <a:bodyPr/>
          <a:lstStyle/>
          <a:p>
            <a:fld id="{5DC35E36-44CF-41A2-B0A4-F6B5CD6E87AA}" type="slidenum">
              <a:rPr lang="en-US" smtClean="0"/>
              <a:t>3</a:t>
            </a:fld>
            <a:endParaRPr lang="en-US"/>
          </a:p>
        </p:txBody>
      </p:sp>
    </p:spTree>
    <p:extLst>
      <p:ext uri="{BB962C8B-B14F-4D97-AF65-F5344CB8AC3E}">
        <p14:creationId xmlns:p14="http://schemas.microsoft.com/office/powerpoint/2010/main" val="1925222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1B3E5-958D-4E33-96F6-3AE2116D7C3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DA42361-F28A-41D0-A036-624F8273EBA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FFFA449-B152-4B95-A145-1E327F6A7196}"/>
              </a:ext>
            </a:extLst>
          </p:cNvPr>
          <p:cNvSpPr>
            <a:spLocks noGrp="1"/>
          </p:cNvSpPr>
          <p:nvPr>
            <p:ph type="dt" sz="half" idx="10"/>
          </p:nvPr>
        </p:nvSpPr>
        <p:spPr/>
        <p:txBody>
          <a:bodyPr/>
          <a:lstStyle/>
          <a:p>
            <a:fld id="{7E29ABA0-2142-4846-AF11-7C6DEE300DB8}" type="datetimeFigureOut">
              <a:rPr lang="en-US" smtClean="0"/>
              <a:t>3/25/2022</a:t>
            </a:fld>
            <a:endParaRPr lang="en-US"/>
          </a:p>
        </p:txBody>
      </p:sp>
      <p:sp>
        <p:nvSpPr>
          <p:cNvPr id="5" name="Footer Placeholder 4">
            <a:extLst>
              <a:ext uri="{FF2B5EF4-FFF2-40B4-BE49-F238E27FC236}">
                <a16:creationId xmlns:a16="http://schemas.microsoft.com/office/drawing/2014/main" id="{27248264-5050-4336-BEB8-FDD764083B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CC9CA9-E76B-4568-9779-42D495A95BC9}"/>
              </a:ext>
            </a:extLst>
          </p:cNvPr>
          <p:cNvSpPr>
            <a:spLocks noGrp="1"/>
          </p:cNvSpPr>
          <p:nvPr>
            <p:ph type="sldNum" sz="quarter" idx="12"/>
          </p:nvPr>
        </p:nvSpPr>
        <p:spPr/>
        <p:txBody>
          <a:bodyPr/>
          <a:lstStyle/>
          <a:p>
            <a:fld id="{6400FADC-7029-4151-A865-D019B91E66E7}" type="slidenum">
              <a:rPr lang="en-US" smtClean="0"/>
              <a:t>‹#›</a:t>
            </a:fld>
            <a:endParaRPr lang="en-US"/>
          </a:p>
        </p:txBody>
      </p:sp>
    </p:spTree>
    <p:extLst>
      <p:ext uri="{BB962C8B-B14F-4D97-AF65-F5344CB8AC3E}">
        <p14:creationId xmlns:p14="http://schemas.microsoft.com/office/powerpoint/2010/main" val="4024320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58503C-3D3E-4714-97C9-65BF0E11B86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DCF3E03-E89E-4A1E-9AFA-5EB4A87AEFC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A4E7A3-9787-45ED-970A-CF2985D25908}"/>
              </a:ext>
            </a:extLst>
          </p:cNvPr>
          <p:cNvSpPr>
            <a:spLocks noGrp="1"/>
          </p:cNvSpPr>
          <p:nvPr>
            <p:ph type="dt" sz="half" idx="10"/>
          </p:nvPr>
        </p:nvSpPr>
        <p:spPr/>
        <p:txBody>
          <a:bodyPr/>
          <a:lstStyle/>
          <a:p>
            <a:fld id="{7E29ABA0-2142-4846-AF11-7C6DEE300DB8}" type="datetimeFigureOut">
              <a:rPr lang="en-US" smtClean="0"/>
              <a:t>3/25/2022</a:t>
            </a:fld>
            <a:endParaRPr lang="en-US"/>
          </a:p>
        </p:txBody>
      </p:sp>
      <p:sp>
        <p:nvSpPr>
          <p:cNvPr id="5" name="Footer Placeholder 4">
            <a:extLst>
              <a:ext uri="{FF2B5EF4-FFF2-40B4-BE49-F238E27FC236}">
                <a16:creationId xmlns:a16="http://schemas.microsoft.com/office/drawing/2014/main" id="{892D7CB4-3089-475D-94E7-9F1136AA7B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A14303-3B31-406A-9468-69EEB1273489}"/>
              </a:ext>
            </a:extLst>
          </p:cNvPr>
          <p:cNvSpPr>
            <a:spLocks noGrp="1"/>
          </p:cNvSpPr>
          <p:nvPr>
            <p:ph type="sldNum" sz="quarter" idx="12"/>
          </p:nvPr>
        </p:nvSpPr>
        <p:spPr/>
        <p:txBody>
          <a:bodyPr/>
          <a:lstStyle/>
          <a:p>
            <a:fld id="{6400FADC-7029-4151-A865-D019B91E66E7}" type="slidenum">
              <a:rPr lang="en-US" smtClean="0"/>
              <a:t>‹#›</a:t>
            </a:fld>
            <a:endParaRPr lang="en-US"/>
          </a:p>
        </p:txBody>
      </p:sp>
    </p:spTree>
    <p:extLst>
      <p:ext uri="{BB962C8B-B14F-4D97-AF65-F5344CB8AC3E}">
        <p14:creationId xmlns:p14="http://schemas.microsoft.com/office/powerpoint/2010/main" val="26486282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C7AFABE-98DA-49F3-85A7-5B8C6FC55F4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B7E5341-009A-4256-A7A1-2E2FF9D500C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DFB8B35-C9F5-404A-8650-951D76C5B8F5}"/>
              </a:ext>
            </a:extLst>
          </p:cNvPr>
          <p:cNvSpPr>
            <a:spLocks noGrp="1"/>
          </p:cNvSpPr>
          <p:nvPr>
            <p:ph type="dt" sz="half" idx="10"/>
          </p:nvPr>
        </p:nvSpPr>
        <p:spPr/>
        <p:txBody>
          <a:bodyPr/>
          <a:lstStyle/>
          <a:p>
            <a:fld id="{7E29ABA0-2142-4846-AF11-7C6DEE300DB8}" type="datetimeFigureOut">
              <a:rPr lang="en-US" smtClean="0"/>
              <a:t>3/25/2022</a:t>
            </a:fld>
            <a:endParaRPr lang="en-US"/>
          </a:p>
        </p:txBody>
      </p:sp>
      <p:sp>
        <p:nvSpPr>
          <p:cNvPr id="5" name="Footer Placeholder 4">
            <a:extLst>
              <a:ext uri="{FF2B5EF4-FFF2-40B4-BE49-F238E27FC236}">
                <a16:creationId xmlns:a16="http://schemas.microsoft.com/office/drawing/2014/main" id="{6C9019BE-4475-4435-9A73-59B58C3FD5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534D30-7D6A-4AE9-BC20-7914C802FC4D}"/>
              </a:ext>
            </a:extLst>
          </p:cNvPr>
          <p:cNvSpPr>
            <a:spLocks noGrp="1"/>
          </p:cNvSpPr>
          <p:nvPr>
            <p:ph type="sldNum" sz="quarter" idx="12"/>
          </p:nvPr>
        </p:nvSpPr>
        <p:spPr/>
        <p:txBody>
          <a:bodyPr/>
          <a:lstStyle/>
          <a:p>
            <a:fld id="{6400FADC-7029-4151-A865-D019B91E66E7}" type="slidenum">
              <a:rPr lang="en-US" smtClean="0"/>
              <a:t>‹#›</a:t>
            </a:fld>
            <a:endParaRPr lang="en-US"/>
          </a:p>
        </p:txBody>
      </p:sp>
    </p:spTree>
    <p:extLst>
      <p:ext uri="{BB962C8B-B14F-4D97-AF65-F5344CB8AC3E}">
        <p14:creationId xmlns:p14="http://schemas.microsoft.com/office/powerpoint/2010/main" val="24158600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30054-85E7-4FCD-A320-DD5A7B45761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53127C1-2C9F-49DB-AC64-D0FDD1769DD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9181B7-5DD7-46BC-B41A-3748AC7B76D7}"/>
              </a:ext>
            </a:extLst>
          </p:cNvPr>
          <p:cNvSpPr>
            <a:spLocks noGrp="1"/>
          </p:cNvSpPr>
          <p:nvPr>
            <p:ph type="dt" sz="half" idx="10"/>
          </p:nvPr>
        </p:nvSpPr>
        <p:spPr/>
        <p:txBody>
          <a:bodyPr/>
          <a:lstStyle/>
          <a:p>
            <a:fld id="{7E29ABA0-2142-4846-AF11-7C6DEE300DB8}" type="datetimeFigureOut">
              <a:rPr lang="en-US" smtClean="0"/>
              <a:t>3/25/2022</a:t>
            </a:fld>
            <a:endParaRPr lang="en-US"/>
          </a:p>
        </p:txBody>
      </p:sp>
      <p:sp>
        <p:nvSpPr>
          <p:cNvPr id="5" name="Footer Placeholder 4">
            <a:extLst>
              <a:ext uri="{FF2B5EF4-FFF2-40B4-BE49-F238E27FC236}">
                <a16:creationId xmlns:a16="http://schemas.microsoft.com/office/drawing/2014/main" id="{9CD20FE0-AA3E-4797-AC72-DA538CE242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1C01FC-4DAC-4E3C-897E-A1D580DFA952}"/>
              </a:ext>
            </a:extLst>
          </p:cNvPr>
          <p:cNvSpPr>
            <a:spLocks noGrp="1"/>
          </p:cNvSpPr>
          <p:nvPr>
            <p:ph type="sldNum" sz="quarter" idx="12"/>
          </p:nvPr>
        </p:nvSpPr>
        <p:spPr/>
        <p:txBody>
          <a:bodyPr/>
          <a:lstStyle/>
          <a:p>
            <a:fld id="{6400FADC-7029-4151-A865-D019B91E66E7}" type="slidenum">
              <a:rPr lang="en-US" smtClean="0"/>
              <a:t>‹#›</a:t>
            </a:fld>
            <a:endParaRPr lang="en-US"/>
          </a:p>
        </p:txBody>
      </p:sp>
    </p:spTree>
    <p:extLst>
      <p:ext uri="{BB962C8B-B14F-4D97-AF65-F5344CB8AC3E}">
        <p14:creationId xmlns:p14="http://schemas.microsoft.com/office/powerpoint/2010/main" val="33281891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851A88-C7C8-4821-BE07-4AE0196EE82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2E8D652-EB13-4E7F-A669-055041A7E0E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578E773-19BC-4941-A42C-2737381F4651}"/>
              </a:ext>
            </a:extLst>
          </p:cNvPr>
          <p:cNvSpPr>
            <a:spLocks noGrp="1"/>
          </p:cNvSpPr>
          <p:nvPr>
            <p:ph type="dt" sz="half" idx="10"/>
          </p:nvPr>
        </p:nvSpPr>
        <p:spPr/>
        <p:txBody>
          <a:bodyPr/>
          <a:lstStyle/>
          <a:p>
            <a:fld id="{7E29ABA0-2142-4846-AF11-7C6DEE300DB8}" type="datetimeFigureOut">
              <a:rPr lang="en-US" smtClean="0"/>
              <a:t>3/25/2022</a:t>
            </a:fld>
            <a:endParaRPr lang="en-US"/>
          </a:p>
        </p:txBody>
      </p:sp>
      <p:sp>
        <p:nvSpPr>
          <p:cNvPr id="5" name="Footer Placeholder 4">
            <a:extLst>
              <a:ext uri="{FF2B5EF4-FFF2-40B4-BE49-F238E27FC236}">
                <a16:creationId xmlns:a16="http://schemas.microsoft.com/office/drawing/2014/main" id="{4EB57DA7-FE86-4490-9DD7-15B14D156E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9B1D3B-EA0F-4961-8C61-D16C47EE5925}"/>
              </a:ext>
            </a:extLst>
          </p:cNvPr>
          <p:cNvSpPr>
            <a:spLocks noGrp="1"/>
          </p:cNvSpPr>
          <p:nvPr>
            <p:ph type="sldNum" sz="quarter" idx="12"/>
          </p:nvPr>
        </p:nvSpPr>
        <p:spPr/>
        <p:txBody>
          <a:bodyPr/>
          <a:lstStyle/>
          <a:p>
            <a:fld id="{6400FADC-7029-4151-A865-D019B91E66E7}" type="slidenum">
              <a:rPr lang="en-US" smtClean="0"/>
              <a:t>‹#›</a:t>
            </a:fld>
            <a:endParaRPr lang="en-US"/>
          </a:p>
        </p:txBody>
      </p:sp>
    </p:spTree>
    <p:extLst>
      <p:ext uri="{BB962C8B-B14F-4D97-AF65-F5344CB8AC3E}">
        <p14:creationId xmlns:p14="http://schemas.microsoft.com/office/powerpoint/2010/main" val="20682907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37FCC9-5CBE-4F03-BB92-EBADC55408C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6A25491-4D13-479E-AD14-A65BC8EA9DD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578C62F-E89F-4761-BFE4-1837FA534CD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A529ED5-8A59-4280-9519-5B86C8043A86}"/>
              </a:ext>
            </a:extLst>
          </p:cNvPr>
          <p:cNvSpPr>
            <a:spLocks noGrp="1"/>
          </p:cNvSpPr>
          <p:nvPr>
            <p:ph type="dt" sz="half" idx="10"/>
          </p:nvPr>
        </p:nvSpPr>
        <p:spPr/>
        <p:txBody>
          <a:bodyPr/>
          <a:lstStyle/>
          <a:p>
            <a:fld id="{7E29ABA0-2142-4846-AF11-7C6DEE300DB8}" type="datetimeFigureOut">
              <a:rPr lang="en-US" smtClean="0"/>
              <a:t>3/25/2022</a:t>
            </a:fld>
            <a:endParaRPr lang="en-US"/>
          </a:p>
        </p:txBody>
      </p:sp>
      <p:sp>
        <p:nvSpPr>
          <p:cNvPr id="6" name="Footer Placeholder 5">
            <a:extLst>
              <a:ext uri="{FF2B5EF4-FFF2-40B4-BE49-F238E27FC236}">
                <a16:creationId xmlns:a16="http://schemas.microsoft.com/office/drawing/2014/main" id="{612BE486-B83D-46DC-9C54-DD2116AFED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6BC8294-751C-4789-9389-EA35838D3BD6}"/>
              </a:ext>
            </a:extLst>
          </p:cNvPr>
          <p:cNvSpPr>
            <a:spLocks noGrp="1"/>
          </p:cNvSpPr>
          <p:nvPr>
            <p:ph type="sldNum" sz="quarter" idx="12"/>
          </p:nvPr>
        </p:nvSpPr>
        <p:spPr/>
        <p:txBody>
          <a:bodyPr/>
          <a:lstStyle/>
          <a:p>
            <a:fld id="{6400FADC-7029-4151-A865-D019B91E66E7}" type="slidenum">
              <a:rPr lang="en-US" smtClean="0"/>
              <a:t>‹#›</a:t>
            </a:fld>
            <a:endParaRPr lang="en-US"/>
          </a:p>
        </p:txBody>
      </p:sp>
    </p:spTree>
    <p:extLst>
      <p:ext uri="{BB962C8B-B14F-4D97-AF65-F5344CB8AC3E}">
        <p14:creationId xmlns:p14="http://schemas.microsoft.com/office/powerpoint/2010/main" val="13870527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09FE5-E86E-4547-8611-036DD811AE3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BFBE74E-3D12-4DC5-8466-D4A8763F5F8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610D671-FBC6-40E1-8468-4212BDDE353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B9BB1E6-4390-4A9F-BA09-CBF9CAFAE82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8A4DD11-AF2D-4C36-836A-6A3A33AC82D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15C3FF4-F0B2-4B12-9BD2-326EFE83EE41}"/>
              </a:ext>
            </a:extLst>
          </p:cNvPr>
          <p:cNvSpPr>
            <a:spLocks noGrp="1"/>
          </p:cNvSpPr>
          <p:nvPr>
            <p:ph type="dt" sz="half" idx="10"/>
          </p:nvPr>
        </p:nvSpPr>
        <p:spPr/>
        <p:txBody>
          <a:bodyPr/>
          <a:lstStyle/>
          <a:p>
            <a:fld id="{7E29ABA0-2142-4846-AF11-7C6DEE300DB8}" type="datetimeFigureOut">
              <a:rPr lang="en-US" smtClean="0"/>
              <a:t>3/25/2022</a:t>
            </a:fld>
            <a:endParaRPr lang="en-US"/>
          </a:p>
        </p:txBody>
      </p:sp>
      <p:sp>
        <p:nvSpPr>
          <p:cNvPr id="8" name="Footer Placeholder 7">
            <a:extLst>
              <a:ext uri="{FF2B5EF4-FFF2-40B4-BE49-F238E27FC236}">
                <a16:creationId xmlns:a16="http://schemas.microsoft.com/office/drawing/2014/main" id="{0D8F00E0-8C21-4FDF-AEBB-7B87B7DAAB4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1BEAB53-97CD-4183-B6F7-44018ADF5F68}"/>
              </a:ext>
            </a:extLst>
          </p:cNvPr>
          <p:cNvSpPr>
            <a:spLocks noGrp="1"/>
          </p:cNvSpPr>
          <p:nvPr>
            <p:ph type="sldNum" sz="quarter" idx="12"/>
          </p:nvPr>
        </p:nvSpPr>
        <p:spPr/>
        <p:txBody>
          <a:bodyPr/>
          <a:lstStyle/>
          <a:p>
            <a:fld id="{6400FADC-7029-4151-A865-D019B91E66E7}" type="slidenum">
              <a:rPr lang="en-US" smtClean="0"/>
              <a:t>‹#›</a:t>
            </a:fld>
            <a:endParaRPr lang="en-US"/>
          </a:p>
        </p:txBody>
      </p:sp>
    </p:spTree>
    <p:extLst>
      <p:ext uri="{BB962C8B-B14F-4D97-AF65-F5344CB8AC3E}">
        <p14:creationId xmlns:p14="http://schemas.microsoft.com/office/powerpoint/2010/main" val="19066522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E0354-B70E-4C65-A512-BBCFA679B15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34C4170-69E6-452F-87B9-738ED8870713}"/>
              </a:ext>
            </a:extLst>
          </p:cNvPr>
          <p:cNvSpPr>
            <a:spLocks noGrp="1"/>
          </p:cNvSpPr>
          <p:nvPr>
            <p:ph type="dt" sz="half" idx="10"/>
          </p:nvPr>
        </p:nvSpPr>
        <p:spPr/>
        <p:txBody>
          <a:bodyPr/>
          <a:lstStyle/>
          <a:p>
            <a:fld id="{7E29ABA0-2142-4846-AF11-7C6DEE300DB8}" type="datetimeFigureOut">
              <a:rPr lang="en-US" smtClean="0"/>
              <a:t>3/25/2022</a:t>
            </a:fld>
            <a:endParaRPr lang="en-US"/>
          </a:p>
        </p:txBody>
      </p:sp>
      <p:sp>
        <p:nvSpPr>
          <p:cNvPr id="4" name="Footer Placeholder 3">
            <a:extLst>
              <a:ext uri="{FF2B5EF4-FFF2-40B4-BE49-F238E27FC236}">
                <a16:creationId xmlns:a16="http://schemas.microsoft.com/office/drawing/2014/main" id="{EF939DC0-0B59-4040-BF71-3C02F03D62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3DDA831-DBDD-4034-A742-9BC669CF5B19}"/>
              </a:ext>
            </a:extLst>
          </p:cNvPr>
          <p:cNvSpPr>
            <a:spLocks noGrp="1"/>
          </p:cNvSpPr>
          <p:nvPr>
            <p:ph type="sldNum" sz="quarter" idx="12"/>
          </p:nvPr>
        </p:nvSpPr>
        <p:spPr/>
        <p:txBody>
          <a:bodyPr/>
          <a:lstStyle/>
          <a:p>
            <a:fld id="{6400FADC-7029-4151-A865-D019B91E66E7}" type="slidenum">
              <a:rPr lang="en-US" smtClean="0"/>
              <a:t>‹#›</a:t>
            </a:fld>
            <a:endParaRPr lang="en-US"/>
          </a:p>
        </p:txBody>
      </p:sp>
    </p:spTree>
    <p:extLst>
      <p:ext uri="{BB962C8B-B14F-4D97-AF65-F5344CB8AC3E}">
        <p14:creationId xmlns:p14="http://schemas.microsoft.com/office/powerpoint/2010/main" val="42117871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0AA7762-9DF1-4998-B1E4-A2BC86513CD9}"/>
              </a:ext>
            </a:extLst>
          </p:cNvPr>
          <p:cNvSpPr>
            <a:spLocks noGrp="1"/>
          </p:cNvSpPr>
          <p:nvPr>
            <p:ph type="dt" sz="half" idx="10"/>
          </p:nvPr>
        </p:nvSpPr>
        <p:spPr/>
        <p:txBody>
          <a:bodyPr/>
          <a:lstStyle/>
          <a:p>
            <a:fld id="{7E29ABA0-2142-4846-AF11-7C6DEE300DB8}" type="datetimeFigureOut">
              <a:rPr lang="en-US" smtClean="0"/>
              <a:t>3/25/2022</a:t>
            </a:fld>
            <a:endParaRPr lang="en-US"/>
          </a:p>
        </p:txBody>
      </p:sp>
      <p:sp>
        <p:nvSpPr>
          <p:cNvPr id="3" name="Footer Placeholder 2">
            <a:extLst>
              <a:ext uri="{FF2B5EF4-FFF2-40B4-BE49-F238E27FC236}">
                <a16:creationId xmlns:a16="http://schemas.microsoft.com/office/drawing/2014/main" id="{AD6E46A2-EB6E-4F2E-9854-67F998EAAD9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9236FBC-F56A-4915-B5E0-2F964ABCE363}"/>
              </a:ext>
            </a:extLst>
          </p:cNvPr>
          <p:cNvSpPr>
            <a:spLocks noGrp="1"/>
          </p:cNvSpPr>
          <p:nvPr>
            <p:ph type="sldNum" sz="quarter" idx="12"/>
          </p:nvPr>
        </p:nvSpPr>
        <p:spPr/>
        <p:txBody>
          <a:bodyPr/>
          <a:lstStyle/>
          <a:p>
            <a:fld id="{6400FADC-7029-4151-A865-D019B91E66E7}" type="slidenum">
              <a:rPr lang="en-US" smtClean="0"/>
              <a:t>‹#›</a:t>
            </a:fld>
            <a:endParaRPr lang="en-US"/>
          </a:p>
        </p:txBody>
      </p:sp>
    </p:spTree>
    <p:extLst>
      <p:ext uri="{BB962C8B-B14F-4D97-AF65-F5344CB8AC3E}">
        <p14:creationId xmlns:p14="http://schemas.microsoft.com/office/powerpoint/2010/main" val="41771283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8AED5C-912F-46B7-95ED-A04A2C2960A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8A56274-DE5E-42AE-A6BB-356B41E1506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DCA67D6-8568-4F76-823F-77420802C3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92B6D2A-AC9F-40CD-9EE0-926EBC527D02}"/>
              </a:ext>
            </a:extLst>
          </p:cNvPr>
          <p:cNvSpPr>
            <a:spLocks noGrp="1"/>
          </p:cNvSpPr>
          <p:nvPr>
            <p:ph type="dt" sz="half" idx="10"/>
          </p:nvPr>
        </p:nvSpPr>
        <p:spPr/>
        <p:txBody>
          <a:bodyPr/>
          <a:lstStyle/>
          <a:p>
            <a:fld id="{7E29ABA0-2142-4846-AF11-7C6DEE300DB8}" type="datetimeFigureOut">
              <a:rPr lang="en-US" smtClean="0"/>
              <a:t>3/25/2022</a:t>
            </a:fld>
            <a:endParaRPr lang="en-US"/>
          </a:p>
        </p:txBody>
      </p:sp>
      <p:sp>
        <p:nvSpPr>
          <p:cNvPr id="6" name="Footer Placeholder 5">
            <a:extLst>
              <a:ext uri="{FF2B5EF4-FFF2-40B4-BE49-F238E27FC236}">
                <a16:creationId xmlns:a16="http://schemas.microsoft.com/office/drawing/2014/main" id="{0FB4805B-30EF-45B5-BBE9-DAB9254C60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63B5271-EAC0-4E8B-9577-7E859E1BDCB8}"/>
              </a:ext>
            </a:extLst>
          </p:cNvPr>
          <p:cNvSpPr>
            <a:spLocks noGrp="1"/>
          </p:cNvSpPr>
          <p:nvPr>
            <p:ph type="sldNum" sz="quarter" idx="12"/>
          </p:nvPr>
        </p:nvSpPr>
        <p:spPr/>
        <p:txBody>
          <a:bodyPr/>
          <a:lstStyle/>
          <a:p>
            <a:fld id="{6400FADC-7029-4151-A865-D019B91E66E7}" type="slidenum">
              <a:rPr lang="en-US" smtClean="0"/>
              <a:t>‹#›</a:t>
            </a:fld>
            <a:endParaRPr lang="en-US"/>
          </a:p>
        </p:txBody>
      </p:sp>
    </p:spTree>
    <p:extLst>
      <p:ext uri="{BB962C8B-B14F-4D97-AF65-F5344CB8AC3E}">
        <p14:creationId xmlns:p14="http://schemas.microsoft.com/office/powerpoint/2010/main" val="13578356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92BA3-C50E-4F87-A6F5-AB7670297F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39CD7CC-097E-4717-9F33-F5107CDB19C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B7B29FF-4217-4A65-826A-B84BB5FB97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54A144F-A279-4816-8762-99399A1CDE01}"/>
              </a:ext>
            </a:extLst>
          </p:cNvPr>
          <p:cNvSpPr>
            <a:spLocks noGrp="1"/>
          </p:cNvSpPr>
          <p:nvPr>
            <p:ph type="dt" sz="half" idx="10"/>
          </p:nvPr>
        </p:nvSpPr>
        <p:spPr/>
        <p:txBody>
          <a:bodyPr/>
          <a:lstStyle/>
          <a:p>
            <a:fld id="{7E29ABA0-2142-4846-AF11-7C6DEE300DB8}" type="datetimeFigureOut">
              <a:rPr lang="en-US" smtClean="0"/>
              <a:t>3/25/2022</a:t>
            </a:fld>
            <a:endParaRPr lang="en-US"/>
          </a:p>
        </p:txBody>
      </p:sp>
      <p:sp>
        <p:nvSpPr>
          <p:cNvPr id="6" name="Footer Placeholder 5">
            <a:extLst>
              <a:ext uri="{FF2B5EF4-FFF2-40B4-BE49-F238E27FC236}">
                <a16:creationId xmlns:a16="http://schemas.microsoft.com/office/drawing/2014/main" id="{AC7E37F8-A01F-4B93-9B34-C38C87B3406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DDA79AA-0061-49C3-B735-B441378ED567}"/>
              </a:ext>
            </a:extLst>
          </p:cNvPr>
          <p:cNvSpPr>
            <a:spLocks noGrp="1"/>
          </p:cNvSpPr>
          <p:nvPr>
            <p:ph type="sldNum" sz="quarter" idx="12"/>
          </p:nvPr>
        </p:nvSpPr>
        <p:spPr/>
        <p:txBody>
          <a:bodyPr/>
          <a:lstStyle/>
          <a:p>
            <a:fld id="{6400FADC-7029-4151-A865-D019B91E66E7}" type="slidenum">
              <a:rPr lang="en-US" smtClean="0"/>
              <a:t>‹#›</a:t>
            </a:fld>
            <a:endParaRPr lang="en-US"/>
          </a:p>
        </p:txBody>
      </p:sp>
    </p:spTree>
    <p:extLst>
      <p:ext uri="{BB962C8B-B14F-4D97-AF65-F5344CB8AC3E}">
        <p14:creationId xmlns:p14="http://schemas.microsoft.com/office/powerpoint/2010/main" val="12233019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BFB1283-7A81-4A00-84F2-8C87AA80D16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E2ADB51-E158-4E66-BE46-B70D18B7335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430C53-E520-4E22-8D63-EF78F8A6E57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29ABA0-2142-4846-AF11-7C6DEE300DB8}" type="datetimeFigureOut">
              <a:rPr lang="en-US" smtClean="0"/>
              <a:t>3/25/2022</a:t>
            </a:fld>
            <a:endParaRPr lang="en-US"/>
          </a:p>
        </p:txBody>
      </p:sp>
      <p:sp>
        <p:nvSpPr>
          <p:cNvPr id="5" name="Footer Placeholder 4">
            <a:extLst>
              <a:ext uri="{FF2B5EF4-FFF2-40B4-BE49-F238E27FC236}">
                <a16:creationId xmlns:a16="http://schemas.microsoft.com/office/drawing/2014/main" id="{5D611E53-5288-4C76-A19B-BDC2EE2FB1E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AC48541-F298-496F-9769-F9D94E153E9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00FADC-7029-4151-A865-D019B91E66E7}" type="slidenum">
              <a:rPr lang="en-US" smtClean="0"/>
              <a:t>‹#›</a:t>
            </a:fld>
            <a:endParaRPr lang="en-US"/>
          </a:p>
        </p:txBody>
      </p:sp>
    </p:spTree>
    <p:extLst>
      <p:ext uri="{BB962C8B-B14F-4D97-AF65-F5344CB8AC3E}">
        <p14:creationId xmlns:p14="http://schemas.microsoft.com/office/powerpoint/2010/main" val="37216940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843209-6546-4D82-9461-F38F7D82EECA}"/>
              </a:ext>
            </a:extLst>
          </p:cNvPr>
          <p:cNvSpPr>
            <a:spLocks noGrp="1"/>
          </p:cNvSpPr>
          <p:nvPr>
            <p:ph type="title"/>
          </p:nvPr>
        </p:nvSpPr>
        <p:spPr>
          <a:xfrm>
            <a:off x="916939" y="342476"/>
            <a:ext cx="10772775" cy="1658198"/>
          </a:xfrm>
        </p:spPr>
        <p:txBody>
          <a:bodyPr/>
          <a:lstStyle/>
          <a:p>
            <a:r>
              <a:rPr lang="en-US" i="1" dirty="0">
                <a:solidFill>
                  <a:schemeClr val="tx1"/>
                </a:solidFill>
              </a:rPr>
              <a:t>Staphylococcus aureus</a:t>
            </a:r>
          </a:p>
        </p:txBody>
      </p:sp>
      <p:sp>
        <p:nvSpPr>
          <p:cNvPr id="5" name="TextBox 4">
            <a:extLst>
              <a:ext uri="{FF2B5EF4-FFF2-40B4-BE49-F238E27FC236}">
                <a16:creationId xmlns:a16="http://schemas.microsoft.com/office/drawing/2014/main" id="{2497B77F-D3CC-41B2-BF71-148D5C5516FB}"/>
              </a:ext>
            </a:extLst>
          </p:cNvPr>
          <p:cNvSpPr txBox="1"/>
          <p:nvPr/>
        </p:nvSpPr>
        <p:spPr>
          <a:xfrm>
            <a:off x="649382" y="1800413"/>
            <a:ext cx="7223167" cy="4832092"/>
          </a:xfrm>
          <a:prstGeom prst="rect">
            <a:avLst/>
          </a:prstGeom>
          <a:noFill/>
        </p:spPr>
        <p:txBody>
          <a:bodyPr wrap="square" rtlCol="0">
            <a:spAutoFit/>
          </a:bodyPr>
          <a:lstStyle/>
          <a:p>
            <a:pPr marL="285750" indent="-285750">
              <a:buFont typeface="Arial" panose="020B0604020202020204" pitchFamily="34" charset="0"/>
              <a:buChar char="•"/>
            </a:pPr>
            <a:r>
              <a:rPr lang="en-US" sz="2800" dirty="0"/>
              <a:t>Gram-positive, facultative human pathogen</a:t>
            </a:r>
          </a:p>
          <a:p>
            <a:pPr marL="285750" indent="-285750">
              <a:lnSpc>
                <a:spcPct val="150000"/>
              </a:lnSpc>
              <a:buFont typeface="Arial" panose="020B0604020202020204" pitchFamily="34" charset="0"/>
              <a:buChar char="•"/>
            </a:pPr>
            <a:r>
              <a:rPr lang="en-US" sz="2800" dirty="0"/>
              <a:t>High rates of infection globally</a:t>
            </a:r>
          </a:p>
          <a:p>
            <a:pPr marL="742950" lvl="1" indent="-285750">
              <a:lnSpc>
                <a:spcPct val="150000"/>
              </a:lnSpc>
              <a:buFont typeface="Arial" panose="020B0604020202020204" pitchFamily="34" charset="0"/>
              <a:buChar char="•"/>
            </a:pPr>
            <a:r>
              <a:rPr lang="en-US" sz="2800" dirty="0"/>
              <a:t>Intensity varies</a:t>
            </a:r>
          </a:p>
          <a:p>
            <a:pPr marL="285750" indent="-285750">
              <a:buFont typeface="Arial" panose="020B0604020202020204" pitchFamily="34" charset="0"/>
              <a:buChar char="•"/>
            </a:pPr>
            <a:r>
              <a:rPr lang="en-US" sz="2800" dirty="0"/>
              <a:t>Highly adaptive resistance to antibiotics</a:t>
            </a:r>
          </a:p>
          <a:p>
            <a:pPr marL="742950" lvl="1" indent="-285750">
              <a:buFont typeface="Arial" panose="020B0604020202020204" pitchFamily="34" charset="0"/>
              <a:buChar char="•"/>
            </a:pPr>
            <a:r>
              <a:rPr lang="en-US" sz="2800" dirty="0"/>
              <a:t>Penicillin</a:t>
            </a:r>
          </a:p>
          <a:p>
            <a:pPr marL="742950" lvl="1" indent="-285750">
              <a:buFont typeface="Arial" panose="020B0604020202020204" pitchFamily="34" charset="0"/>
              <a:buChar char="•"/>
            </a:pPr>
            <a:r>
              <a:rPr lang="en-US" sz="2800" dirty="0"/>
              <a:t>Methicillin</a:t>
            </a:r>
          </a:p>
          <a:p>
            <a:pPr marL="742950" lvl="1" indent="-285750">
              <a:buFont typeface="Arial" panose="020B0604020202020204" pitchFamily="34" charset="0"/>
              <a:buChar char="•"/>
            </a:pPr>
            <a:r>
              <a:rPr lang="en-US" sz="2800" dirty="0"/>
              <a:t>Vancomycin</a:t>
            </a:r>
          </a:p>
          <a:p>
            <a:pPr marL="742950" lvl="1" indent="-285750">
              <a:buFont typeface="Arial" panose="020B0604020202020204" pitchFamily="34" charset="0"/>
              <a:buChar char="•"/>
            </a:pPr>
            <a:r>
              <a:rPr lang="en-US" sz="2800" dirty="0"/>
              <a:t>Daptomycin</a:t>
            </a:r>
          </a:p>
        </p:txBody>
      </p:sp>
      <p:pic>
        <p:nvPicPr>
          <p:cNvPr id="1026" name="Picture 2">
            <a:extLst>
              <a:ext uri="{FF2B5EF4-FFF2-40B4-BE49-F238E27FC236}">
                <a16:creationId xmlns:a16="http://schemas.microsoft.com/office/drawing/2014/main" id="{51CA07C7-741C-43DB-8139-D81DFCF4ED3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06851" y="2069526"/>
            <a:ext cx="4535767" cy="3479581"/>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D14D4413-813F-45AA-BD46-5513579B745F}"/>
              </a:ext>
            </a:extLst>
          </p:cNvPr>
          <p:cNvSpPr txBox="1"/>
          <p:nvPr/>
        </p:nvSpPr>
        <p:spPr>
          <a:xfrm>
            <a:off x="7443863" y="5555845"/>
            <a:ext cx="4245851" cy="369332"/>
          </a:xfrm>
          <a:prstGeom prst="rect">
            <a:avLst/>
          </a:prstGeom>
          <a:noFill/>
        </p:spPr>
        <p:txBody>
          <a:bodyPr wrap="square" rtlCol="0">
            <a:spAutoFit/>
          </a:bodyPr>
          <a:lstStyle/>
          <a:p>
            <a:r>
              <a:rPr lang="en-US" dirty="0"/>
              <a:t>CDC PHIL, </a:t>
            </a:r>
            <a:r>
              <a:rPr lang="en-US" b="0" i="0" dirty="0">
                <a:solidFill>
                  <a:srgbClr val="212529"/>
                </a:solidFill>
                <a:effectLst/>
                <a:latin typeface="Open Sans"/>
              </a:rPr>
              <a:t>Matthew J. Arduino, 2001</a:t>
            </a:r>
            <a:endParaRPr lang="en-US" dirty="0"/>
          </a:p>
        </p:txBody>
      </p:sp>
      <p:sp>
        <p:nvSpPr>
          <p:cNvPr id="4" name="Rectangle 3">
            <a:extLst>
              <a:ext uri="{FF2B5EF4-FFF2-40B4-BE49-F238E27FC236}">
                <a16:creationId xmlns:a16="http://schemas.microsoft.com/office/drawing/2014/main" id="{56285456-3AC9-41BE-B13B-6F008D39AB10}"/>
              </a:ext>
            </a:extLst>
          </p:cNvPr>
          <p:cNvSpPr/>
          <p:nvPr/>
        </p:nvSpPr>
        <p:spPr>
          <a:xfrm>
            <a:off x="1174285" y="5679901"/>
            <a:ext cx="2872337" cy="912504"/>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35069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3B91EF-57D2-497F-A79F-F4A3143E15E6}"/>
              </a:ext>
            </a:extLst>
          </p:cNvPr>
          <p:cNvSpPr>
            <a:spLocks noGrp="1"/>
          </p:cNvSpPr>
          <p:nvPr>
            <p:ph type="title"/>
          </p:nvPr>
        </p:nvSpPr>
        <p:spPr/>
        <p:txBody>
          <a:bodyPr/>
          <a:lstStyle/>
          <a:p>
            <a:r>
              <a:rPr lang="en-US" dirty="0"/>
              <a:t>Inactivation of </a:t>
            </a:r>
            <a:r>
              <a:rPr lang="en-US" i="1" dirty="0" err="1"/>
              <a:t>rpsU</a:t>
            </a:r>
            <a:r>
              <a:rPr lang="en-US" i="1" dirty="0"/>
              <a:t> in S. aureus </a:t>
            </a:r>
            <a:r>
              <a:rPr lang="en-US" dirty="0"/>
              <a:t>is linked to antibiotic resistance</a:t>
            </a:r>
          </a:p>
        </p:txBody>
      </p:sp>
      <p:sp>
        <p:nvSpPr>
          <p:cNvPr id="3" name="Content Placeholder 2">
            <a:extLst>
              <a:ext uri="{FF2B5EF4-FFF2-40B4-BE49-F238E27FC236}">
                <a16:creationId xmlns:a16="http://schemas.microsoft.com/office/drawing/2014/main" id="{1312A097-2052-4C57-81FC-6BC3900FABA0}"/>
              </a:ext>
            </a:extLst>
          </p:cNvPr>
          <p:cNvSpPr>
            <a:spLocks noGrp="1"/>
          </p:cNvSpPr>
          <p:nvPr>
            <p:ph idx="1"/>
          </p:nvPr>
        </p:nvSpPr>
        <p:spPr/>
        <p:txBody>
          <a:bodyPr>
            <a:normAutofit/>
          </a:bodyPr>
          <a:lstStyle/>
          <a:p>
            <a:r>
              <a:rPr lang="en-US" dirty="0"/>
              <a:t>Clinical isolates</a:t>
            </a:r>
          </a:p>
          <a:p>
            <a:pPr lvl="1"/>
            <a:r>
              <a:rPr lang="en-US" dirty="0"/>
              <a:t>Frameshift insertion from 4</a:t>
            </a:r>
            <a:r>
              <a:rPr lang="en-US" baseline="30000" dirty="0"/>
              <a:t>th</a:t>
            </a:r>
            <a:r>
              <a:rPr lang="en-US" dirty="0"/>
              <a:t> amino acid on; </a:t>
            </a:r>
            <a:r>
              <a:rPr lang="en-US" dirty="0">
                <a:solidFill>
                  <a:schemeClr val="accent2"/>
                </a:solidFill>
              </a:rPr>
              <a:t>van-R</a:t>
            </a:r>
            <a:r>
              <a:rPr lang="en-US" dirty="0"/>
              <a:t> </a:t>
            </a:r>
            <a:r>
              <a:rPr lang="en-US" sz="1200" dirty="0"/>
              <a:t>(</a:t>
            </a:r>
            <a:r>
              <a:rPr lang="en-US" sz="1200" dirty="0" err="1"/>
              <a:t>Basco</a:t>
            </a:r>
            <a:r>
              <a:rPr lang="en-US" sz="1200" dirty="0"/>
              <a:t> 2019)</a:t>
            </a:r>
            <a:endParaRPr lang="en-US" dirty="0"/>
          </a:p>
          <a:p>
            <a:pPr lvl="1"/>
            <a:r>
              <a:rPr lang="en-US" dirty="0"/>
              <a:t>Stop codon at 31</a:t>
            </a:r>
            <a:r>
              <a:rPr lang="en-US" baseline="30000" dirty="0"/>
              <a:t>st</a:t>
            </a:r>
            <a:r>
              <a:rPr lang="en-US" dirty="0"/>
              <a:t> amino acid; </a:t>
            </a:r>
            <a:r>
              <a:rPr lang="en-US" dirty="0">
                <a:solidFill>
                  <a:schemeClr val="accent2"/>
                </a:solidFill>
              </a:rPr>
              <a:t>van-R</a:t>
            </a:r>
            <a:r>
              <a:rPr lang="en-US" sz="1200" dirty="0"/>
              <a:t> (Matsuo et al. 2013)</a:t>
            </a:r>
            <a:endParaRPr lang="en-US" dirty="0"/>
          </a:p>
          <a:p>
            <a:pPr lvl="1"/>
            <a:r>
              <a:rPr lang="en-US" dirty="0"/>
              <a:t>Frameshift deletion at 53</a:t>
            </a:r>
            <a:r>
              <a:rPr lang="en-US" baseline="30000" dirty="0"/>
              <a:t>rd</a:t>
            </a:r>
            <a:r>
              <a:rPr lang="en-US" dirty="0"/>
              <a:t> amino acid; </a:t>
            </a:r>
            <a:r>
              <a:rPr lang="en-US" dirty="0">
                <a:solidFill>
                  <a:schemeClr val="accent2"/>
                </a:solidFill>
              </a:rPr>
              <a:t>van-R</a:t>
            </a:r>
            <a:r>
              <a:rPr lang="en-US" dirty="0"/>
              <a:t> </a:t>
            </a:r>
            <a:r>
              <a:rPr lang="en-US" sz="1200" dirty="0"/>
              <a:t>(Cameron et al. 2012)</a:t>
            </a:r>
          </a:p>
          <a:p>
            <a:pPr lvl="1"/>
            <a:r>
              <a:rPr lang="en-US" dirty="0"/>
              <a:t>Promoter region of </a:t>
            </a:r>
            <a:r>
              <a:rPr lang="en-US" i="1" dirty="0" err="1"/>
              <a:t>rpsU</a:t>
            </a:r>
            <a:r>
              <a:rPr lang="en-US" i="1" dirty="0"/>
              <a:t>; </a:t>
            </a:r>
            <a:r>
              <a:rPr lang="en-US" dirty="0">
                <a:solidFill>
                  <a:srgbClr val="C00000"/>
                </a:solidFill>
              </a:rPr>
              <a:t>dap-R</a:t>
            </a:r>
            <a:r>
              <a:rPr lang="en-US" sz="1200" dirty="0"/>
              <a:t> (Friedman et al. 2006)</a:t>
            </a:r>
          </a:p>
          <a:p>
            <a:r>
              <a:rPr lang="en-US" i="1" dirty="0"/>
              <a:t>In vitro</a:t>
            </a:r>
            <a:r>
              <a:rPr lang="en-US" dirty="0"/>
              <a:t> experiments</a:t>
            </a:r>
            <a:endParaRPr lang="en-US" i="1" dirty="0"/>
          </a:p>
          <a:p>
            <a:pPr lvl="1"/>
            <a:r>
              <a:rPr lang="en-US" dirty="0"/>
              <a:t>Transposon insertion in start codon; </a:t>
            </a:r>
            <a:r>
              <a:rPr lang="en-US" dirty="0">
                <a:solidFill>
                  <a:schemeClr val="accent2"/>
                </a:solidFill>
              </a:rPr>
              <a:t>van-R</a:t>
            </a:r>
            <a:r>
              <a:rPr lang="en-US" dirty="0"/>
              <a:t> and </a:t>
            </a:r>
            <a:r>
              <a:rPr lang="en-US" dirty="0">
                <a:solidFill>
                  <a:srgbClr val="C00000"/>
                </a:solidFill>
              </a:rPr>
              <a:t>dap-R</a:t>
            </a:r>
            <a:r>
              <a:rPr lang="en-US" dirty="0"/>
              <a:t> </a:t>
            </a:r>
            <a:r>
              <a:rPr lang="en-US" sz="1200" dirty="0"/>
              <a:t>(Blake and O'Neill 2012)</a:t>
            </a:r>
          </a:p>
          <a:p>
            <a:pPr marL="457200" lvl="1" indent="0">
              <a:buNone/>
            </a:pPr>
            <a:endParaRPr lang="en-US" dirty="0"/>
          </a:p>
          <a:p>
            <a:pPr lvl="1"/>
            <a:endParaRPr lang="en-US" dirty="0"/>
          </a:p>
        </p:txBody>
      </p:sp>
      <p:pic>
        <p:nvPicPr>
          <p:cNvPr id="5" name="Picture 2">
            <a:extLst>
              <a:ext uri="{FF2B5EF4-FFF2-40B4-BE49-F238E27FC236}">
                <a16:creationId xmlns:a16="http://schemas.microsoft.com/office/drawing/2014/main" id="{0E2A874F-BEFD-4742-8BFE-001CBB0EECF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64590" r="63283" b="-1244"/>
          <a:stretch/>
        </p:blipFill>
        <p:spPr bwMode="auto">
          <a:xfrm>
            <a:off x="3840033" y="4758267"/>
            <a:ext cx="3377402" cy="2099733"/>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D473E06C-891E-45A0-B0A0-6B017EB8D690}"/>
              </a:ext>
            </a:extLst>
          </p:cNvPr>
          <p:cNvSpPr txBox="1"/>
          <p:nvPr/>
        </p:nvSpPr>
        <p:spPr>
          <a:xfrm>
            <a:off x="7608216" y="6308209"/>
            <a:ext cx="2004767" cy="369332"/>
          </a:xfrm>
          <a:prstGeom prst="rect">
            <a:avLst/>
          </a:prstGeom>
          <a:noFill/>
        </p:spPr>
        <p:txBody>
          <a:bodyPr wrap="square" rtlCol="0">
            <a:spAutoFit/>
          </a:bodyPr>
          <a:lstStyle/>
          <a:p>
            <a:r>
              <a:rPr lang="en-US" dirty="0"/>
              <a:t>Cui et al. 2006</a:t>
            </a:r>
          </a:p>
        </p:txBody>
      </p:sp>
    </p:spTree>
    <p:extLst>
      <p:ext uri="{BB962C8B-B14F-4D97-AF65-F5344CB8AC3E}">
        <p14:creationId xmlns:p14="http://schemas.microsoft.com/office/powerpoint/2010/main" val="1819450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3AAEF527-AD1F-4F62-B350-643D8732F0CE}"/>
              </a:ext>
            </a:extLst>
          </p:cNvPr>
          <p:cNvSpPr/>
          <p:nvPr/>
        </p:nvSpPr>
        <p:spPr>
          <a:xfrm>
            <a:off x="2341771" y="4121801"/>
            <a:ext cx="4745821" cy="308031"/>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200" dirty="0">
                <a:solidFill>
                  <a:schemeClr val="tx1"/>
                </a:solidFill>
              </a:rPr>
              <a:t>Cell wall regulator</a:t>
            </a:r>
          </a:p>
        </p:txBody>
      </p:sp>
      <p:sp>
        <p:nvSpPr>
          <p:cNvPr id="13" name="Freeform: Shape 12">
            <a:extLst>
              <a:ext uri="{FF2B5EF4-FFF2-40B4-BE49-F238E27FC236}">
                <a16:creationId xmlns:a16="http://schemas.microsoft.com/office/drawing/2014/main" id="{30828378-04F3-49B0-B711-23B116B75913}"/>
              </a:ext>
            </a:extLst>
          </p:cNvPr>
          <p:cNvSpPr/>
          <p:nvPr/>
        </p:nvSpPr>
        <p:spPr>
          <a:xfrm>
            <a:off x="3201392" y="3349409"/>
            <a:ext cx="3886200" cy="585442"/>
          </a:xfrm>
          <a:custGeom>
            <a:avLst/>
            <a:gdLst>
              <a:gd name="connsiteX0" fmla="*/ 0 w 3886200"/>
              <a:gd name="connsiteY0" fmla="*/ 56529 h 585442"/>
              <a:gd name="connsiteX1" fmla="*/ 585216 w 3886200"/>
              <a:gd name="connsiteY1" fmla="*/ 339993 h 585442"/>
              <a:gd name="connsiteX2" fmla="*/ 1783080 w 3886200"/>
              <a:gd name="connsiteY2" fmla="*/ 1665 h 585442"/>
              <a:gd name="connsiteX3" fmla="*/ 3081528 w 3886200"/>
              <a:gd name="connsiteY3" fmla="*/ 513729 h 585442"/>
              <a:gd name="connsiteX4" fmla="*/ 3886200 w 3886200"/>
              <a:gd name="connsiteY4" fmla="*/ 559449 h 5854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86200" h="585442">
                <a:moveTo>
                  <a:pt x="0" y="56529"/>
                </a:moveTo>
                <a:cubicBezTo>
                  <a:pt x="144018" y="202833"/>
                  <a:pt x="288036" y="349137"/>
                  <a:pt x="585216" y="339993"/>
                </a:cubicBezTo>
                <a:cubicBezTo>
                  <a:pt x="882396" y="330849"/>
                  <a:pt x="1367028" y="-27291"/>
                  <a:pt x="1783080" y="1665"/>
                </a:cubicBezTo>
                <a:cubicBezTo>
                  <a:pt x="2199132" y="30621"/>
                  <a:pt x="2731008" y="420765"/>
                  <a:pt x="3081528" y="513729"/>
                </a:cubicBezTo>
                <a:cubicBezTo>
                  <a:pt x="3432048" y="606693"/>
                  <a:pt x="3756660" y="594501"/>
                  <a:pt x="3886200" y="559449"/>
                </a:cubicBezTo>
              </a:path>
            </a:pathLst>
          </a:custGeom>
          <a:noFill/>
          <a:ln w="38100">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F0C6469-94FF-4010-9D4C-BB7BC3DCB535}"/>
              </a:ext>
            </a:extLst>
          </p:cNvPr>
          <p:cNvSpPr>
            <a:spLocks noGrp="1"/>
          </p:cNvSpPr>
          <p:nvPr>
            <p:ph type="title"/>
          </p:nvPr>
        </p:nvSpPr>
        <p:spPr>
          <a:xfrm>
            <a:off x="579863" y="110195"/>
            <a:ext cx="11395751" cy="1658198"/>
          </a:xfrm>
        </p:spPr>
        <p:txBody>
          <a:bodyPr>
            <a:normAutofit/>
          </a:bodyPr>
          <a:lstStyle/>
          <a:p>
            <a:r>
              <a:rPr lang="en-US" dirty="0">
                <a:solidFill>
                  <a:schemeClr val="tx1"/>
                </a:solidFill>
              </a:rPr>
              <a:t>Model for how bS21 might control gene expression in </a:t>
            </a:r>
            <a:r>
              <a:rPr lang="en-US" i="1" dirty="0">
                <a:solidFill>
                  <a:schemeClr val="tx1"/>
                </a:solidFill>
              </a:rPr>
              <a:t>S. aureus</a:t>
            </a:r>
            <a:endParaRPr lang="en-US" dirty="0">
              <a:solidFill>
                <a:schemeClr val="tx1"/>
              </a:solidFill>
            </a:endParaRPr>
          </a:p>
        </p:txBody>
      </p:sp>
      <p:sp>
        <p:nvSpPr>
          <p:cNvPr id="20" name="Oval 19">
            <a:extLst>
              <a:ext uri="{FF2B5EF4-FFF2-40B4-BE49-F238E27FC236}">
                <a16:creationId xmlns:a16="http://schemas.microsoft.com/office/drawing/2014/main" id="{2A965F55-1DFC-4DCF-AA12-12BEE7BFEAC6}"/>
              </a:ext>
            </a:extLst>
          </p:cNvPr>
          <p:cNvSpPr/>
          <p:nvPr/>
        </p:nvSpPr>
        <p:spPr>
          <a:xfrm>
            <a:off x="4031354" y="2516808"/>
            <a:ext cx="1714142" cy="1121283"/>
          </a:xfrm>
          <a:prstGeom prst="ellipse">
            <a:avLst/>
          </a:prstGeom>
          <a:solidFill>
            <a:schemeClr val="accent3">
              <a:lumMod val="20000"/>
              <a:lumOff val="80000"/>
            </a:schemeClr>
          </a:solidFill>
          <a:ln w="28575">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1" name="Straight Connector 10">
            <a:extLst>
              <a:ext uri="{FF2B5EF4-FFF2-40B4-BE49-F238E27FC236}">
                <a16:creationId xmlns:a16="http://schemas.microsoft.com/office/drawing/2014/main" id="{323993E0-C0C4-4D2D-AB2E-28C573B404A2}"/>
              </a:ext>
            </a:extLst>
          </p:cNvPr>
          <p:cNvCxnSpPr>
            <a:cxnSpLocks/>
          </p:cNvCxnSpPr>
          <p:nvPr/>
        </p:nvCxnSpPr>
        <p:spPr>
          <a:xfrm>
            <a:off x="1148576" y="4468205"/>
            <a:ext cx="7415244" cy="0"/>
          </a:xfrm>
          <a:prstGeom prst="line">
            <a:avLst/>
          </a:prstGeom>
          <a:ln w="28575">
            <a:solidFill>
              <a:srgbClr val="000000"/>
            </a:solidFill>
          </a:ln>
        </p:spPr>
        <p:style>
          <a:lnRef idx="1">
            <a:schemeClr val="accent1"/>
          </a:lnRef>
          <a:fillRef idx="0">
            <a:schemeClr val="accent1"/>
          </a:fillRef>
          <a:effectRef idx="0">
            <a:schemeClr val="accent1"/>
          </a:effectRef>
          <a:fontRef idx="minor">
            <a:schemeClr val="tx1"/>
          </a:fontRef>
        </p:style>
      </p:cxnSp>
      <p:sp>
        <p:nvSpPr>
          <p:cNvPr id="12" name="Oval 11">
            <a:extLst>
              <a:ext uri="{FF2B5EF4-FFF2-40B4-BE49-F238E27FC236}">
                <a16:creationId xmlns:a16="http://schemas.microsoft.com/office/drawing/2014/main" id="{1C28C82F-05F8-4348-BD63-1B4E81BD42AB}"/>
              </a:ext>
            </a:extLst>
          </p:cNvPr>
          <p:cNvSpPr/>
          <p:nvPr/>
        </p:nvSpPr>
        <p:spPr>
          <a:xfrm>
            <a:off x="6871041" y="3742163"/>
            <a:ext cx="1409321" cy="726042"/>
          </a:xfrm>
          <a:prstGeom prst="ellipse">
            <a:avLst/>
          </a:prstGeom>
          <a:solidFill>
            <a:schemeClr val="accent1"/>
          </a:solidFill>
          <a:ln w="285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a:solidFill>
                  <a:srgbClr val="000000"/>
                </a:solidFill>
              </a:rPr>
              <a:t>RNAP</a:t>
            </a:r>
          </a:p>
        </p:txBody>
      </p:sp>
      <p:cxnSp>
        <p:nvCxnSpPr>
          <p:cNvPr id="7" name="Straight Connector 6">
            <a:extLst>
              <a:ext uri="{FF2B5EF4-FFF2-40B4-BE49-F238E27FC236}">
                <a16:creationId xmlns:a16="http://schemas.microsoft.com/office/drawing/2014/main" id="{A8AB2439-5763-4629-B3EC-ECEE1AE19710}"/>
              </a:ext>
            </a:extLst>
          </p:cNvPr>
          <p:cNvCxnSpPr/>
          <p:nvPr/>
        </p:nvCxnSpPr>
        <p:spPr>
          <a:xfrm>
            <a:off x="1352849" y="4121801"/>
            <a:ext cx="0" cy="363021"/>
          </a:xfrm>
          <a:prstGeom prst="line">
            <a:avLst/>
          </a:prstGeom>
          <a:ln w="381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2321C304-6916-4B20-BCE9-B3DE953D0C39}"/>
              </a:ext>
            </a:extLst>
          </p:cNvPr>
          <p:cNvCxnSpPr/>
          <p:nvPr/>
        </p:nvCxnSpPr>
        <p:spPr>
          <a:xfrm>
            <a:off x="1352849" y="4121801"/>
            <a:ext cx="660330" cy="0"/>
          </a:xfrm>
          <a:prstGeom prst="straightConnector1">
            <a:avLst/>
          </a:prstGeom>
          <a:ln w="38100">
            <a:solidFill>
              <a:srgbClr val="000000"/>
            </a:solidFill>
            <a:tailEnd type="triangle"/>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C83A902A-D6CC-4E84-AA03-7FFDEE5A374A}"/>
              </a:ext>
            </a:extLst>
          </p:cNvPr>
          <p:cNvGrpSpPr/>
          <p:nvPr/>
        </p:nvGrpSpPr>
        <p:grpSpPr>
          <a:xfrm>
            <a:off x="4205537" y="3340002"/>
            <a:ext cx="1409320" cy="631712"/>
            <a:chOff x="7859160" y="2707225"/>
            <a:chExt cx="1409320" cy="631712"/>
          </a:xfrm>
        </p:grpSpPr>
        <p:sp>
          <p:nvSpPr>
            <p:cNvPr id="21" name="Oval 20">
              <a:extLst>
                <a:ext uri="{FF2B5EF4-FFF2-40B4-BE49-F238E27FC236}">
                  <a16:creationId xmlns:a16="http://schemas.microsoft.com/office/drawing/2014/main" id="{AB48879C-9165-41AB-890E-65FCE69628A2}"/>
                </a:ext>
              </a:extLst>
            </p:cNvPr>
            <p:cNvSpPr/>
            <p:nvPr/>
          </p:nvSpPr>
          <p:spPr>
            <a:xfrm>
              <a:off x="7859160" y="2707225"/>
              <a:ext cx="1409320" cy="631712"/>
            </a:xfrm>
            <a:prstGeom prst="ellipse">
              <a:avLst/>
            </a:prstGeom>
            <a:solidFill>
              <a:schemeClr val="accent3">
                <a:lumMod val="20000"/>
                <a:lumOff val="80000"/>
              </a:schemeClr>
            </a:solidFill>
            <a:ln w="28575">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D3D54803-A3D4-48D7-9A1C-4CD177A07862}"/>
                </a:ext>
              </a:extLst>
            </p:cNvPr>
            <p:cNvSpPr/>
            <p:nvPr/>
          </p:nvSpPr>
          <p:spPr>
            <a:xfrm rot="21097913">
              <a:off x="7983217" y="2746934"/>
              <a:ext cx="564711" cy="259707"/>
            </a:xfrm>
            <a:prstGeom prst="ellipse">
              <a:avLst/>
            </a:prstGeom>
            <a:solidFill>
              <a:schemeClr val="tx2"/>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4" name="Group 3">
            <a:extLst>
              <a:ext uri="{FF2B5EF4-FFF2-40B4-BE49-F238E27FC236}">
                <a16:creationId xmlns:a16="http://schemas.microsoft.com/office/drawing/2014/main" id="{0DC65502-5266-405B-8BE7-DA3BA0887A8B}"/>
              </a:ext>
            </a:extLst>
          </p:cNvPr>
          <p:cNvGrpSpPr/>
          <p:nvPr/>
        </p:nvGrpSpPr>
        <p:grpSpPr>
          <a:xfrm>
            <a:off x="3915351" y="2409776"/>
            <a:ext cx="487592" cy="405715"/>
            <a:chOff x="3915351" y="2409776"/>
            <a:chExt cx="487592" cy="405715"/>
          </a:xfrm>
          <a:solidFill>
            <a:schemeClr val="tx2"/>
          </a:solidFill>
        </p:grpSpPr>
        <p:sp>
          <p:nvSpPr>
            <p:cNvPr id="30" name="Oval 29">
              <a:extLst>
                <a:ext uri="{FF2B5EF4-FFF2-40B4-BE49-F238E27FC236}">
                  <a16:creationId xmlns:a16="http://schemas.microsoft.com/office/drawing/2014/main" id="{DC88E8B6-7036-4969-BBFA-6BFF47A3C599}"/>
                </a:ext>
              </a:extLst>
            </p:cNvPr>
            <p:cNvSpPr/>
            <p:nvPr/>
          </p:nvSpPr>
          <p:spPr>
            <a:xfrm>
              <a:off x="3915351" y="2409776"/>
              <a:ext cx="218771" cy="216159"/>
            </a:xfrm>
            <a:prstGeom prst="ellipse">
              <a:avLst/>
            </a:prstGeom>
            <a:grp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3F84C09E-7B29-447A-8D97-263BC8BE33B7}"/>
                </a:ext>
              </a:extLst>
            </p:cNvPr>
            <p:cNvSpPr/>
            <p:nvPr/>
          </p:nvSpPr>
          <p:spPr>
            <a:xfrm>
              <a:off x="4053126" y="2481676"/>
              <a:ext cx="218771" cy="216159"/>
            </a:xfrm>
            <a:prstGeom prst="ellipse">
              <a:avLst/>
            </a:prstGeom>
            <a:grp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9653DB93-1C4B-4C0C-9982-D1E90E53FD56}"/>
                </a:ext>
              </a:extLst>
            </p:cNvPr>
            <p:cNvSpPr/>
            <p:nvPr/>
          </p:nvSpPr>
          <p:spPr>
            <a:xfrm>
              <a:off x="4184172" y="2599332"/>
              <a:ext cx="218771" cy="216159"/>
            </a:xfrm>
            <a:prstGeom prst="ellipse">
              <a:avLst/>
            </a:prstGeom>
            <a:grp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0" name="Oval 9">
            <a:extLst>
              <a:ext uri="{FF2B5EF4-FFF2-40B4-BE49-F238E27FC236}">
                <a16:creationId xmlns:a16="http://schemas.microsoft.com/office/drawing/2014/main" id="{8D9B94E7-3737-4E65-AB42-4EBC56BBD477}"/>
              </a:ext>
            </a:extLst>
          </p:cNvPr>
          <p:cNvSpPr/>
          <p:nvPr/>
        </p:nvSpPr>
        <p:spPr>
          <a:xfrm>
            <a:off x="111512" y="1768393"/>
            <a:ext cx="9738717" cy="3506134"/>
          </a:xfrm>
          <a:prstGeom prst="ellipse">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ADC2A8C1-3C02-479F-ACD9-72D3BD022774}"/>
              </a:ext>
            </a:extLst>
          </p:cNvPr>
          <p:cNvGrpSpPr/>
          <p:nvPr/>
        </p:nvGrpSpPr>
        <p:grpSpPr>
          <a:xfrm>
            <a:off x="4205537" y="3340002"/>
            <a:ext cx="1409320" cy="631712"/>
            <a:chOff x="7859160" y="2707225"/>
            <a:chExt cx="1409320" cy="631712"/>
          </a:xfrm>
        </p:grpSpPr>
        <p:sp>
          <p:nvSpPr>
            <p:cNvPr id="27" name="Oval 26">
              <a:extLst>
                <a:ext uri="{FF2B5EF4-FFF2-40B4-BE49-F238E27FC236}">
                  <a16:creationId xmlns:a16="http://schemas.microsoft.com/office/drawing/2014/main" id="{94312896-6594-45EE-B74E-263384CE7EF8}"/>
                </a:ext>
              </a:extLst>
            </p:cNvPr>
            <p:cNvSpPr/>
            <p:nvPr/>
          </p:nvSpPr>
          <p:spPr>
            <a:xfrm>
              <a:off x="7859160" y="2707225"/>
              <a:ext cx="1409320" cy="631712"/>
            </a:xfrm>
            <a:prstGeom prst="ellipse">
              <a:avLst/>
            </a:prstGeom>
            <a:solidFill>
              <a:schemeClr val="accent3">
                <a:lumMod val="20000"/>
                <a:lumOff val="80000"/>
              </a:schemeClr>
            </a:solidFill>
            <a:ln w="28575">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48F21787-982C-4540-A80B-D4BC270E0D02}"/>
                </a:ext>
              </a:extLst>
            </p:cNvPr>
            <p:cNvSpPr/>
            <p:nvPr/>
          </p:nvSpPr>
          <p:spPr>
            <a:xfrm rot="21097913">
              <a:off x="7983217" y="2746934"/>
              <a:ext cx="564711" cy="259707"/>
            </a:xfrm>
            <a:prstGeom prst="ellipse">
              <a:avLst/>
            </a:prstGeom>
            <a:solidFill>
              <a:schemeClr val="bg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9" name="Oval 28">
            <a:extLst>
              <a:ext uri="{FF2B5EF4-FFF2-40B4-BE49-F238E27FC236}">
                <a16:creationId xmlns:a16="http://schemas.microsoft.com/office/drawing/2014/main" id="{458E6BD1-5C56-4C17-90B5-C9B3B721F210}"/>
              </a:ext>
            </a:extLst>
          </p:cNvPr>
          <p:cNvSpPr/>
          <p:nvPr/>
        </p:nvSpPr>
        <p:spPr>
          <a:xfrm>
            <a:off x="111511" y="1768393"/>
            <a:ext cx="9738717" cy="3506134"/>
          </a:xfrm>
          <a:prstGeom prst="ellipse">
            <a:avLst/>
          </a:prstGeom>
          <a:noFill/>
          <a:ln w="76200">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C1E79E45-FC08-48DA-89F2-3322297F11D9}"/>
              </a:ext>
            </a:extLst>
          </p:cNvPr>
          <p:cNvSpPr txBox="1"/>
          <p:nvPr/>
        </p:nvSpPr>
        <p:spPr>
          <a:xfrm>
            <a:off x="421516" y="5510756"/>
            <a:ext cx="10896600" cy="954107"/>
          </a:xfrm>
          <a:prstGeom prst="rect">
            <a:avLst/>
          </a:prstGeom>
          <a:noFill/>
        </p:spPr>
        <p:txBody>
          <a:bodyPr wrap="square" rtlCol="0">
            <a:spAutoFit/>
          </a:bodyPr>
          <a:lstStyle/>
          <a:p>
            <a:pPr algn="ctr"/>
            <a:r>
              <a:rPr lang="en-US" sz="2800" dirty="0"/>
              <a:t>Hypothesis: bS21 regulates expression of proteins involved in cell wall structure, thereby affecting antibiotic resistance</a:t>
            </a:r>
          </a:p>
        </p:txBody>
      </p:sp>
      <p:cxnSp>
        <p:nvCxnSpPr>
          <p:cNvPr id="17" name="Straight Arrow Connector 16">
            <a:extLst>
              <a:ext uri="{FF2B5EF4-FFF2-40B4-BE49-F238E27FC236}">
                <a16:creationId xmlns:a16="http://schemas.microsoft.com/office/drawing/2014/main" id="{EF8D2171-D38B-4D76-95D9-781DECAB6339}"/>
              </a:ext>
            </a:extLst>
          </p:cNvPr>
          <p:cNvCxnSpPr>
            <a:cxnSpLocks/>
          </p:cNvCxnSpPr>
          <p:nvPr/>
        </p:nvCxnSpPr>
        <p:spPr>
          <a:xfrm flipH="1">
            <a:off x="8419171" y="2040673"/>
            <a:ext cx="821474" cy="666738"/>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nvGrpSpPr>
          <p:cNvPr id="39" name="Group 38">
            <a:extLst>
              <a:ext uri="{FF2B5EF4-FFF2-40B4-BE49-F238E27FC236}">
                <a16:creationId xmlns:a16="http://schemas.microsoft.com/office/drawing/2014/main" id="{E23722CF-B9A2-49E5-BFD1-3F4C26FE2C9F}"/>
              </a:ext>
            </a:extLst>
          </p:cNvPr>
          <p:cNvGrpSpPr/>
          <p:nvPr/>
        </p:nvGrpSpPr>
        <p:grpSpPr>
          <a:xfrm rot="2169414">
            <a:off x="8987303" y="1713438"/>
            <a:ext cx="460917" cy="654469"/>
            <a:chOff x="10155044" y="2040673"/>
            <a:chExt cx="460917" cy="774818"/>
          </a:xfrm>
        </p:grpSpPr>
        <p:cxnSp>
          <p:nvCxnSpPr>
            <p:cNvPr id="34" name="Straight Connector 33">
              <a:extLst>
                <a:ext uri="{FF2B5EF4-FFF2-40B4-BE49-F238E27FC236}">
                  <a16:creationId xmlns:a16="http://schemas.microsoft.com/office/drawing/2014/main" id="{A303C597-FE0A-4F9F-84E5-A2AF88F3F490}"/>
                </a:ext>
              </a:extLst>
            </p:cNvPr>
            <p:cNvCxnSpPr>
              <a:cxnSpLocks/>
            </p:cNvCxnSpPr>
            <p:nvPr/>
          </p:nvCxnSpPr>
          <p:spPr>
            <a:xfrm>
              <a:off x="10404088" y="2040673"/>
              <a:ext cx="0" cy="77481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5038AB5A-BF61-48B3-922A-027C153C6B04}"/>
                </a:ext>
              </a:extLst>
            </p:cNvPr>
            <p:cNvCxnSpPr>
              <a:cxnSpLocks/>
            </p:cNvCxnSpPr>
            <p:nvPr/>
          </p:nvCxnSpPr>
          <p:spPr>
            <a:xfrm flipH="1">
              <a:off x="10155044" y="2815491"/>
              <a:ext cx="460917"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41" name="Group 40">
            <a:extLst>
              <a:ext uri="{FF2B5EF4-FFF2-40B4-BE49-F238E27FC236}">
                <a16:creationId xmlns:a16="http://schemas.microsoft.com/office/drawing/2014/main" id="{52A6FAB9-F6DD-4777-BB9F-7C53E3BD5A6F}"/>
              </a:ext>
            </a:extLst>
          </p:cNvPr>
          <p:cNvGrpSpPr/>
          <p:nvPr/>
        </p:nvGrpSpPr>
        <p:grpSpPr>
          <a:xfrm>
            <a:off x="9290815" y="1396776"/>
            <a:ext cx="1268515" cy="1103305"/>
            <a:chOff x="9693087" y="1637782"/>
            <a:chExt cx="1268515" cy="1103305"/>
          </a:xfrm>
        </p:grpSpPr>
        <p:pic>
          <p:nvPicPr>
            <p:cNvPr id="1028" name="Picture 4" descr="Line Cartoon clipart - Tablet, Graphics, Red, transparent clip art">
              <a:extLst>
                <a:ext uri="{FF2B5EF4-FFF2-40B4-BE49-F238E27FC236}">
                  <a16:creationId xmlns:a16="http://schemas.microsoft.com/office/drawing/2014/main" id="{656F5927-A141-449C-8D7B-E472F2F52A21}"/>
                </a:ext>
              </a:extLst>
            </p:cNvPr>
            <p:cNvPicPr>
              <a:picLocks noChangeAspect="1" noChangeArrowheads="1"/>
            </p:cNvPicPr>
            <p:nvPr/>
          </p:nvPicPr>
          <p:blipFill>
            <a:blip r:embed="rId3">
              <a:extLst>
                <a:ext uri="{BEBA8EAE-BF5A-486C-A8C5-ECC9F3942E4B}">
                  <a14:imgProps xmlns:a14="http://schemas.microsoft.com/office/drawing/2010/main">
                    <a14:imgLayer r:embed="rId4">
                      <a14:imgEffect>
                        <a14:backgroundRemoval t="10000" b="90556" l="5000" r="95111">
                          <a14:foregroundMark x1="5000" y1="67000" x2="5000" y2="67000"/>
                          <a14:foregroundMark x1="29889" y1="90556" x2="29889" y2="90556"/>
                          <a14:foregroundMark x1="62111" y1="22000" x2="62111" y2="22000"/>
                          <a14:foregroundMark x1="88889" y1="13667" x2="88889" y2="13667"/>
                          <a14:foregroundMark x1="95111" y1="25222" x2="95111" y2="25222"/>
                        </a14:backgroundRemoval>
                      </a14:imgEffect>
                    </a14:imgLayer>
                  </a14:imgProps>
                </a:ext>
                <a:ext uri="{28A0092B-C50C-407E-A947-70E740481C1C}">
                  <a14:useLocalDpi xmlns:a14="http://schemas.microsoft.com/office/drawing/2010/main" val="0"/>
                </a:ext>
              </a:extLst>
            </a:blip>
            <a:srcRect/>
            <a:stretch>
              <a:fillRect/>
            </a:stretch>
          </p:blipFill>
          <p:spPr bwMode="auto">
            <a:xfrm rot="19344351">
              <a:off x="9693087" y="1637782"/>
              <a:ext cx="881843" cy="881843"/>
            </a:xfrm>
            <a:prstGeom prst="rect">
              <a:avLst/>
            </a:prstGeom>
            <a:noFill/>
            <a:extLst>
              <a:ext uri="{909E8E84-426E-40DD-AFC4-6F175D3DCCD1}">
                <a14:hiddenFill xmlns:a14="http://schemas.microsoft.com/office/drawing/2010/main">
                  <a:solidFill>
                    <a:srgbClr val="FFFFFF"/>
                  </a:solidFill>
                </a14:hiddenFill>
              </a:ext>
            </a:extLst>
          </p:spPr>
        </p:pic>
        <p:pic>
          <p:nvPicPr>
            <p:cNvPr id="40" name="Picture 4" descr="Line Cartoon clipart - Tablet, Graphics, Red, transparent clip art">
              <a:extLst>
                <a:ext uri="{FF2B5EF4-FFF2-40B4-BE49-F238E27FC236}">
                  <a16:creationId xmlns:a16="http://schemas.microsoft.com/office/drawing/2014/main" id="{2904F5A9-E608-4653-A5A2-6463E4B33CDE}"/>
                </a:ext>
              </a:extLst>
            </p:cNvPr>
            <p:cNvPicPr>
              <a:picLocks noChangeAspect="1" noChangeArrowheads="1"/>
            </p:cNvPicPr>
            <p:nvPr/>
          </p:nvPicPr>
          <p:blipFill>
            <a:blip r:embed="rId3">
              <a:extLst>
                <a:ext uri="{BEBA8EAE-BF5A-486C-A8C5-ECC9F3942E4B}">
                  <a14:imgProps xmlns:a14="http://schemas.microsoft.com/office/drawing/2010/main">
                    <a14:imgLayer r:embed="rId4">
                      <a14:imgEffect>
                        <a14:backgroundRemoval t="10000" b="90556" l="5000" r="95111">
                          <a14:foregroundMark x1="5000" y1="67000" x2="5000" y2="67000"/>
                          <a14:foregroundMark x1="29889" y1="90556" x2="29889" y2="90556"/>
                          <a14:foregroundMark x1="62111" y1="22000" x2="62111" y2="22000"/>
                          <a14:foregroundMark x1="88889" y1="13667" x2="88889" y2="13667"/>
                          <a14:foregroundMark x1="95111" y1="25222" x2="95111" y2="25222"/>
                        </a14:backgroundRemoval>
                      </a14:imgEffect>
                    </a14:imgLayer>
                  </a14:imgProps>
                </a:ext>
                <a:ext uri="{28A0092B-C50C-407E-A947-70E740481C1C}">
                  <a14:useLocalDpi xmlns:a14="http://schemas.microsoft.com/office/drawing/2010/main" val="0"/>
                </a:ext>
              </a:extLst>
            </a:blip>
            <a:srcRect/>
            <a:stretch>
              <a:fillRect/>
            </a:stretch>
          </p:blipFill>
          <p:spPr bwMode="auto">
            <a:xfrm rot="11346798">
              <a:off x="10079759" y="1859244"/>
              <a:ext cx="881843" cy="881843"/>
            </a:xfrm>
            <a:prstGeom prst="rect">
              <a:avLst/>
            </a:prstGeom>
            <a:noFill/>
            <a:extLst>
              <a:ext uri="{909E8E84-426E-40DD-AFC4-6F175D3DCCD1}">
                <a14:hiddenFill xmlns:a14="http://schemas.microsoft.com/office/drawing/2010/main">
                  <a:solidFill>
                    <a:srgbClr val="FFFFFF"/>
                  </a:solidFill>
                </a14:hiddenFill>
              </a:ext>
            </a:extLst>
          </p:spPr>
        </p:pic>
      </p:grpSp>
      <p:sp>
        <p:nvSpPr>
          <p:cNvPr id="43" name="Multiplication Sign 42">
            <a:extLst>
              <a:ext uri="{FF2B5EF4-FFF2-40B4-BE49-F238E27FC236}">
                <a16:creationId xmlns:a16="http://schemas.microsoft.com/office/drawing/2014/main" id="{FEB3E4BD-F1F6-4B0E-A2A6-71F1D01022A8}"/>
              </a:ext>
            </a:extLst>
          </p:cNvPr>
          <p:cNvSpPr/>
          <p:nvPr/>
        </p:nvSpPr>
        <p:spPr>
          <a:xfrm>
            <a:off x="1661557" y="568363"/>
            <a:ext cx="6389282" cy="5906195"/>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13656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7"/>
                                        </p:tgtEl>
                                        <p:attrNameLst>
                                          <p:attrName>style.visibility</p:attrName>
                                        </p:attrNameLst>
                                      </p:cBhvr>
                                      <p:to>
                                        <p:strVal val="visible"/>
                                      </p:to>
                                    </p:set>
                                  </p:childTnLst>
                                </p:cTn>
                              </p:par>
                            </p:childTnLst>
                          </p:cTn>
                        </p:par>
                        <p:par>
                          <p:cTn id="21" fill="hold">
                            <p:stCondLst>
                              <p:cond delay="0"/>
                            </p:stCondLst>
                            <p:childTnLst>
                              <p:par>
                                <p:cTn id="22" presetID="1" presetClass="entr" presetSubtype="0" fill="hold" grpId="0" nodeType="afterEffect">
                                  <p:stCondLst>
                                    <p:cond delay="1000"/>
                                  </p:stCondLst>
                                  <p:childTnLst>
                                    <p:set>
                                      <p:cBhvr>
                                        <p:cTn id="23" dur="1" fill="hold">
                                          <p:stCondLst>
                                            <p:cond delay="0"/>
                                          </p:stCondLst>
                                        </p:cTn>
                                        <p:tgtEl>
                                          <p:spTgt spid="43"/>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xit" presetSubtype="0" fill="hold" nodeType="clickEffect">
                                  <p:stCondLst>
                                    <p:cond delay="0"/>
                                  </p:stCondLst>
                                  <p:childTnLst>
                                    <p:set>
                                      <p:cBhvr>
                                        <p:cTn id="27" dur="1" fill="hold">
                                          <p:stCondLst>
                                            <p:cond delay="0"/>
                                          </p:stCondLst>
                                        </p:cTn>
                                        <p:tgtEl>
                                          <p:spTgt spid="6"/>
                                        </p:tgtEl>
                                        <p:attrNameLst>
                                          <p:attrName>style.visibility</p:attrName>
                                        </p:attrNameLst>
                                      </p:cBhvr>
                                      <p:to>
                                        <p:strVal val="hidden"/>
                                      </p:to>
                                    </p:set>
                                  </p:childTnLst>
                                </p:cTn>
                              </p:par>
                              <p:par>
                                <p:cTn id="28" presetID="1" presetClass="exit" presetSubtype="0" fill="hold" grpId="1" nodeType="withEffect">
                                  <p:stCondLst>
                                    <p:cond delay="0"/>
                                  </p:stCondLst>
                                  <p:childTnLst>
                                    <p:set>
                                      <p:cBhvr>
                                        <p:cTn id="29" dur="1" fill="hold">
                                          <p:stCondLst>
                                            <p:cond delay="0"/>
                                          </p:stCondLst>
                                        </p:cTn>
                                        <p:tgtEl>
                                          <p:spTgt spid="43"/>
                                        </p:tgtEl>
                                        <p:attrNameLst>
                                          <p:attrName>style.visibility</p:attrName>
                                        </p:attrNameLst>
                                      </p:cBhvr>
                                      <p:to>
                                        <p:strVal val="hidden"/>
                                      </p:to>
                                    </p:set>
                                  </p:childTnLst>
                                </p:cTn>
                              </p:par>
                              <p:par>
                                <p:cTn id="30" presetID="1" presetClass="exit" presetSubtype="0" fill="hold" grpId="1" nodeType="withEffect">
                                  <p:stCondLst>
                                    <p:cond delay="0"/>
                                  </p:stCondLst>
                                  <p:childTnLst>
                                    <p:set>
                                      <p:cBhvr>
                                        <p:cTn id="31" dur="1" fill="hold">
                                          <p:stCondLst>
                                            <p:cond delay="0"/>
                                          </p:stCondLst>
                                        </p:cTn>
                                        <p:tgtEl>
                                          <p:spTgt spid="20"/>
                                        </p:tgtEl>
                                        <p:attrNameLst>
                                          <p:attrName>style.visibility</p:attrName>
                                        </p:attrNameLst>
                                      </p:cBhvr>
                                      <p:to>
                                        <p:strVal val="hidden"/>
                                      </p:to>
                                    </p:set>
                                  </p:childTnLst>
                                </p:cTn>
                              </p:par>
                              <p:par>
                                <p:cTn id="32" presetID="1" presetClass="exit" presetSubtype="0" fill="hold" nodeType="withEffect">
                                  <p:stCondLst>
                                    <p:cond delay="0"/>
                                  </p:stCondLst>
                                  <p:childTnLst>
                                    <p:set>
                                      <p:cBhvr>
                                        <p:cTn id="33" dur="1" fill="hold">
                                          <p:stCondLst>
                                            <p:cond delay="0"/>
                                          </p:stCondLst>
                                        </p:cTn>
                                        <p:tgtEl>
                                          <p:spTgt spid="4"/>
                                        </p:tgtEl>
                                        <p:attrNameLst>
                                          <p:attrName>style.visibility</p:attrName>
                                        </p:attrNameLst>
                                      </p:cBhvr>
                                      <p:to>
                                        <p:strVal val="hidden"/>
                                      </p:to>
                                    </p:set>
                                  </p:childTnLst>
                                </p:cTn>
                              </p:par>
                              <p:par>
                                <p:cTn id="34" presetID="1" presetClass="exit" presetSubtype="0" fill="hold" nodeType="withEffect">
                                  <p:stCondLst>
                                    <p:cond delay="0"/>
                                  </p:stCondLst>
                                  <p:childTnLst>
                                    <p:set>
                                      <p:cBhvr>
                                        <p:cTn id="35" dur="1" fill="hold">
                                          <p:stCondLst>
                                            <p:cond delay="0"/>
                                          </p:stCondLst>
                                        </p:cTn>
                                        <p:tgtEl>
                                          <p:spTgt spid="17"/>
                                        </p:tgtEl>
                                        <p:attrNameLst>
                                          <p:attrName>style.visibility</p:attrName>
                                        </p:attrNameLst>
                                      </p:cBhvr>
                                      <p:to>
                                        <p:strVal val="hidden"/>
                                      </p:to>
                                    </p:set>
                                  </p:childTnLst>
                                </p:cTn>
                              </p:par>
                              <p:par>
                                <p:cTn id="36" presetID="1" presetClass="exit" presetSubtype="0" fill="hold" nodeType="withEffect">
                                  <p:stCondLst>
                                    <p:cond delay="0"/>
                                  </p:stCondLst>
                                  <p:childTnLst>
                                    <p:set>
                                      <p:cBhvr>
                                        <p:cTn id="37" dur="1" fill="hold">
                                          <p:stCondLst>
                                            <p:cond delay="0"/>
                                          </p:stCondLst>
                                        </p:cTn>
                                        <p:tgtEl>
                                          <p:spTgt spid="41"/>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nodeType="clickEffect">
                                  <p:stCondLst>
                                    <p:cond delay="0"/>
                                  </p:stCondLst>
                                  <p:childTnLst>
                                    <p:set>
                                      <p:cBhvr>
                                        <p:cTn id="41" dur="1" fill="hold">
                                          <p:stCondLst>
                                            <p:cond delay="0"/>
                                          </p:stCondLst>
                                        </p:cTn>
                                        <p:tgtEl>
                                          <p:spTgt spid="24"/>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xit" presetSubtype="0" fill="hold" nodeType="clickEffect">
                                  <p:stCondLst>
                                    <p:cond delay="0"/>
                                  </p:stCondLst>
                                  <p:childTnLst>
                                    <p:set>
                                      <p:cBhvr>
                                        <p:cTn id="45" dur="1" fill="hold">
                                          <p:stCondLst>
                                            <p:cond delay="0"/>
                                          </p:stCondLst>
                                        </p:cTn>
                                        <p:tgtEl>
                                          <p:spTgt spid="24"/>
                                        </p:tgtEl>
                                        <p:attrNameLst>
                                          <p:attrName>style.visibility</p:attrName>
                                        </p:attrNameLst>
                                      </p:cBhvr>
                                      <p:to>
                                        <p:strVal val="hidden"/>
                                      </p:to>
                                    </p:set>
                                  </p:childTnLst>
                                </p:cTn>
                              </p:par>
                              <p:par>
                                <p:cTn id="46" presetID="1" presetClass="entr" presetSubtype="0" fill="hold" grpId="0" nodeType="withEffect">
                                  <p:stCondLst>
                                    <p:cond delay="0"/>
                                  </p:stCondLst>
                                  <p:childTnLst>
                                    <p:set>
                                      <p:cBhvr>
                                        <p:cTn id="47" dur="1" fill="hold">
                                          <p:stCondLst>
                                            <p:cond delay="0"/>
                                          </p:stCondLst>
                                        </p:cTn>
                                        <p:tgtEl>
                                          <p:spTgt spid="29"/>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nodeType="clickEffect">
                                  <p:stCondLst>
                                    <p:cond delay="0"/>
                                  </p:stCondLst>
                                  <p:childTnLst>
                                    <p:set>
                                      <p:cBhvr>
                                        <p:cTn id="51" dur="1" fill="hold">
                                          <p:stCondLst>
                                            <p:cond delay="0"/>
                                          </p:stCondLst>
                                        </p:cTn>
                                        <p:tgtEl>
                                          <p:spTgt spid="41"/>
                                        </p:tgtEl>
                                        <p:attrNameLst>
                                          <p:attrName>style.visibility</p:attrName>
                                        </p:attrNameLst>
                                      </p:cBhvr>
                                      <p:to>
                                        <p:strVal val="visible"/>
                                      </p:to>
                                    </p:set>
                                  </p:childTnLst>
                                </p:cTn>
                              </p:par>
                              <p:par>
                                <p:cTn id="52" presetID="1" presetClass="entr" presetSubtype="0" fill="hold" nodeType="withEffect">
                                  <p:stCondLst>
                                    <p:cond delay="0"/>
                                  </p:stCondLst>
                                  <p:childTnLst>
                                    <p:set>
                                      <p:cBhvr>
                                        <p:cTn id="53" dur="1" fill="hold">
                                          <p:stCondLst>
                                            <p:cond delay="0"/>
                                          </p:stCondLst>
                                        </p:cTn>
                                        <p:tgtEl>
                                          <p:spTgt spid="39"/>
                                        </p:tgtEl>
                                        <p:attrNameLst>
                                          <p:attrName>style.visibility</p:attrName>
                                        </p:attrNameLst>
                                      </p:cBhvr>
                                      <p:to>
                                        <p:strVal val="visible"/>
                                      </p:to>
                                    </p:set>
                                  </p:childTnLst>
                                </p:cTn>
                              </p:par>
                            </p:childTnLst>
                          </p:cTn>
                        </p:par>
                      </p:childTnLst>
                    </p:cTn>
                  </p:par>
                  <p:par>
                    <p:cTn id="54" fill="hold">
                      <p:stCondLst>
                        <p:cond delay="indefinite"/>
                      </p:stCondLst>
                      <p:childTnLst>
                        <p:par>
                          <p:cTn id="55" fill="hold">
                            <p:stCondLst>
                              <p:cond delay="0"/>
                            </p:stCondLst>
                            <p:childTnLst>
                              <p:par>
                                <p:cTn id="56" presetID="1" presetClass="entr" presetSubtype="0" fill="hold" grpId="0" nodeType="clickEffect">
                                  <p:stCondLst>
                                    <p:cond delay="0"/>
                                  </p:stCondLst>
                                  <p:childTnLst>
                                    <p:set>
                                      <p:cBhvr>
                                        <p:cTn id="57"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0" grpId="1" animBg="1"/>
      <p:bldP spid="10" grpId="0" animBg="1"/>
      <p:bldP spid="29" grpId="0" animBg="1"/>
      <p:bldP spid="33" grpId="0"/>
      <p:bldP spid="43" grpId="0" animBg="1"/>
      <p:bldP spid="43" grpId="1"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707</Words>
  <Application>Microsoft Office PowerPoint</Application>
  <PresentationFormat>Widescreen</PresentationFormat>
  <Paragraphs>45</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Open Sans</vt:lpstr>
      <vt:lpstr>Office Theme</vt:lpstr>
      <vt:lpstr>Staphylococcus aureus</vt:lpstr>
      <vt:lpstr>Inactivation of rpsU in S. aureus is linked to antibiotic resistance</vt:lpstr>
      <vt:lpstr>Model for how bS21 might control gene expression in S. aureus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Staphylococcus aureus</dc:title>
  <dc:creator>Hannah</dc:creator>
  <cp:lastModifiedBy>Hannah</cp:lastModifiedBy>
  <cp:revision>1</cp:revision>
  <dcterms:created xsi:type="dcterms:W3CDTF">2022-03-25T15:27:44Z</dcterms:created>
  <dcterms:modified xsi:type="dcterms:W3CDTF">2022-03-25T15:27:53Z</dcterms:modified>
</cp:coreProperties>
</file>