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77" r:id="rId4"/>
    <p:sldId id="280" r:id="rId5"/>
    <p:sldId id="469" r:id="rId6"/>
    <p:sldId id="260" r:id="rId7"/>
    <p:sldId id="262" r:id="rId8"/>
    <p:sldId id="269" r:id="rId9"/>
    <p:sldId id="271" r:id="rId10"/>
    <p:sldId id="279" r:id="rId11"/>
    <p:sldId id="471" r:id="rId12"/>
    <p:sldId id="259" r:id="rId13"/>
    <p:sldId id="275" r:id="rId14"/>
    <p:sldId id="261" r:id="rId15"/>
    <p:sldId id="263" r:id="rId16"/>
    <p:sldId id="264" r:id="rId17"/>
    <p:sldId id="265" r:id="rId18"/>
    <p:sldId id="272" r:id="rId19"/>
    <p:sldId id="276" r:id="rId20"/>
    <p:sldId id="273" r:id="rId21"/>
    <p:sldId id="274" r:id="rId22"/>
    <p:sldId id="267" r:id="rId23"/>
    <p:sldId id="278" r:id="rId24"/>
    <p:sldId id="270" r:id="rId25"/>
    <p:sldId id="266" r:id="rId26"/>
    <p:sldId id="258"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40C08"/>
    <a:srgbClr val="00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052" autoAdjust="0"/>
  </p:normalViewPr>
  <p:slideViewPr>
    <p:cSldViewPr snapToGrid="0">
      <p:cViewPr varScale="1">
        <p:scale>
          <a:sx n="45" d="100"/>
          <a:sy n="45" d="100"/>
        </p:scale>
        <p:origin x="60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608"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G:\Team%20Drives\KRamsey%20Lab\Hannah%20Trautmann\Data\190123_HT_pmra_chip.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3706714785651794"/>
          <c:y val="0.155555555555556"/>
          <c:w val="0.82682174103237094"/>
          <c:h val="0.59708552055993003"/>
        </c:manualLayout>
      </c:layout>
      <c:barChart>
        <c:barDir val="col"/>
        <c:grouping val="clustered"/>
        <c:varyColors val="0"/>
        <c:ser>
          <c:idx val="0"/>
          <c:order val="0"/>
          <c:tx>
            <c:strRef>
              <c:f>Analysis!$U$4</c:f>
              <c:strCache>
                <c:ptCount val="1"/>
                <c:pt idx="0">
                  <c:v>Pmra-V</c:v>
                </c:pt>
              </c:strCache>
            </c:strRef>
          </c:tx>
          <c:spPr>
            <a:solidFill>
              <a:schemeClr val="accent2"/>
            </a:solidFill>
          </c:spPr>
          <c:invertIfNegative val="0"/>
          <c:errBars>
            <c:errBarType val="both"/>
            <c:errValType val="cust"/>
            <c:noEndCap val="0"/>
            <c:plus>
              <c:numRef>
                <c:f>(Analysis!$X$4,Analysis!$Z$4)</c:f>
                <c:numCache>
                  <c:formatCode>General</c:formatCode>
                  <c:ptCount val="2"/>
                  <c:pt idx="0">
                    <c:v>13.411900835755276</c:v>
                  </c:pt>
                  <c:pt idx="1">
                    <c:v>0.56778608004379283</c:v>
                  </c:pt>
                </c:numCache>
              </c:numRef>
            </c:plus>
            <c:minus>
              <c:numRef>
                <c:f>(Analysis!$Y$4,Analysis!$AA$4)</c:f>
                <c:numCache>
                  <c:formatCode>General</c:formatCode>
                  <c:ptCount val="2"/>
                  <c:pt idx="0">
                    <c:v>5.7490275365837054</c:v>
                  </c:pt>
                  <c:pt idx="1">
                    <c:v>0.36215787808750854</c:v>
                  </c:pt>
                </c:numCache>
              </c:numRef>
            </c:minus>
          </c:errBars>
          <c:cat>
            <c:strRef>
              <c:f>Analysis!$V$3:$W$3</c:f>
              <c:strCache>
                <c:ptCount val="2"/>
                <c:pt idx="0">
                  <c:v>priM</c:v>
                </c:pt>
                <c:pt idx="1">
                  <c:v>tul4</c:v>
                </c:pt>
              </c:strCache>
            </c:strRef>
          </c:cat>
          <c:val>
            <c:numRef>
              <c:f>Analysis!$V$4:$W$4</c:f>
              <c:numCache>
                <c:formatCode>0.00</c:formatCode>
                <c:ptCount val="2"/>
                <c:pt idx="0">
                  <c:v>10.06220306826982</c:v>
                </c:pt>
                <c:pt idx="1">
                  <c:v>1</c:v>
                </c:pt>
              </c:numCache>
            </c:numRef>
          </c:val>
          <c:extLst>
            <c:ext xmlns:c16="http://schemas.microsoft.com/office/drawing/2014/chart" uri="{C3380CC4-5D6E-409C-BE32-E72D297353CC}">
              <c16:uniqueId val="{00000000-A336-4CA9-B458-8BF2CF8241A4}"/>
            </c:ext>
          </c:extLst>
        </c:ser>
        <c:dLbls>
          <c:showLegendKey val="0"/>
          <c:showVal val="0"/>
          <c:showCatName val="0"/>
          <c:showSerName val="0"/>
          <c:showPercent val="0"/>
          <c:showBubbleSize val="0"/>
        </c:dLbls>
        <c:gapWidth val="150"/>
        <c:axId val="2094739912"/>
        <c:axId val="2094742824"/>
      </c:barChart>
      <c:catAx>
        <c:axId val="2094739912"/>
        <c:scaling>
          <c:orientation val="minMax"/>
        </c:scaling>
        <c:delete val="0"/>
        <c:axPos val="b"/>
        <c:numFmt formatCode="General" sourceLinked="0"/>
        <c:majorTickMark val="out"/>
        <c:minorTickMark val="none"/>
        <c:tickLblPos val="nextTo"/>
        <c:crossAx val="2094742824"/>
        <c:crosses val="autoZero"/>
        <c:auto val="1"/>
        <c:lblAlgn val="ctr"/>
        <c:lblOffset val="100"/>
        <c:noMultiLvlLbl val="0"/>
      </c:catAx>
      <c:valAx>
        <c:axId val="2094742824"/>
        <c:scaling>
          <c:orientation val="minMax"/>
        </c:scaling>
        <c:delete val="0"/>
        <c:axPos val="l"/>
        <c:majorGridlines/>
        <c:title>
          <c:tx>
            <c:rich>
              <a:bodyPr/>
              <a:lstStyle/>
              <a:p>
                <a:pPr>
                  <a:defRPr/>
                </a:pPr>
                <a:r>
                  <a:rPr lang="en-US"/>
                  <a:t>PmrA fold enrichment</a:t>
                </a:r>
              </a:p>
            </c:rich>
          </c:tx>
          <c:layout>
            <c:manualLayout>
              <c:xMode val="edge"/>
              <c:yMode val="edge"/>
              <c:x val="2.8589349875929371E-2"/>
              <c:y val="0.22033528720682291"/>
            </c:manualLayout>
          </c:layout>
          <c:overlay val="0"/>
        </c:title>
        <c:numFmt formatCode="0" sourceLinked="0"/>
        <c:majorTickMark val="out"/>
        <c:minorTickMark val="none"/>
        <c:tickLblPos val="nextTo"/>
        <c:crossAx val="2094739912"/>
        <c:crosses val="autoZero"/>
        <c:crossBetween val="between"/>
      </c:valAx>
    </c:plotArea>
    <c:plotVisOnly val="1"/>
    <c:dispBlanksAs val="gap"/>
    <c:showDLblsOverMax val="0"/>
  </c:chart>
  <c:spPr>
    <a:solidFill>
      <a:srgbClr val="FFFFFF"/>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24249438165203"/>
          <c:y val="0.155555555555556"/>
          <c:w val="0.83764643828804708"/>
          <c:h val="0.59708552055993003"/>
        </c:manualLayout>
      </c:layout>
      <c:barChart>
        <c:barDir val="col"/>
        <c:grouping val="clustered"/>
        <c:varyColors val="0"/>
        <c:ser>
          <c:idx val="1"/>
          <c:order val="0"/>
          <c:tx>
            <c:strRef>
              <c:f>'Sheet1 (2)'!$U$5</c:f>
              <c:strCache>
                <c:ptCount val="1"/>
                <c:pt idx="0">
                  <c:v> -rif</c:v>
                </c:pt>
              </c:strCache>
            </c:strRef>
          </c:tx>
          <c:spPr>
            <a:solidFill>
              <a:srgbClr val="809EC2"/>
            </a:solidFill>
          </c:spPr>
          <c:invertIfNegative val="0"/>
          <c:errBars>
            <c:errBarType val="both"/>
            <c:errValType val="cust"/>
            <c:noEndCap val="0"/>
            <c:plus>
              <c:numRef>
                <c:f>('Sheet1 (2)'!$X$5,'Sheet1 (2)'!$Z$5)</c:f>
                <c:numCache>
                  <c:formatCode>General</c:formatCode>
                  <c:ptCount val="2"/>
                  <c:pt idx="0">
                    <c:v>0.39847924365501775</c:v>
                  </c:pt>
                  <c:pt idx="1">
                    <c:v>0.54932702410329015</c:v>
                  </c:pt>
                </c:numCache>
              </c:numRef>
            </c:plus>
            <c:minus>
              <c:numRef>
                <c:f>('Sheet1 (2)'!$Y$5,'Sheet1 (2)'!$AA$5)</c:f>
                <c:numCache>
                  <c:formatCode>General</c:formatCode>
                  <c:ptCount val="2"/>
                  <c:pt idx="0">
                    <c:v>0.28493754588274467</c:v>
                  </c:pt>
                  <c:pt idx="1">
                    <c:v>0.3545584731675524</c:v>
                  </c:pt>
                </c:numCache>
              </c:numRef>
            </c:minus>
          </c:errBars>
          <c:cat>
            <c:strRef>
              <c:f>'Sheet1 (2)'!$V$3:$W$3</c:f>
              <c:strCache>
                <c:ptCount val="2"/>
                <c:pt idx="0">
                  <c:v>FTL_1364</c:v>
                </c:pt>
                <c:pt idx="1">
                  <c:v>23s rRNA</c:v>
                </c:pt>
              </c:strCache>
            </c:strRef>
          </c:cat>
          <c:val>
            <c:numRef>
              <c:f>'Sheet1 (2)'!$V$5:$W$5</c:f>
              <c:numCache>
                <c:formatCode>0.00</c:formatCode>
                <c:ptCount val="2"/>
                <c:pt idx="0">
                  <c:v>1</c:v>
                </c:pt>
                <c:pt idx="1">
                  <c:v>1</c:v>
                </c:pt>
              </c:numCache>
            </c:numRef>
          </c:val>
          <c:extLst>
            <c:ext xmlns:c16="http://schemas.microsoft.com/office/drawing/2014/chart" uri="{C3380CC4-5D6E-409C-BE32-E72D297353CC}">
              <c16:uniqueId val="{00000000-64F6-4184-85D1-22C81A131238}"/>
            </c:ext>
          </c:extLst>
        </c:ser>
        <c:ser>
          <c:idx val="0"/>
          <c:order val="1"/>
          <c:tx>
            <c:strRef>
              <c:f>'Sheet1 (2)'!$U$4</c:f>
              <c:strCache>
                <c:ptCount val="1"/>
                <c:pt idx="0">
                  <c:v> +rif</c:v>
                </c:pt>
              </c:strCache>
            </c:strRef>
          </c:tx>
          <c:spPr>
            <a:solidFill>
              <a:srgbClr val="C40C08"/>
            </a:solidFill>
          </c:spPr>
          <c:invertIfNegative val="0"/>
          <c:errBars>
            <c:errBarType val="both"/>
            <c:errValType val="cust"/>
            <c:noEndCap val="0"/>
            <c:plus>
              <c:numRef>
                <c:f>('Sheet1 (2)'!$X$4,'Sheet1 (2)'!$Z$4)</c:f>
                <c:numCache>
                  <c:formatCode>General</c:formatCode>
                  <c:ptCount val="2"/>
                  <c:pt idx="0">
                    <c:v>0.65656596244260901</c:v>
                  </c:pt>
                  <c:pt idx="1">
                    <c:v>0.17397742637074931</c:v>
                  </c:pt>
                </c:numCache>
              </c:numRef>
            </c:plus>
            <c:minus>
              <c:numRef>
                <c:f>('Sheet1 (2)'!$Y$4,'Sheet1 (2)'!$AA$4)</c:f>
                <c:numCache>
                  <c:formatCode>General</c:formatCode>
                  <c:ptCount val="2"/>
                  <c:pt idx="0">
                    <c:v>0.39564896958590157</c:v>
                  </c:pt>
                  <c:pt idx="1">
                    <c:v>0.11145788016755076</c:v>
                  </c:pt>
                </c:numCache>
              </c:numRef>
            </c:minus>
          </c:errBars>
          <c:cat>
            <c:strRef>
              <c:f>'Sheet1 (2)'!$V$3:$W$3</c:f>
              <c:strCache>
                <c:ptCount val="2"/>
                <c:pt idx="0">
                  <c:v>FTL_1364</c:v>
                </c:pt>
                <c:pt idx="1">
                  <c:v>23s rRNA</c:v>
                </c:pt>
              </c:strCache>
            </c:strRef>
          </c:cat>
          <c:val>
            <c:numRef>
              <c:f>'Sheet1 (2)'!$V$4:$W$4</c:f>
              <c:numCache>
                <c:formatCode>0.00</c:formatCode>
                <c:ptCount val="2"/>
                <c:pt idx="0">
                  <c:v>0.99560263845389496</c:v>
                </c:pt>
                <c:pt idx="1">
                  <c:v>0.31016148257483317</c:v>
                </c:pt>
              </c:numCache>
            </c:numRef>
          </c:val>
          <c:extLst>
            <c:ext xmlns:c16="http://schemas.microsoft.com/office/drawing/2014/chart" uri="{C3380CC4-5D6E-409C-BE32-E72D297353CC}">
              <c16:uniqueId val="{00000001-64F6-4184-85D1-22C81A131238}"/>
            </c:ext>
          </c:extLst>
        </c:ser>
        <c:dLbls>
          <c:showLegendKey val="0"/>
          <c:showVal val="0"/>
          <c:showCatName val="0"/>
          <c:showSerName val="0"/>
          <c:showPercent val="0"/>
          <c:showBubbleSize val="0"/>
        </c:dLbls>
        <c:gapWidth val="150"/>
        <c:axId val="2094739912"/>
        <c:axId val="2094742824"/>
      </c:barChart>
      <c:catAx>
        <c:axId val="2094739912"/>
        <c:scaling>
          <c:orientation val="minMax"/>
        </c:scaling>
        <c:delete val="0"/>
        <c:axPos val="b"/>
        <c:numFmt formatCode="General" sourceLinked="0"/>
        <c:majorTickMark val="out"/>
        <c:minorTickMark val="none"/>
        <c:tickLblPos val="nextTo"/>
        <c:crossAx val="2094742824"/>
        <c:crosses val="autoZero"/>
        <c:auto val="1"/>
        <c:lblAlgn val="ctr"/>
        <c:lblOffset val="100"/>
        <c:noMultiLvlLbl val="0"/>
      </c:catAx>
      <c:valAx>
        <c:axId val="2094742824"/>
        <c:scaling>
          <c:orientation val="minMax"/>
          <c:min val="0"/>
        </c:scaling>
        <c:delete val="0"/>
        <c:axPos val="l"/>
        <c:majorGridlines/>
        <c:title>
          <c:tx>
            <c:rich>
              <a:bodyPr/>
              <a:lstStyle/>
              <a:p>
                <a:pPr>
                  <a:defRPr/>
                </a:pPr>
                <a:r>
                  <a:rPr lang="en-US" dirty="0"/>
                  <a:t>bS21-2</a:t>
                </a:r>
                <a:r>
                  <a:rPr lang="en-US" baseline="0" dirty="0"/>
                  <a:t> Fold Enrichment</a:t>
                </a:r>
                <a:endParaRPr lang="en-US" dirty="0"/>
              </a:p>
            </c:rich>
          </c:tx>
          <c:layout>
            <c:manualLayout>
              <c:xMode val="edge"/>
              <c:yMode val="edge"/>
              <c:x val="0"/>
              <c:y val="0.10087823755669313"/>
            </c:manualLayout>
          </c:layout>
          <c:overlay val="0"/>
        </c:title>
        <c:numFmt formatCode="0" sourceLinked="0"/>
        <c:majorTickMark val="out"/>
        <c:minorTickMark val="none"/>
        <c:tickLblPos val="nextTo"/>
        <c:crossAx val="2094739912"/>
        <c:crosses val="autoZero"/>
        <c:crossBetween val="between"/>
        <c:majorUnit val="1"/>
      </c:valAx>
    </c:plotArea>
    <c:legend>
      <c:legendPos val="b"/>
      <c:overlay val="0"/>
    </c:legend>
    <c:plotVisOnly val="1"/>
    <c:dispBlanksAs val="gap"/>
    <c:showDLblsOverMax val="0"/>
  </c:chart>
  <c:txPr>
    <a:bodyPr/>
    <a:lstStyle/>
    <a:p>
      <a:pPr>
        <a:defRPr sz="24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3319A-DEDB-40C8-8CBD-6B391B2C18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DAB68A1-EE52-4331-BB25-CC5F20A2B49A}">
      <dgm:prSet phldrT="[Text]"/>
      <dgm:spPr/>
      <dgm:t>
        <a:bodyPr/>
        <a:lstStyle/>
        <a:p>
          <a:r>
            <a:rPr lang="en-US" dirty="0"/>
            <a:t>Isolate Ribosomes</a:t>
          </a:r>
        </a:p>
      </dgm:t>
    </dgm:pt>
    <dgm:pt modelId="{C3D0D956-2F4D-491E-B200-3E0A6FB0E66D}" type="parTrans" cxnId="{9C5602A4-3B82-475D-9B67-116F68A37B44}">
      <dgm:prSet/>
      <dgm:spPr/>
      <dgm:t>
        <a:bodyPr/>
        <a:lstStyle/>
        <a:p>
          <a:endParaRPr lang="en-US"/>
        </a:p>
      </dgm:t>
    </dgm:pt>
    <dgm:pt modelId="{C8C8F20B-3EAE-4B33-9002-B84F93D52C1F}" type="sibTrans" cxnId="{9C5602A4-3B82-475D-9B67-116F68A37B44}">
      <dgm:prSet/>
      <dgm:spPr/>
      <dgm:t>
        <a:bodyPr/>
        <a:lstStyle/>
        <a:p>
          <a:endParaRPr lang="en-US"/>
        </a:p>
      </dgm:t>
    </dgm:pt>
    <dgm:pt modelId="{37A00331-36EE-489F-924A-C6C2EB9BF1E6}">
      <dgm:prSet phldrT="[Text]"/>
      <dgm:spPr/>
      <dgm:t>
        <a:bodyPr/>
        <a:lstStyle/>
        <a:p>
          <a:r>
            <a:rPr lang="en-US" dirty="0"/>
            <a:t>Protocol from Gregory Lab</a:t>
          </a:r>
          <a:endParaRPr lang="en-US" i="1" dirty="0"/>
        </a:p>
      </dgm:t>
    </dgm:pt>
    <dgm:pt modelId="{4623A4EF-1F15-448A-B041-E32C88CF99AC}" type="parTrans" cxnId="{CD47E516-E124-4FDA-B4D0-53CD8963DF71}">
      <dgm:prSet/>
      <dgm:spPr/>
      <dgm:t>
        <a:bodyPr/>
        <a:lstStyle/>
        <a:p>
          <a:endParaRPr lang="en-US"/>
        </a:p>
      </dgm:t>
    </dgm:pt>
    <dgm:pt modelId="{582FB95A-CEFB-4CD1-9586-1A15D499BE11}" type="sibTrans" cxnId="{CD47E516-E124-4FDA-B4D0-53CD8963DF71}">
      <dgm:prSet/>
      <dgm:spPr/>
      <dgm:t>
        <a:bodyPr/>
        <a:lstStyle/>
        <a:p>
          <a:endParaRPr lang="en-US"/>
        </a:p>
      </dgm:t>
    </dgm:pt>
    <dgm:pt modelId="{E46D18EE-39F5-4F8F-8924-7B6A5FF23821}">
      <dgm:prSet phldrT="[Text]"/>
      <dgm:spPr/>
      <dgm:t>
        <a:bodyPr/>
        <a:lstStyle/>
        <a:p>
          <a:r>
            <a:rPr lang="en-US" dirty="0"/>
            <a:t>Analyze by Mass Spec</a:t>
          </a:r>
        </a:p>
      </dgm:t>
    </dgm:pt>
    <dgm:pt modelId="{3E66DD0A-ADD5-4C38-ABC0-E3468BE473A1}" type="parTrans" cxnId="{C71E3B1D-DD81-40FF-BF35-280141370AE9}">
      <dgm:prSet/>
      <dgm:spPr/>
      <dgm:t>
        <a:bodyPr/>
        <a:lstStyle/>
        <a:p>
          <a:endParaRPr lang="en-US"/>
        </a:p>
      </dgm:t>
    </dgm:pt>
    <dgm:pt modelId="{D0769978-81AF-4074-BDE5-F336C1BC5CAF}" type="sibTrans" cxnId="{C71E3B1D-DD81-40FF-BF35-280141370AE9}">
      <dgm:prSet/>
      <dgm:spPr/>
      <dgm:t>
        <a:bodyPr/>
        <a:lstStyle/>
        <a:p>
          <a:endParaRPr lang="en-US"/>
        </a:p>
      </dgm:t>
    </dgm:pt>
    <dgm:pt modelId="{8F2E90C5-86DA-4166-A310-982918FBAE3E}">
      <dgm:prSet phldrT="[Text]"/>
      <dgm:spPr/>
      <dgm:t>
        <a:bodyPr/>
        <a:lstStyle/>
        <a:p>
          <a:endParaRPr lang="en-US" dirty="0"/>
        </a:p>
      </dgm:t>
    </dgm:pt>
    <dgm:pt modelId="{74A9F1A1-296C-4961-BBE9-7BF93F030D04}" type="parTrans" cxnId="{29F49111-1F27-4131-8547-D536B209D7C1}">
      <dgm:prSet/>
      <dgm:spPr/>
      <dgm:t>
        <a:bodyPr/>
        <a:lstStyle/>
        <a:p>
          <a:endParaRPr lang="en-US"/>
        </a:p>
      </dgm:t>
    </dgm:pt>
    <dgm:pt modelId="{2A45DC24-8587-428B-BBF7-0E94608B93CF}" type="sibTrans" cxnId="{29F49111-1F27-4131-8547-D536B209D7C1}">
      <dgm:prSet/>
      <dgm:spPr/>
      <dgm:t>
        <a:bodyPr/>
        <a:lstStyle/>
        <a:p>
          <a:endParaRPr lang="en-US"/>
        </a:p>
      </dgm:t>
    </dgm:pt>
    <dgm:pt modelId="{1937C653-A97A-4EA1-BC18-4D4BF6CB6C2B}" type="pres">
      <dgm:prSet presAssocID="{5263319A-DEDB-40C8-8CBD-6B391B2C1834}" presName="linear" presStyleCnt="0">
        <dgm:presLayoutVars>
          <dgm:animLvl val="lvl"/>
          <dgm:resizeHandles val="exact"/>
        </dgm:presLayoutVars>
      </dgm:prSet>
      <dgm:spPr/>
    </dgm:pt>
    <dgm:pt modelId="{05F52B9B-5A6E-4A47-A423-F3866956AB44}" type="pres">
      <dgm:prSet presAssocID="{CDAB68A1-EE52-4331-BB25-CC5F20A2B49A}" presName="parentText" presStyleLbl="node1" presStyleIdx="0" presStyleCnt="2">
        <dgm:presLayoutVars>
          <dgm:chMax val="0"/>
          <dgm:bulletEnabled val="1"/>
        </dgm:presLayoutVars>
      </dgm:prSet>
      <dgm:spPr/>
    </dgm:pt>
    <dgm:pt modelId="{06C8891A-B7DB-4969-A28A-5BF2F810AE51}" type="pres">
      <dgm:prSet presAssocID="{CDAB68A1-EE52-4331-BB25-CC5F20A2B49A}" presName="childText" presStyleLbl="revTx" presStyleIdx="0" presStyleCnt="2">
        <dgm:presLayoutVars>
          <dgm:bulletEnabled val="1"/>
        </dgm:presLayoutVars>
      </dgm:prSet>
      <dgm:spPr/>
    </dgm:pt>
    <dgm:pt modelId="{2D058322-4D36-41C0-A6EF-D21645EB8AF0}" type="pres">
      <dgm:prSet presAssocID="{E46D18EE-39F5-4F8F-8924-7B6A5FF23821}" presName="parentText" presStyleLbl="node1" presStyleIdx="1" presStyleCnt="2">
        <dgm:presLayoutVars>
          <dgm:chMax val="0"/>
          <dgm:bulletEnabled val="1"/>
        </dgm:presLayoutVars>
      </dgm:prSet>
      <dgm:spPr/>
    </dgm:pt>
    <dgm:pt modelId="{4A702B05-4CDC-4631-AEE3-7C63B4697895}" type="pres">
      <dgm:prSet presAssocID="{E46D18EE-39F5-4F8F-8924-7B6A5FF23821}" presName="childText" presStyleLbl="revTx" presStyleIdx="1" presStyleCnt="2">
        <dgm:presLayoutVars>
          <dgm:bulletEnabled val="1"/>
        </dgm:presLayoutVars>
      </dgm:prSet>
      <dgm:spPr/>
    </dgm:pt>
  </dgm:ptLst>
  <dgm:cxnLst>
    <dgm:cxn modelId="{97034F04-7C12-4BDB-953E-3160B7EE116C}" type="presOf" srcId="{E46D18EE-39F5-4F8F-8924-7B6A5FF23821}" destId="{2D058322-4D36-41C0-A6EF-D21645EB8AF0}" srcOrd="0" destOrd="0" presId="urn:microsoft.com/office/officeart/2005/8/layout/vList2"/>
    <dgm:cxn modelId="{29F49111-1F27-4131-8547-D536B209D7C1}" srcId="{E46D18EE-39F5-4F8F-8924-7B6A5FF23821}" destId="{8F2E90C5-86DA-4166-A310-982918FBAE3E}" srcOrd="0" destOrd="0" parTransId="{74A9F1A1-296C-4961-BBE9-7BF93F030D04}" sibTransId="{2A45DC24-8587-428B-BBF7-0E94608B93CF}"/>
    <dgm:cxn modelId="{CD47E516-E124-4FDA-B4D0-53CD8963DF71}" srcId="{CDAB68A1-EE52-4331-BB25-CC5F20A2B49A}" destId="{37A00331-36EE-489F-924A-C6C2EB9BF1E6}" srcOrd="0" destOrd="0" parTransId="{4623A4EF-1F15-448A-B041-E32C88CF99AC}" sibTransId="{582FB95A-CEFB-4CD1-9586-1A15D499BE11}"/>
    <dgm:cxn modelId="{AB54931A-8111-42C9-8A5A-0DE7E93B682E}" type="presOf" srcId="{37A00331-36EE-489F-924A-C6C2EB9BF1E6}" destId="{06C8891A-B7DB-4969-A28A-5BF2F810AE51}" srcOrd="0" destOrd="0" presId="urn:microsoft.com/office/officeart/2005/8/layout/vList2"/>
    <dgm:cxn modelId="{C71E3B1D-DD81-40FF-BF35-280141370AE9}" srcId="{5263319A-DEDB-40C8-8CBD-6B391B2C1834}" destId="{E46D18EE-39F5-4F8F-8924-7B6A5FF23821}" srcOrd="1" destOrd="0" parTransId="{3E66DD0A-ADD5-4C38-ABC0-E3468BE473A1}" sibTransId="{D0769978-81AF-4074-BDE5-F336C1BC5CAF}"/>
    <dgm:cxn modelId="{810EA728-F853-47B6-A918-D840DB0F954A}" type="presOf" srcId="{8F2E90C5-86DA-4166-A310-982918FBAE3E}" destId="{4A702B05-4CDC-4631-AEE3-7C63B4697895}" srcOrd="0" destOrd="0" presId="urn:microsoft.com/office/officeart/2005/8/layout/vList2"/>
    <dgm:cxn modelId="{215ABB82-0856-4BE3-A21F-8484FDCEA8CD}" type="presOf" srcId="{5263319A-DEDB-40C8-8CBD-6B391B2C1834}" destId="{1937C653-A97A-4EA1-BC18-4D4BF6CB6C2B}" srcOrd="0" destOrd="0" presId="urn:microsoft.com/office/officeart/2005/8/layout/vList2"/>
    <dgm:cxn modelId="{9C5602A4-3B82-475D-9B67-116F68A37B44}" srcId="{5263319A-DEDB-40C8-8CBD-6B391B2C1834}" destId="{CDAB68A1-EE52-4331-BB25-CC5F20A2B49A}" srcOrd="0" destOrd="0" parTransId="{C3D0D956-2F4D-491E-B200-3E0A6FB0E66D}" sibTransId="{C8C8F20B-3EAE-4B33-9002-B84F93D52C1F}"/>
    <dgm:cxn modelId="{3D4BF4EE-7960-4FC3-AB11-AD8AD7295F79}" type="presOf" srcId="{CDAB68A1-EE52-4331-BB25-CC5F20A2B49A}" destId="{05F52B9B-5A6E-4A47-A423-F3866956AB44}" srcOrd="0" destOrd="0" presId="urn:microsoft.com/office/officeart/2005/8/layout/vList2"/>
    <dgm:cxn modelId="{872E6AAF-5DED-4A2A-8D73-EFFE088C8B8B}" type="presParOf" srcId="{1937C653-A97A-4EA1-BC18-4D4BF6CB6C2B}" destId="{05F52B9B-5A6E-4A47-A423-F3866956AB44}" srcOrd="0" destOrd="0" presId="urn:microsoft.com/office/officeart/2005/8/layout/vList2"/>
    <dgm:cxn modelId="{AC490D2D-F0F5-4BD3-ADE4-445A9190E47F}" type="presParOf" srcId="{1937C653-A97A-4EA1-BC18-4D4BF6CB6C2B}" destId="{06C8891A-B7DB-4969-A28A-5BF2F810AE51}" srcOrd="1" destOrd="0" presId="urn:microsoft.com/office/officeart/2005/8/layout/vList2"/>
    <dgm:cxn modelId="{B6A9A9E0-8489-47BA-8811-731297FFB6AE}" type="presParOf" srcId="{1937C653-A97A-4EA1-BC18-4D4BF6CB6C2B}" destId="{2D058322-4D36-41C0-A6EF-D21645EB8AF0}" srcOrd="2" destOrd="0" presId="urn:microsoft.com/office/officeart/2005/8/layout/vList2"/>
    <dgm:cxn modelId="{D77FDD50-33AB-458F-80E2-85D6A6831B40}" type="presParOf" srcId="{1937C653-A97A-4EA1-BC18-4D4BF6CB6C2B}" destId="{4A702B05-4CDC-4631-AEE3-7C63B469789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63319A-DEDB-40C8-8CBD-6B391B2C18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DAB68A1-EE52-4331-BB25-CC5F20A2B49A}">
      <dgm:prSet phldrT="[Text]"/>
      <dgm:spPr/>
      <dgm:t>
        <a:bodyPr/>
        <a:lstStyle/>
        <a:p>
          <a:r>
            <a:rPr lang="en-US" dirty="0"/>
            <a:t>Clone plasmid to overexpress bS21-2-VSVG</a:t>
          </a:r>
        </a:p>
      </dgm:t>
    </dgm:pt>
    <dgm:pt modelId="{C3D0D956-2F4D-491E-B200-3E0A6FB0E66D}" type="parTrans" cxnId="{9C5602A4-3B82-475D-9B67-116F68A37B44}">
      <dgm:prSet/>
      <dgm:spPr/>
      <dgm:t>
        <a:bodyPr/>
        <a:lstStyle/>
        <a:p>
          <a:endParaRPr lang="en-US"/>
        </a:p>
      </dgm:t>
    </dgm:pt>
    <dgm:pt modelId="{C8C8F20B-3EAE-4B33-9002-B84F93D52C1F}" type="sibTrans" cxnId="{9C5602A4-3B82-475D-9B67-116F68A37B44}">
      <dgm:prSet/>
      <dgm:spPr/>
      <dgm:t>
        <a:bodyPr/>
        <a:lstStyle/>
        <a:p>
          <a:endParaRPr lang="en-US"/>
        </a:p>
      </dgm:t>
    </dgm:pt>
    <dgm:pt modelId="{37A00331-36EE-489F-924A-C6C2EB9BF1E6}">
      <dgm:prSet phldrT="[Text]"/>
      <dgm:spPr/>
      <dgm:t>
        <a:bodyPr/>
        <a:lstStyle/>
        <a:p>
          <a:r>
            <a:rPr lang="en-US" dirty="0"/>
            <a:t>Amplify gene, restriction enzyme digest, ligate into plasmid backbone, transform into </a:t>
          </a:r>
          <a:r>
            <a:rPr lang="en-US" i="1" dirty="0"/>
            <a:t>E. coli, </a:t>
          </a:r>
          <a:r>
            <a:rPr lang="en-US" i="0" dirty="0"/>
            <a:t>miniprep, sequence, electroporate into WT </a:t>
          </a:r>
          <a:r>
            <a:rPr lang="en-US" i="1" dirty="0" err="1"/>
            <a:t>Francisella</a:t>
          </a:r>
          <a:r>
            <a:rPr lang="en-US" i="0" dirty="0"/>
            <a:t> cells</a:t>
          </a:r>
        </a:p>
      </dgm:t>
    </dgm:pt>
    <dgm:pt modelId="{4623A4EF-1F15-448A-B041-E32C88CF99AC}" type="parTrans" cxnId="{CD47E516-E124-4FDA-B4D0-53CD8963DF71}">
      <dgm:prSet/>
      <dgm:spPr/>
      <dgm:t>
        <a:bodyPr/>
        <a:lstStyle/>
        <a:p>
          <a:endParaRPr lang="en-US"/>
        </a:p>
      </dgm:t>
    </dgm:pt>
    <dgm:pt modelId="{582FB95A-CEFB-4CD1-9586-1A15D499BE11}" type="sibTrans" cxnId="{CD47E516-E124-4FDA-B4D0-53CD8963DF71}">
      <dgm:prSet/>
      <dgm:spPr/>
      <dgm:t>
        <a:bodyPr/>
        <a:lstStyle/>
        <a:p>
          <a:endParaRPr lang="en-US"/>
        </a:p>
      </dgm:t>
    </dgm:pt>
    <dgm:pt modelId="{D6D27FF8-52F7-4416-8A93-669A34C53A1F}">
      <dgm:prSet phldrT="[Text]"/>
      <dgm:spPr/>
      <dgm:t>
        <a:bodyPr/>
        <a:lstStyle/>
        <a:p>
          <a:r>
            <a:rPr lang="en-US" dirty="0"/>
            <a:t>Chromatin Immunoprecipitation</a:t>
          </a:r>
        </a:p>
      </dgm:t>
    </dgm:pt>
    <dgm:pt modelId="{39FC3625-4152-4E6B-A999-BA0F9FB5C53D}" type="parTrans" cxnId="{D0ACE605-F0FD-4EB8-80C3-CEDDFD882F7A}">
      <dgm:prSet/>
      <dgm:spPr/>
      <dgm:t>
        <a:bodyPr/>
        <a:lstStyle/>
        <a:p>
          <a:endParaRPr lang="en-US"/>
        </a:p>
      </dgm:t>
    </dgm:pt>
    <dgm:pt modelId="{E4329A43-B9FD-4DC8-8AFE-FB40401B5ED3}" type="sibTrans" cxnId="{D0ACE605-F0FD-4EB8-80C3-CEDDFD882F7A}">
      <dgm:prSet/>
      <dgm:spPr/>
      <dgm:t>
        <a:bodyPr/>
        <a:lstStyle/>
        <a:p>
          <a:endParaRPr lang="en-US"/>
        </a:p>
      </dgm:t>
    </dgm:pt>
    <dgm:pt modelId="{C625AD43-E93C-4852-872D-E5EA7D0B2A27}">
      <dgm:prSet phldrT="[Text]"/>
      <dgm:spPr/>
      <dgm:t>
        <a:bodyPr/>
        <a:lstStyle/>
        <a:p>
          <a:r>
            <a:rPr lang="en-US" dirty="0"/>
            <a:t>Optimize sonication</a:t>
          </a:r>
        </a:p>
      </dgm:t>
    </dgm:pt>
    <dgm:pt modelId="{05FD63B0-EE9C-46FE-A6AC-B87CD16C09CA}" type="parTrans" cxnId="{4610FAF7-1AC5-475D-8699-1C867D3D06E9}">
      <dgm:prSet/>
      <dgm:spPr/>
      <dgm:t>
        <a:bodyPr/>
        <a:lstStyle/>
        <a:p>
          <a:endParaRPr lang="en-US"/>
        </a:p>
      </dgm:t>
    </dgm:pt>
    <dgm:pt modelId="{6A42DBCA-857E-49DD-89AC-B20927834D44}" type="sibTrans" cxnId="{4610FAF7-1AC5-475D-8699-1C867D3D06E9}">
      <dgm:prSet/>
      <dgm:spPr/>
      <dgm:t>
        <a:bodyPr/>
        <a:lstStyle/>
        <a:p>
          <a:endParaRPr lang="en-US"/>
        </a:p>
      </dgm:t>
    </dgm:pt>
    <dgm:pt modelId="{5776F4CA-BFC6-4589-8EA2-C3D68577442B}">
      <dgm:prSet phldrT="[Text]"/>
      <dgm:spPr/>
      <dgm:t>
        <a:bodyPr/>
        <a:lstStyle/>
        <a:p>
          <a:r>
            <a:rPr lang="en-US" dirty="0"/>
            <a:t>qPCR</a:t>
          </a:r>
        </a:p>
      </dgm:t>
    </dgm:pt>
    <dgm:pt modelId="{6D1B3C5E-0A4B-4B53-A065-2762ECF96DF3}" type="parTrans" cxnId="{4D4BD115-61A2-43AF-98E0-21802856BD47}">
      <dgm:prSet/>
      <dgm:spPr/>
      <dgm:t>
        <a:bodyPr/>
        <a:lstStyle/>
        <a:p>
          <a:endParaRPr lang="en-US"/>
        </a:p>
      </dgm:t>
    </dgm:pt>
    <dgm:pt modelId="{BDE4B4F4-B11A-4006-B4CF-065C3791A317}" type="sibTrans" cxnId="{4D4BD115-61A2-43AF-98E0-21802856BD47}">
      <dgm:prSet/>
      <dgm:spPr/>
      <dgm:t>
        <a:bodyPr/>
        <a:lstStyle/>
        <a:p>
          <a:endParaRPr lang="en-US"/>
        </a:p>
      </dgm:t>
    </dgm:pt>
    <dgm:pt modelId="{D5CEB870-A0BC-4FCB-BA75-F795FC2426CC}">
      <dgm:prSet phldrT="[Text]"/>
      <dgm:spPr/>
      <dgm:t>
        <a:bodyPr/>
        <a:lstStyle/>
        <a:p>
          <a:r>
            <a:rPr lang="en-US" dirty="0"/>
            <a:t>Design primers and validate primer efficiency</a:t>
          </a:r>
        </a:p>
      </dgm:t>
    </dgm:pt>
    <dgm:pt modelId="{9C8A2739-2C80-4060-8426-2D848B5E8865}" type="parTrans" cxnId="{F43A5411-C2A5-4928-A2E7-D31B2A454005}">
      <dgm:prSet/>
      <dgm:spPr/>
      <dgm:t>
        <a:bodyPr/>
        <a:lstStyle/>
        <a:p>
          <a:endParaRPr lang="en-US"/>
        </a:p>
      </dgm:t>
    </dgm:pt>
    <dgm:pt modelId="{DDB338DC-2F59-4BFC-8819-EE108AFE0AE4}" type="sibTrans" cxnId="{F43A5411-C2A5-4928-A2E7-D31B2A454005}">
      <dgm:prSet/>
      <dgm:spPr/>
      <dgm:t>
        <a:bodyPr/>
        <a:lstStyle/>
        <a:p>
          <a:endParaRPr lang="en-US"/>
        </a:p>
      </dgm:t>
    </dgm:pt>
    <dgm:pt modelId="{F385F429-8A70-44FD-B810-B66E610CDAFC}">
      <dgm:prSet phldrT="[Text]"/>
      <dgm:spPr/>
      <dgm:t>
        <a:bodyPr/>
        <a:lstStyle/>
        <a:p>
          <a:r>
            <a:rPr lang="en-US" dirty="0"/>
            <a:t>Validate </a:t>
          </a:r>
          <a:r>
            <a:rPr lang="en-US" dirty="0" err="1"/>
            <a:t>ChIP</a:t>
          </a:r>
          <a:endParaRPr lang="en-US" dirty="0"/>
        </a:p>
      </dgm:t>
    </dgm:pt>
    <dgm:pt modelId="{A7D8ADA9-BFF7-4B3B-AD0C-BAFD4533602B}" type="parTrans" cxnId="{A9FA2319-1832-4462-B290-D2519ED729C0}">
      <dgm:prSet/>
      <dgm:spPr/>
      <dgm:t>
        <a:bodyPr/>
        <a:lstStyle/>
        <a:p>
          <a:endParaRPr lang="en-US"/>
        </a:p>
      </dgm:t>
    </dgm:pt>
    <dgm:pt modelId="{6D0F86D2-E7DA-44BA-8F6F-5F1C2866D112}" type="sibTrans" cxnId="{A9FA2319-1832-4462-B290-D2519ED729C0}">
      <dgm:prSet/>
      <dgm:spPr/>
      <dgm:t>
        <a:bodyPr/>
        <a:lstStyle/>
        <a:p>
          <a:endParaRPr lang="en-US"/>
        </a:p>
      </dgm:t>
    </dgm:pt>
    <dgm:pt modelId="{1937C653-A97A-4EA1-BC18-4D4BF6CB6C2B}" type="pres">
      <dgm:prSet presAssocID="{5263319A-DEDB-40C8-8CBD-6B391B2C1834}" presName="linear" presStyleCnt="0">
        <dgm:presLayoutVars>
          <dgm:animLvl val="lvl"/>
          <dgm:resizeHandles val="exact"/>
        </dgm:presLayoutVars>
      </dgm:prSet>
      <dgm:spPr/>
    </dgm:pt>
    <dgm:pt modelId="{05F52B9B-5A6E-4A47-A423-F3866956AB44}" type="pres">
      <dgm:prSet presAssocID="{CDAB68A1-EE52-4331-BB25-CC5F20A2B49A}" presName="parentText" presStyleLbl="node1" presStyleIdx="0" presStyleCnt="3">
        <dgm:presLayoutVars>
          <dgm:chMax val="0"/>
          <dgm:bulletEnabled val="1"/>
        </dgm:presLayoutVars>
      </dgm:prSet>
      <dgm:spPr/>
    </dgm:pt>
    <dgm:pt modelId="{06C8891A-B7DB-4969-A28A-5BF2F810AE51}" type="pres">
      <dgm:prSet presAssocID="{CDAB68A1-EE52-4331-BB25-CC5F20A2B49A}" presName="childText" presStyleLbl="revTx" presStyleIdx="0" presStyleCnt="3">
        <dgm:presLayoutVars>
          <dgm:bulletEnabled val="1"/>
        </dgm:presLayoutVars>
      </dgm:prSet>
      <dgm:spPr/>
    </dgm:pt>
    <dgm:pt modelId="{1B7C149C-F050-47F2-85B9-DC4F1BFC50C4}" type="pres">
      <dgm:prSet presAssocID="{D6D27FF8-52F7-4416-8A93-669A34C53A1F}" presName="parentText" presStyleLbl="node1" presStyleIdx="1" presStyleCnt="3">
        <dgm:presLayoutVars>
          <dgm:chMax val="0"/>
          <dgm:bulletEnabled val="1"/>
        </dgm:presLayoutVars>
      </dgm:prSet>
      <dgm:spPr/>
    </dgm:pt>
    <dgm:pt modelId="{8E3CF127-8C1C-41F2-9FBF-4B61CC37931D}" type="pres">
      <dgm:prSet presAssocID="{D6D27FF8-52F7-4416-8A93-669A34C53A1F}" presName="childText" presStyleLbl="revTx" presStyleIdx="1" presStyleCnt="3">
        <dgm:presLayoutVars>
          <dgm:bulletEnabled val="1"/>
        </dgm:presLayoutVars>
      </dgm:prSet>
      <dgm:spPr/>
    </dgm:pt>
    <dgm:pt modelId="{6EFC55D9-41B3-4C05-8BE0-F66AAC417D18}" type="pres">
      <dgm:prSet presAssocID="{5776F4CA-BFC6-4589-8EA2-C3D68577442B}" presName="parentText" presStyleLbl="node1" presStyleIdx="2" presStyleCnt="3">
        <dgm:presLayoutVars>
          <dgm:chMax val="0"/>
          <dgm:bulletEnabled val="1"/>
        </dgm:presLayoutVars>
      </dgm:prSet>
      <dgm:spPr/>
    </dgm:pt>
    <dgm:pt modelId="{FAA23794-49A2-4B07-9182-8E0B2081BC7E}" type="pres">
      <dgm:prSet presAssocID="{5776F4CA-BFC6-4589-8EA2-C3D68577442B}" presName="childText" presStyleLbl="revTx" presStyleIdx="2" presStyleCnt="3">
        <dgm:presLayoutVars>
          <dgm:bulletEnabled val="1"/>
        </dgm:presLayoutVars>
      </dgm:prSet>
      <dgm:spPr/>
    </dgm:pt>
  </dgm:ptLst>
  <dgm:cxnLst>
    <dgm:cxn modelId="{D0ACE605-F0FD-4EB8-80C3-CEDDFD882F7A}" srcId="{5263319A-DEDB-40C8-8CBD-6B391B2C1834}" destId="{D6D27FF8-52F7-4416-8A93-669A34C53A1F}" srcOrd="1" destOrd="0" parTransId="{39FC3625-4152-4E6B-A999-BA0F9FB5C53D}" sibTransId="{E4329A43-B9FD-4DC8-8AFE-FB40401B5ED3}"/>
    <dgm:cxn modelId="{E52C3A0D-0941-439A-8837-3D82E766C98A}" type="presOf" srcId="{F385F429-8A70-44FD-B810-B66E610CDAFC}" destId="{8E3CF127-8C1C-41F2-9FBF-4B61CC37931D}" srcOrd="0" destOrd="1" presId="urn:microsoft.com/office/officeart/2005/8/layout/vList2"/>
    <dgm:cxn modelId="{F43A5411-C2A5-4928-A2E7-D31B2A454005}" srcId="{5776F4CA-BFC6-4589-8EA2-C3D68577442B}" destId="{D5CEB870-A0BC-4FCB-BA75-F795FC2426CC}" srcOrd="0" destOrd="0" parTransId="{9C8A2739-2C80-4060-8426-2D848B5E8865}" sibTransId="{DDB338DC-2F59-4BFC-8819-EE108AFE0AE4}"/>
    <dgm:cxn modelId="{4D4BD115-61A2-43AF-98E0-21802856BD47}" srcId="{5263319A-DEDB-40C8-8CBD-6B391B2C1834}" destId="{5776F4CA-BFC6-4589-8EA2-C3D68577442B}" srcOrd="2" destOrd="0" parTransId="{6D1B3C5E-0A4B-4B53-A065-2762ECF96DF3}" sibTransId="{BDE4B4F4-B11A-4006-B4CF-065C3791A317}"/>
    <dgm:cxn modelId="{CD47E516-E124-4FDA-B4D0-53CD8963DF71}" srcId="{CDAB68A1-EE52-4331-BB25-CC5F20A2B49A}" destId="{37A00331-36EE-489F-924A-C6C2EB9BF1E6}" srcOrd="0" destOrd="0" parTransId="{4623A4EF-1F15-448A-B041-E32C88CF99AC}" sibTransId="{582FB95A-CEFB-4CD1-9586-1A15D499BE11}"/>
    <dgm:cxn modelId="{A9FA2319-1832-4462-B290-D2519ED729C0}" srcId="{D6D27FF8-52F7-4416-8A93-669A34C53A1F}" destId="{F385F429-8A70-44FD-B810-B66E610CDAFC}" srcOrd="1" destOrd="0" parTransId="{A7D8ADA9-BFF7-4B3B-AD0C-BAFD4533602B}" sibTransId="{6D0F86D2-E7DA-44BA-8F6F-5F1C2866D112}"/>
    <dgm:cxn modelId="{AB54931A-8111-42C9-8A5A-0DE7E93B682E}" type="presOf" srcId="{37A00331-36EE-489F-924A-C6C2EB9BF1E6}" destId="{06C8891A-B7DB-4969-A28A-5BF2F810AE51}" srcOrd="0" destOrd="0" presId="urn:microsoft.com/office/officeart/2005/8/layout/vList2"/>
    <dgm:cxn modelId="{215ABB82-0856-4BE3-A21F-8484FDCEA8CD}" type="presOf" srcId="{5263319A-DEDB-40C8-8CBD-6B391B2C1834}" destId="{1937C653-A97A-4EA1-BC18-4D4BF6CB6C2B}" srcOrd="0" destOrd="0" presId="urn:microsoft.com/office/officeart/2005/8/layout/vList2"/>
    <dgm:cxn modelId="{2686F68C-64F1-4728-8DB6-3ED5F430FC0A}" type="presOf" srcId="{D6D27FF8-52F7-4416-8A93-669A34C53A1F}" destId="{1B7C149C-F050-47F2-85B9-DC4F1BFC50C4}" srcOrd="0" destOrd="0" presId="urn:microsoft.com/office/officeart/2005/8/layout/vList2"/>
    <dgm:cxn modelId="{B033B88D-EA23-4C16-8F95-B25A84AAA62B}" type="presOf" srcId="{D5CEB870-A0BC-4FCB-BA75-F795FC2426CC}" destId="{FAA23794-49A2-4B07-9182-8E0B2081BC7E}" srcOrd="0" destOrd="0" presId="urn:microsoft.com/office/officeart/2005/8/layout/vList2"/>
    <dgm:cxn modelId="{9C5602A4-3B82-475D-9B67-116F68A37B44}" srcId="{5263319A-DEDB-40C8-8CBD-6B391B2C1834}" destId="{CDAB68A1-EE52-4331-BB25-CC5F20A2B49A}" srcOrd="0" destOrd="0" parTransId="{C3D0D956-2F4D-491E-B200-3E0A6FB0E66D}" sibTransId="{C8C8F20B-3EAE-4B33-9002-B84F93D52C1F}"/>
    <dgm:cxn modelId="{FEF683A8-20BC-4782-AA7D-E1B6A81C7ED0}" type="presOf" srcId="{5776F4CA-BFC6-4589-8EA2-C3D68577442B}" destId="{6EFC55D9-41B3-4C05-8BE0-F66AAC417D18}" srcOrd="0" destOrd="0" presId="urn:microsoft.com/office/officeart/2005/8/layout/vList2"/>
    <dgm:cxn modelId="{3D4BF4EE-7960-4FC3-AB11-AD8AD7295F79}" type="presOf" srcId="{CDAB68A1-EE52-4331-BB25-CC5F20A2B49A}" destId="{05F52B9B-5A6E-4A47-A423-F3866956AB44}" srcOrd="0" destOrd="0" presId="urn:microsoft.com/office/officeart/2005/8/layout/vList2"/>
    <dgm:cxn modelId="{F3E60BF2-8971-4AFE-A342-23E49A8B9CBB}" type="presOf" srcId="{C625AD43-E93C-4852-872D-E5EA7D0B2A27}" destId="{8E3CF127-8C1C-41F2-9FBF-4B61CC37931D}" srcOrd="0" destOrd="0" presId="urn:microsoft.com/office/officeart/2005/8/layout/vList2"/>
    <dgm:cxn modelId="{4610FAF7-1AC5-475D-8699-1C867D3D06E9}" srcId="{D6D27FF8-52F7-4416-8A93-669A34C53A1F}" destId="{C625AD43-E93C-4852-872D-E5EA7D0B2A27}" srcOrd="0" destOrd="0" parTransId="{05FD63B0-EE9C-46FE-A6AC-B87CD16C09CA}" sibTransId="{6A42DBCA-857E-49DD-89AC-B20927834D44}"/>
    <dgm:cxn modelId="{872E6AAF-5DED-4A2A-8D73-EFFE088C8B8B}" type="presParOf" srcId="{1937C653-A97A-4EA1-BC18-4D4BF6CB6C2B}" destId="{05F52B9B-5A6E-4A47-A423-F3866956AB44}" srcOrd="0" destOrd="0" presId="urn:microsoft.com/office/officeart/2005/8/layout/vList2"/>
    <dgm:cxn modelId="{AC490D2D-F0F5-4BD3-ADE4-445A9190E47F}" type="presParOf" srcId="{1937C653-A97A-4EA1-BC18-4D4BF6CB6C2B}" destId="{06C8891A-B7DB-4969-A28A-5BF2F810AE51}" srcOrd="1" destOrd="0" presId="urn:microsoft.com/office/officeart/2005/8/layout/vList2"/>
    <dgm:cxn modelId="{CDFE42F0-0395-4E1E-A72C-7C58BFCB15CA}" type="presParOf" srcId="{1937C653-A97A-4EA1-BC18-4D4BF6CB6C2B}" destId="{1B7C149C-F050-47F2-85B9-DC4F1BFC50C4}" srcOrd="2" destOrd="0" presId="urn:microsoft.com/office/officeart/2005/8/layout/vList2"/>
    <dgm:cxn modelId="{DCB8BBEC-6579-4D74-9B5D-D77B40270B6D}" type="presParOf" srcId="{1937C653-A97A-4EA1-BC18-4D4BF6CB6C2B}" destId="{8E3CF127-8C1C-41F2-9FBF-4B61CC37931D}" srcOrd="3" destOrd="0" presId="urn:microsoft.com/office/officeart/2005/8/layout/vList2"/>
    <dgm:cxn modelId="{B5FB6904-9C29-4877-BE38-7FA7BD1AC1AB}" type="presParOf" srcId="{1937C653-A97A-4EA1-BC18-4D4BF6CB6C2B}" destId="{6EFC55D9-41B3-4C05-8BE0-F66AAC417D18}" srcOrd="4" destOrd="0" presId="urn:microsoft.com/office/officeart/2005/8/layout/vList2"/>
    <dgm:cxn modelId="{5EBA943E-1B62-41B2-B9FA-02814369B1DC}" type="presParOf" srcId="{1937C653-A97A-4EA1-BC18-4D4BF6CB6C2B}" destId="{FAA23794-49A2-4B07-9182-8E0B2081BC7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52B9B-5A6E-4A47-A423-F3866956AB44}">
      <dsp:nvSpPr>
        <dsp:cNvPr id="0" name=""/>
        <dsp:cNvSpPr/>
      </dsp:nvSpPr>
      <dsp:spPr>
        <a:xfrm>
          <a:off x="0" y="38110"/>
          <a:ext cx="9468756" cy="911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Isolate Ribosomes</a:t>
          </a:r>
        </a:p>
      </dsp:txBody>
      <dsp:txXfrm>
        <a:off x="44492" y="82602"/>
        <a:ext cx="9379772" cy="822446"/>
      </dsp:txXfrm>
    </dsp:sp>
    <dsp:sp modelId="{06C8891A-B7DB-4969-A28A-5BF2F810AE51}">
      <dsp:nvSpPr>
        <dsp:cNvPr id="0" name=""/>
        <dsp:cNvSpPr/>
      </dsp:nvSpPr>
      <dsp:spPr>
        <a:xfrm>
          <a:off x="0" y="949540"/>
          <a:ext cx="9468756"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633"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Protocol from Gregory Lab</a:t>
          </a:r>
          <a:endParaRPr lang="en-US" sz="3000" i="1" kern="1200" dirty="0"/>
        </a:p>
      </dsp:txBody>
      <dsp:txXfrm>
        <a:off x="0" y="949540"/>
        <a:ext cx="9468756" cy="629280"/>
      </dsp:txXfrm>
    </dsp:sp>
    <dsp:sp modelId="{2D058322-4D36-41C0-A6EF-D21645EB8AF0}">
      <dsp:nvSpPr>
        <dsp:cNvPr id="0" name=""/>
        <dsp:cNvSpPr/>
      </dsp:nvSpPr>
      <dsp:spPr>
        <a:xfrm>
          <a:off x="0" y="1578820"/>
          <a:ext cx="9468756" cy="911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Analyze by Mass Spec</a:t>
          </a:r>
        </a:p>
      </dsp:txBody>
      <dsp:txXfrm>
        <a:off x="44492" y="1623312"/>
        <a:ext cx="9379772" cy="822446"/>
      </dsp:txXfrm>
    </dsp:sp>
    <dsp:sp modelId="{4A702B05-4CDC-4631-AEE3-7C63B4697895}">
      <dsp:nvSpPr>
        <dsp:cNvPr id="0" name=""/>
        <dsp:cNvSpPr/>
      </dsp:nvSpPr>
      <dsp:spPr>
        <a:xfrm>
          <a:off x="0" y="2490250"/>
          <a:ext cx="9468756"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633" tIns="48260" rIns="270256" bIns="48260" numCol="1" spcCol="1270" anchor="t" anchorCtr="0">
          <a:noAutofit/>
        </a:bodyPr>
        <a:lstStyle/>
        <a:p>
          <a:pPr marL="285750" lvl="1" indent="-285750" algn="l" defTabSz="1333500">
            <a:lnSpc>
              <a:spcPct val="90000"/>
            </a:lnSpc>
            <a:spcBef>
              <a:spcPct val="0"/>
            </a:spcBef>
            <a:spcAft>
              <a:spcPct val="20000"/>
            </a:spcAft>
            <a:buChar char="•"/>
          </a:pPr>
          <a:endParaRPr lang="en-US" sz="3000" kern="1200" dirty="0"/>
        </a:p>
      </dsp:txBody>
      <dsp:txXfrm>
        <a:off x="0" y="2490250"/>
        <a:ext cx="9468756" cy="629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52B9B-5A6E-4A47-A423-F3866956AB44}">
      <dsp:nvSpPr>
        <dsp:cNvPr id="0" name=""/>
        <dsp:cNvSpPr/>
      </dsp:nvSpPr>
      <dsp:spPr>
        <a:xfrm>
          <a:off x="0" y="180531"/>
          <a:ext cx="11480436"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Clone plasmid to overexpress bS21-2-VSVG</a:t>
          </a:r>
        </a:p>
      </dsp:txBody>
      <dsp:txXfrm>
        <a:off x="38638" y="219169"/>
        <a:ext cx="11403160" cy="714229"/>
      </dsp:txXfrm>
    </dsp:sp>
    <dsp:sp modelId="{06C8891A-B7DB-4969-A28A-5BF2F810AE51}">
      <dsp:nvSpPr>
        <dsp:cNvPr id="0" name=""/>
        <dsp:cNvSpPr/>
      </dsp:nvSpPr>
      <dsp:spPr>
        <a:xfrm>
          <a:off x="0" y="972036"/>
          <a:ext cx="11480436"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50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Amplify gene, restriction enzyme digest, ligate into plasmid backbone, transform into </a:t>
          </a:r>
          <a:r>
            <a:rPr lang="en-US" sz="2600" i="1" kern="1200" dirty="0"/>
            <a:t>E. coli, </a:t>
          </a:r>
          <a:r>
            <a:rPr lang="en-US" sz="2600" i="0" kern="1200" dirty="0"/>
            <a:t>miniprep, sequence, electroporate into WT </a:t>
          </a:r>
          <a:r>
            <a:rPr lang="en-US" sz="2600" i="1" kern="1200" dirty="0" err="1"/>
            <a:t>Francisella</a:t>
          </a:r>
          <a:r>
            <a:rPr lang="en-US" sz="2600" i="0" kern="1200" dirty="0"/>
            <a:t> cells</a:t>
          </a:r>
        </a:p>
      </dsp:txBody>
      <dsp:txXfrm>
        <a:off x="0" y="972036"/>
        <a:ext cx="11480436" cy="819720"/>
      </dsp:txXfrm>
    </dsp:sp>
    <dsp:sp modelId="{1B7C149C-F050-47F2-85B9-DC4F1BFC50C4}">
      <dsp:nvSpPr>
        <dsp:cNvPr id="0" name=""/>
        <dsp:cNvSpPr/>
      </dsp:nvSpPr>
      <dsp:spPr>
        <a:xfrm>
          <a:off x="0" y="1791756"/>
          <a:ext cx="11480436"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Chromatin Immunoprecipitation</a:t>
          </a:r>
        </a:p>
      </dsp:txBody>
      <dsp:txXfrm>
        <a:off x="38638" y="1830394"/>
        <a:ext cx="11403160" cy="714229"/>
      </dsp:txXfrm>
    </dsp:sp>
    <dsp:sp modelId="{8E3CF127-8C1C-41F2-9FBF-4B61CC37931D}">
      <dsp:nvSpPr>
        <dsp:cNvPr id="0" name=""/>
        <dsp:cNvSpPr/>
      </dsp:nvSpPr>
      <dsp:spPr>
        <a:xfrm>
          <a:off x="0" y="2583261"/>
          <a:ext cx="11480436" cy="905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50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Optimize sonication</a:t>
          </a:r>
        </a:p>
        <a:p>
          <a:pPr marL="228600" lvl="1" indent="-228600" algn="l" defTabSz="1155700">
            <a:lnSpc>
              <a:spcPct val="90000"/>
            </a:lnSpc>
            <a:spcBef>
              <a:spcPct val="0"/>
            </a:spcBef>
            <a:spcAft>
              <a:spcPct val="20000"/>
            </a:spcAft>
            <a:buChar char="•"/>
          </a:pPr>
          <a:r>
            <a:rPr lang="en-US" sz="2600" kern="1200" dirty="0"/>
            <a:t>Validate </a:t>
          </a:r>
          <a:r>
            <a:rPr lang="en-US" sz="2600" kern="1200" dirty="0" err="1"/>
            <a:t>ChIP</a:t>
          </a:r>
          <a:endParaRPr lang="en-US" sz="2600" kern="1200" dirty="0"/>
        </a:p>
      </dsp:txBody>
      <dsp:txXfrm>
        <a:off x="0" y="2583261"/>
        <a:ext cx="11480436" cy="905107"/>
      </dsp:txXfrm>
    </dsp:sp>
    <dsp:sp modelId="{6EFC55D9-41B3-4C05-8BE0-F66AAC417D18}">
      <dsp:nvSpPr>
        <dsp:cNvPr id="0" name=""/>
        <dsp:cNvSpPr/>
      </dsp:nvSpPr>
      <dsp:spPr>
        <a:xfrm>
          <a:off x="0" y="3488368"/>
          <a:ext cx="11480436"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qPCR</a:t>
          </a:r>
        </a:p>
      </dsp:txBody>
      <dsp:txXfrm>
        <a:off x="38638" y="3527006"/>
        <a:ext cx="11403160" cy="714229"/>
      </dsp:txXfrm>
    </dsp:sp>
    <dsp:sp modelId="{FAA23794-49A2-4B07-9182-8E0B2081BC7E}">
      <dsp:nvSpPr>
        <dsp:cNvPr id="0" name=""/>
        <dsp:cNvSpPr/>
      </dsp:nvSpPr>
      <dsp:spPr>
        <a:xfrm>
          <a:off x="0" y="4279873"/>
          <a:ext cx="11480436"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50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Design primers and validate primer efficiency</a:t>
          </a:r>
        </a:p>
      </dsp:txBody>
      <dsp:txXfrm>
        <a:off x="0" y="4279873"/>
        <a:ext cx="11480436" cy="5464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2CD945FB-B811-4FDB-A1A0-1E97A6133C90}" type="datetimeFigureOut">
              <a:rPr lang="en-US" smtClean="0"/>
              <a:t>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5DC35E36-44CF-41A2-B0A4-F6B5CD6E87AA}" type="slidenum">
              <a:rPr lang="en-US" smtClean="0"/>
              <a:t>‹#›</a:t>
            </a:fld>
            <a:endParaRPr lang="en-US"/>
          </a:p>
        </p:txBody>
      </p:sp>
    </p:spTree>
    <p:extLst>
      <p:ext uri="{BB962C8B-B14F-4D97-AF65-F5344CB8AC3E}">
        <p14:creationId xmlns:p14="http://schemas.microsoft.com/office/powerpoint/2010/main" val="314460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I did my third rotation with Dr. Ramsey and we were looking into the possibility of specialized ribosomes in </a:t>
            </a:r>
            <a:r>
              <a:rPr lang="en-US" dirty="0" err="1"/>
              <a:t>Francisella</a:t>
            </a:r>
            <a:r>
              <a:rPr lang="en-US" dirty="0"/>
              <a:t> </a:t>
            </a:r>
            <a:r>
              <a:rPr lang="en-US" dirty="0" err="1"/>
              <a:t>tularensis</a:t>
            </a:r>
            <a:r>
              <a:rPr lang="en-US" dirty="0"/>
              <a:t>, which are ribosomes that are heterogenous in composition and may have different functions. But first I’m going to tell you a little bit about the bacteria, </a:t>
            </a:r>
            <a:r>
              <a:rPr lang="en-US" dirty="0" err="1"/>
              <a:t>francisella</a:t>
            </a:r>
            <a:r>
              <a:rPr lang="en-US" dirty="0"/>
              <a:t>.</a:t>
            </a:r>
          </a:p>
        </p:txBody>
      </p:sp>
      <p:sp>
        <p:nvSpPr>
          <p:cNvPr id="4" name="Slide Number Placeholder 3"/>
          <p:cNvSpPr>
            <a:spLocks noGrp="1"/>
          </p:cNvSpPr>
          <p:nvPr>
            <p:ph type="sldNum" sz="quarter" idx="5"/>
          </p:nvPr>
        </p:nvSpPr>
        <p:spPr/>
        <p:txBody>
          <a:bodyPr/>
          <a:lstStyle/>
          <a:p>
            <a:fld id="{5DC35E36-44CF-41A2-B0A4-F6B5CD6E87AA}" type="slidenum">
              <a:rPr lang="en-US" smtClean="0"/>
              <a:t>1</a:t>
            </a:fld>
            <a:endParaRPr lang="en-US"/>
          </a:p>
        </p:txBody>
      </p:sp>
    </p:spTree>
    <p:extLst>
      <p:ext uri="{BB962C8B-B14F-4D97-AF65-F5344CB8AC3E}">
        <p14:creationId xmlns:p14="http://schemas.microsoft.com/office/powerpoint/2010/main" val="1948445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I just mentioned, we have to send these ribosomes out and then get those results back. Further down the line, we can develop different strains of </a:t>
            </a:r>
            <a:r>
              <a:rPr lang="en-US" dirty="0" err="1"/>
              <a:t>francisella</a:t>
            </a:r>
            <a:r>
              <a:rPr lang="en-US" dirty="0"/>
              <a:t> that may be missing one or two of the other homologs, or even missing </a:t>
            </a:r>
            <a:r>
              <a:rPr lang="en-US" dirty="0" err="1"/>
              <a:t>mgla</a:t>
            </a:r>
            <a:r>
              <a:rPr lang="en-US" dirty="0"/>
              <a:t> which we believe is activating the transcription of the first and third genes. And then we may also want to develop strains with tags on some of these genes so we can do other experiments on them. And we would also like to do </a:t>
            </a:r>
            <a:r>
              <a:rPr lang="en-US" dirty="0" err="1"/>
              <a:t>cryoEM</a:t>
            </a:r>
            <a:r>
              <a:rPr lang="en-US" dirty="0"/>
              <a:t> to visualize the ribosomes.</a:t>
            </a:r>
          </a:p>
        </p:txBody>
      </p:sp>
      <p:sp>
        <p:nvSpPr>
          <p:cNvPr id="4" name="Slide Number Placeholder 3"/>
          <p:cNvSpPr>
            <a:spLocks noGrp="1"/>
          </p:cNvSpPr>
          <p:nvPr>
            <p:ph type="sldNum" sz="quarter" idx="5"/>
          </p:nvPr>
        </p:nvSpPr>
        <p:spPr/>
        <p:txBody>
          <a:bodyPr/>
          <a:lstStyle/>
          <a:p>
            <a:fld id="{5DC35E36-44CF-41A2-B0A4-F6B5CD6E87AA}" type="slidenum">
              <a:rPr lang="en-US" smtClean="0"/>
              <a:t>10</a:t>
            </a:fld>
            <a:endParaRPr lang="en-US"/>
          </a:p>
        </p:txBody>
      </p:sp>
    </p:spTree>
    <p:extLst>
      <p:ext uri="{BB962C8B-B14F-4D97-AF65-F5344CB8AC3E}">
        <p14:creationId xmlns:p14="http://schemas.microsoft.com/office/powerpoint/2010/main" val="317209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onto the second question we were asking, which was whether we can develop a tool to analyze whether distinct ribosomes are translating different genes. The idea behind this was just a proof of principle, but we wanted to try an approach using </a:t>
            </a:r>
            <a:r>
              <a:rPr lang="en-US" dirty="0" err="1"/>
              <a:t>ChIP</a:t>
            </a:r>
            <a:r>
              <a:rPr lang="en-US" dirty="0"/>
              <a:t>.</a:t>
            </a:r>
          </a:p>
        </p:txBody>
      </p:sp>
      <p:sp>
        <p:nvSpPr>
          <p:cNvPr id="4" name="Slide Number Placeholder 3"/>
          <p:cNvSpPr>
            <a:spLocks noGrp="1"/>
          </p:cNvSpPr>
          <p:nvPr>
            <p:ph type="sldNum" sz="quarter" idx="5"/>
          </p:nvPr>
        </p:nvSpPr>
        <p:spPr/>
        <p:txBody>
          <a:bodyPr/>
          <a:lstStyle/>
          <a:p>
            <a:fld id="{5DC35E36-44CF-41A2-B0A4-F6B5CD6E87AA}" type="slidenum">
              <a:rPr lang="en-US" smtClean="0"/>
              <a:t>11</a:t>
            </a:fld>
            <a:endParaRPr lang="en-US"/>
          </a:p>
        </p:txBody>
      </p:sp>
    </p:spTree>
    <p:extLst>
      <p:ext uri="{BB962C8B-B14F-4D97-AF65-F5344CB8AC3E}">
        <p14:creationId xmlns:p14="http://schemas.microsoft.com/office/powerpoint/2010/main" val="161782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brief overview of how chip works. You add formaldehyde to crosslink proteins to your DNA, so in this case our protein of interest is rpsU2, but many other proteins are also crosslinked in this process. Then we sonicate the cells to lyse them and shear the DNA so it’s broken into all these pieces, and these are just other proteins that are attached to fragments of DNA. Then you use beads with an antibody for your protein of interest, so our rpsU2 was tagged with VSVG so we used anti-VSVG beads, and this allows us to separate out only the DNA that is linked to our protein. Then we reverse the crosslink so that we are able to purify out the DNA, and we analyze that using qPCR or sequencing.</a:t>
            </a:r>
          </a:p>
        </p:txBody>
      </p:sp>
      <p:sp>
        <p:nvSpPr>
          <p:cNvPr id="4" name="Slide Number Placeholder 3"/>
          <p:cNvSpPr>
            <a:spLocks noGrp="1"/>
          </p:cNvSpPr>
          <p:nvPr>
            <p:ph type="sldNum" sz="quarter" idx="5"/>
          </p:nvPr>
        </p:nvSpPr>
        <p:spPr/>
        <p:txBody>
          <a:bodyPr/>
          <a:lstStyle/>
          <a:p>
            <a:fld id="{5DC35E36-44CF-41A2-B0A4-F6B5CD6E87AA}" type="slidenum">
              <a:rPr lang="en-US" smtClean="0"/>
              <a:t>12</a:t>
            </a:fld>
            <a:endParaRPr lang="en-US"/>
          </a:p>
        </p:txBody>
      </p:sp>
    </p:spTree>
    <p:extLst>
      <p:ext uri="{BB962C8B-B14F-4D97-AF65-F5344CB8AC3E}">
        <p14:creationId xmlns:p14="http://schemas.microsoft.com/office/powerpoint/2010/main" val="1376679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precise approach we are using is something that Dr. Ramsey assisted in developing in her previous lab to look at a chaperone protein called </a:t>
            </a:r>
            <a:r>
              <a:rPr lang="en-US" dirty="0" err="1"/>
              <a:t>Hfq</a:t>
            </a:r>
            <a:r>
              <a:rPr lang="en-US" dirty="0"/>
              <a:t>, and we believe can be used to identify a number of co-transcriptional activities of proteins. Under normal circumstances, </a:t>
            </a:r>
            <a:r>
              <a:rPr lang="en-US" dirty="0" err="1"/>
              <a:t>Hfq</a:t>
            </a:r>
            <a:r>
              <a:rPr lang="en-US" dirty="0"/>
              <a:t> is binding to mRNA as it’s being made by RNA polymerase, and is therefore close enough to the promoter region of DNA to be crosslinked there.</a:t>
            </a:r>
          </a:p>
          <a:p>
            <a:r>
              <a:rPr lang="en-US" dirty="0"/>
              <a:t>At a number of different genes, you see specific enrichment of </a:t>
            </a:r>
            <a:r>
              <a:rPr lang="en-US" dirty="0" err="1"/>
              <a:t>Hfq</a:t>
            </a:r>
            <a:r>
              <a:rPr lang="en-US" dirty="0"/>
              <a:t> at the promoter region.</a:t>
            </a:r>
          </a:p>
          <a:p>
            <a:r>
              <a:rPr lang="en-US" dirty="0"/>
              <a:t>Rifampicin is an antibiotic that effectively stops transcription, so when rifampicin is added to a culture, transcription does not proceed, and you would expect to see less presence of associated proteins like </a:t>
            </a:r>
            <a:r>
              <a:rPr lang="en-US" dirty="0" err="1"/>
              <a:t>Hfq</a:t>
            </a:r>
            <a:r>
              <a:rPr lang="en-US" dirty="0"/>
              <a:t> at the promoter region. </a:t>
            </a:r>
          </a:p>
          <a:p>
            <a:r>
              <a:rPr lang="en-US" dirty="0"/>
              <a:t>You can now see when compared to rifampicin treated cells, the difference in </a:t>
            </a:r>
            <a:r>
              <a:rPr lang="en-US" dirty="0" err="1"/>
              <a:t>Hfq</a:t>
            </a:r>
            <a:r>
              <a:rPr lang="en-US" dirty="0"/>
              <a:t> enrichment at these genes is significant.</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13</a:t>
            </a:fld>
            <a:endParaRPr lang="en-US"/>
          </a:p>
        </p:txBody>
      </p:sp>
    </p:spTree>
    <p:extLst>
      <p:ext uri="{BB962C8B-B14F-4D97-AF65-F5344CB8AC3E}">
        <p14:creationId xmlns:p14="http://schemas.microsoft.com/office/powerpoint/2010/main" val="2393551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thought we might be able to apply this same concept to study ribosomes. Because ribosomes act co-transcriptionally, without rifampicin, we expect to see nascent mRNA and the ribosome fairly close to the start of a protein-coding gene. But when we add rifampicin, we expect to not necessarily see the ribosome close to our gene of interest or active translation of a protein. For this process, we are going to use the second homolog of bS21 because it is the most abundant and likely the easiest to work with, and if we can prove this process works, we will try it on the other homologs.</a:t>
            </a:r>
          </a:p>
        </p:txBody>
      </p:sp>
      <p:sp>
        <p:nvSpPr>
          <p:cNvPr id="4" name="Slide Number Placeholder 3"/>
          <p:cNvSpPr>
            <a:spLocks noGrp="1"/>
          </p:cNvSpPr>
          <p:nvPr>
            <p:ph type="sldNum" sz="quarter" idx="5"/>
          </p:nvPr>
        </p:nvSpPr>
        <p:spPr/>
        <p:txBody>
          <a:bodyPr/>
          <a:lstStyle/>
          <a:p>
            <a:fld id="{5DC35E36-44CF-41A2-B0A4-F6B5CD6E87AA}" type="slidenum">
              <a:rPr lang="en-US" smtClean="0"/>
              <a:t>14</a:t>
            </a:fld>
            <a:endParaRPr lang="en-US"/>
          </a:p>
        </p:txBody>
      </p:sp>
    </p:spTree>
    <p:extLst>
      <p:ext uri="{BB962C8B-B14F-4D97-AF65-F5344CB8AC3E}">
        <p14:creationId xmlns:p14="http://schemas.microsoft.com/office/powerpoint/2010/main" val="2529589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test this at both a protein coding gene where we anticipate seeing ribosomes, and a non-protein coding region of DNA. Our expectation is that we see specific enrichment at the protein coding region only, without rifampicin. At the non-protein coding gene, or in the presence of rifampicin, we do not anticipate specific enrichment.</a:t>
            </a:r>
          </a:p>
        </p:txBody>
      </p:sp>
      <p:sp>
        <p:nvSpPr>
          <p:cNvPr id="4" name="Slide Number Placeholder 3"/>
          <p:cNvSpPr>
            <a:spLocks noGrp="1"/>
          </p:cNvSpPr>
          <p:nvPr>
            <p:ph type="sldNum" sz="quarter" idx="5"/>
          </p:nvPr>
        </p:nvSpPr>
        <p:spPr/>
        <p:txBody>
          <a:bodyPr/>
          <a:lstStyle/>
          <a:p>
            <a:fld id="{5DC35E36-44CF-41A2-B0A4-F6B5CD6E87AA}" type="slidenum">
              <a:rPr lang="en-US" smtClean="0"/>
              <a:t>15</a:t>
            </a:fld>
            <a:endParaRPr lang="en-US"/>
          </a:p>
        </p:txBody>
      </p:sp>
    </p:spTree>
    <p:extLst>
      <p:ext uri="{BB962C8B-B14F-4D97-AF65-F5344CB8AC3E}">
        <p14:creationId xmlns:p14="http://schemas.microsoft.com/office/powerpoint/2010/main" val="85035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accomplish this I first had to clone a plasmid to overexpress the second bS21 homolog. I did successfully do this and electroporate them into WT </a:t>
            </a:r>
            <a:r>
              <a:rPr lang="en-US" dirty="0" err="1"/>
              <a:t>francisella</a:t>
            </a:r>
            <a:r>
              <a:rPr lang="en-US" dirty="0"/>
              <a:t> cells. For the sake of time I won’t go too much into this process.</a:t>
            </a:r>
          </a:p>
          <a:p>
            <a:r>
              <a:rPr lang="en-US" dirty="0"/>
              <a:t>Then we had to set up the </a:t>
            </a:r>
            <a:r>
              <a:rPr lang="en-US" dirty="0" err="1"/>
              <a:t>ChIP</a:t>
            </a:r>
            <a:r>
              <a:rPr lang="en-US" dirty="0"/>
              <a:t> experiment. Since </a:t>
            </a:r>
            <a:r>
              <a:rPr lang="en-US" dirty="0" err="1"/>
              <a:t>ChIP</a:t>
            </a:r>
            <a:r>
              <a:rPr lang="en-US" dirty="0"/>
              <a:t> has never been done in this new Ramsey lab before, I had to optimize the sonication procedure, then I  validated the </a:t>
            </a:r>
            <a:r>
              <a:rPr lang="en-US" dirty="0" err="1"/>
              <a:t>ChIP</a:t>
            </a:r>
            <a:r>
              <a:rPr lang="en-US" dirty="0"/>
              <a:t> protocol with another short experiment. We are using qPCR to analyze relative enrichment of </a:t>
            </a:r>
            <a:r>
              <a:rPr lang="en-US" dirty="0" err="1"/>
              <a:t>ChIPped</a:t>
            </a:r>
            <a:r>
              <a:rPr lang="en-US" dirty="0"/>
              <a:t> DNA at different locations, so I had to validate primer efficiencies for our protein-coding and non-protein coding regions.</a:t>
            </a:r>
          </a:p>
        </p:txBody>
      </p:sp>
      <p:sp>
        <p:nvSpPr>
          <p:cNvPr id="4" name="Slide Number Placeholder 3"/>
          <p:cNvSpPr>
            <a:spLocks noGrp="1"/>
          </p:cNvSpPr>
          <p:nvPr>
            <p:ph type="sldNum" sz="quarter" idx="5"/>
          </p:nvPr>
        </p:nvSpPr>
        <p:spPr/>
        <p:txBody>
          <a:bodyPr/>
          <a:lstStyle/>
          <a:p>
            <a:fld id="{5DC35E36-44CF-41A2-B0A4-F6B5CD6E87AA}" type="slidenum">
              <a:rPr lang="en-US" smtClean="0"/>
              <a:t>16</a:t>
            </a:fld>
            <a:endParaRPr lang="en-US"/>
          </a:p>
        </p:txBody>
      </p:sp>
    </p:spTree>
    <p:extLst>
      <p:ext uri="{BB962C8B-B14F-4D97-AF65-F5344CB8AC3E}">
        <p14:creationId xmlns:p14="http://schemas.microsoft.com/office/powerpoint/2010/main" val="2502242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borrowing the Howlett lab </a:t>
            </a:r>
            <a:r>
              <a:rPr lang="en-US" dirty="0" err="1"/>
              <a:t>sonicator</a:t>
            </a:r>
            <a:r>
              <a:rPr lang="en-US" dirty="0"/>
              <a:t> and hadn’t used it before, so one of the first things I had to do was optimize the sonication protocol by trying a range of different cycle numbers, and I found that 36 cycles gave us the highest yield of DNA and successful fragmentation, as you can see this smear, indicating that our DNA was broken into lots of pieces, all less than 1 kb.</a:t>
            </a:r>
          </a:p>
        </p:txBody>
      </p:sp>
      <p:sp>
        <p:nvSpPr>
          <p:cNvPr id="4" name="Slide Number Placeholder 3"/>
          <p:cNvSpPr>
            <a:spLocks noGrp="1"/>
          </p:cNvSpPr>
          <p:nvPr>
            <p:ph type="sldNum" sz="quarter" idx="5"/>
          </p:nvPr>
        </p:nvSpPr>
        <p:spPr/>
        <p:txBody>
          <a:bodyPr/>
          <a:lstStyle/>
          <a:p>
            <a:fld id="{5DC35E36-44CF-41A2-B0A4-F6B5CD6E87AA}" type="slidenum">
              <a:rPr lang="en-US" smtClean="0"/>
              <a:t>17</a:t>
            </a:fld>
            <a:endParaRPr lang="en-US"/>
          </a:p>
        </p:txBody>
      </p:sp>
    </p:spTree>
    <p:extLst>
      <p:ext uri="{BB962C8B-B14F-4D97-AF65-F5344CB8AC3E}">
        <p14:creationId xmlns:p14="http://schemas.microsoft.com/office/powerpoint/2010/main" val="3293891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had to determine highly efficient primers to use for our qPCR experiment. So I designed a whole bunch of primers and ran them with different DNA concentrations to see how effectively they replicated the DNA. And we were hoping to find somewhere between 1.8 and 2.0 efficiency, which indicates that for every cycle, there are about 2 PCR products. And we found pretty good primers for both of our regions. Our protein coding gene is FTL_1364, it is a transcriptional regulator that is very highly transcribed and translated, and our non-protein coding control, which was 23s rRNA.</a:t>
            </a:r>
          </a:p>
        </p:txBody>
      </p:sp>
      <p:sp>
        <p:nvSpPr>
          <p:cNvPr id="4" name="Slide Number Placeholder 3"/>
          <p:cNvSpPr>
            <a:spLocks noGrp="1"/>
          </p:cNvSpPr>
          <p:nvPr>
            <p:ph type="sldNum" sz="quarter" idx="5"/>
          </p:nvPr>
        </p:nvSpPr>
        <p:spPr/>
        <p:txBody>
          <a:bodyPr/>
          <a:lstStyle/>
          <a:p>
            <a:fld id="{5DC35E36-44CF-41A2-B0A4-F6B5CD6E87AA}" type="slidenum">
              <a:rPr lang="en-US" smtClean="0"/>
              <a:t>18</a:t>
            </a:fld>
            <a:endParaRPr lang="en-US"/>
          </a:p>
        </p:txBody>
      </p:sp>
    </p:spTree>
    <p:extLst>
      <p:ext uri="{BB962C8B-B14F-4D97-AF65-F5344CB8AC3E}">
        <p14:creationId xmlns:p14="http://schemas.microsoft.com/office/powerpoint/2010/main" val="4112637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wanted to validate the </a:t>
            </a:r>
            <a:r>
              <a:rPr lang="en-US" dirty="0" err="1"/>
              <a:t>ChIP</a:t>
            </a:r>
            <a:r>
              <a:rPr lang="en-US" dirty="0"/>
              <a:t> protocol with a different short experiment, using a protein known to associate with a particular region, using previously optimized primers. In this case, I immunoprecipitated a protein called </a:t>
            </a:r>
            <a:r>
              <a:rPr lang="en-US" dirty="0" err="1"/>
              <a:t>pmra</a:t>
            </a:r>
            <a:r>
              <a:rPr lang="en-US" dirty="0"/>
              <a:t> which has been shown by Ramsey and Dove to associate at the promoter of a gene called </a:t>
            </a:r>
            <a:r>
              <a:rPr lang="en-US" dirty="0" err="1"/>
              <a:t>priM</a:t>
            </a:r>
            <a:r>
              <a:rPr lang="en-US" dirty="0"/>
              <a:t>. And I compared that to another gene, tul4, which is known to not have specific enrichment of </a:t>
            </a:r>
            <a:r>
              <a:rPr lang="en-US" dirty="0" err="1"/>
              <a:t>pmra</a:t>
            </a:r>
            <a:r>
              <a:rPr lang="en-US" dirty="0"/>
              <a:t>. </a:t>
            </a:r>
          </a:p>
          <a:p>
            <a:r>
              <a:rPr lang="en-US" dirty="0"/>
              <a:t>So after going through the whole chip protocol with qPCR, I was able to find a 10-fold enrichment at </a:t>
            </a:r>
            <a:r>
              <a:rPr lang="en-US" dirty="0" err="1"/>
              <a:t>priM</a:t>
            </a:r>
            <a:r>
              <a:rPr lang="en-US" dirty="0"/>
              <a:t> compared to the control. So that’s great, it doesn’t really tell us anything we didn’t already know, but it means that I can get to </a:t>
            </a:r>
            <a:r>
              <a:rPr lang="en-US" dirty="0" err="1"/>
              <a:t>ChIP</a:t>
            </a:r>
            <a:r>
              <a:rPr lang="en-US" dirty="0"/>
              <a:t> to work!</a:t>
            </a:r>
          </a:p>
        </p:txBody>
      </p:sp>
      <p:sp>
        <p:nvSpPr>
          <p:cNvPr id="4" name="Slide Number Placeholder 3"/>
          <p:cNvSpPr>
            <a:spLocks noGrp="1"/>
          </p:cNvSpPr>
          <p:nvPr>
            <p:ph type="sldNum" sz="quarter" idx="5"/>
          </p:nvPr>
        </p:nvSpPr>
        <p:spPr/>
        <p:txBody>
          <a:bodyPr/>
          <a:lstStyle/>
          <a:p>
            <a:fld id="{5DC35E36-44CF-41A2-B0A4-F6B5CD6E87AA}" type="slidenum">
              <a:rPr lang="en-US" smtClean="0"/>
              <a:t>19</a:t>
            </a:fld>
            <a:endParaRPr lang="en-US"/>
          </a:p>
        </p:txBody>
      </p:sp>
    </p:spTree>
    <p:extLst>
      <p:ext uri="{BB962C8B-B14F-4D97-AF65-F5344CB8AC3E}">
        <p14:creationId xmlns:p14="http://schemas.microsoft.com/office/powerpoint/2010/main" val="21687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Francisella</a:t>
            </a:r>
            <a:r>
              <a:rPr lang="en-US" dirty="0"/>
              <a:t> is a gram -, facultative intracellular bacteria. It is pathogenic and causes a disease called tularemia, which can take a number of forms based on the route of infection. If infection is via the skin like through a mosquito or tick bite, it produces the </a:t>
            </a:r>
            <a:r>
              <a:rPr lang="en-US" dirty="0" err="1"/>
              <a:t>ulceroglandular</a:t>
            </a:r>
            <a:r>
              <a:rPr lang="en-US" dirty="0"/>
              <a:t> form of the disease, or if infection is by breathing in the bacteria, it causes the respiratory form, which can be fatal. </a:t>
            </a:r>
          </a:p>
          <a:p>
            <a:r>
              <a:rPr lang="en-US" dirty="0"/>
              <a:t>There are a large number of hosts and vectors including ticks, mosquitos, horse flies, rabbits, and a number of other rodents. It can also be water-borne, which makes understanding its epidemiology rather complex.</a:t>
            </a:r>
          </a:p>
          <a:p>
            <a:r>
              <a:rPr lang="en-US" dirty="0"/>
              <a:t>It is highly infectious with as few as 10 organisms able to cause the disease, and for this reason, along with the fact that it is potentially lethal, that it is considered as a potential bioweapon. This image here is colored so that the </a:t>
            </a:r>
            <a:r>
              <a:rPr lang="en-US" dirty="0" err="1"/>
              <a:t>francisella</a:t>
            </a:r>
            <a:r>
              <a:rPr lang="en-US" dirty="0"/>
              <a:t> are blue and are in a yellow macrophage, and you can clearly see that a ton of organisms replicate in a single host cell.</a:t>
            </a:r>
          </a:p>
          <a:p>
            <a:r>
              <a:rPr lang="en-US" dirty="0"/>
              <a:t>Luckily we don’t have to work with the pathogenic form because there is a live vaccine strain that we can work with in the lab. </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2</a:t>
            </a:fld>
            <a:endParaRPr lang="en-US"/>
          </a:p>
        </p:txBody>
      </p:sp>
    </p:spTree>
    <p:extLst>
      <p:ext uri="{BB962C8B-B14F-4D97-AF65-F5344CB8AC3E}">
        <p14:creationId xmlns:p14="http://schemas.microsoft.com/office/powerpoint/2010/main" val="3023260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we had our protocol optimized, we actually ran the experiment with and without rifampicin in the cells with our plasmid that is overproducing the second homolog of bS21, and I have a reminder of what we expected to see up here. </a:t>
            </a:r>
          </a:p>
          <a:p>
            <a:r>
              <a:rPr lang="en-US" dirty="0"/>
              <a:t>These are our results, normalized to the amount of DNA we recovered at each locus in the absence of rif comparing to with rif, and with the –rif samples set to 1. What we found is that we don’t see a difference at our protein coding gene ftl_1364. What’s notable is that we see a significant decrease of immunoprecipitated DNA at the 23s gene in the presence of rif. We just got these results so we are still trying to interpret them, because they were not what we expected. But this may reflect that the 23s region is a poor control because we may have nonspecifically immunoprecipitated lots of this gene when there are many proteins involved in transcribing the 23s gene, and the nonspecific immunoprecipitation of this gene may be less when there is no transcription of this gene. </a:t>
            </a:r>
          </a:p>
        </p:txBody>
      </p:sp>
      <p:sp>
        <p:nvSpPr>
          <p:cNvPr id="4" name="Slide Number Placeholder 3"/>
          <p:cNvSpPr>
            <a:spLocks noGrp="1"/>
          </p:cNvSpPr>
          <p:nvPr>
            <p:ph type="sldNum" sz="quarter" idx="5"/>
          </p:nvPr>
        </p:nvSpPr>
        <p:spPr/>
        <p:txBody>
          <a:bodyPr/>
          <a:lstStyle/>
          <a:p>
            <a:fld id="{5DC35E36-44CF-41A2-B0A4-F6B5CD6E87AA}" type="slidenum">
              <a:rPr lang="en-US" smtClean="0"/>
              <a:t>20</a:t>
            </a:fld>
            <a:endParaRPr lang="en-US"/>
          </a:p>
        </p:txBody>
      </p:sp>
    </p:spTree>
    <p:extLst>
      <p:ext uri="{BB962C8B-B14F-4D97-AF65-F5344CB8AC3E}">
        <p14:creationId xmlns:p14="http://schemas.microsoft.com/office/powerpoint/2010/main" val="2348038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 think the control wasn’t the best choice, the logical next step for this project would be to develop a different control. In this case, instead of comparing one gene to a totally different gene, we could develop a strain of </a:t>
            </a:r>
            <a:r>
              <a:rPr lang="en-US" dirty="0" err="1"/>
              <a:t>francisella</a:t>
            </a:r>
            <a:r>
              <a:rPr lang="en-US" dirty="0"/>
              <a:t> that is lacking the FTL_1364 ribosomal binding site, because we would expect to see fewer ribosomes there, and it would be comparing to a control that should have the same level of nonspecific binding.</a:t>
            </a:r>
          </a:p>
          <a:p>
            <a:r>
              <a:rPr lang="en-US" dirty="0"/>
              <a:t>Another idea would be to add another immunoprecipitation step ton include RNA polymerase. Right now we might be pulling down any number of ribosomes since they generally work as a polysome, but if we first precipitate using IgG beads for Tap-tagged RNA polymerase, then we use the anti-VSVG beads, we should be more accurately pulling down only ribosomal proteins that are in close association with RNA polymerase, and therefore more likely to be at the start of a gene.</a:t>
            </a:r>
          </a:p>
          <a:p>
            <a:r>
              <a:rPr lang="en-US" dirty="0"/>
              <a:t>And finally, we may be taking the totally wrong approach on this. </a:t>
            </a:r>
            <a:r>
              <a:rPr lang="en-US" dirty="0" err="1"/>
              <a:t>ChIP</a:t>
            </a:r>
            <a:r>
              <a:rPr lang="en-US" dirty="0"/>
              <a:t> is one way to try to answer this question, but a very different approach may be to develop strains with only one homolog, then do ribosome profiling and next generation sequencing to see if these distinct ribosomes are associating with different mRNA species. </a:t>
            </a:r>
          </a:p>
        </p:txBody>
      </p:sp>
      <p:sp>
        <p:nvSpPr>
          <p:cNvPr id="4" name="Slide Number Placeholder 3"/>
          <p:cNvSpPr>
            <a:spLocks noGrp="1"/>
          </p:cNvSpPr>
          <p:nvPr>
            <p:ph type="sldNum" sz="quarter" idx="5"/>
          </p:nvPr>
        </p:nvSpPr>
        <p:spPr/>
        <p:txBody>
          <a:bodyPr/>
          <a:lstStyle/>
          <a:p>
            <a:fld id="{5DC35E36-44CF-41A2-B0A4-F6B5CD6E87AA}" type="slidenum">
              <a:rPr lang="en-US" smtClean="0"/>
              <a:t>21</a:t>
            </a:fld>
            <a:endParaRPr lang="en-US"/>
          </a:p>
        </p:txBody>
      </p:sp>
    </p:spTree>
    <p:extLst>
      <p:ext uri="{BB962C8B-B14F-4D97-AF65-F5344CB8AC3E}">
        <p14:creationId xmlns:p14="http://schemas.microsoft.com/office/powerpoint/2010/main" val="2799766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a ton of help working on this project, in particular thank you to Dr. Ramsey, the other students in the Ramsey lab, Janet in the sequencing center. Dr. Gregory and his lab were incredibly helpful with the ribosome purification. And then Dr. Howlett and Dr. </a:t>
            </a:r>
            <a:r>
              <a:rPr lang="en-US" dirty="0" err="1"/>
              <a:t>Camberg</a:t>
            </a:r>
            <a:r>
              <a:rPr lang="en-US" dirty="0"/>
              <a:t> for allowing us to use the </a:t>
            </a:r>
            <a:r>
              <a:rPr lang="en-US" dirty="0" err="1"/>
              <a:t>sonicator</a:t>
            </a:r>
            <a:r>
              <a:rPr lang="en-US" dirty="0"/>
              <a:t> and French press.</a:t>
            </a:r>
          </a:p>
          <a:p>
            <a:pPr marL="0" indent="0" defTabSz="881390">
              <a:buFontTx/>
              <a:buNone/>
            </a:pPr>
            <a:endParaRPr lang="en-US" dirty="0"/>
          </a:p>
          <a:p>
            <a:pPr marL="165261" indent="-165261">
              <a:buFontTx/>
              <a:buChar char="-"/>
            </a:pPr>
            <a:endParaRPr lang="en-US" dirty="0"/>
          </a:p>
          <a:p>
            <a:pPr marL="165261" indent="-165261">
              <a:buFontTx/>
              <a:buChar char="-"/>
            </a:pPr>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22</a:t>
            </a:fld>
            <a:endParaRPr lang="en-US"/>
          </a:p>
        </p:txBody>
      </p:sp>
    </p:spTree>
    <p:extLst>
      <p:ext uri="{BB962C8B-B14F-4D97-AF65-F5344CB8AC3E}">
        <p14:creationId xmlns:p14="http://schemas.microsoft.com/office/powerpoint/2010/main" val="3607904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questions </a:t>
            </a:r>
          </a:p>
          <a:p>
            <a:pPr marL="165261" indent="-165261">
              <a:buFontTx/>
              <a:buChar char="-"/>
            </a:pPr>
            <a:r>
              <a:rPr lang="en-US" dirty="0"/>
              <a:t>No other rib proteins with homologs in </a:t>
            </a:r>
            <a:r>
              <a:rPr lang="en-US" dirty="0" err="1"/>
              <a:t>francisella</a:t>
            </a:r>
            <a:r>
              <a:rPr lang="en-US" dirty="0"/>
              <a:t>.</a:t>
            </a:r>
          </a:p>
          <a:p>
            <a:pPr marL="165261" indent="-165261">
              <a:buFontTx/>
              <a:buChar char="-"/>
            </a:pPr>
            <a:r>
              <a:rPr lang="en-US" dirty="0"/>
              <a:t>In Tb, specialized ribosomal proteins alter based on presence of zinc.</a:t>
            </a:r>
          </a:p>
          <a:p>
            <a:pPr marL="165261" indent="-165261">
              <a:buFontTx/>
              <a:buChar char="-"/>
            </a:pPr>
            <a:r>
              <a:rPr lang="en-US" dirty="0"/>
              <a:t>55 ribosomal proteins in e. coli</a:t>
            </a:r>
          </a:p>
          <a:p>
            <a:pPr marL="165261" indent="-165261">
              <a:buFontTx/>
              <a:buChar char="-"/>
            </a:pPr>
            <a:r>
              <a:rPr lang="en-US" dirty="0" err="1"/>
              <a:t>HipB</a:t>
            </a:r>
            <a:r>
              <a:rPr lang="en-US" dirty="0"/>
              <a:t> – site specific DNA binding protein</a:t>
            </a:r>
          </a:p>
          <a:p>
            <a:pPr marL="165261" indent="-165261">
              <a:buFontTx/>
              <a:buChar char="-"/>
            </a:pPr>
            <a:r>
              <a:rPr lang="en-US" dirty="0"/>
              <a:t>Error bars – duplicate not triplicate, first time doing this.</a:t>
            </a:r>
          </a:p>
          <a:p>
            <a:pPr marL="165261" indent="-165261" defTabSz="881390">
              <a:buFontTx/>
              <a:buChar char="-"/>
            </a:pPr>
            <a:r>
              <a:rPr lang="en-US" dirty="0"/>
              <a:t>Rifampicin binding to the B subunit of RNA polymerase, thereby deactivating it.</a:t>
            </a:r>
          </a:p>
          <a:p>
            <a:pPr marL="165261" indent="-165261" defTabSz="881390">
              <a:buFontTx/>
              <a:buChar char="-"/>
            </a:pPr>
            <a:r>
              <a:rPr lang="en-US" dirty="0" err="1"/>
              <a:t>Holartica</a:t>
            </a:r>
            <a:r>
              <a:rPr lang="en-US" dirty="0"/>
              <a:t> = less virulent, can be water-borne or respiratory</a:t>
            </a:r>
          </a:p>
          <a:p>
            <a:pPr marL="165261" indent="-165261" defTabSz="881390">
              <a:buFontTx/>
              <a:buChar char="-"/>
            </a:pPr>
            <a:r>
              <a:rPr lang="en-US" dirty="0"/>
              <a:t>Did you check if the gene we introduced is being made into protein? NO but we want to if we have time, just run it on a gel and use the VSVG antibody</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23</a:t>
            </a:fld>
            <a:endParaRPr lang="en-US"/>
          </a:p>
        </p:txBody>
      </p:sp>
    </p:spTree>
    <p:extLst>
      <p:ext uri="{BB962C8B-B14F-4D97-AF65-F5344CB8AC3E}">
        <p14:creationId xmlns:p14="http://schemas.microsoft.com/office/powerpoint/2010/main" val="2743023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brief overview of the ribosome purification. You basically grow up your cells and create a pellet. Since we only want rRNA and proteins we add </a:t>
            </a:r>
            <a:r>
              <a:rPr lang="en-US" dirty="0" err="1"/>
              <a:t>DNAse</a:t>
            </a:r>
            <a:r>
              <a:rPr lang="en-US" dirty="0"/>
              <a:t> to chop up any DNA. Then we lyse our cells using the French Press. We remove cell debris by pelleting, then layer the supernatant on a sucrose cushion and spin that down, which is when you should be able to see your ribosome pellet at the bottom, but there are usually still some lipid membranes present, so we wash that pellet and repeat with a higher sucrose concentration. We again spin down so that resulting pellet should be our purified ribosomes. We can use this protocol with a wide variety of strains that have different </a:t>
            </a:r>
            <a:r>
              <a:rPr lang="en-US" dirty="0" err="1"/>
              <a:t>rpsU</a:t>
            </a:r>
            <a:r>
              <a:rPr lang="en-US" dirty="0"/>
              <a:t> genes. In this case we used two strains of interest, the wild type </a:t>
            </a:r>
            <a:r>
              <a:rPr lang="en-US" dirty="0" err="1"/>
              <a:t>francisella</a:t>
            </a:r>
            <a:r>
              <a:rPr lang="en-US" dirty="0"/>
              <a:t> cells, and a strain that is missing the first </a:t>
            </a:r>
            <a:r>
              <a:rPr lang="en-US" dirty="0" err="1"/>
              <a:t>rpsU</a:t>
            </a:r>
            <a:r>
              <a:rPr lang="en-US" dirty="0"/>
              <a:t> homolog, so delta rpsU1.</a:t>
            </a:r>
          </a:p>
        </p:txBody>
      </p:sp>
      <p:sp>
        <p:nvSpPr>
          <p:cNvPr id="4" name="Slide Number Placeholder 3"/>
          <p:cNvSpPr>
            <a:spLocks noGrp="1"/>
          </p:cNvSpPr>
          <p:nvPr>
            <p:ph type="sldNum" sz="quarter" idx="5"/>
          </p:nvPr>
        </p:nvSpPr>
        <p:spPr/>
        <p:txBody>
          <a:bodyPr/>
          <a:lstStyle/>
          <a:p>
            <a:fld id="{5DC35E36-44CF-41A2-B0A4-F6B5CD6E87AA}" type="slidenum">
              <a:rPr lang="en-US" smtClean="0"/>
              <a:t>24</a:t>
            </a:fld>
            <a:endParaRPr lang="en-US"/>
          </a:p>
        </p:txBody>
      </p:sp>
    </p:spTree>
    <p:extLst>
      <p:ext uri="{BB962C8B-B14F-4D97-AF65-F5344CB8AC3E}">
        <p14:creationId xmlns:p14="http://schemas.microsoft.com/office/powerpoint/2010/main" val="1579460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sure most of you are familiar with cloning a plasmid, but I’ll just give a brief summary for those who don’t do it very often. We amplified our rpsU2 gene using PCR then used restriction enzymes </a:t>
            </a:r>
            <a:r>
              <a:rPr lang="en-US" dirty="0" err="1"/>
              <a:t>EcoRI</a:t>
            </a:r>
            <a:r>
              <a:rPr lang="en-US" dirty="0"/>
              <a:t> and </a:t>
            </a:r>
            <a:r>
              <a:rPr lang="en-US" dirty="0" err="1"/>
              <a:t>NotI</a:t>
            </a:r>
            <a:r>
              <a:rPr lang="en-US" dirty="0"/>
              <a:t> to cut both the PCR product and the plasmid backbone so we could ligate the two together. Then we transformed the new plasmid into E. coli. Those were then plated on kanamycin and because the plasmid backbone has an antibiotic resistance gene incorporated, only the cells that took up the plasmid should grow. We then cultured single colonies, purified the DNA, and confirmed that we had our insert using Sanger sequencing.</a:t>
            </a:r>
          </a:p>
        </p:txBody>
      </p:sp>
      <p:sp>
        <p:nvSpPr>
          <p:cNvPr id="4" name="Slide Number Placeholder 3"/>
          <p:cNvSpPr>
            <a:spLocks noGrp="1"/>
          </p:cNvSpPr>
          <p:nvPr>
            <p:ph type="sldNum" sz="quarter" idx="5"/>
          </p:nvPr>
        </p:nvSpPr>
        <p:spPr/>
        <p:txBody>
          <a:bodyPr/>
          <a:lstStyle/>
          <a:p>
            <a:fld id="{5DC35E36-44CF-41A2-B0A4-F6B5CD6E87AA}" type="slidenum">
              <a:rPr lang="en-US" smtClean="0"/>
              <a:t>25</a:t>
            </a:fld>
            <a:endParaRPr lang="en-US"/>
          </a:p>
        </p:txBody>
      </p:sp>
    </p:spTree>
    <p:extLst>
      <p:ext uri="{BB962C8B-B14F-4D97-AF65-F5344CB8AC3E}">
        <p14:creationId xmlns:p14="http://schemas.microsoft.com/office/powerpoint/2010/main" val="1235066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aspect of F. </a:t>
            </a:r>
            <a:r>
              <a:rPr lang="en-US" dirty="0" err="1"/>
              <a:t>tularensis</a:t>
            </a:r>
            <a:r>
              <a:rPr lang="en-US" dirty="0"/>
              <a:t> that I have been looking into is the </a:t>
            </a:r>
            <a:r>
              <a:rPr lang="en-US" dirty="0" err="1"/>
              <a:t>possibliyt</a:t>
            </a:r>
            <a:r>
              <a:rPr lang="en-US" dirty="0"/>
              <a:t> of specialized ribosomes in this species. Specialized ribosomes are basically different forms of ribosomes that may appear either because of alteration is ribosomal proteins, heterogeneity in rRNA itself, or differences in post-translational modification of ribosomal proteins. In many cases, it is because there are paralogs of certain proteins that may be expressed at different times in the life cycle as with this example here, where the early stages only have one paralog expressed but later stages have multiple proteins. In humans we also see this in different tissues, so testis and prostate cells express a paralog of RPS4Y that we don’t see expressed in somatic cells.</a:t>
            </a:r>
          </a:p>
        </p:txBody>
      </p:sp>
      <p:sp>
        <p:nvSpPr>
          <p:cNvPr id="4" name="Slide Number Placeholder 3"/>
          <p:cNvSpPr>
            <a:spLocks noGrp="1"/>
          </p:cNvSpPr>
          <p:nvPr>
            <p:ph type="sldNum" sz="quarter" idx="5"/>
          </p:nvPr>
        </p:nvSpPr>
        <p:spPr/>
        <p:txBody>
          <a:bodyPr/>
          <a:lstStyle/>
          <a:p>
            <a:fld id="{5DC35E36-44CF-41A2-B0A4-F6B5CD6E87AA}" type="slidenum">
              <a:rPr lang="en-US" smtClean="0"/>
              <a:t>26</a:t>
            </a:fld>
            <a:endParaRPr lang="en-US"/>
          </a:p>
        </p:txBody>
      </p:sp>
    </p:spTree>
    <p:extLst>
      <p:ext uri="{BB962C8B-B14F-4D97-AF65-F5344CB8AC3E}">
        <p14:creationId xmlns:p14="http://schemas.microsoft.com/office/powerpoint/2010/main" val="337194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specific focus is on specialized ribosomes in </a:t>
            </a:r>
            <a:r>
              <a:rPr lang="en-US" dirty="0" err="1"/>
              <a:t>francisella</a:t>
            </a:r>
            <a:r>
              <a:rPr lang="en-US" dirty="0"/>
              <a:t>. As I’m sure you all know, ribosomes are the molecular machines that translate mRNA into protein. In bacteria, they function co-transcriptionally, so they are actively creating protein from mRNA, as RNA polymerase is creating that mRNA. This can occur at the same time in prokaryotes because there is no nucleus. The ribosome can also protect the mRNA in this way, so changes in translation may affect transcript abundance.</a:t>
            </a:r>
          </a:p>
        </p:txBody>
      </p:sp>
      <p:sp>
        <p:nvSpPr>
          <p:cNvPr id="4" name="Slide Number Placeholder 3"/>
          <p:cNvSpPr>
            <a:spLocks noGrp="1"/>
          </p:cNvSpPr>
          <p:nvPr>
            <p:ph type="sldNum" sz="quarter" idx="5"/>
          </p:nvPr>
        </p:nvSpPr>
        <p:spPr/>
        <p:txBody>
          <a:bodyPr/>
          <a:lstStyle/>
          <a:p>
            <a:fld id="{5DC35E36-44CF-41A2-B0A4-F6B5CD6E87AA}" type="slidenum">
              <a:rPr lang="en-US" smtClean="0"/>
              <a:t>3</a:t>
            </a:fld>
            <a:endParaRPr lang="en-US"/>
          </a:p>
        </p:txBody>
      </p:sp>
    </p:spTree>
    <p:extLst>
      <p:ext uri="{BB962C8B-B14F-4D97-AF65-F5344CB8AC3E}">
        <p14:creationId xmlns:p14="http://schemas.microsoft.com/office/powerpoint/2010/main" val="19252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Specialized ribosomes refer to heterogeneity in ribosomes. This may seem like a new idea to some of you, because we are generally taught that ribosomes are ribosomes are ribosomes. However there has been shown to be compositional differences among ribosomes, and this figure outlines the possible changes that may lead to heterogeneity, including modifications of the rRNA, which is represented by different colors. There are seven rRNA genes represented with sequence differences, leading to different ribosomes. There can also be post-translational modifications of ribosomal proteins, such as acetylation or methylation, or exchanges of ribosomal proteins. Of this latter group, many replacements occur because of homologous proteins. So there is evidence that there is heterogeneity in ribosomes, in a number of different models, which of course leads us to wonder if they may have distinct functions.</a:t>
            </a:r>
          </a:p>
        </p:txBody>
      </p:sp>
      <p:sp>
        <p:nvSpPr>
          <p:cNvPr id="4" name="Slide Number Placeholder 3"/>
          <p:cNvSpPr>
            <a:spLocks noGrp="1"/>
          </p:cNvSpPr>
          <p:nvPr>
            <p:ph type="sldNum" sz="quarter" idx="5"/>
          </p:nvPr>
        </p:nvSpPr>
        <p:spPr/>
        <p:txBody>
          <a:bodyPr/>
          <a:lstStyle/>
          <a:p>
            <a:fld id="{5DC35E36-44CF-41A2-B0A4-F6B5CD6E87AA}" type="slidenum">
              <a:rPr lang="en-US" smtClean="0"/>
              <a:t>4</a:t>
            </a:fld>
            <a:endParaRPr lang="en-US"/>
          </a:p>
        </p:txBody>
      </p:sp>
    </p:spTree>
    <p:extLst>
      <p:ext uri="{BB962C8B-B14F-4D97-AF65-F5344CB8AC3E}">
        <p14:creationId xmlns:p14="http://schemas.microsoft.com/office/powerpoint/2010/main" val="3686397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Courtesy of </a:t>
            </a:r>
            <a:r>
              <a:rPr lang="en-US" dirty="0" err="1"/>
              <a:t>steve</a:t>
            </a:r>
            <a:r>
              <a:rPr lang="en-US" dirty="0"/>
              <a:t> Gregory. In this study we are focusing on a ribosomal protein called bS21 which is shown here in its position on the ribosome. bS21 is involved in the initiation of translation, and to learn more about it, null mutants have been made in a number of different bacterial species. In bacillus subtilis, this results in defects in motility and biofilm formation, and in listeria monocytogenes, null mutants have increased acid stress resistance and changes in transcription of stress resistance genes. Additionally, in a bacterial species called </a:t>
            </a:r>
            <a:r>
              <a:rPr lang="en-US" dirty="0" err="1"/>
              <a:t>burkholderia</a:t>
            </a:r>
            <a:r>
              <a:rPr lang="en-US" dirty="0"/>
              <a:t> </a:t>
            </a:r>
            <a:r>
              <a:rPr lang="en-US" dirty="0" err="1"/>
              <a:t>psudomallei</a:t>
            </a:r>
            <a:r>
              <a:rPr lang="en-US" dirty="0"/>
              <a:t>, bs21’s gene, which is called </a:t>
            </a:r>
            <a:r>
              <a:rPr lang="en-US" dirty="0" err="1"/>
              <a:t>rpsU</a:t>
            </a:r>
            <a:r>
              <a:rPr lang="en-US" dirty="0"/>
              <a:t>, was identified as a virulence gene, and actually in </a:t>
            </a:r>
            <a:r>
              <a:rPr lang="en-US" dirty="0" err="1"/>
              <a:t>Francisella</a:t>
            </a:r>
            <a:r>
              <a:rPr lang="en-US" dirty="0"/>
              <a:t> one of the </a:t>
            </a:r>
            <a:r>
              <a:rPr lang="en-US" dirty="0" err="1"/>
              <a:t>rpsU</a:t>
            </a:r>
            <a:r>
              <a:rPr lang="en-US" dirty="0"/>
              <a:t> homologs was also flagged as a virulence gene.</a:t>
            </a:r>
          </a:p>
        </p:txBody>
      </p:sp>
      <p:sp>
        <p:nvSpPr>
          <p:cNvPr id="4" name="Slide Number Placeholder 3"/>
          <p:cNvSpPr>
            <a:spLocks noGrp="1"/>
          </p:cNvSpPr>
          <p:nvPr>
            <p:ph type="sldNum" sz="quarter" idx="5"/>
          </p:nvPr>
        </p:nvSpPr>
        <p:spPr/>
        <p:txBody>
          <a:bodyPr/>
          <a:lstStyle/>
          <a:p>
            <a:fld id="{5DC35E36-44CF-41A2-B0A4-F6B5CD6E87AA}" type="slidenum">
              <a:rPr lang="en-US" smtClean="0"/>
              <a:t>5</a:t>
            </a:fld>
            <a:endParaRPr lang="en-US"/>
          </a:p>
        </p:txBody>
      </p:sp>
    </p:spTree>
    <p:extLst>
      <p:ext uri="{BB962C8B-B14F-4D97-AF65-F5344CB8AC3E}">
        <p14:creationId xmlns:p14="http://schemas.microsoft.com/office/powerpoint/2010/main" val="3709064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a:t>
            </a:r>
            <a:r>
              <a:rPr lang="en-US" dirty="0" err="1"/>
              <a:t>francisella</a:t>
            </a:r>
            <a:r>
              <a:rPr lang="en-US" dirty="0"/>
              <a:t>, we see three homologs of one of the ribosomal proteins bS21 – the genes of which are named rpsU1, U2, and U3. This is important because not all bacteria contain multiple </a:t>
            </a:r>
            <a:r>
              <a:rPr lang="en-US" dirty="0" err="1"/>
              <a:t>rpsU</a:t>
            </a:r>
            <a:r>
              <a:rPr lang="en-US" dirty="0"/>
              <a:t> homolog. And these genes are located at different places on the genome and are involved in different operons. Under standard growth, rpsU2, the second homolog, is most abundant, so we would expect to see the most of that bS21 protein being incorporated into ribosomes. However, we believe when </a:t>
            </a:r>
            <a:r>
              <a:rPr lang="en-US" dirty="0" err="1"/>
              <a:t>MgIA</a:t>
            </a:r>
            <a:r>
              <a:rPr lang="en-US" dirty="0"/>
              <a:t> is activated, which is a transcription factor important for virulence, rpsU1 and 3 are also expressed. So the hypothesis is that some mRNA’s that are not translated during standard growth because rpsU2 does not recognize them are translated when the other two homologs are expressed. So this might be an important component of virulence for </a:t>
            </a:r>
            <a:r>
              <a:rPr lang="en-US" dirty="0" err="1"/>
              <a:t>francisella</a:t>
            </a:r>
            <a:r>
              <a:rPr lang="en-US" dirty="0"/>
              <a:t>, and could indicate another level of control over gene expression, whereas we normally think of it at the transcriptional level, it could actually be at the level of translation initiation. So this is a huge question, definitely too much to answer in just a 4 week rotation.</a:t>
            </a:r>
          </a:p>
        </p:txBody>
      </p:sp>
      <p:sp>
        <p:nvSpPr>
          <p:cNvPr id="4" name="Slide Number Placeholder 3"/>
          <p:cNvSpPr>
            <a:spLocks noGrp="1"/>
          </p:cNvSpPr>
          <p:nvPr>
            <p:ph type="sldNum" sz="quarter" idx="5"/>
          </p:nvPr>
        </p:nvSpPr>
        <p:spPr/>
        <p:txBody>
          <a:bodyPr/>
          <a:lstStyle/>
          <a:p>
            <a:fld id="{5DC35E36-44CF-41A2-B0A4-F6B5CD6E87AA}" type="slidenum">
              <a:rPr lang="en-US" smtClean="0"/>
              <a:t>6</a:t>
            </a:fld>
            <a:endParaRPr lang="en-US"/>
          </a:p>
        </p:txBody>
      </p:sp>
    </p:spTree>
    <p:extLst>
      <p:ext uri="{BB962C8B-B14F-4D97-AF65-F5344CB8AC3E}">
        <p14:creationId xmlns:p14="http://schemas.microsoft.com/office/powerpoint/2010/main" val="524685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this did lead to some smaller questions that we can maybe answer. First, we know rpsu1 and rpsu3 exist and are sometimes transcribed, but are they actually being incorporated into ribosomes, or are they simply going off somewhere else in the cell? And next, we wanted to see if we could develop a tool to try to answer the bigger question we just presented - to determine if ribosomes with different bS21 homologs translate different genes, and we wanted to try to use </a:t>
            </a:r>
            <a:r>
              <a:rPr lang="en-US" dirty="0" err="1"/>
              <a:t>ChIP</a:t>
            </a:r>
            <a:r>
              <a:rPr lang="en-US" dirty="0"/>
              <a:t> to address that.</a:t>
            </a:r>
          </a:p>
        </p:txBody>
      </p:sp>
      <p:sp>
        <p:nvSpPr>
          <p:cNvPr id="4" name="Slide Number Placeholder 3"/>
          <p:cNvSpPr>
            <a:spLocks noGrp="1"/>
          </p:cNvSpPr>
          <p:nvPr>
            <p:ph type="sldNum" sz="quarter" idx="5"/>
          </p:nvPr>
        </p:nvSpPr>
        <p:spPr/>
        <p:txBody>
          <a:bodyPr/>
          <a:lstStyle/>
          <a:p>
            <a:fld id="{5DC35E36-44CF-41A2-B0A4-F6B5CD6E87AA}" type="slidenum">
              <a:rPr lang="en-US" smtClean="0"/>
              <a:t>7</a:t>
            </a:fld>
            <a:endParaRPr lang="en-US"/>
          </a:p>
        </p:txBody>
      </p:sp>
    </p:spTree>
    <p:extLst>
      <p:ext uri="{BB962C8B-B14F-4D97-AF65-F5344CB8AC3E}">
        <p14:creationId xmlns:p14="http://schemas.microsoft.com/office/powerpoint/2010/main" val="223075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our first question was to determine whether the homologs were actually being incorporated into ribosomes. To address this question, we had to isolate some ribosomes then send them out for mass spec to see which proteins are present. Neither Dr. Ramsey nor I had never isolated ribosomes before, so we had a lot of help from the Gregory lab on how to do that. In this case we used two strains of interest, the wild type </a:t>
            </a:r>
            <a:r>
              <a:rPr lang="en-US" dirty="0" err="1"/>
              <a:t>francisella</a:t>
            </a:r>
            <a:r>
              <a:rPr lang="en-US" dirty="0"/>
              <a:t> cells, and a strain that is missing the first </a:t>
            </a:r>
            <a:r>
              <a:rPr lang="en-US" dirty="0" err="1"/>
              <a:t>rpsU</a:t>
            </a:r>
            <a:r>
              <a:rPr lang="en-US" dirty="0"/>
              <a:t> homolog, so delta rpsU1.</a:t>
            </a:r>
          </a:p>
        </p:txBody>
      </p:sp>
      <p:sp>
        <p:nvSpPr>
          <p:cNvPr id="4" name="Slide Number Placeholder 3"/>
          <p:cNvSpPr>
            <a:spLocks noGrp="1"/>
          </p:cNvSpPr>
          <p:nvPr>
            <p:ph type="sldNum" sz="quarter" idx="5"/>
          </p:nvPr>
        </p:nvSpPr>
        <p:spPr/>
        <p:txBody>
          <a:bodyPr/>
          <a:lstStyle/>
          <a:p>
            <a:fld id="{5DC35E36-44CF-41A2-B0A4-F6B5CD6E87AA}" type="slidenum">
              <a:rPr lang="en-US" smtClean="0"/>
              <a:t>8</a:t>
            </a:fld>
            <a:endParaRPr lang="en-US"/>
          </a:p>
        </p:txBody>
      </p:sp>
    </p:spTree>
    <p:extLst>
      <p:ext uri="{BB962C8B-B14F-4D97-AF65-F5344CB8AC3E}">
        <p14:creationId xmlns:p14="http://schemas.microsoft.com/office/powerpoint/2010/main" val="1036911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ran the ribosomes on an SDS page gel and stained with Coomassie, and you can see that we definitely purified a number of proteins. Bacterial ribosomes have about 55 proteins, but there has not been a published account of ribosome purification in </a:t>
            </a:r>
            <a:r>
              <a:rPr lang="en-US" dirty="0" err="1"/>
              <a:t>Francisella</a:t>
            </a:r>
            <a:r>
              <a:rPr lang="en-US" dirty="0"/>
              <a:t> before, so we really had nothing to compare this to. So we are going to send it out for mass spec to confirm that this is indeed a ribosome, and to see which homologs we find in the wild-type cells.</a:t>
            </a:r>
          </a:p>
        </p:txBody>
      </p:sp>
      <p:sp>
        <p:nvSpPr>
          <p:cNvPr id="4" name="Slide Number Placeholder 3"/>
          <p:cNvSpPr>
            <a:spLocks noGrp="1"/>
          </p:cNvSpPr>
          <p:nvPr>
            <p:ph type="sldNum" sz="quarter" idx="5"/>
          </p:nvPr>
        </p:nvSpPr>
        <p:spPr/>
        <p:txBody>
          <a:bodyPr/>
          <a:lstStyle/>
          <a:p>
            <a:fld id="{5DC35E36-44CF-41A2-B0A4-F6B5CD6E87AA}" type="slidenum">
              <a:rPr lang="en-US" smtClean="0"/>
              <a:t>9</a:t>
            </a:fld>
            <a:endParaRPr lang="en-US"/>
          </a:p>
        </p:txBody>
      </p:sp>
    </p:spTree>
    <p:extLst>
      <p:ext uri="{BB962C8B-B14F-4D97-AF65-F5344CB8AC3E}">
        <p14:creationId xmlns:p14="http://schemas.microsoft.com/office/powerpoint/2010/main" val="4154630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310EE55-4B60-43E0-8D38-BCC0B401D45C}" type="datetime1">
              <a:rPr lang="en-US" smtClean="0"/>
              <a:t>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77424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D2D1C0-87B5-42BB-91D3-40C0266068F9}" type="datetime1">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191575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8C80C5-5F8B-4E9E-8F53-FF6E4A5E0593}" type="datetime1">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359802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73BC5-D2EE-4E05-936C-62198C8F4346}" type="datetime1">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278036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BDCB18-F960-49DE-8ABC-D913B4CA3214}" type="datetime1">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39628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79C5AC-120F-466E-98E5-EC2153514621}" type="datetime1">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65011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0AE350-2353-4272-B370-7530287049E3}" type="datetime1">
              <a:rPr lang="en-US" smtClean="0"/>
              <a:t>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2402939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EB379D-C050-48C3-BCCD-233E932E68DA}" type="datetime1">
              <a:rPr lang="en-US" smtClean="0"/>
              <a:t>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9267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76988-F6AF-45BB-ACD2-5CE8150CC3F4}" type="datetime1">
              <a:rPr lang="en-US" smtClean="0"/>
              <a:t>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34499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2877E6DD-1B4E-41B6-BAB4-23FF7A169617}" type="datetime1">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74E7A1F-B479-4118-A823-65CF7838C4E2}" type="slidenum">
              <a:rPr lang="en-US" smtClean="0"/>
              <a:t>‹#›</a:t>
            </a:fld>
            <a:endParaRPr lang="en-US"/>
          </a:p>
        </p:txBody>
      </p:sp>
    </p:spTree>
    <p:extLst>
      <p:ext uri="{BB962C8B-B14F-4D97-AF65-F5344CB8AC3E}">
        <p14:creationId xmlns:p14="http://schemas.microsoft.com/office/powerpoint/2010/main" val="392367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Date Placeholder 8"/>
          <p:cNvSpPr>
            <a:spLocks noGrp="1"/>
          </p:cNvSpPr>
          <p:nvPr>
            <p:ph type="dt" sz="half" idx="10"/>
          </p:nvPr>
        </p:nvSpPr>
        <p:spPr/>
        <p:txBody>
          <a:bodyPr/>
          <a:lstStyle/>
          <a:p>
            <a:fld id="{C3C5E348-D062-4ADD-8AEC-1B2A0467291C}" type="datetime1">
              <a:rPr lang="en-US" smtClean="0"/>
              <a:t>2/1/2019</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284823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12C81893-A2DF-44C3-9BD5-014ABE8700AB}" type="datetime1">
              <a:rPr lang="en-US" smtClean="0"/>
              <a:t>2/1/2019</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74E7A1F-B479-4118-A823-65CF7838C4E2}" type="slidenum">
              <a:rPr lang="en-US" smtClean="0"/>
              <a:t>‹#›</a:t>
            </a:fld>
            <a:endParaRPr lang="en-US"/>
          </a:p>
        </p:txBody>
      </p:sp>
    </p:spTree>
    <p:extLst>
      <p:ext uri="{BB962C8B-B14F-4D97-AF65-F5344CB8AC3E}">
        <p14:creationId xmlns:p14="http://schemas.microsoft.com/office/powerpoint/2010/main" val="84473464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0.sv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2F301-FAEC-4133-8851-A250484C9DC4}"/>
              </a:ext>
            </a:extLst>
          </p:cNvPr>
          <p:cNvSpPr>
            <a:spLocks noGrp="1"/>
          </p:cNvSpPr>
          <p:nvPr>
            <p:ph type="ctrTitle"/>
          </p:nvPr>
        </p:nvSpPr>
        <p:spPr/>
        <p:txBody>
          <a:bodyPr/>
          <a:lstStyle/>
          <a:p>
            <a:r>
              <a:rPr lang="en-US" sz="7200" dirty="0"/>
              <a:t>Investigating the Possibility of Specialized Ribosomes in </a:t>
            </a:r>
            <a:r>
              <a:rPr lang="en-US" sz="7200" i="1" dirty="0" err="1"/>
              <a:t>Francisella</a:t>
            </a:r>
            <a:r>
              <a:rPr lang="en-US" sz="7200" i="1" dirty="0"/>
              <a:t> </a:t>
            </a:r>
            <a:r>
              <a:rPr lang="en-US" sz="7200" i="1" dirty="0" err="1"/>
              <a:t>tularensis</a:t>
            </a:r>
            <a:endParaRPr lang="en-US" sz="7200" dirty="0"/>
          </a:p>
        </p:txBody>
      </p:sp>
      <p:sp>
        <p:nvSpPr>
          <p:cNvPr id="3" name="Subtitle 2">
            <a:extLst>
              <a:ext uri="{FF2B5EF4-FFF2-40B4-BE49-F238E27FC236}">
                <a16:creationId xmlns:a16="http://schemas.microsoft.com/office/drawing/2014/main" id="{CCC8C49F-2FD9-497E-B576-A7AA923FBC9C}"/>
              </a:ext>
            </a:extLst>
          </p:cNvPr>
          <p:cNvSpPr>
            <a:spLocks noGrp="1"/>
          </p:cNvSpPr>
          <p:nvPr>
            <p:ph type="subTitle" idx="1"/>
          </p:nvPr>
        </p:nvSpPr>
        <p:spPr/>
        <p:txBody>
          <a:bodyPr/>
          <a:lstStyle/>
          <a:p>
            <a:r>
              <a:rPr lang="en-US" dirty="0"/>
              <a:t>Hannah Trautmann</a:t>
            </a:r>
          </a:p>
          <a:p>
            <a:r>
              <a:rPr lang="en-US" dirty="0"/>
              <a:t>Dr. Kathryn Ramsey Lab</a:t>
            </a:r>
          </a:p>
        </p:txBody>
      </p:sp>
    </p:spTree>
    <p:extLst>
      <p:ext uri="{BB962C8B-B14F-4D97-AF65-F5344CB8AC3E}">
        <p14:creationId xmlns:p14="http://schemas.microsoft.com/office/powerpoint/2010/main" val="3412753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A927-165E-499D-99A5-146326A42E3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470AB752-D580-4626-A27A-926EA73FC239}"/>
              </a:ext>
            </a:extLst>
          </p:cNvPr>
          <p:cNvSpPr>
            <a:spLocks noGrp="1"/>
          </p:cNvSpPr>
          <p:nvPr>
            <p:ph idx="1"/>
          </p:nvPr>
        </p:nvSpPr>
        <p:spPr>
          <a:xfrm>
            <a:off x="676657" y="2011680"/>
            <a:ext cx="8087270" cy="3766185"/>
          </a:xfrm>
        </p:spPr>
        <p:txBody>
          <a:bodyPr>
            <a:normAutofit lnSpcReduction="10000"/>
          </a:bodyPr>
          <a:lstStyle/>
          <a:p>
            <a:pPr>
              <a:buFont typeface="Wingdings" panose="05000000000000000000" pitchFamily="2" charset="2"/>
              <a:buChar char="§"/>
            </a:pPr>
            <a:r>
              <a:rPr lang="en-US" sz="3600" dirty="0"/>
              <a:t>Send for mass spec and analyze results</a:t>
            </a:r>
          </a:p>
          <a:p>
            <a:pPr>
              <a:buFont typeface="Wingdings" panose="05000000000000000000" pitchFamily="2" charset="2"/>
              <a:buChar char="§"/>
            </a:pPr>
            <a:r>
              <a:rPr lang="en-US" sz="3600" dirty="0"/>
              <a:t>Look at strains with different gene compositions</a:t>
            </a:r>
          </a:p>
          <a:p>
            <a:pPr marL="0" lvl="2" indent="0">
              <a:buNone/>
            </a:pPr>
            <a:r>
              <a:rPr lang="en-US" sz="3600" dirty="0"/>
              <a:t>	</a:t>
            </a:r>
            <a:r>
              <a:rPr lang="en-US" sz="3600" dirty="0">
                <a:solidFill>
                  <a:schemeClr val="accent1"/>
                </a:solidFill>
              </a:rPr>
              <a:t>- ΔrpsU2, 3, </a:t>
            </a:r>
            <a:r>
              <a:rPr lang="en-US" sz="3600" i="0" dirty="0">
                <a:solidFill>
                  <a:schemeClr val="accent1"/>
                </a:solidFill>
              </a:rPr>
              <a:t>combinations</a:t>
            </a:r>
          </a:p>
          <a:p>
            <a:pPr marL="0" lvl="2" indent="0">
              <a:buNone/>
            </a:pPr>
            <a:r>
              <a:rPr lang="en-US" sz="3600" dirty="0">
                <a:solidFill>
                  <a:schemeClr val="accent1"/>
                </a:solidFill>
              </a:rPr>
              <a:t>	- </a:t>
            </a:r>
            <a:r>
              <a:rPr lang="en-US" sz="3600" dirty="0" err="1">
                <a:solidFill>
                  <a:schemeClr val="accent1"/>
                </a:solidFill>
              </a:rPr>
              <a:t>ΔMglA</a:t>
            </a:r>
            <a:endParaRPr lang="en-US" sz="3600" dirty="0">
              <a:solidFill>
                <a:schemeClr val="accent1"/>
              </a:solidFill>
            </a:endParaRPr>
          </a:p>
          <a:p>
            <a:pPr marL="0" lvl="2" indent="0">
              <a:buNone/>
            </a:pPr>
            <a:r>
              <a:rPr lang="en-US" sz="3600" dirty="0">
                <a:solidFill>
                  <a:schemeClr val="accent1"/>
                </a:solidFill>
              </a:rPr>
              <a:t>	- </a:t>
            </a:r>
            <a:r>
              <a:rPr lang="en-US" sz="3600" i="0" dirty="0">
                <a:solidFill>
                  <a:schemeClr val="accent1"/>
                </a:solidFill>
              </a:rPr>
              <a:t>with tagged genes</a:t>
            </a:r>
          </a:p>
          <a:p>
            <a:pPr lvl="1">
              <a:buFont typeface="Wingdings" panose="05000000000000000000" pitchFamily="2" charset="2"/>
              <a:buChar char="§"/>
            </a:pPr>
            <a:r>
              <a:rPr lang="en-US" sz="3600" dirty="0" err="1">
                <a:solidFill>
                  <a:schemeClr val="accent1"/>
                </a:solidFill>
              </a:rPr>
              <a:t>CryoEM</a:t>
            </a:r>
            <a:endParaRPr lang="en-US" sz="3600" i="0" dirty="0">
              <a:solidFill>
                <a:schemeClr val="accent1"/>
              </a:solidFill>
            </a:endParaRPr>
          </a:p>
          <a:p>
            <a:pPr>
              <a:buFont typeface="Wingdings" panose="05000000000000000000" pitchFamily="2" charset="2"/>
              <a:buChar char="§"/>
            </a:pPr>
            <a:endParaRPr lang="en-US" sz="3600" dirty="0"/>
          </a:p>
        </p:txBody>
      </p:sp>
      <p:pic>
        <p:nvPicPr>
          <p:cNvPr id="2050" name="Picture 2" descr="Image result for next steps cartoon">
            <a:extLst>
              <a:ext uri="{FF2B5EF4-FFF2-40B4-BE49-F238E27FC236}">
                <a16:creationId xmlns:a16="http://schemas.microsoft.com/office/drawing/2014/main" id="{D74657D9-AA19-401C-AB50-5BAC7998694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86" b="93891" l="5556" r="93590">
                        <a14:foregroundMark x1="65385" y1="6431" x2="65385" y2="6431"/>
                        <a14:foregroundMark x1="49145" y1="94212" x2="49145" y2="94212"/>
                        <a14:foregroundMark x1="94444" y1="68167" x2="94444" y2="68167"/>
                        <a14:foregroundMark x1="5556" y1="45981" x2="5556" y2="45981"/>
                        <a14:foregroundMark x1="25214" y1="46302" x2="25214" y2="46302"/>
                        <a14:foregroundMark x1="71368" y1="1286" x2="71368" y2="1286"/>
                      </a14:backgroundRemoval>
                    </a14:imgEffect>
                  </a14:imgLayer>
                </a14:imgProps>
              </a:ext>
              <a:ext uri="{28A0092B-C50C-407E-A947-70E740481C1C}">
                <a14:useLocalDpi xmlns:a14="http://schemas.microsoft.com/office/drawing/2010/main" val="0"/>
              </a:ext>
            </a:extLst>
          </a:blip>
          <a:srcRect/>
          <a:stretch>
            <a:fillRect/>
          </a:stretch>
        </p:blipFill>
        <p:spPr bwMode="auto">
          <a:xfrm>
            <a:off x="8300070" y="1451817"/>
            <a:ext cx="2975310" cy="395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60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6A5E-F798-41B8-87D6-D579D6FCDE68}"/>
              </a:ext>
            </a:extLst>
          </p:cNvPr>
          <p:cNvSpPr>
            <a:spLocks noGrp="1"/>
          </p:cNvSpPr>
          <p:nvPr>
            <p:ph type="title"/>
          </p:nvPr>
        </p:nvSpPr>
        <p:spPr>
          <a:xfrm>
            <a:off x="657224" y="499533"/>
            <a:ext cx="10772775" cy="1658198"/>
          </a:xfrm>
        </p:spPr>
        <p:txBody>
          <a:bodyPr>
            <a:normAutofit/>
          </a:bodyPr>
          <a:lstStyle/>
          <a:p>
            <a:r>
              <a:rPr lang="en-US" dirty="0"/>
              <a:t>Experimental Questions</a:t>
            </a:r>
          </a:p>
        </p:txBody>
      </p:sp>
      <p:pic>
        <p:nvPicPr>
          <p:cNvPr id="7" name="Graphic 6" descr="Head with Gears">
            <a:extLst>
              <a:ext uri="{FF2B5EF4-FFF2-40B4-BE49-F238E27FC236}">
                <a16:creationId xmlns:a16="http://schemas.microsoft.com/office/drawing/2014/main" id="{F98E134A-486D-4D19-925A-E46FBB1A23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9051" y="2104216"/>
            <a:ext cx="3383936" cy="3383936"/>
          </a:xfrm>
          <a:prstGeom prst="rect">
            <a:avLst/>
          </a:prstGeom>
        </p:spPr>
      </p:pic>
      <p:sp>
        <p:nvSpPr>
          <p:cNvPr id="3" name="Content Placeholder 2">
            <a:extLst>
              <a:ext uri="{FF2B5EF4-FFF2-40B4-BE49-F238E27FC236}">
                <a16:creationId xmlns:a16="http://schemas.microsoft.com/office/drawing/2014/main" id="{353828A3-A486-492F-9DF8-9BFFD22666F5}"/>
              </a:ext>
            </a:extLst>
          </p:cNvPr>
          <p:cNvSpPr>
            <a:spLocks noGrp="1"/>
          </p:cNvSpPr>
          <p:nvPr>
            <p:ph idx="1"/>
          </p:nvPr>
        </p:nvSpPr>
        <p:spPr>
          <a:xfrm>
            <a:off x="4641336" y="2011680"/>
            <a:ext cx="6789044" cy="3766185"/>
          </a:xfrm>
        </p:spPr>
        <p:txBody>
          <a:bodyPr>
            <a:normAutofit/>
          </a:bodyPr>
          <a:lstStyle/>
          <a:p>
            <a:pPr>
              <a:buFont typeface="Arial" panose="020B0604020202020204" pitchFamily="34" charset="0"/>
              <a:buChar char="•"/>
            </a:pPr>
            <a:r>
              <a:rPr lang="en-US" sz="3600" dirty="0"/>
              <a:t>Are all three proteins encoded by the </a:t>
            </a:r>
            <a:r>
              <a:rPr lang="en-US" sz="3600" i="1" dirty="0" err="1"/>
              <a:t>rpsU</a:t>
            </a:r>
            <a:r>
              <a:rPr lang="en-US" sz="3600" dirty="0"/>
              <a:t> homologs incorporated into ribosomes?</a:t>
            </a:r>
          </a:p>
          <a:p>
            <a:pPr>
              <a:buFont typeface="Arial" panose="020B0604020202020204" pitchFamily="34" charset="0"/>
              <a:buChar char="•"/>
            </a:pPr>
            <a:r>
              <a:rPr lang="en-US" sz="3600" dirty="0"/>
              <a:t>Can we use </a:t>
            </a:r>
            <a:r>
              <a:rPr lang="en-US" sz="3600" dirty="0" err="1"/>
              <a:t>ChIP</a:t>
            </a:r>
            <a:r>
              <a:rPr lang="en-US" sz="3600" dirty="0"/>
              <a:t> to determine if ribosomes with different bS21 homologs translate different genes?</a:t>
            </a:r>
            <a:endParaRPr lang="en-US" dirty="0"/>
          </a:p>
        </p:txBody>
      </p:sp>
      <p:sp>
        <p:nvSpPr>
          <p:cNvPr id="5" name="Rectangle 4">
            <a:extLst>
              <a:ext uri="{FF2B5EF4-FFF2-40B4-BE49-F238E27FC236}">
                <a16:creationId xmlns:a16="http://schemas.microsoft.com/office/drawing/2014/main" id="{019DF10F-5C03-41D5-B6E2-F6C910F4BF37}"/>
              </a:ext>
            </a:extLst>
          </p:cNvPr>
          <p:cNvSpPr/>
          <p:nvPr/>
        </p:nvSpPr>
        <p:spPr>
          <a:xfrm>
            <a:off x="4286250" y="3429000"/>
            <a:ext cx="7403756" cy="2447412"/>
          </a:xfrm>
          <a:prstGeom prst="rect">
            <a:avLst/>
          </a:prstGeom>
          <a:noFill/>
          <a:ln w="57150">
            <a:solidFill>
              <a:srgbClr val="C40C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170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E6F459BA-BB37-4F76-99F7-E808307ED1BE}"/>
              </a:ext>
            </a:extLst>
          </p:cNvPr>
          <p:cNvCxnSpPr>
            <a:cxnSpLocks/>
          </p:cNvCxnSpPr>
          <p:nvPr/>
        </p:nvCxnSpPr>
        <p:spPr>
          <a:xfrm>
            <a:off x="1424266" y="2235139"/>
            <a:ext cx="0" cy="42097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D394FA2-9ACD-4C37-9CAB-235FF721FF20}"/>
              </a:ext>
            </a:extLst>
          </p:cNvPr>
          <p:cNvSpPr>
            <a:spLocks noGrp="1"/>
          </p:cNvSpPr>
          <p:nvPr>
            <p:ph type="title"/>
          </p:nvPr>
        </p:nvSpPr>
        <p:spPr>
          <a:xfrm>
            <a:off x="82459" y="0"/>
            <a:ext cx="10772775" cy="1658198"/>
          </a:xfrm>
        </p:spPr>
        <p:txBody>
          <a:bodyPr/>
          <a:lstStyle/>
          <a:p>
            <a:r>
              <a:rPr lang="en-US" dirty="0"/>
              <a:t>Chromatin Immunoprecipitation (</a:t>
            </a:r>
            <a:r>
              <a:rPr lang="en-US" dirty="0" err="1"/>
              <a:t>ChIP</a:t>
            </a:r>
            <a:r>
              <a:rPr lang="en-US" dirty="0"/>
              <a:t>)</a:t>
            </a:r>
          </a:p>
        </p:txBody>
      </p:sp>
      <p:cxnSp>
        <p:nvCxnSpPr>
          <p:cNvPr id="5" name="Straight Connector 4">
            <a:extLst>
              <a:ext uri="{FF2B5EF4-FFF2-40B4-BE49-F238E27FC236}">
                <a16:creationId xmlns:a16="http://schemas.microsoft.com/office/drawing/2014/main" id="{100F6BFC-4A8D-4D95-9D03-1A556DAE9DEE}"/>
              </a:ext>
            </a:extLst>
          </p:cNvPr>
          <p:cNvCxnSpPr>
            <a:cxnSpLocks/>
          </p:cNvCxnSpPr>
          <p:nvPr/>
        </p:nvCxnSpPr>
        <p:spPr>
          <a:xfrm>
            <a:off x="837282" y="2656115"/>
            <a:ext cx="3438941"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5F5309B7-B261-4FF8-A5B6-0302E16F6B2C}"/>
              </a:ext>
            </a:extLst>
          </p:cNvPr>
          <p:cNvGrpSpPr/>
          <p:nvPr/>
        </p:nvGrpSpPr>
        <p:grpSpPr>
          <a:xfrm>
            <a:off x="3315653" y="1427621"/>
            <a:ext cx="2042431" cy="420978"/>
            <a:chOff x="3126377" y="1515292"/>
            <a:chExt cx="2042431" cy="420978"/>
          </a:xfrm>
        </p:grpSpPr>
        <p:sp>
          <p:nvSpPr>
            <p:cNvPr id="16" name="Plus Sign 15">
              <a:extLst>
                <a:ext uri="{FF2B5EF4-FFF2-40B4-BE49-F238E27FC236}">
                  <a16:creationId xmlns:a16="http://schemas.microsoft.com/office/drawing/2014/main" id="{38334A6A-AEBF-4816-8411-55E2099916FE}"/>
                </a:ext>
              </a:extLst>
            </p:cNvPr>
            <p:cNvSpPr/>
            <p:nvPr/>
          </p:nvSpPr>
          <p:spPr>
            <a:xfrm>
              <a:off x="3126377" y="1515292"/>
              <a:ext cx="474887" cy="42097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44BC08A-97A9-4255-967B-06D503C26531}"/>
                </a:ext>
              </a:extLst>
            </p:cNvPr>
            <p:cNvSpPr txBox="1"/>
            <p:nvPr/>
          </p:nvSpPr>
          <p:spPr>
            <a:xfrm>
              <a:off x="3601264" y="1541115"/>
              <a:ext cx="1567544" cy="369332"/>
            </a:xfrm>
            <a:prstGeom prst="rect">
              <a:avLst/>
            </a:prstGeom>
            <a:noFill/>
          </p:spPr>
          <p:txBody>
            <a:bodyPr wrap="square" rtlCol="0">
              <a:spAutoFit/>
            </a:bodyPr>
            <a:lstStyle/>
            <a:p>
              <a:r>
                <a:rPr lang="en-US" dirty="0"/>
                <a:t>Formaldehyde</a:t>
              </a:r>
            </a:p>
          </p:txBody>
        </p:sp>
      </p:grpSp>
      <p:grpSp>
        <p:nvGrpSpPr>
          <p:cNvPr id="48" name="Group 47">
            <a:extLst>
              <a:ext uri="{FF2B5EF4-FFF2-40B4-BE49-F238E27FC236}">
                <a16:creationId xmlns:a16="http://schemas.microsoft.com/office/drawing/2014/main" id="{04A60E40-D5C0-4E21-AB97-03FE21221DF2}"/>
              </a:ext>
            </a:extLst>
          </p:cNvPr>
          <p:cNvGrpSpPr/>
          <p:nvPr/>
        </p:nvGrpSpPr>
        <p:grpSpPr>
          <a:xfrm>
            <a:off x="2565180" y="4034120"/>
            <a:ext cx="2603628" cy="228262"/>
            <a:chOff x="2565180" y="4034120"/>
            <a:chExt cx="2603628" cy="228262"/>
          </a:xfrm>
        </p:grpSpPr>
        <p:cxnSp>
          <p:nvCxnSpPr>
            <p:cNvPr id="31" name="Straight Connector 30">
              <a:extLst>
                <a:ext uri="{FF2B5EF4-FFF2-40B4-BE49-F238E27FC236}">
                  <a16:creationId xmlns:a16="http://schemas.microsoft.com/office/drawing/2014/main" id="{DC671863-022D-478E-967D-3B0F2CFF50A5}"/>
                </a:ext>
              </a:extLst>
            </p:cNvPr>
            <p:cNvCxnSpPr>
              <a:cxnSpLocks/>
            </p:cNvCxnSpPr>
            <p:nvPr/>
          </p:nvCxnSpPr>
          <p:spPr>
            <a:xfrm>
              <a:off x="2588760" y="4262382"/>
              <a:ext cx="372154"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84C5DB7-BB12-48CD-ACA7-60618B13E26E}"/>
                </a:ext>
              </a:extLst>
            </p:cNvPr>
            <p:cNvCxnSpPr>
              <a:cxnSpLocks/>
            </p:cNvCxnSpPr>
            <p:nvPr/>
          </p:nvCxnSpPr>
          <p:spPr>
            <a:xfrm>
              <a:off x="3261635" y="4262382"/>
              <a:ext cx="53530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C59DFA4-7647-4440-9141-981423F447CC}"/>
                </a:ext>
              </a:extLst>
            </p:cNvPr>
            <p:cNvCxnSpPr>
              <a:cxnSpLocks/>
            </p:cNvCxnSpPr>
            <p:nvPr/>
          </p:nvCxnSpPr>
          <p:spPr>
            <a:xfrm>
              <a:off x="4093574" y="4262382"/>
              <a:ext cx="1075234"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66356783-EFD5-4A84-AF44-1D8F5A23003F}"/>
                </a:ext>
              </a:extLst>
            </p:cNvPr>
            <p:cNvSpPr/>
            <p:nvPr/>
          </p:nvSpPr>
          <p:spPr>
            <a:xfrm>
              <a:off x="3363820" y="4034120"/>
              <a:ext cx="237444" cy="22821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076B060A-2B4E-4482-9BD6-C00DE163F669}"/>
                </a:ext>
              </a:extLst>
            </p:cNvPr>
            <p:cNvSpPr/>
            <p:nvPr/>
          </p:nvSpPr>
          <p:spPr>
            <a:xfrm>
              <a:off x="2565180" y="4034120"/>
              <a:ext cx="237444" cy="2282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DDDE7BEF-9504-47C7-AABF-B03433F58FAC}"/>
                </a:ext>
              </a:extLst>
            </p:cNvPr>
            <p:cNvSpPr/>
            <p:nvPr/>
          </p:nvSpPr>
          <p:spPr>
            <a:xfrm>
              <a:off x="4656142" y="4034120"/>
              <a:ext cx="505509" cy="22819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3160A498-1DA4-4C69-9211-CE7693277ECF}"/>
              </a:ext>
            </a:extLst>
          </p:cNvPr>
          <p:cNvGrpSpPr/>
          <p:nvPr/>
        </p:nvGrpSpPr>
        <p:grpSpPr>
          <a:xfrm>
            <a:off x="1958839" y="5371284"/>
            <a:ext cx="1490346" cy="804134"/>
            <a:chOff x="4330697" y="1749243"/>
            <a:chExt cx="2051083" cy="1325563"/>
          </a:xfrm>
        </p:grpSpPr>
        <p:grpSp>
          <p:nvGrpSpPr>
            <p:cNvPr id="42" name="Group 41">
              <a:extLst>
                <a:ext uri="{FF2B5EF4-FFF2-40B4-BE49-F238E27FC236}">
                  <a16:creationId xmlns:a16="http://schemas.microsoft.com/office/drawing/2014/main" id="{C6681168-F88E-472E-9EE1-74166ECD1B69}"/>
                </a:ext>
              </a:extLst>
            </p:cNvPr>
            <p:cNvGrpSpPr/>
            <p:nvPr/>
          </p:nvGrpSpPr>
          <p:grpSpPr>
            <a:xfrm>
              <a:off x="4330697" y="1977885"/>
              <a:ext cx="719779" cy="699047"/>
              <a:chOff x="3039787" y="1749245"/>
              <a:chExt cx="577077" cy="534466"/>
            </a:xfrm>
          </p:grpSpPr>
          <p:cxnSp>
            <p:nvCxnSpPr>
              <p:cNvPr id="44" name="Straight Connector 43">
                <a:extLst>
                  <a:ext uri="{FF2B5EF4-FFF2-40B4-BE49-F238E27FC236}">
                    <a16:creationId xmlns:a16="http://schemas.microsoft.com/office/drawing/2014/main" id="{1C79503C-25B4-449F-86DA-07F8EB9C1A20}"/>
                  </a:ext>
                </a:extLst>
              </p:cNvPr>
              <p:cNvCxnSpPr>
                <a:cxnSpLocks/>
              </p:cNvCxnSpPr>
              <p:nvPr/>
            </p:nvCxnSpPr>
            <p:spPr>
              <a:xfrm>
                <a:off x="3039787" y="1749245"/>
                <a:ext cx="305410" cy="303580"/>
              </a:xfrm>
              <a:prstGeom prst="line">
                <a:avLst/>
              </a:prstGeom>
              <a:ln w="76200">
                <a:solidFill>
                  <a:srgbClr val="C40C0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3C221BD-0353-4A14-96AC-8C4ACAB4F560}"/>
                  </a:ext>
                </a:extLst>
              </p:cNvPr>
              <p:cNvCxnSpPr>
                <a:cxnSpLocks/>
              </p:cNvCxnSpPr>
              <p:nvPr/>
            </p:nvCxnSpPr>
            <p:spPr>
              <a:xfrm flipV="1">
                <a:off x="3039787" y="2041190"/>
                <a:ext cx="305410" cy="242521"/>
              </a:xfrm>
              <a:prstGeom prst="line">
                <a:avLst/>
              </a:prstGeom>
              <a:ln w="76200">
                <a:solidFill>
                  <a:srgbClr val="C40C0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4CADA3B-EF69-4ADB-9852-B8BCA39BDFE8}"/>
                  </a:ext>
                </a:extLst>
              </p:cNvPr>
              <p:cNvCxnSpPr>
                <a:cxnSpLocks/>
              </p:cNvCxnSpPr>
              <p:nvPr/>
            </p:nvCxnSpPr>
            <p:spPr>
              <a:xfrm>
                <a:off x="3318064" y="2053435"/>
                <a:ext cx="298800" cy="23317"/>
              </a:xfrm>
              <a:prstGeom prst="line">
                <a:avLst/>
              </a:prstGeom>
              <a:ln w="76200">
                <a:solidFill>
                  <a:srgbClr val="C40C08"/>
                </a:solidFill>
              </a:ln>
            </p:spPr>
            <p:style>
              <a:lnRef idx="1">
                <a:schemeClr val="accent1"/>
              </a:lnRef>
              <a:fillRef idx="0">
                <a:schemeClr val="accent1"/>
              </a:fillRef>
              <a:effectRef idx="0">
                <a:schemeClr val="accent1"/>
              </a:effectRef>
              <a:fontRef idx="minor">
                <a:schemeClr val="tx1"/>
              </a:fontRef>
            </p:style>
          </p:cxnSp>
        </p:grpSp>
        <p:sp>
          <p:nvSpPr>
            <p:cNvPr id="43" name="Oval 42">
              <a:extLst>
                <a:ext uri="{FF2B5EF4-FFF2-40B4-BE49-F238E27FC236}">
                  <a16:creationId xmlns:a16="http://schemas.microsoft.com/office/drawing/2014/main" id="{DD4B8D26-7867-482F-BA61-97B775E9A782}"/>
                </a:ext>
              </a:extLst>
            </p:cNvPr>
            <p:cNvSpPr/>
            <p:nvPr/>
          </p:nvSpPr>
          <p:spPr>
            <a:xfrm>
              <a:off x="5048515" y="1749243"/>
              <a:ext cx="1333265" cy="1325563"/>
            </a:xfrm>
            <a:prstGeom prst="ellipse">
              <a:avLst/>
            </a:prstGeom>
            <a:solidFill>
              <a:srgbClr val="C40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rPr>
                <a:t>α</a:t>
              </a:r>
              <a:r>
                <a:rPr lang="en-US" sz="1600" b="1" dirty="0">
                  <a:solidFill>
                    <a:schemeClr val="bg1"/>
                  </a:solidFill>
                </a:rPr>
                <a:t>-VSVG Beads</a:t>
              </a:r>
            </a:p>
          </p:txBody>
        </p:sp>
      </p:grpSp>
      <p:sp>
        <p:nvSpPr>
          <p:cNvPr id="50" name="TextBox 49">
            <a:extLst>
              <a:ext uri="{FF2B5EF4-FFF2-40B4-BE49-F238E27FC236}">
                <a16:creationId xmlns:a16="http://schemas.microsoft.com/office/drawing/2014/main" id="{988EB600-1830-4460-8530-86BB3DA33B90}"/>
              </a:ext>
            </a:extLst>
          </p:cNvPr>
          <p:cNvSpPr txBox="1"/>
          <p:nvPr/>
        </p:nvSpPr>
        <p:spPr>
          <a:xfrm>
            <a:off x="1754776" y="1181580"/>
            <a:ext cx="1335561" cy="36933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1. Crosslink</a:t>
            </a:r>
          </a:p>
        </p:txBody>
      </p:sp>
      <p:sp>
        <p:nvSpPr>
          <p:cNvPr id="51" name="TextBox 50">
            <a:extLst>
              <a:ext uri="{FF2B5EF4-FFF2-40B4-BE49-F238E27FC236}">
                <a16:creationId xmlns:a16="http://schemas.microsoft.com/office/drawing/2014/main" id="{3B9D6BCD-BEFE-4F14-9E73-91667C23CF4C}"/>
              </a:ext>
            </a:extLst>
          </p:cNvPr>
          <p:cNvSpPr txBox="1"/>
          <p:nvPr/>
        </p:nvSpPr>
        <p:spPr>
          <a:xfrm>
            <a:off x="2096396" y="3089917"/>
            <a:ext cx="1335561" cy="36933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2. Sonicate</a:t>
            </a:r>
          </a:p>
        </p:txBody>
      </p:sp>
      <p:sp>
        <p:nvSpPr>
          <p:cNvPr id="52" name="TextBox 51">
            <a:extLst>
              <a:ext uri="{FF2B5EF4-FFF2-40B4-BE49-F238E27FC236}">
                <a16:creationId xmlns:a16="http://schemas.microsoft.com/office/drawing/2014/main" id="{3A1708FD-4F92-449E-BA71-32BC91F662EC}"/>
              </a:ext>
            </a:extLst>
          </p:cNvPr>
          <p:cNvSpPr txBox="1"/>
          <p:nvPr/>
        </p:nvSpPr>
        <p:spPr>
          <a:xfrm>
            <a:off x="2035753" y="4579539"/>
            <a:ext cx="2451764" cy="36933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3. </a:t>
            </a:r>
            <a:r>
              <a:rPr lang="en-US" b="1" dirty="0" err="1">
                <a:solidFill>
                  <a:srgbClr val="000000"/>
                </a:solidFill>
                <a:latin typeface="Calibri" panose="020F0502020204030204" pitchFamily="34" charset="0"/>
                <a:cs typeface="Calibri" panose="020F0502020204030204" pitchFamily="34" charset="0"/>
              </a:rPr>
              <a:t>Immunoprecipitate</a:t>
            </a:r>
            <a:endParaRPr lang="en-US" b="1" dirty="0">
              <a:solidFill>
                <a:srgbClr val="000000"/>
              </a:solidFill>
              <a:latin typeface="Calibri" panose="020F0502020204030204" pitchFamily="34" charset="0"/>
              <a:cs typeface="Calibri" panose="020F0502020204030204" pitchFamily="34" charset="0"/>
            </a:endParaRPr>
          </a:p>
        </p:txBody>
      </p:sp>
      <p:cxnSp>
        <p:nvCxnSpPr>
          <p:cNvPr id="54" name="Straight Connector 53">
            <a:extLst>
              <a:ext uri="{FF2B5EF4-FFF2-40B4-BE49-F238E27FC236}">
                <a16:creationId xmlns:a16="http://schemas.microsoft.com/office/drawing/2014/main" id="{50E99FF0-49E7-462B-A1F0-0364C75A3527}"/>
              </a:ext>
            </a:extLst>
          </p:cNvPr>
          <p:cNvCxnSpPr>
            <a:cxnSpLocks/>
          </p:cNvCxnSpPr>
          <p:nvPr/>
        </p:nvCxnSpPr>
        <p:spPr>
          <a:xfrm>
            <a:off x="7391297" y="2220385"/>
            <a:ext cx="1075234"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B8A25517-9358-4994-A197-5D815526E441}"/>
              </a:ext>
            </a:extLst>
          </p:cNvPr>
          <p:cNvSpPr txBox="1"/>
          <p:nvPr/>
        </p:nvSpPr>
        <p:spPr>
          <a:xfrm>
            <a:off x="8296176" y="1291043"/>
            <a:ext cx="2451764" cy="36933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4. Purify DNA</a:t>
            </a:r>
          </a:p>
        </p:txBody>
      </p:sp>
      <p:sp>
        <p:nvSpPr>
          <p:cNvPr id="59" name="TextBox 58">
            <a:extLst>
              <a:ext uri="{FF2B5EF4-FFF2-40B4-BE49-F238E27FC236}">
                <a16:creationId xmlns:a16="http://schemas.microsoft.com/office/drawing/2014/main" id="{A024C332-400D-4AEB-9F83-145E415FD8F8}"/>
              </a:ext>
            </a:extLst>
          </p:cNvPr>
          <p:cNvSpPr txBox="1"/>
          <p:nvPr/>
        </p:nvSpPr>
        <p:spPr>
          <a:xfrm>
            <a:off x="8293763" y="3244334"/>
            <a:ext cx="2789733" cy="646331"/>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5. Analyze by qPCR or next-generation sequencing</a:t>
            </a:r>
          </a:p>
        </p:txBody>
      </p:sp>
      <p:sp>
        <p:nvSpPr>
          <p:cNvPr id="3" name="Oval 2">
            <a:extLst>
              <a:ext uri="{FF2B5EF4-FFF2-40B4-BE49-F238E27FC236}">
                <a16:creationId xmlns:a16="http://schemas.microsoft.com/office/drawing/2014/main" id="{B633CCC2-263A-4019-ABC4-99B296C124E5}"/>
              </a:ext>
            </a:extLst>
          </p:cNvPr>
          <p:cNvSpPr/>
          <p:nvPr/>
        </p:nvSpPr>
        <p:spPr>
          <a:xfrm>
            <a:off x="993509" y="1822776"/>
            <a:ext cx="898856" cy="4579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POI</a:t>
            </a:r>
          </a:p>
        </p:txBody>
      </p:sp>
      <p:grpSp>
        <p:nvGrpSpPr>
          <p:cNvPr id="4" name="Group 3">
            <a:extLst>
              <a:ext uri="{FF2B5EF4-FFF2-40B4-BE49-F238E27FC236}">
                <a16:creationId xmlns:a16="http://schemas.microsoft.com/office/drawing/2014/main" id="{5F91CEAC-2280-4552-B91C-E20EF1CB7AFF}"/>
              </a:ext>
            </a:extLst>
          </p:cNvPr>
          <p:cNvGrpSpPr/>
          <p:nvPr/>
        </p:nvGrpSpPr>
        <p:grpSpPr>
          <a:xfrm>
            <a:off x="1166194" y="3801703"/>
            <a:ext cx="1075234" cy="460679"/>
            <a:chOff x="1166194" y="3801703"/>
            <a:chExt cx="1075234" cy="460679"/>
          </a:xfrm>
        </p:grpSpPr>
        <p:cxnSp>
          <p:nvCxnSpPr>
            <p:cNvPr id="25" name="Straight Connector 24">
              <a:extLst>
                <a:ext uri="{FF2B5EF4-FFF2-40B4-BE49-F238E27FC236}">
                  <a16:creationId xmlns:a16="http://schemas.microsoft.com/office/drawing/2014/main" id="{0305285D-0045-4C43-A462-F8A7EA2FDD55}"/>
                </a:ext>
              </a:extLst>
            </p:cNvPr>
            <p:cNvCxnSpPr>
              <a:cxnSpLocks/>
            </p:cNvCxnSpPr>
            <p:nvPr/>
          </p:nvCxnSpPr>
          <p:spPr>
            <a:xfrm>
              <a:off x="1166194" y="4262382"/>
              <a:ext cx="1075234"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D2A71C50-5A48-4FC1-A9AE-FD8325E1E6AC}"/>
                </a:ext>
              </a:extLst>
            </p:cNvPr>
            <p:cNvSpPr/>
            <p:nvPr/>
          </p:nvSpPr>
          <p:spPr>
            <a:xfrm>
              <a:off x="1197540" y="3801703"/>
              <a:ext cx="898856" cy="4579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POI</a:t>
              </a:r>
            </a:p>
          </p:txBody>
        </p:sp>
      </p:grpSp>
      <p:sp>
        <p:nvSpPr>
          <p:cNvPr id="64" name="Oval 63">
            <a:extLst>
              <a:ext uri="{FF2B5EF4-FFF2-40B4-BE49-F238E27FC236}">
                <a16:creationId xmlns:a16="http://schemas.microsoft.com/office/drawing/2014/main" id="{A55792D8-7745-450E-A763-83DED9ED5AFE}"/>
              </a:ext>
            </a:extLst>
          </p:cNvPr>
          <p:cNvSpPr/>
          <p:nvPr/>
        </p:nvSpPr>
        <p:spPr>
          <a:xfrm>
            <a:off x="7376464" y="1759412"/>
            <a:ext cx="898856" cy="4579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POI</a:t>
            </a:r>
          </a:p>
        </p:txBody>
      </p:sp>
      <p:sp>
        <p:nvSpPr>
          <p:cNvPr id="6" name="TextBox 5">
            <a:extLst>
              <a:ext uri="{FF2B5EF4-FFF2-40B4-BE49-F238E27FC236}">
                <a16:creationId xmlns:a16="http://schemas.microsoft.com/office/drawing/2014/main" id="{00F11320-C8EF-4439-A2E1-B3E481DD4A1E}"/>
              </a:ext>
            </a:extLst>
          </p:cNvPr>
          <p:cNvSpPr txBox="1"/>
          <p:nvPr/>
        </p:nvSpPr>
        <p:spPr>
          <a:xfrm>
            <a:off x="4365440" y="2471449"/>
            <a:ext cx="759396" cy="369332"/>
          </a:xfrm>
          <a:prstGeom prst="rect">
            <a:avLst/>
          </a:prstGeom>
          <a:noFill/>
        </p:spPr>
        <p:txBody>
          <a:bodyPr wrap="square" rtlCol="0">
            <a:spAutoFit/>
          </a:bodyPr>
          <a:lstStyle/>
          <a:p>
            <a:r>
              <a:rPr lang="en-US" dirty="0">
                <a:solidFill>
                  <a:srgbClr val="000000"/>
                </a:solidFill>
              </a:rPr>
              <a:t>DNA</a:t>
            </a:r>
          </a:p>
        </p:txBody>
      </p:sp>
      <p:grpSp>
        <p:nvGrpSpPr>
          <p:cNvPr id="39" name="Group 38">
            <a:extLst>
              <a:ext uri="{FF2B5EF4-FFF2-40B4-BE49-F238E27FC236}">
                <a16:creationId xmlns:a16="http://schemas.microsoft.com/office/drawing/2014/main" id="{F2430002-2D55-473C-B33E-06DF5461CCB9}"/>
              </a:ext>
            </a:extLst>
          </p:cNvPr>
          <p:cNvGrpSpPr/>
          <p:nvPr/>
        </p:nvGrpSpPr>
        <p:grpSpPr>
          <a:xfrm>
            <a:off x="7590105" y="4117872"/>
            <a:ext cx="1996732" cy="646332"/>
            <a:chOff x="2318207" y="1881963"/>
            <a:chExt cx="7555585" cy="3304824"/>
          </a:xfrm>
        </p:grpSpPr>
        <p:grpSp>
          <p:nvGrpSpPr>
            <p:cNvPr id="49" name="Group 48">
              <a:extLst>
                <a:ext uri="{FF2B5EF4-FFF2-40B4-BE49-F238E27FC236}">
                  <a16:creationId xmlns:a16="http://schemas.microsoft.com/office/drawing/2014/main" id="{E4AD9D14-17FB-42B3-AA40-95A68D3CD8D3}"/>
                </a:ext>
              </a:extLst>
            </p:cNvPr>
            <p:cNvGrpSpPr/>
            <p:nvPr/>
          </p:nvGrpSpPr>
          <p:grpSpPr>
            <a:xfrm>
              <a:off x="2318207" y="1881963"/>
              <a:ext cx="7555585" cy="3304824"/>
              <a:chOff x="2024350" y="1562986"/>
              <a:chExt cx="7555585" cy="3304824"/>
            </a:xfrm>
          </p:grpSpPr>
          <p:cxnSp>
            <p:nvCxnSpPr>
              <p:cNvPr id="60" name="Straight Connector 59">
                <a:extLst>
                  <a:ext uri="{FF2B5EF4-FFF2-40B4-BE49-F238E27FC236}">
                    <a16:creationId xmlns:a16="http://schemas.microsoft.com/office/drawing/2014/main" id="{1C1BDF73-6EE1-45A2-BAA9-1554F8777294}"/>
                  </a:ext>
                </a:extLst>
              </p:cNvPr>
              <p:cNvCxnSpPr>
                <a:cxnSpLocks/>
              </p:cNvCxnSpPr>
              <p:nvPr/>
            </p:nvCxnSpPr>
            <p:spPr>
              <a:xfrm>
                <a:off x="2024350" y="4867810"/>
                <a:ext cx="755558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E672A1B-B609-4A15-BF28-022F5774EA57}"/>
                  </a:ext>
                </a:extLst>
              </p:cNvPr>
              <p:cNvCxnSpPr>
                <a:cxnSpLocks/>
              </p:cNvCxnSpPr>
              <p:nvPr/>
            </p:nvCxnSpPr>
            <p:spPr>
              <a:xfrm flipV="1">
                <a:off x="2024350" y="1562986"/>
                <a:ext cx="0" cy="330482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3" name="Rectangle 52">
              <a:extLst>
                <a:ext uri="{FF2B5EF4-FFF2-40B4-BE49-F238E27FC236}">
                  <a16:creationId xmlns:a16="http://schemas.microsoft.com/office/drawing/2014/main" id="{4D8FCC9D-8CAD-4AC6-8FE6-80A884EA05F0}"/>
                </a:ext>
              </a:extLst>
            </p:cNvPr>
            <p:cNvSpPr/>
            <p:nvPr/>
          </p:nvSpPr>
          <p:spPr>
            <a:xfrm>
              <a:off x="3009014" y="1977656"/>
              <a:ext cx="1052623" cy="3200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3D99DC7-F445-4136-B84A-D67881DF80A1}"/>
                </a:ext>
              </a:extLst>
            </p:cNvPr>
            <p:cNvSpPr/>
            <p:nvPr/>
          </p:nvSpPr>
          <p:spPr>
            <a:xfrm>
              <a:off x="4752443" y="4210493"/>
              <a:ext cx="1052623" cy="976294"/>
            </a:xfrm>
            <a:prstGeom prst="rect">
              <a:avLst/>
            </a:prstGeom>
            <a:solidFill>
              <a:srgbClr val="C40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A4F5E60-3376-4F07-9159-30EE791093EF}"/>
                </a:ext>
              </a:extLst>
            </p:cNvPr>
            <p:cNvSpPr/>
            <p:nvPr/>
          </p:nvSpPr>
          <p:spPr>
            <a:xfrm>
              <a:off x="6786805" y="4201762"/>
              <a:ext cx="1052623" cy="976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DF717F3-75D2-4895-90C0-CB834C7E8B6C}"/>
                </a:ext>
              </a:extLst>
            </p:cNvPr>
            <p:cNvSpPr/>
            <p:nvPr/>
          </p:nvSpPr>
          <p:spPr>
            <a:xfrm>
              <a:off x="8656674" y="4210493"/>
              <a:ext cx="1052623" cy="976294"/>
            </a:xfrm>
            <a:prstGeom prst="rect">
              <a:avLst/>
            </a:prstGeom>
            <a:solidFill>
              <a:srgbClr val="C40C0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91FFC1FA-E7E8-46F1-A751-CE547D197F48}"/>
              </a:ext>
            </a:extLst>
          </p:cNvPr>
          <p:cNvSpPr txBox="1"/>
          <p:nvPr/>
        </p:nvSpPr>
        <p:spPr>
          <a:xfrm>
            <a:off x="7534540" y="5074059"/>
            <a:ext cx="3029342" cy="369332"/>
          </a:xfrm>
          <a:prstGeom prst="rect">
            <a:avLst/>
          </a:prstGeom>
          <a:noFill/>
        </p:spPr>
        <p:txBody>
          <a:bodyPr wrap="square" rtlCol="0">
            <a:spAutoFit/>
          </a:bodyPr>
          <a:lstStyle/>
          <a:p>
            <a:r>
              <a:rPr lang="en-US" dirty="0"/>
              <a:t>ATGTCCATTGTATCGTATGTATCC</a:t>
            </a:r>
          </a:p>
        </p:txBody>
      </p:sp>
      <p:sp>
        <p:nvSpPr>
          <p:cNvPr id="62" name="Rectangle: Rounded Corners 61">
            <a:extLst>
              <a:ext uri="{FF2B5EF4-FFF2-40B4-BE49-F238E27FC236}">
                <a16:creationId xmlns:a16="http://schemas.microsoft.com/office/drawing/2014/main" id="{2803CF1E-69E8-4482-B4AE-3AB08A397267}"/>
              </a:ext>
            </a:extLst>
          </p:cNvPr>
          <p:cNvSpPr/>
          <p:nvPr/>
        </p:nvSpPr>
        <p:spPr>
          <a:xfrm>
            <a:off x="3118316" y="1993280"/>
            <a:ext cx="237444" cy="22821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250D106E-C067-4F86-BE65-35FACC45B07D}"/>
              </a:ext>
            </a:extLst>
          </p:cNvPr>
          <p:cNvSpPr/>
          <p:nvPr/>
        </p:nvSpPr>
        <p:spPr>
          <a:xfrm>
            <a:off x="2319676" y="2004297"/>
            <a:ext cx="237444" cy="2282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a:extLst>
              <a:ext uri="{FF2B5EF4-FFF2-40B4-BE49-F238E27FC236}">
                <a16:creationId xmlns:a16="http://schemas.microsoft.com/office/drawing/2014/main" id="{03551960-118C-4691-A42E-8ACCB253AC3E}"/>
              </a:ext>
            </a:extLst>
          </p:cNvPr>
          <p:cNvSpPr/>
          <p:nvPr/>
        </p:nvSpPr>
        <p:spPr>
          <a:xfrm>
            <a:off x="3709678" y="2004035"/>
            <a:ext cx="505509" cy="22819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6FE9B989-B933-4FF2-97EF-4454FF2AA5DB}"/>
              </a:ext>
            </a:extLst>
          </p:cNvPr>
          <p:cNvCxnSpPr>
            <a:cxnSpLocks/>
          </p:cNvCxnSpPr>
          <p:nvPr/>
        </p:nvCxnSpPr>
        <p:spPr>
          <a:xfrm>
            <a:off x="2438398" y="2214940"/>
            <a:ext cx="0" cy="42097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D4258E7-7A7B-48E8-B2FC-AFEE4E925B7E}"/>
              </a:ext>
            </a:extLst>
          </p:cNvPr>
          <p:cNvCxnSpPr>
            <a:cxnSpLocks/>
          </p:cNvCxnSpPr>
          <p:nvPr/>
        </p:nvCxnSpPr>
        <p:spPr>
          <a:xfrm>
            <a:off x="3237038" y="2201969"/>
            <a:ext cx="0" cy="42097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846AF5B-1BEC-4EB3-B820-C0C14E14491C}"/>
              </a:ext>
            </a:extLst>
          </p:cNvPr>
          <p:cNvCxnSpPr>
            <a:cxnSpLocks/>
          </p:cNvCxnSpPr>
          <p:nvPr/>
        </p:nvCxnSpPr>
        <p:spPr>
          <a:xfrm>
            <a:off x="3962432" y="2188998"/>
            <a:ext cx="0" cy="42097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76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0 0 L 0 0.25 E" pathEditMode="relative" ptsTypes="">
                                      <p:cBhvr>
                                        <p:cTn id="30" dur="2000" fill="hold"/>
                                        <p:tgtEl>
                                          <p:spTgt spid="4"/>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6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8" grpId="0"/>
      <p:bldP spid="59" grpId="0"/>
      <p:bldP spid="64" grpId="0" animBg="1"/>
      <p:bldP spid="64" grpId="1"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239E-5B80-4885-98AC-8CF7CD478E7B}"/>
              </a:ext>
            </a:extLst>
          </p:cNvPr>
          <p:cNvSpPr>
            <a:spLocks noGrp="1"/>
          </p:cNvSpPr>
          <p:nvPr>
            <p:ph type="title"/>
          </p:nvPr>
        </p:nvSpPr>
        <p:spPr>
          <a:xfrm>
            <a:off x="267830" y="176381"/>
            <a:ext cx="10772775" cy="1658198"/>
          </a:xfrm>
        </p:spPr>
        <p:txBody>
          <a:bodyPr>
            <a:normAutofit fontScale="90000"/>
          </a:bodyPr>
          <a:lstStyle/>
          <a:p>
            <a:pPr algn="ctr"/>
            <a:r>
              <a:rPr lang="en-US" dirty="0" err="1"/>
              <a:t>ChIPPAR</a:t>
            </a:r>
            <a:br>
              <a:rPr lang="en-US" dirty="0"/>
            </a:br>
            <a:r>
              <a:rPr lang="en-US" dirty="0"/>
              <a:t>(</a:t>
            </a:r>
            <a:r>
              <a:rPr lang="en-US" dirty="0" err="1"/>
              <a:t>ChIP</a:t>
            </a:r>
            <a:r>
              <a:rPr lang="en-US" dirty="0"/>
              <a:t> in presence or absence of rifampicin)</a:t>
            </a:r>
          </a:p>
        </p:txBody>
      </p:sp>
      <p:sp>
        <p:nvSpPr>
          <p:cNvPr id="5" name="TextBox 4">
            <a:extLst>
              <a:ext uri="{FF2B5EF4-FFF2-40B4-BE49-F238E27FC236}">
                <a16:creationId xmlns:a16="http://schemas.microsoft.com/office/drawing/2014/main" id="{7DD9CA5D-E98A-4EEF-BDA4-0A42B54F2FE5}"/>
              </a:ext>
            </a:extLst>
          </p:cNvPr>
          <p:cNvSpPr txBox="1"/>
          <p:nvPr/>
        </p:nvSpPr>
        <p:spPr>
          <a:xfrm>
            <a:off x="7416156" y="6251401"/>
            <a:ext cx="3521035" cy="369332"/>
          </a:xfrm>
          <a:prstGeom prst="rect">
            <a:avLst/>
          </a:prstGeom>
          <a:noFill/>
        </p:spPr>
        <p:txBody>
          <a:bodyPr wrap="square" rtlCol="0">
            <a:spAutoFit/>
          </a:bodyPr>
          <a:lstStyle/>
          <a:p>
            <a:r>
              <a:rPr lang="en-US" dirty="0" err="1"/>
              <a:t>Kambara</a:t>
            </a:r>
            <a:r>
              <a:rPr lang="en-US" dirty="0"/>
              <a:t>, Ramsey, and Dove 2018</a:t>
            </a:r>
          </a:p>
        </p:txBody>
      </p:sp>
      <p:pic>
        <p:nvPicPr>
          <p:cNvPr id="6" name="Picture 5">
            <a:extLst>
              <a:ext uri="{FF2B5EF4-FFF2-40B4-BE49-F238E27FC236}">
                <a16:creationId xmlns:a16="http://schemas.microsoft.com/office/drawing/2014/main" id="{22F07B96-2788-4AFA-BB1F-807AA5A6AC7D}"/>
              </a:ext>
            </a:extLst>
          </p:cNvPr>
          <p:cNvPicPr>
            <a:picLocks noChangeAspect="1"/>
          </p:cNvPicPr>
          <p:nvPr/>
        </p:nvPicPr>
        <p:blipFill rotWithShape="1">
          <a:blip r:embed="rId3"/>
          <a:srcRect b="48790"/>
          <a:stretch/>
        </p:blipFill>
        <p:spPr>
          <a:xfrm>
            <a:off x="972878" y="1693725"/>
            <a:ext cx="3846262" cy="2333989"/>
          </a:xfrm>
          <a:prstGeom prst="rect">
            <a:avLst/>
          </a:prstGeom>
        </p:spPr>
      </p:pic>
      <p:pic>
        <p:nvPicPr>
          <p:cNvPr id="7" name="Picture 6">
            <a:extLst>
              <a:ext uri="{FF2B5EF4-FFF2-40B4-BE49-F238E27FC236}">
                <a16:creationId xmlns:a16="http://schemas.microsoft.com/office/drawing/2014/main" id="{418FD9CC-C40B-4786-9DEE-DA26465F4CFC}"/>
              </a:ext>
            </a:extLst>
          </p:cNvPr>
          <p:cNvPicPr>
            <a:picLocks noChangeAspect="1"/>
          </p:cNvPicPr>
          <p:nvPr/>
        </p:nvPicPr>
        <p:blipFill>
          <a:blip r:embed="rId4"/>
          <a:stretch>
            <a:fillRect/>
          </a:stretch>
        </p:blipFill>
        <p:spPr>
          <a:xfrm>
            <a:off x="6096000" y="1648938"/>
            <a:ext cx="4755030" cy="4227474"/>
          </a:xfrm>
          <a:prstGeom prst="rect">
            <a:avLst/>
          </a:prstGeom>
        </p:spPr>
      </p:pic>
      <p:pic>
        <p:nvPicPr>
          <p:cNvPr id="8" name="Picture 7">
            <a:extLst>
              <a:ext uri="{FF2B5EF4-FFF2-40B4-BE49-F238E27FC236}">
                <a16:creationId xmlns:a16="http://schemas.microsoft.com/office/drawing/2014/main" id="{C5515AAB-18A9-41BC-BAD8-C58F6D0EC847}"/>
              </a:ext>
            </a:extLst>
          </p:cNvPr>
          <p:cNvPicPr>
            <a:picLocks noChangeAspect="1"/>
          </p:cNvPicPr>
          <p:nvPr/>
        </p:nvPicPr>
        <p:blipFill rotWithShape="1">
          <a:blip r:embed="rId3"/>
          <a:srcRect t="51449"/>
          <a:stretch/>
        </p:blipFill>
        <p:spPr>
          <a:xfrm>
            <a:off x="972878" y="4027714"/>
            <a:ext cx="3846262" cy="2212801"/>
          </a:xfrm>
          <a:prstGeom prst="rect">
            <a:avLst/>
          </a:prstGeom>
        </p:spPr>
      </p:pic>
      <p:sp>
        <p:nvSpPr>
          <p:cNvPr id="3" name="Rectangle 2">
            <a:extLst>
              <a:ext uri="{FF2B5EF4-FFF2-40B4-BE49-F238E27FC236}">
                <a16:creationId xmlns:a16="http://schemas.microsoft.com/office/drawing/2014/main" id="{5FD3EA06-B9E8-46B5-88EE-39CF76658886}"/>
              </a:ext>
            </a:extLst>
          </p:cNvPr>
          <p:cNvSpPr/>
          <p:nvPr/>
        </p:nvSpPr>
        <p:spPr>
          <a:xfrm>
            <a:off x="6813680" y="2377148"/>
            <a:ext cx="598715" cy="3693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F9DFCC-8149-4681-BDE8-3CB39BE979A3}"/>
              </a:ext>
            </a:extLst>
          </p:cNvPr>
          <p:cNvSpPr/>
          <p:nvPr/>
        </p:nvSpPr>
        <p:spPr>
          <a:xfrm>
            <a:off x="6813679" y="3122470"/>
            <a:ext cx="598715" cy="3693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668ACC-45A6-4244-BD45-87695A2D8176}"/>
              </a:ext>
            </a:extLst>
          </p:cNvPr>
          <p:cNvSpPr/>
          <p:nvPr/>
        </p:nvSpPr>
        <p:spPr>
          <a:xfrm>
            <a:off x="6813678" y="3926855"/>
            <a:ext cx="598715" cy="3693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177E0C-5000-4D99-B738-FF1970BB2C95}"/>
              </a:ext>
            </a:extLst>
          </p:cNvPr>
          <p:cNvSpPr/>
          <p:nvPr/>
        </p:nvSpPr>
        <p:spPr>
          <a:xfrm>
            <a:off x="6813678" y="4779693"/>
            <a:ext cx="598715" cy="1846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DFF4A7-CD5A-43B0-8FBA-76F1EAF14989}"/>
              </a:ext>
            </a:extLst>
          </p:cNvPr>
          <p:cNvSpPr/>
          <p:nvPr/>
        </p:nvSpPr>
        <p:spPr>
          <a:xfrm>
            <a:off x="8533255" y="3307136"/>
            <a:ext cx="1372364" cy="9595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34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A5B1-F547-497D-8E67-B6A817462729}"/>
              </a:ext>
            </a:extLst>
          </p:cNvPr>
          <p:cNvSpPr>
            <a:spLocks noGrp="1"/>
          </p:cNvSpPr>
          <p:nvPr>
            <p:ph type="title"/>
          </p:nvPr>
        </p:nvSpPr>
        <p:spPr>
          <a:xfrm>
            <a:off x="231922" y="106128"/>
            <a:ext cx="10772775" cy="1658198"/>
          </a:xfrm>
        </p:spPr>
        <p:txBody>
          <a:bodyPr/>
          <a:lstStyle/>
          <a:p>
            <a:r>
              <a:rPr lang="en-US" dirty="0"/>
              <a:t>Experimental Design</a:t>
            </a:r>
          </a:p>
        </p:txBody>
      </p:sp>
      <p:grpSp>
        <p:nvGrpSpPr>
          <p:cNvPr id="5" name="Group 4">
            <a:extLst>
              <a:ext uri="{FF2B5EF4-FFF2-40B4-BE49-F238E27FC236}">
                <a16:creationId xmlns:a16="http://schemas.microsoft.com/office/drawing/2014/main" id="{9856CDB6-C865-48D6-B691-0B76082D65C1}"/>
              </a:ext>
            </a:extLst>
          </p:cNvPr>
          <p:cNvGrpSpPr/>
          <p:nvPr/>
        </p:nvGrpSpPr>
        <p:grpSpPr>
          <a:xfrm>
            <a:off x="590880" y="2059090"/>
            <a:ext cx="11264363" cy="3663500"/>
            <a:chOff x="590880" y="2059090"/>
            <a:chExt cx="11264363" cy="3663500"/>
          </a:xfrm>
        </p:grpSpPr>
        <p:grpSp>
          <p:nvGrpSpPr>
            <p:cNvPr id="32" name="Group 31">
              <a:extLst>
                <a:ext uri="{FF2B5EF4-FFF2-40B4-BE49-F238E27FC236}">
                  <a16:creationId xmlns:a16="http://schemas.microsoft.com/office/drawing/2014/main" id="{281F9A09-BEDD-4D7B-B2C3-241680931B6B}"/>
                </a:ext>
              </a:extLst>
            </p:cNvPr>
            <p:cNvGrpSpPr/>
            <p:nvPr/>
          </p:nvGrpSpPr>
          <p:grpSpPr>
            <a:xfrm>
              <a:off x="590880" y="2476864"/>
              <a:ext cx="5362428" cy="2082602"/>
              <a:chOff x="588538" y="2294363"/>
              <a:chExt cx="5362428" cy="2082602"/>
            </a:xfrm>
          </p:grpSpPr>
          <p:grpSp>
            <p:nvGrpSpPr>
              <p:cNvPr id="26" name="Group 25">
                <a:extLst>
                  <a:ext uri="{FF2B5EF4-FFF2-40B4-BE49-F238E27FC236}">
                    <a16:creationId xmlns:a16="http://schemas.microsoft.com/office/drawing/2014/main" id="{FBE0383A-1A3F-4D64-9B13-36E68ADC138E}"/>
                  </a:ext>
                </a:extLst>
              </p:cNvPr>
              <p:cNvGrpSpPr/>
              <p:nvPr/>
            </p:nvGrpSpPr>
            <p:grpSpPr>
              <a:xfrm>
                <a:off x="588538" y="2294363"/>
                <a:ext cx="5362428" cy="2082602"/>
                <a:chOff x="231922" y="1837163"/>
                <a:chExt cx="5362428" cy="2082602"/>
              </a:xfrm>
            </p:grpSpPr>
            <p:grpSp>
              <p:nvGrpSpPr>
                <p:cNvPr id="11" name="Group 10">
                  <a:extLst>
                    <a:ext uri="{FF2B5EF4-FFF2-40B4-BE49-F238E27FC236}">
                      <a16:creationId xmlns:a16="http://schemas.microsoft.com/office/drawing/2014/main" id="{510149BE-6477-4261-A4E1-65D9C063DF43}"/>
                    </a:ext>
                  </a:extLst>
                </p:cNvPr>
                <p:cNvGrpSpPr/>
                <p:nvPr/>
              </p:nvGrpSpPr>
              <p:grpSpPr>
                <a:xfrm>
                  <a:off x="1103487" y="2072440"/>
                  <a:ext cx="1714142" cy="1356560"/>
                  <a:chOff x="2336863" y="3449356"/>
                  <a:chExt cx="855722" cy="607249"/>
                </a:xfrm>
              </p:grpSpPr>
              <p:sp>
                <p:nvSpPr>
                  <p:cNvPr id="9" name="Oval 8">
                    <a:extLst>
                      <a:ext uri="{FF2B5EF4-FFF2-40B4-BE49-F238E27FC236}">
                        <a16:creationId xmlns:a16="http://schemas.microsoft.com/office/drawing/2014/main" id="{8D7871F9-1542-42D9-BF25-0C43AA181E5B}"/>
                      </a:ext>
                    </a:extLst>
                  </p:cNvPr>
                  <p:cNvSpPr/>
                  <p:nvPr/>
                </p:nvSpPr>
                <p:spPr>
                  <a:xfrm>
                    <a:off x="2336863" y="3449356"/>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05ABC8B-BB26-4A57-BFD9-C619028AD87A}"/>
                      </a:ext>
                    </a:extLst>
                  </p:cNvPr>
                  <p:cNvSpPr/>
                  <p:nvPr/>
                </p:nvSpPr>
                <p:spPr>
                  <a:xfrm>
                    <a:off x="2412643" y="3773826"/>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621BB94D-B6E9-436B-9AB5-51B3488B18B6}"/>
                    </a:ext>
                  </a:extLst>
                </p:cNvPr>
                <p:cNvGrpSpPr/>
                <p:nvPr/>
              </p:nvGrpSpPr>
              <p:grpSpPr>
                <a:xfrm>
                  <a:off x="447041" y="1837163"/>
                  <a:ext cx="956614" cy="429888"/>
                  <a:chOff x="2998208" y="3538328"/>
                  <a:chExt cx="389067" cy="166531"/>
                </a:xfrm>
              </p:grpSpPr>
              <p:sp>
                <p:nvSpPr>
                  <p:cNvPr id="12" name="Oval 11">
                    <a:extLst>
                      <a:ext uri="{FF2B5EF4-FFF2-40B4-BE49-F238E27FC236}">
                        <a16:creationId xmlns:a16="http://schemas.microsoft.com/office/drawing/2014/main" id="{1436DDFB-EFE3-4D51-8ED0-0C1AD7C18912}"/>
                      </a:ext>
                    </a:extLst>
                  </p:cNvPr>
                  <p:cNvSpPr/>
                  <p:nvPr/>
                </p:nvSpPr>
                <p:spPr>
                  <a:xfrm>
                    <a:off x="2998208" y="35665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07D634C-C47B-4442-A2FE-5C99AE98A292}"/>
                      </a:ext>
                    </a:extLst>
                  </p:cNvPr>
                  <p:cNvSpPr/>
                  <p:nvPr/>
                </p:nvSpPr>
                <p:spPr>
                  <a:xfrm>
                    <a:off x="3058367"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493A852-D0E5-482C-AF2F-7F06449D85A9}"/>
                      </a:ext>
                    </a:extLst>
                  </p:cNvPr>
                  <p:cNvSpPr/>
                  <p:nvPr/>
                </p:nvSpPr>
                <p:spPr>
                  <a:xfrm>
                    <a:off x="3127896" y="3538328"/>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C48EF47-8B5B-4DAC-89EF-67026CE64DB4}"/>
                      </a:ext>
                    </a:extLst>
                  </p:cNvPr>
                  <p:cNvSpPr/>
                  <p:nvPr/>
                </p:nvSpPr>
                <p:spPr>
                  <a:xfrm>
                    <a:off x="3188965"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C600757-F28A-4949-9FB6-1B80C0B9E5C0}"/>
                      </a:ext>
                    </a:extLst>
                  </p:cNvPr>
                  <p:cNvSpPr/>
                  <p:nvPr/>
                </p:nvSpPr>
                <p:spPr>
                  <a:xfrm>
                    <a:off x="3245000" y="3575545"/>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6C654AA-E875-4AF8-8AF6-ECBB29284D84}"/>
                      </a:ext>
                    </a:extLst>
                  </p:cNvPr>
                  <p:cNvSpPr/>
                  <p:nvPr/>
                </p:nvSpPr>
                <p:spPr>
                  <a:xfrm>
                    <a:off x="3298298" y="36211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0" name="Straight Connector 19">
                  <a:extLst>
                    <a:ext uri="{FF2B5EF4-FFF2-40B4-BE49-F238E27FC236}">
                      <a16:creationId xmlns:a16="http://schemas.microsoft.com/office/drawing/2014/main" id="{E152E9B9-7C98-4218-BF32-4D20188A4C21}"/>
                    </a:ext>
                  </a:extLst>
                </p:cNvPr>
                <p:cNvCxnSpPr>
                  <a:cxnSpLocks/>
                </p:cNvCxnSpPr>
                <p:nvPr/>
              </p:nvCxnSpPr>
              <p:spPr>
                <a:xfrm>
                  <a:off x="231922" y="3919765"/>
                  <a:ext cx="536242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C0567F2-BE51-4DBB-B826-BA8D0A52D614}"/>
                    </a:ext>
                  </a:extLst>
                </p:cNvPr>
                <p:cNvSpPr/>
                <p:nvPr/>
              </p:nvSpPr>
              <p:spPr>
                <a:xfrm>
                  <a:off x="3901571" y="3193723"/>
                  <a:ext cx="1409321" cy="726042"/>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RNAP</a:t>
                  </a:r>
                </a:p>
              </p:txBody>
            </p:sp>
            <p:sp>
              <p:nvSpPr>
                <p:cNvPr id="25" name="Freeform: Shape 24">
                  <a:extLst>
                    <a:ext uri="{FF2B5EF4-FFF2-40B4-BE49-F238E27FC236}">
                      <a16:creationId xmlns:a16="http://schemas.microsoft.com/office/drawing/2014/main" id="{A19E7A5F-ABB7-47F1-A6F4-36FB89D0B65E}"/>
                    </a:ext>
                  </a:extLst>
                </p:cNvPr>
                <p:cNvSpPr/>
                <p:nvPr/>
              </p:nvSpPr>
              <p:spPr>
                <a:xfrm>
                  <a:off x="231922" y="2800969"/>
                  <a:ext cx="3886200" cy="58544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Connector 27">
                <a:extLst>
                  <a:ext uri="{FF2B5EF4-FFF2-40B4-BE49-F238E27FC236}">
                    <a16:creationId xmlns:a16="http://schemas.microsoft.com/office/drawing/2014/main" id="{2DF8C450-D695-4335-BEB9-EE661D7A88A3}"/>
                  </a:ext>
                </a:extLst>
              </p:cNvPr>
              <p:cNvCxnSpPr/>
              <p:nvPr/>
            </p:nvCxnSpPr>
            <p:spPr>
              <a:xfrm>
                <a:off x="951572" y="4013944"/>
                <a:ext cx="0" cy="36302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2168459-F76A-4E66-BBBC-9FF54748DF40}"/>
                  </a:ext>
                </a:extLst>
              </p:cNvPr>
              <p:cNvCxnSpPr/>
              <p:nvPr/>
            </p:nvCxnSpPr>
            <p:spPr>
              <a:xfrm>
                <a:off x="942428" y="4013944"/>
                <a:ext cx="66033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329D9AC7-391D-4346-B643-1BFD345215C9}"/>
                </a:ext>
              </a:extLst>
            </p:cNvPr>
            <p:cNvGrpSpPr/>
            <p:nvPr/>
          </p:nvGrpSpPr>
          <p:grpSpPr>
            <a:xfrm>
              <a:off x="6942587" y="2059090"/>
              <a:ext cx="4193761" cy="2500376"/>
              <a:chOff x="1400589" y="1419389"/>
              <a:chExt cx="4193761" cy="2500376"/>
            </a:xfrm>
          </p:grpSpPr>
          <p:grpSp>
            <p:nvGrpSpPr>
              <p:cNvPr id="37" name="Group 36">
                <a:extLst>
                  <a:ext uri="{FF2B5EF4-FFF2-40B4-BE49-F238E27FC236}">
                    <a16:creationId xmlns:a16="http://schemas.microsoft.com/office/drawing/2014/main" id="{805899F8-EF1A-4065-B7A5-26E99BFA32E3}"/>
                  </a:ext>
                </a:extLst>
              </p:cNvPr>
              <p:cNvGrpSpPr/>
              <p:nvPr/>
            </p:nvGrpSpPr>
            <p:grpSpPr>
              <a:xfrm>
                <a:off x="2603103" y="1419389"/>
                <a:ext cx="1714142" cy="1356560"/>
                <a:chOff x="3085491" y="3157025"/>
                <a:chExt cx="855722" cy="607249"/>
              </a:xfrm>
            </p:grpSpPr>
            <p:sp>
              <p:nvSpPr>
                <p:cNvPr id="48" name="Oval 47">
                  <a:extLst>
                    <a:ext uri="{FF2B5EF4-FFF2-40B4-BE49-F238E27FC236}">
                      <a16:creationId xmlns:a16="http://schemas.microsoft.com/office/drawing/2014/main" id="{4422F08F-8860-4B5B-8126-2E88A162D670}"/>
                    </a:ext>
                  </a:extLst>
                </p:cNvPr>
                <p:cNvSpPr/>
                <p:nvPr/>
              </p:nvSpPr>
              <p:spPr>
                <a:xfrm>
                  <a:off x="3085491" y="3157025"/>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683E3E7-3787-4576-AD58-943892333C53}"/>
                    </a:ext>
                  </a:extLst>
                </p:cNvPr>
                <p:cNvSpPr/>
                <p:nvPr/>
              </p:nvSpPr>
              <p:spPr>
                <a:xfrm>
                  <a:off x="3161271" y="3481495"/>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EEDEA44C-E6B8-4662-8FD3-65BACF6E7B8C}"/>
                  </a:ext>
                </a:extLst>
              </p:cNvPr>
              <p:cNvCxnSpPr>
                <a:cxnSpLocks/>
              </p:cNvCxnSpPr>
              <p:nvPr/>
            </p:nvCxnSpPr>
            <p:spPr>
              <a:xfrm>
                <a:off x="1841161" y="3919765"/>
                <a:ext cx="3753189"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E2A3F689-32E7-4109-8398-99DF355D6485}"/>
                  </a:ext>
                </a:extLst>
              </p:cNvPr>
              <p:cNvSpPr/>
              <p:nvPr/>
            </p:nvSpPr>
            <p:spPr>
              <a:xfrm>
                <a:off x="1400589" y="3041722"/>
                <a:ext cx="1409321" cy="726042"/>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RNAP</a:t>
                </a:r>
              </a:p>
            </p:txBody>
          </p:sp>
        </p:grpSp>
        <p:sp>
          <p:nvSpPr>
            <p:cNvPr id="51" name="TextBox 50">
              <a:extLst>
                <a:ext uri="{FF2B5EF4-FFF2-40B4-BE49-F238E27FC236}">
                  <a16:creationId xmlns:a16="http://schemas.microsoft.com/office/drawing/2014/main" id="{C0ACCA48-D64E-4030-8808-310940C71F6F}"/>
                </a:ext>
              </a:extLst>
            </p:cNvPr>
            <p:cNvSpPr txBox="1"/>
            <p:nvPr/>
          </p:nvSpPr>
          <p:spPr>
            <a:xfrm>
              <a:off x="2097274" y="5199370"/>
              <a:ext cx="3521035" cy="523220"/>
            </a:xfrm>
            <a:prstGeom prst="rect">
              <a:avLst/>
            </a:prstGeom>
            <a:noFill/>
          </p:spPr>
          <p:txBody>
            <a:bodyPr wrap="square" rtlCol="0">
              <a:spAutoFit/>
            </a:bodyPr>
            <a:lstStyle/>
            <a:p>
              <a:r>
                <a:rPr lang="en-US" sz="2800" dirty="0"/>
                <a:t>- rifampicin</a:t>
              </a:r>
            </a:p>
          </p:txBody>
        </p:sp>
        <p:sp>
          <p:nvSpPr>
            <p:cNvPr id="52" name="TextBox 51">
              <a:extLst>
                <a:ext uri="{FF2B5EF4-FFF2-40B4-BE49-F238E27FC236}">
                  <a16:creationId xmlns:a16="http://schemas.microsoft.com/office/drawing/2014/main" id="{1258CC00-168A-4923-B9A6-5DB2AEF8234C}"/>
                </a:ext>
              </a:extLst>
            </p:cNvPr>
            <p:cNvSpPr txBox="1"/>
            <p:nvPr/>
          </p:nvSpPr>
          <p:spPr>
            <a:xfrm>
              <a:off x="8334208" y="5157273"/>
              <a:ext cx="3521035" cy="523220"/>
            </a:xfrm>
            <a:prstGeom prst="rect">
              <a:avLst/>
            </a:prstGeom>
            <a:noFill/>
          </p:spPr>
          <p:txBody>
            <a:bodyPr wrap="square" rtlCol="0">
              <a:spAutoFit/>
            </a:bodyPr>
            <a:lstStyle/>
            <a:p>
              <a:r>
                <a:rPr lang="en-US" sz="2800" dirty="0"/>
                <a:t>+ rifampicin</a:t>
              </a:r>
            </a:p>
          </p:txBody>
        </p:sp>
        <p:cxnSp>
          <p:nvCxnSpPr>
            <p:cNvPr id="29" name="Straight Connector 28">
              <a:extLst>
                <a:ext uri="{FF2B5EF4-FFF2-40B4-BE49-F238E27FC236}">
                  <a16:creationId xmlns:a16="http://schemas.microsoft.com/office/drawing/2014/main" id="{6D8DFD5B-BB43-4527-A266-BD3D0256A99E}"/>
                </a:ext>
              </a:extLst>
            </p:cNvPr>
            <p:cNvCxnSpPr/>
            <p:nvPr/>
          </p:nvCxnSpPr>
          <p:spPr>
            <a:xfrm>
              <a:off x="7700722" y="4182612"/>
              <a:ext cx="0" cy="36302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DE842C3-2683-49AA-8F8F-EC99BCB44E91}"/>
                </a:ext>
              </a:extLst>
            </p:cNvPr>
            <p:cNvCxnSpPr/>
            <p:nvPr/>
          </p:nvCxnSpPr>
          <p:spPr>
            <a:xfrm>
              <a:off x="7691578" y="4182612"/>
              <a:ext cx="66033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684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0A5E-B796-4429-AE29-1A626F89C799}"/>
              </a:ext>
            </a:extLst>
          </p:cNvPr>
          <p:cNvSpPr>
            <a:spLocks noGrp="1"/>
          </p:cNvSpPr>
          <p:nvPr>
            <p:ph type="title"/>
          </p:nvPr>
        </p:nvSpPr>
        <p:spPr>
          <a:xfrm>
            <a:off x="190880" y="97197"/>
            <a:ext cx="10772775" cy="1658198"/>
          </a:xfrm>
        </p:spPr>
        <p:txBody>
          <a:bodyPr/>
          <a:lstStyle/>
          <a:p>
            <a:r>
              <a:rPr lang="en-US" dirty="0"/>
              <a:t>Hypothesis for </a:t>
            </a:r>
            <a:r>
              <a:rPr lang="en-US" dirty="0" err="1"/>
              <a:t>ChIP</a:t>
            </a:r>
            <a:r>
              <a:rPr lang="en-US" dirty="0"/>
              <a:t> experiment with bS21-2-VSVG</a:t>
            </a:r>
          </a:p>
        </p:txBody>
      </p:sp>
      <p:grpSp>
        <p:nvGrpSpPr>
          <p:cNvPr id="18" name="Group 17">
            <a:extLst>
              <a:ext uri="{FF2B5EF4-FFF2-40B4-BE49-F238E27FC236}">
                <a16:creationId xmlns:a16="http://schemas.microsoft.com/office/drawing/2014/main" id="{D3B3FCE5-7F8C-4F30-BC57-91B881C91B87}"/>
              </a:ext>
            </a:extLst>
          </p:cNvPr>
          <p:cNvGrpSpPr/>
          <p:nvPr/>
        </p:nvGrpSpPr>
        <p:grpSpPr>
          <a:xfrm>
            <a:off x="2318207" y="1755395"/>
            <a:ext cx="7555585" cy="3304824"/>
            <a:chOff x="2318207" y="1881963"/>
            <a:chExt cx="7555585" cy="3304824"/>
          </a:xfrm>
        </p:grpSpPr>
        <p:grpSp>
          <p:nvGrpSpPr>
            <p:cNvPr id="13" name="Group 12">
              <a:extLst>
                <a:ext uri="{FF2B5EF4-FFF2-40B4-BE49-F238E27FC236}">
                  <a16:creationId xmlns:a16="http://schemas.microsoft.com/office/drawing/2014/main" id="{09B4D380-D4C5-4D77-8D2E-9D41213A19F5}"/>
                </a:ext>
              </a:extLst>
            </p:cNvPr>
            <p:cNvGrpSpPr/>
            <p:nvPr/>
          </p:nvGrpSpPr>
          <p:grpSpPr>
            <a:xfrm>
              <a:off x="2318207" y="1881963"/>
              <a:ext cx="7555585" cy="3304824"/>
              <a:chOff x="2024350" y="1562986"/>
              <a:chExt cx="7555585" cy="3304824"/>
            </a:xfrm>
          </p:grpSpPr>
          <p:cxnSp>
            <p:nvCxnSpPr>
              <p:cNvPr id="8" name="Straight Connector 7">
                <a:extLst>
                  <a:ext uri="{FF2B5EF4-FFF2-40B4-BE49-F238E27FC236}">
                    <a16:creationId xmlns:a16="http://schemas.microsoft.com/office/drawing/2014/main" id="{E40F30FF-5EFA-4DC4-A6A2-DEAA6D342D20}"/>
                  </a:ext>
                </a:extLst>
              </p:cNvPr>
              <p:cNvCxnSpPr>
                <a:cxnSpLocks/>
              </p:cNvCxnSpPr>
              <p:nvPr/>
            </p:nvCxnSpPr>
            <p:spPr>
              <a:xfrm>
                <a:off x="2024350" y="4867810"/>
                <a:ext cx="755558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3567509-7F7D-4197-B43D-C22C5A929FD7}"/>
                  </a:ext>
                </a:extLst>
              </p:cNvPr>
              <p:cNvCxnSpPr>
                <a:cxnSpLocks/>
              </p:cNvCxnSpPr>
              <p:nvPr/>
            </p:nvCxnSpPr>
            <p:spPr>
              <a:xfrm flipV="1">
                <a:off x="2024350" y="1562986"/>
                <a:ext cx="0" cy="330482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76B787D7-4765-4B14-A9D3-EA8B46574941}"/>
                </a:ext>
              </a:extLst>
            </p:cNvPr>
            <p:cNvSpPr/>
            <p:nvPr/>
          </p:nvSpPr>
          <p:spPr>
            <a:xfrm>
              <a:off x="3009014" y="1977656"/>
              <a:ext cx="1052623" cy="3200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1A0B1C4-69CB-4308-B813-777A5CEBE7D6}"/>
                </a:ext>
              </a:extLst>
            </p:cNvPr>
            <p:cNvSpPr/>
            <p:nvPr/>
          </p:nvSpPr>
          <p:spPr>
            <a:xfrm>
              <a:off x="4752443" y="4210493"/>
              <a:ext cx="1052623" cy="976294"/>
            </a:xfrm>
            <a:prstGeom prst="rect">
              <a:avLst/>
            </a:prstGeom>
            <a:solidFill>
              <a:srgbClr val="C40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67B7BC-8A8F-4E4B-AECE-258C799B4454}"/>
                </a:ext>
              </a:extLst>
            </p:cNvPr>
            <p:cNvSpPr/>
            <p:nvPr/>
          </p:nvSpPr>
          <p:spPr>
            <a:xfrm>
              <a:off x="6786805" y="4201762"/>
              <a:ext cx="1052623" cy="976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9579D9C-253D-4C29-8EC7-599562EBB287}"/>
                </a:ext>
              </a:extLst>
            </p:cNvPr>
            <p:cNvSpPr/>
            <p:nvPr/>
          </p:nvSpPr>
          <p:spPr>
            <a:xfrm>
              <a:off x="8656674" y="4210493"/>
              <a:ext cx="1052623" cy="976294"/>
            </a:xfrm>
            <a:prstGeom prst="rect">
              <a:avLst/>
            </a:prstGeom>
            <a:solidFill>
              <a:srgbClr val="C40C0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07611CF0-8AE4-42C0-A1B9-6FB83C4E47FB}"/>
              </a:ext>
            </a:extLst>
          </p:cNvPr>
          <p:cNvSpPr txBox="1"/>
          <p:nvPr/>
        </p:nvSpPr>
        <p:spPr>
          <a:xfrm>
            <a:off x="2445488" y="5060219"/>
            <a:ext cx="8133905" cy="1200329"/>
          </a:xfrm>
          <a:prstGeom prst="rect">
            <a:avLst/>
          </a:prstGeom>
          <a:noFill/>
        </p:spPr>
        <p:txBody>
          <a:bodyPr wrap="square" rtlCol="0">
            <a:spAutoFit/>
          </a:bodyPr>
          <a:lstStyle/>
          <a:p>
            <a:r>
              <a:rPr lang="en-US" sz="2400" dirty="0"/>
              <a:t>           -rif                     +rif                        -rif                      +rif</a:t>
            </a:r>
          </a:p>
          <a:p>
            <a:endParaRPr lang="en-US" sz="2400" dirty="0"/>
          </a:p>
          <a:p>
            <a:r>
              <a:rPr lang="en-US" sz="2400" dirty="0"/>
              <a:t>              Protein coding                         Non-protein coding</a:t>
            </a:r>
          </a:p>
        </p:txBody>
      </p:sp>
      <p:sp>
        <p:nvSpPr>
          <p:cNvPr id="20" name="TextBox 19">
            <a:extLst>
              <a:ext uri="{FF2B5EF4-FFF2-40B4-BE49-F238E27FC236}">
                <a16:creationId xmlns:a16="http://schemas.microsoft.com/office/drawing/2014/main" id="{B159841B-FE9C-4054-9AC0-E1DD06FFC7B8}"/>
              </a:ext>
            </a:extLst>
          </p:cNvPr>
          <p:cNvSpPr txBox="1"/>
          <p:nvPr/>
        </p:nvSpPr>
        <p:spPr>
          <a:xfrm>
            <a:off x="127088" y="2677425"/>
            <a:ext cx="1911031" cy="1384995"/>
          </a:xfrm>
          <a:prstGeom prst="rect">
            <a:avLst/>
          </a:prstGeom>
          <a:noFill/>
        </p:spPr>
        <p:txBody>
          <a:bodyPr wrap="square" rtlCol="0">
            <a:spAutoFit/>
          </a:bodyPr>
          <a:lstStyle/>
          <a:p>
            <a:pPr algn="r"/>
            <a:r>
              <a:rPr lang="en-US" sz="2800" dirty="0"/>
              <a:t>bS21</a:t>
            </a:r>
          </a:p>
          <a:p>
            <a:pPr algn="r"/>
            <a:r>
              <a:rPr lang="en-US" sz="2800" dirty="0"/>
              <a:t>fold enrichment</a:t>
            </a:r>
          </a:p>
        </p:txBody>
      </p:sp>
      <p:grpSp>
        <p:nvGrpSpPr>
          <p:cNvPr id="21" name="Group 20">
            <a:extLst>
              <a:ext uri="{FF2B5EF4-FFF2-40B4-BE49-F238E27FC236}">
                <a16:creationId xmlns:a16="http://schemas.microsoft.com/office/drawing/2014/main" id="{2B4F716E-9C80-4883-8C01-90645E3B1110}"/>
              </a:ext>
            </a:extLst>
          </p:cNvPr>
          <p:cNvGrpSpPr/>
          <p:nvPr/>
        </p:nvGrpSpPr>
        <p:grpSpPr>
          <a:xfrm>
            <a:off x="6917169" y="1144066"/>
            <a:ext cx="5147743" cy="1615827"/>
            <a:chOff x="590880" y="2059090"/>
            <a:chExt cx="11264363" cy="4173791"/>
          </a:xfrm>
        </p:grpSpPr>
        <p:grpSp>
          <p:nvGrpSpPr>
            <p:cNvPr id="22" name="Group 21">
              <a:extLst>
                <a:ext uri="{FF2B5EF4-FFF2-40B4-BE49-F238E27FC236}">
                  <a16:creationId xmlns:a16="http://schemas.microsoft.com/office/drawing/2014/main" id="{C4796B1E-2F05-4C6C-9B3D-9A525BA8D2FD}"/>
                </a:ext>
              </a:extLst>
            </p:cNvPr>
            <p:cNvGrpSpPr/>
            <p:nvPr/>
          </p:nvGrpSpPr>
          <p:grpSpPr>
            <a:xfrm>
              <a:off x="590880" y="2476864"/>
              <a:ext cx="5362428" cy="2082602"/>
              <a:chOff x="588538" y="2294363"/>
              <a:chExt cx="5362428" cy="2082602"/>
            </a:xfrm>
          </p:grpSpPr>
          <p:grpSp>
            <p:nvGrpSpPr>
              <p:cNvPr id="33" name="Group 32">
                <a:extLst>
                  <a:ext uri="{FF2B5EF4-FFF2-40B4-BE49-F238E27FC236}">
                    <a16:creationId xmlns:a16="http://schemas.microsoft.com/office/drawing/2014/main" id="{0EABD966-E506-4A45-9077-E6512BBECF15}"/>
                  </a:ext>
                </a:extLst>
              </p:cNvPr>
              <p:cNvGrpSpPr/>
              <p:nvPr/>
            </p:nvGrpSpPr>
            <p:grpSpPr>
              <a:xfrm>
                <a:off x="588538" y="2294363"/>
                <a:ext cx="5362428" cy="2082602"/>
                <a:chOff x="231922" y="1837163"/>
                <a:chExt cx="5362428" cy="2082602"/>
              </a:xfrm>
            </p:grpSpPr>
            <p:grpSp>
              <p:nvGrpSpPr>
                <p:cNvPr id="36" name="Group 35">
                  <a:extLst>
                    <a:ext uri="{FF2B5EF4-FFF2-40B4-BE49-F238E27FC236}">
                      <a16:creationId xmlns:a16="http://schemas.microsoft.com/office/drawing/2014/main" id="{4320A7FF-30A1-4303-A884-CABCF460309C}"/>
                    </a:ext>
                  </a:extLst>
                </p:cNvPr>
                <p:cNvGrpSpPr/>
                <p:nvPr/>
              </p:nvGrpSpPr>
              <p:grpSpPr>
                <a:xfrm>
                  <a:off x="1103487" y="2072440"/>
                  <a:ext cx="1714142" cy="1356560"/>
                  <a:chOff x="2336863" y="3449356"/>
                  <a:chExt cx="855722" cy="607249"/>
                </a:xfrm>
              </p:grpSpPr>
              <p:sp>
                <p:nvSpPr>
                  <p:cNvPr id="47" name="Oval 46">
                    <a:extLst>
                      <a:ext uri="{FF2B5EF4-FFF2-40B4-BE49-F238E27FC236}">
                        <a16:creationId xmlns:a16="http://schemas.microsoft.com/office/drawing/2014/main" id="{8FAA9650-F6CF-4127-9700-DA908E37E295}"/>
                      </a:ext>
                    </a:extLst>
                  </p:cNvPr>
                  <p:cNvSpPr/>
                  <p:nvPr/>
                </p:nvSpPr>
                <p:spPr>
                  <a:xfrm>
                    <a:off x="2336863" y="3449356"/>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8" name="Oval 47">
                    <a:extLst>
                      <a:ext uri="{FF2B5EF4-FFF2-40B4-BE49-F238E27FC236}">
                        <a16:creationId xmlns:a16="http://schemas.microsoft.com/office/drawing/2014/main" id="{7EC8C5EB-BE21-43D4-823D-B0BBDDE266B5}"/>
                      </a:ext>
                    </a:extLst>
                  </p:cNvPr>
                  <p:cNvSpPr/>
                  <p:nvPr/>
                </p:nvSpPr>
                <p:spPr>
                  <a:xfrm>
                    <a:off x="2412643" y="3773826"/>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grpSp>
              <p:nvGrpSpPr>
                <p:cNvPr id="37" name="Group 36">
                  <a:extLst>
                    <a:ext uri="{FF2B5EF4-FFF2-40B4-BE49-F238E27FC236}">
                      <a16:creationId xmlns:a16="http://schemas.microsoft.com/office/drawing/2014/main" id="{DA6D7E2F-12A3-4EAC-9DBF-CDFCED57659A}"/>
                    </a:ext>
                  </a:extLst>
                </p:cNvPr>
                <p:cNvGrpSpPr/>
                <p:nvPr/>
              </p:nvGrpSpPr>
              <p:grpSpPr>
                <a:xfrm>
                  <a:off x="447041" y="1837163"/>
                  <a:ext cx="956614" cy="429888"/>
                  <a:chOff x="2998208" y="3538328"/>
                  <a:chExt cx="389067" cy="166531"/>
                </a:xfrm>
              </p:grpSpPr>
              <p:sp>
                <p:nvSpPr>
                  <p:cNvPr id="41" name="Oval 40">
                    <a:extLst>
                      <a:ext uri="{FF2B5EF4-FFF2-40B4-BE49-F238E27FC236}">
                        <a16:creationId xmlns:a16="http://schemas.microsoft.com/office/drawing/2014/main" id="{76129CCD-C796-46D8-A31D-BF25ABD61926}"/>
                      </a:ext>
                    </a:extLst>
                  </p:cNvPr>
                  <p:cNvSpPr/>
                  <p:nvPr/>
                </p:nvSpPr>
                <p:spPr>
                  <a:xfrm>
                    <a:off x="2998208" y="35665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2" name="Oval 41">
                    <a:extLst>
                      <a:ext uri="{FF2B5EF4-FFF2-40B4-BE49-F238E27FC236}">
                        <a16:creationId xmlns:a16="http://schemas.microsoft.com/office/drawing/2014/main" id="{B0B73D6D-B1E8-44B4-858B-083C30EA8EE0}"/>
                      </a:ext>
                    </a:extLst>
                  </p:cNvPr>
                  <p:cNvSpPr/>
                  <p:nvPr/>
                </p:nvSpPr>
                <p:spPr>
                  <a:xfrm>
                    <a:off x="3058367"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3" name="Oval 42">
                    <a:extLst>
                      <a:ext uri="{FF2B5EF4-FFF2-40B4-BE49-F238E27FC236}">
                        <a16:creationId xmlns:a16="http://schemas.microsoft.com/office/drawing/2014/main" id="{FE3DB4E1-2AED-41C1-89B0-AFFC4E6E5E80}"/>
                      </a:ext>
                    </a:extLst>
                  </p:cNvPr>
                  <p:cNvSpPr/>
                  <p:nvPr/>
                </p:nvSpPr>
                <p:spPr>
                  <a:xfrm>
                    <a:off x="3127896" y="3538328"/>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4" name="Oval 43">
                    <a:extLst>
                      <a:ext uri="{FF2B5EF4-FFF2-40B4-BE49-F238E27FC236}">
                        <a16:creationId xmlns:a16="http://schemas.microsoft.com/office/drawing/2014/main" id="{B93514C3-500D-4848-B606-DCA8C73E8DA9}"/>
                      </a:ext>
                    </a:extLst>
                  </p:cNvPr>
                  <p:cNvSpPr/>
                  <p:nvPr/>
                </p:nvSpPr>
                <p:spPr>
                  <a:xfrm>
                    <a:off x="3188965"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5" name="Oval 44">
                    <a:extLst>
                      <a:ext uri="{FF2B5EF4-FFF2-40B4-BE49-F238E27FC236}">
                        <a16:creationId xmlns:a16="http://schemas.microsoft.com/office/drawing/2014/main" id="{A029C487-D4ED-4BF2-B568-115AA6F0C93A}"/>
                      </a:ext>
                    </a:extLst>
                  </p:cNvPr>
                  <p:cNvSpPr/>
                  <p:nvPr/>
                </p:nvSpPr>
                <p:spPr>
                  <a:xfrm>
                    <a:off x="3245000" y="3575545"/>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6" name="Oval 45">
                    <a:extLst>
                      <a:ext uri="{FF2B5EF4-FFF2-40B4-BE49-F238E27FC236}">
                        <a16:creationId xmlns:a16="http://schemas.microsoft.com/office/drawing/2014/main" id="{1AD6ED15-6764-4772-92D9-1AD3B352B957}"/>
                      </a:ext>
                    </a:extLst>
                  </p:cNvPr>
                  <p:cNvSpPr/>
                  <p:nvPr/>
                </p:nvSpPr>
                <p:spPr>
                  <a:xfrm>
                    <a:off x="3298298" y="36211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cxnSp>
              <p:nvCxnSpPr>
                <p:cNvPr id="38" name="Straight Connector 37">
                  <a:extLst>
                    <a:ext uri="{FF2B5EF4-FFF2-40B4-BE49-F238E27FC236}">
                      <a16:creationId xmlns:a16="http://schemas.microsoft.com/office/drawing/2014/main" id="{60F18952-D16F-4DB5-9137-9A22AEB345A7}"/>
                    </a:ext>
                  </a:extLst>
                </p:cNvPr>
                <p:cNvCxnSpPr>
                  <a:cxnSpLocks/>
                </p:cNvCxnSpPr>
                <p:nvPr/>
              </p:nvCxnSpPr>
              <p:spPr>
                <a:xfrm>
                  <a:off x="231922" y="3919765"/>
                  <a:ext cx="536242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734CB1B1-C94E-4E3C-8902-E28F814CF42D}"/>
                    </a:ext>
                  </a:extLst>
                </p:cNvPr>
                <p:cNvSpPr/>
                <p:nvPr/>
              </p:nvSpPr>
              <p:spPr>
                <a:xfrm>
                  <a:off x="3901571" y="3193723"/>
                  <a:ext cx="1409321" cy="726042"/>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rgbClr val="000000"/>
                      </a:solidFill>
                    </a:rPr>
                    <a:t>RNAP</a:t>
                  </a:r>
                </a:p>
              </p:txBody>
            </p:sp>
            <p:sp>
              <p:nvSpPr>
                <p:cNvPr id="40" name="Freeform: Shape 39">
                  <a:extLst>
                    <a:ext uri="{FF2B5EF4-FFF2-40B4-BE49-F238E27FC236}">
                      <a16:creationId xmlns:a16="http://schemas.microsoft.com/office/drawing/2014/main" id="{66F3C3D4-8AE1-42B9-B7C5-DAD80E1B3D13}"/>
                    </a:ext>
                  </a:extLst>
                </p:cNvPr>
                <p:cNvSpPr/>
                <p:nvPr/>
              </p:nvSpPr>
              <p:spPr>
                <a:xfrm>
                  <a:off x="231922" y="2800969"/>
                  <a:ext cx="3886200" cy="58544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cxnSp>
            <p:nvCxnSpPr>
              <p:cNvPr id="34" name="Straight Connector 33">
                <a:extLst>
                  <a:ext uri="{FF2B5EF4-FFF2-40B4-BE49-F238E27FC236}">
                    <a16:creationId xmlns:a16="http://schemas.microsoft.com/office/drawing/2014/main" id="{E84E163C-8198-42B4-80FD-F15868FBD9E6}"/>
                  </a:ext>
                </a:extLst>
              </p:cNvPr>
              <p:cNvCxnSpPr/>
              <p:nvPr/>
            </p:nvCxnSpPr>
            <p:spPr>
              <a:xfrm>
                <a:off x="951572" y="4013944"/>
                <a:ext cx="0" cy="36302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14C9EA7-63EA-40D9-A10C-5E60E1C9977C}"/>
                  </a:ext>
                </a:extLst>
              </p:cNvPr>
              <p:cNvCxnSpPr/>
              <p:nvPr/>
            </p:nvCxnSpPr>
            <p:spPr>
              <a:xfrm>
                <a:off x="942428" y="4013944"/>
                <a:ext cx="66033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077F9B3-1740-4F76-BF8B-9CF257FA435E}"/>
                </a:ext>
              </a:extLst>
            </p:cNvPr>
            <p:cNvGrpSpPr/>
            <p:nvPr/>
          </p:nvGrpSpPr>
          <p:grpSpPr>
            <a:xfrm>
              <a:off x="7383159" y="2059090"/>
              <a:ext cx="3753189" cy="2584525"/>
              <a:chOff x="1841161" y="1419389"/>
              <a:chExt cx="3753189" cy="2584525"/>
            </a:xfrm>
          </p:grpSpPr>
          <p:grpSp>
            <p:nvGrpSpPr>
              <p:cNvPr id="28" name="Group 27">
                <a:extLst>
                  <a:ext uri="{FF2B5EF4-FFF2-40B4-BE49-F238E27FC236}">
                    <a16:creationId xmlns:a16="http://schemas.microsoft.com/office/drawing/2014/main" id="{16249574-B784-4BE3-82C4-4EAFA62EF621}"/>
                  </a:ext>
                </a:extLst>
              </p:cNvPr>
              <p:cNvGrpSpPr/>
              <p:nvPr/>
            </p:nvGrpSpPr>
            <p:grpSpPr>
              <a:xfrm>
                <a:off x="2603103" y="1419389"/>
                <a:ext cx="1714142" cy="1356560"/>
                <a:chOff x="3085491" y="3157025"/>
                <a:chExt cx="855722" cy="607249"/>
              </a:xfrm>
            </p:grpSpPr>
            <p:sp>
              <p:nvSpPr>
                <p:cNvPr id="31" name="Oval 30">
                  <a:extLst>
                    <a:ext uri="{FF2B5EF4-FFF2-40B4-BE49-F238E27FC236}">
                      <a16:creationId xmlns:a16="http://schemas.microsoft.com/office/drawing/2014/main" id="{89B263AA-1E30-4B8B-A6E9-EFC9F38E9772}"/>
                    </a:ext>
                  </a:extLst>
                </p:cNvPr>
                <p:cNvSpPr/>
                <p:nvPr/>
              </p:nvSpPr>
              <p:spPr>
                <a:xfrm>
                  <a:off x="3085491" y="3157025"/>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2" name="Oval 31">
                  <a:extLst>
                    <a:ext uri="{FF2B5EF4-FFF2-40B4-BE49-F238E27FC236}">
                      <a16:creationId xmlns:a16="http://schemas.microsoft.com/office/drawing/2014/main" id="{E95F72B0-14D9-4CEE-A912-2B9D5FCE29CA}"/>
                    </a:ext>
                  </a:extLst>
                </p:cNvPr>
                <p:cNvSpPr/>
                <p:nvPr/>
              </p:nvSpPr>
              <p:spPr>
                <a:xfrm>
                  <a:off x="3161271" y="3481495"/>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cxnSp>
            <p:nvCxnSpPr>
              <p:cNvPr id="29" name="Straight Connector 28">
                <a:extLst>
                  <a:ext uri="{FF2B5EF4-FFF2-40B4-BE49-F238E27FC236}">
                    <a16:creationId xmlns:a16="http://schemas.microsoft.com/office/drawing/2014/main" id="{FBA354A4-BD67-4EDA-A991-62D1450944D2}"/>
                  </a:ext>
                </a:extLst>
              </p:cNvPr>
              <p:cNvCxnSpPr>
                <a:cxnSpLocks/>
              </p:cNvCxnSpPr>
              <p:nvPr/>
            </p:nvCxnSpPr>
            <p:spPr>
              <a:xfrm>
                <a:off x="1841161" y="3919765"/>
                <a:ext cx="3753189"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1F20E190-9BE5-4588-8D10-380DFE346975}"/>
                  </a:ext>
                </a:extLst>
              </p:cNvPr>
              <p:cNvSpPr/>
              <p:nvPr/>
            </p:nvSpPr>
            <p:spPr>
              <a:xfrm>
                <a:off x="1858559" y="3277873"/>
                <a:ext cx="1409321" cy="726041"/>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rgbClr val="000000"/>
                    </a:solidFill>
                  </a:rPr>
                  <a:t>RNAP</a:t>
                </a:r>
              </a:p>
            </p:txBody>
          </p:sp>
        </p:grpSp>
        <p:sp>
          <p:nvSpPr>
            <p:cNvPr id="24" name="TextBox 23">
              <a:extLst>
                <a:ext uri="{FF2B5EF4-FFF2-40B4-BE49-F238E27FC236}">
                  <a16:creationId xmlns:a16="http://schemas.microsoft.com/office/drawing/2014/main" id="{7BBCA399-44BE-4C7F-BEB4-231A5A9C19E2}"/>
                </a:ext>
              </a:extLst>
            </p:cNvPr>
            <p:cNvSpPr txBox="1"/>
            <p:nvPr/>
          </p:nvSpPr>
          <p:spPr>
            <a:xfrm>
              <a:off x="2097275" y="5199370"/>
              <a:ext cx="3521035" cy="1033511"/>
            </a:xfrm>
            <a:prstGeom prst="rect">
              <a:avLst/>
            </a:prstGeom>
            <a:noFill/>
          </p:spPr>
          <p:txBody>
            <a:bodyPr wrap="square" rtlCol="0">
              <a:spAutoFit/>
            </a:bodyPr>
            <a:lstStyle/>
            <a:p>
              <a:r>
                <a:rPr lang="en-US" sz="2000" b="1" dirty="0"/>
                <a:t>-</a:t>
              </a:r>
              <a:r>
                <a:rPr lang="en-US" sz="1400" dirty="0"/>
                <a:t> rifampicin</a:t>
              </a:r>
            </a:p>
          </p:txBody>
        </p:sp>
        <p:sp>
          <p:nvSpPr>
            <p:cNvPr id="25" name="TextBox 24">
              <a:extLst>
                <a:ext uri="{FF2B5EF4-FFF2-40B4-BE49-F238E27FC236}">
                  <a16:creationId xmlns:a16="http://schemas.microsoft.com/office/drawing/2014/main" id="{7BAA861C-7B4C-4D88-B50C-F10EED1A38DC}"/>
                </a:ext>
              </a:extLst>
            </p:cNvPr>
            <p:cNvSpPr txBox="1"/>
            <p:nvPr/>
          </p:nvSpPr>
          <p:spPr>
            <a:xfrm>
              <a:off x="8334208" y="5157274"/>
              <a:ext cx="3521035" cy="1033511"/>
            </a:xfrm>
            <a:prstGeom prst="rect">
              <a:avLst/>
            </a:prstGeom>
            <a:noFill/>
          </p:spPr>
          <p:txBody>
            <a:bodyPr wrap="square" rtlCol="0">
              <a:spAutoFit/>
            </a:bodyPr>
            <a:lstStyle/>
            <a:p>
              <a:r>
                <a:rPr lang="en-US" sz="2000" b="1" dirty="0"/>
                <a:t>+ </a:t>
              </a:r>
              <a:r>
                <a:rPr lang="en-US" sz="1400" dirty="0"/>
                <a:t> rifampicin</a:t>
              </a:r>
            </a:p>
          </p:txBody>
        </p:sp>
        <p:cxnSp>
          <p:nvCxnSpPr>
            <p:cNvPr id="26" name="Straight Connector 25">
              <a:extLst>
                <a:ext uri="{FF2B5EF4-FFF2-40B4-BE49-F238E27FC236}">
                  <a16:creationId xmlns:a16="http://schemas.microsoft.com/office/drawing/2014/main" id="{E5C27E40-DD6D-4C2F-AF88-B79E68ABF269}"/>
                </a:ext>
              </a:extLst>
            </p:cNvPr>
            <p:cNvCxnSpPr/>
            <p:nvPr/>
          </p:nvCxnSpPr>
          <p:spPr>
            <a:xfrm>
              <a:off x="7645715" y="3950397"/>
              <a:ext cx="0" cy="363022"/>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F9799D0-2129-4DEB-9C7E-CC5A11F263AA}"/>
                </a:ext>
              </a:extLst>
            </p:cNvPr>
            <p:cNvCxnSpPr/>
            <p:nvPr/>
          </p:nvCxnSpPr>
          <p:spPr>
            <a:xfrm>
              <a:off x="7636570" y="3950397"/>
              <a:ext cx="66033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6096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6F46-4CF3-416D-B8A4-F64D8F3DA5BE}"/>
              </a:ext>
            </a:extLst>
          </p:cNvPr>
          <p:cNvSpPr>
            <a:spLocks noGrp="1"/>
          </p:cNvSpPr>
          <p:nvPr>
            <p:ph type="title"/>
          </p:nvPr>
        </p:nvSpPr>
        <p:spPr>
          <a:xfrm>
            <a:off x="261257" y="0"/>
            <a:ext cx="10772775" cy="1658198"/>
          </a:xfrm>
        </p:spPr>
        <p:txBody>
          <a:bodyPr/>
          <a:lstStyle/>
          <a:p>
            <a:pPr algn="ctr"/>
            <a:r>
              <a:rPr lang="en-US" dirty="0"/>
              <a:t>Necessary steps to develop </a:t>
            </a:r>
            <a:r>
              <a:rPr lang="en-US" dirty="0" err="1"/>
              <a:t>ChIPPAR</a:t>
            </a:r>
            <a:r>
              <a:rPr lang="en-US" dirty="0"/>
              <a:t> tool</a:t>
            </a:r>
          </a:p>
        </p:txBody>
      </p:sp>
      <p:graphicFrame>
        <p:nvGraphicFramePr>
          <p:cNvPr id="4" name="Content Placeholder 3">
            <a:extLst>
              <a:ext uri="{FF2B5EF4-FFF2-40B4-BE49-F238E27FC236}">
                <a16:creationId xmlns:a16="http://schemas.microsoft.com/office/drawing/2014/main" id="{739E150D-F736-4CC5-B8E9-8D956D4A1248}"/>
              </a:ext>
            </a:extLst>
          </p:cNvPr>
          <p:cNvGraphicFramePr>
            <a:graphicFrameLocks noGrp="1"/>
          </p:cNvGraphicFramePr>
          <p:nvPr>
            <p:ph idx="1"/>
            <p:extLst>
              <p:ext uri="{D42A27DB-BD31-4B8C-83A1-F6EECF244321}">
                <p14:modId xmlns:p14="http://schemas.microsoft.com/office/powerpoint/2010/main" val="694140694"/>
              </p:ext>
            </p:extLst>
          </p:nvPr>
        </p:nvGraphicFramePr>
        <p:xfrm>
          <a:off x="450306" y="1449193"/>
          <a:ext cx="11480437" cy="5006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77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05F52B9B-5A6E-4A47-A423-F3866956AB4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06C8891A-B7DB-4969-A28A-5BF2F810AE5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1B7C149C-F050-47F2-85B9-DC4F1BFC50C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8E3CF127-8C1C-41F2-9FBF-4B61CC37931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EFC55D9-41B3-4C05-8BE0-F66AAC417D1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FAA23794-49A2-4B07-9182-8E0B2081BC7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06133-7961-4EAD-B16F-EA2183B6C9CE}"/>
              </a:ext>
            </a:extLst>
          </p:cNvPr>
          <p:cNvSpPr>
            <a:spLocks noGrp="1"/>
          </p:cNvSpPr>
          <p:nvPr>
            <p:ph type="title"/>
          </p:nvPr>
        </p:nvSpPr>
        <p:spPr>
          <a:xfrm>
            <a:off x="58190" y="81521"/>
            <a:ext cx="10772775" cy="1658198"/>
          </a:xfrm>
        </p:spPr>
        <p:txBody>
          <a:bodyPr/>
          <a:lstStyle/>
          <a:p>
            <a:r>
              <a:rPr lang="en-US" dirty="0"/>
              <a:t>Sonication Optimization</a:t>
            </a:r>
          </a:p>
        </p:txBody>
      </p:sp>
      <p:pic>
        <p:nvPicPr>
          <p:cNvPr id="4" name="Content Placeholder 3" descr="A picture containing wall, nature, rain, indoor&#10;&#10;Description automatically generated">
            <a:extLst>
              <a:ext uri="{FF2B5EF4-FFF2-40B4-BE49-F238E27FC236}">
                <a16:creationId xmlns:a16="http://schemas.microsoft.com/office/drawing/2014/main" id="{F942AC86-B0A8-43A1-9872-C3F4770F5B34}"/>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t="9382" r="52211" b="22747"/>
          <a:stretch/>
        </p:blipFill>
        <p:spPr bwMode="auto">
          <a:xfrm>
            <a:off x="4648717" y="2245761"/>
            <a:ext cx="3151226" cy="3164456"/>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C10EF998-1E62-4294-BC62-62BB030E12C3}"/>
              </a:ext>
            </a:extLst>
          </p:cNvPr>
          <p:cNvSpPr txBox="1"/>
          <p:nvPr/>
        </p:nvSpPr>
        <p:spPr>
          <a:xfrm>
            <a:off x="4648716" y="1876429"/>
            <a:ext cx="635726" cy="369332"/>
          </a:xfrm>
          <a:prstGeom prst="rect">
            <a:avLst/>
          </a:prstGeom>
          <a:noFill/>
        </p:spPr>
        <p:txBody>
          <a:bodyPr wrap="square" rtlCol="0">
            <a:spAutoFit/>
          </a:bodyPr>
          <a:lstStyle/>
          <a:p>
            <a:r>
              <a:rPr lang="en-US" dirty="0"/>
              <a:t>Lad</a:t>
            </a:r>
          </a:p>
        </p:txBody>
      </p:sp>
      <p:sp>
        <p:nvSpPr>
          <p:cNvPr id="6" name="TextBox 5">
            <a:extLst>
              <a:ext uri="{FF2B5EF4-FFF2-40B4-BE49-F238E27FC236}">
                <a16:creationId xmlns:a16="http://schemas.microsoft.com/office/drawing/2014/main" id="{70BE14D3-DDBD-40BB-8439-4E0768109A85}"/>
              </a:ext>
            </a:extLst>
          </p:cNvPr>
          <p:cNvSpPr txBox="1"/>
          <p:nvPr/>
        </p:nvSpPr>
        <p:spPr>
          <a:xfrm>
            <a:off x="5284442" y="1413480"/>
            <a:ext cx="2515501" cy="800219"/>
          </a:xfrm>
          <a:prstGeom prst="rect">
            <a:avLst/>
          </a:prstGeom>
          <a:noFill/>
        </p:spPr>
        <p:txBody>
          <a:bodyPr wrap="square" rtlCol="0">
            <a:spAutoFit/>
          </a:bodyPr>
          <a:lstStyle/>
          <a:p>
            <a:pPr algn="ctr"/>
            <a:r>
              <a:rPr lang="en-US" u="sng" dirty="0"/>
              <a:t>Number of Cycles</a:t>
            </a:r>
          </a:p>
          <a:p>
            <a:pPr algn="ctr"/>
            <a:endParaRPr lang="en-US" sz="1000" dirty="0"/>
          </a:p>
          <a:p>
            <a:r>
              <a:rPr lang="en-US" dirty="0"/>
              <a:t>17     20     23      26      36</a:t>
            </a:r>
          </a:p>
        </p:txBody>
      </p:sp>
      <p:sp>
        <p:nvSpPr>
          <p:cNvPr id="7" name="TextBox 6">
            <a:extLst>
              <a:ext uri="{FF2B5EF4-FFF2-40B4-BE49-F238E27FC236}">
                <a16:creationId xmlns:a16="http://schemas.microsoft.com/office/drawing/2014/main" id="{E5D361AB-3CCC-47E3-9C63-ADF0344BC6C3}"/>
              </a:ext>
            </a:extLst>
          </p:cNvPr>
          <p:cNvSpPr txBox="1"/>
          <p:nvPr/>
        </p:nvSpPr>
        <p:spPr>
          <a:xfrm>
            <a:off x="3963125" y="3638788"/>
            <a:ext cx="930366" cy="338554"/>
          </a:xfrm>
          <a:prstGeom prst="rect">
            <a:avLst/>
          </a:prstGeom>
          <a:noFill/>
        </p:spPr>
        <p:txBody>
          <a:bodyPr wrap="square" rtlCol="0">
            <a:spAutoFit/>
          </a:bodyPr>
          <a:lstStyle/>
          <a:p>
            <a:r>
              <a:rPr lang="en-US" sz="1600" dirty="0"/>
              <a:t>3.0 kb</a:t>
            </a:r>
          </a:p>
        </p:txBody>
      </p:sp>
      <p:sp>
        <p:nvSpPr>
          <p:cNvPr id="8" name="TextBox 7">
            <a:extLst>
              <a:ext uri="{FF2B5EF4-FFF2-40B4-BE49-F238E27FC236}">
                <a16:creationId xmlns:a16="http://schemas.microsoft.com/office/drawing/2014/main" id="{149EB5C6-46FB-4245-9973-CD12838E8F47}"/>
              </a:ext>
            </a:extLst>
          </p:cNvPr>
          <p:cNvSpPr txBox="1"/>
          <p:nvPr/>
        </p:nvSpPr>
        <p:spPr>
          <a:xfrm>
            <a:off x="3963125" y="4285662"/>
            <a:ext cx="930366" cy="338554"/>
          </a:xfrm>
          <a:prstGeom prst="rect">
            <a:avLst/>
          </a:prstGeom>
          <a:noFill/>
        </p:spPr>
        <p:txBody>
          <a:bodyPr wrap="square" rtlCol="0">
            <a:spAutoFit/>
          </a:bodyPr>
          <a:lstStyle/>
          <a:p>
            <a:r>
              <a:rPr lang="en-US" sz="1600" dirty="0"/>
              <a:t>1.0 kb</a:t>
            </a:r>
          </a:p>
        </p:txBody>
      </p:sp>
      <p:sp>
        <p:nvSpPr>
          <p:cNvPr id="9" name="TextBox 8">
            <a:extLst>
              <a:ext uri="{FF2B5EF4-FFF2-40B4-BE49-F238E27FC236}">
                <a16:creationId xmlns:a16="http://schemas.microsoft.com/office/drawing/2014/main" id="{A20F8629-8189-4ACF-B06F-A3B5BD08D6FD}"/>
              </a:ext>
            </a:extLst>
          </p:cNvPr>
          <p:cNvSpPr txBox="1"/>
          <p:nvPr/>
        </p:nvSpPr>
        <p:spPr>
          <a:xfrm>
            <a:off x="3927356" y="4624216"/>
            <a:ext cx="930366" cy="338554"/>
          </a:xfrm>
          <a:prstGeom prst="rect">
            <a:avLst/>
          </a:prstGeom>
          <a:noFill/>
        </p:spPr>
        <p:txBody>
          <a:bodyPr wrap="square" rtlCol="0">
            <a:spAutoFit/>
          </a:bodyPr>
          <a:lstStyle/>
          <a:p>
            <a:r>
              <a:rPr lang="en-US" sz="1600" dirty="0"/>
              <a:t>0.5 kb</a:t>
            </a:r>
          </a:p>
        </p:txBody>
      </p:sp>
      <p:sp>
        <p:nvSpPr>
          <p:cNvPr id="13" name="Explosion: 8 Points 12">
            <a:extLst>
              <a:ext uri="{FF2B5EF4-FFF2-40B4-BE49-F238E27FC236}">
                <a16:creationId xmlns:a16="http://schemas.microsoft.com/office/drawing/2014/main" id="{C14BBD26-FF43-4DD7-9702-9383B354A662}"/>
              </a:ext>
            </a:extLst>
          </p:cNvPr>
          <p:cNvSpPr/>
          <p:nvPr/>
        </p:nvSpPr>
        <p:spPr>
          <a:xfrm>
            <a:off x="7168127" y="1599490"/>
            <a:ext cx="933270" cy="865722"/>
          </a:xfrm>
          <a:prstGeom prst="irregularSeal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10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1CE3A-B0AF-43C4-AF8B-E721F32B37B6}"/>
              </a:ext>
            </a:extLst>
          </p:cNvPr>
          <p:cNvSpPr>
            <a:spLocks noGrp="1"/>
          </p:cNvSpPr>
          <p:nvPr>
            <p:ph type="title"/>
          </p:nvPr>
        </p:nvSpPr>
        <p:spPr>
          <a:xfrm>
            <a:off x="91167" y="107647"/>
            <a:ext cx="10772775" cy="1658198"/>
          </a:xfrm>
        </p:spPr>
        <p:txBody>
          <a:bodyPr/>
          <a:lstStyle/>
          <a:p>
            <a:r>
              <a:rPr lang="en-US" dirty="0"/>
              <a:t>qPCR Primer Optimization</a:t>
            </a:r>
          </a:p>
        </p:txBody>
      </p:sp>
      <p:sp>
        <p:nvSpPr>
          <p:cNvPr id="8" name="TextBox 7">
            <a:extLst>
              <a:ext uri="{FF2B5EF4-FFF2-40B4-BE49-F238E27FC236}">
                <a16:creationId xmlns:a16="http://schemas.microsoft.com/office/drawing/2014/main" id="{F67466D2-07D1-4FE9-B101-0848C63C3EF3}"/>
              </a:ext>
            </a:extLst>
          </p:cNvPr>
          <p:cNvSpPr txBox="1"/>
          <p:nvPr/>
        </p:nvSpPr>
        <p:spPr>
          <a:xfrm>
            <a:off x="1442720" y="5415280"/>
            <a:ext cx="4460240" cy="646331"/>
          </a:xfrm>
          <a:prstGeom prst="rect">
            <a:avLst/>
          </a:prstGeom>
          <a:noFill/>
        </p:spPr>
        <p:txBody>
          <a:bodyPr wrap="square" rtlCol="0">
            <a:spAutoFit/>
          </a:bodyPr>
          <a:lstStyle/>
          <a:p>
            <a:r>
              <a:rPr lang="en-US" dirty="0"/>
              <a:t>Protein Coding Gene – FTL_1364</a:t>
            </a:r>
          </a:p>
          <a:p>
            <a:r>
              <a:rPr lang="en-US" dirty="0"/>
              <a:t>Primer efficiency: 1.86</a:t>
            </a:r>
          </a:p>
        </p:txBody>
      </p:sp>
      <p:sp>
        <p:nvSpPr>
          <p:cNvPr id="9" name="TextBox 8">
            <a:extLst>
              <a:ext uri="{FF2B5EF4-FFF2-40B4-BE49-F238E27FC236}">
                <a16:creationId xmlns:a16="http://schemas.microsoft.com/office/drawing/2014/main" id="{4E158F84-B8BE-4C58-AACF-B943DD395B65}"/>
              </a:ext>
            </a:extLst>
          </p:cNvPr>
          <p:cNvSpPr txBox="1"/>
          <p:nvPr/>
        </p:nvSpPr>
        <p:spPr>
          <a:xfrm>
            <a:off x="7366000" y="5415280"/>
            <a:ext cx="4460240" cy="646331"/>
          </a:xfrm>
          <a:prstGeom prst="rect">
            <a:avLst/>
          </a:prstGeom>
          <a:noFill/>
        </p:spPr>
        <p:txBody>
          <a:bodyPr wrap="square" rtlCol="0">
            <a:spAutoFit/>
          </a:bodyPr>
          <a:lstStyle/>
          <a:p>
            <a:r>
              <a:rPr lang="en-US" dirty="0"/>
              <a:t>Non-Protein Coding Gene – 23S rRNA</a:t>
            </a:r>
          </a:p>
          <a:p>
            <a:r>
              <a:rPr lang="en-US" dirty="0"/>
              <a:t>Primer efficiency: 1.97</a:t>
            </a:r>
          </a:p>
        </p:txBody>
      </p:sp>
      <p:pic>
        <p:nvPicPr>
          <p:cNvPr id="11" name="Picture 10" descr="A picture containing screenshot&#10;&#10;Description automatically generated">
            <a:extLst>
              <a:ext uri="{FF2B5EF4-FFF2-40B4-BE49-F238E27FC236}">
                <a16:creationId xmlns:a16="http://schemas.microsoft.com/office/drawing/2014/main" id="{D2A78844-33FF-4009-9867-3A485E7B7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331" y="1732785"/>
            <a:ext cx="5900502" cy="3210084"/>
          </a:xfrm>
          <a:prstGeom prst="rect">
            <a:avLst/>
          </a:prstGeom>
        </p:spPr>
      </p:pic>
      <p:pic>
        <p:nvPicPr>
          <p:cNvPr id="5" name="Picture 4" descr="A picture containing screenshot&#10;&#10;Description automatically generated">
            <a:extLst>
              <a:ext uri="{FF2B5EF4-FFF2-40B4-BE49-F238E27FC236}">
                <a16:creationId xmlns:a16="http://schemas.microsoft.com/office/drawing/2014/main" id="{ABAF3143-6CF3-4B94-9555-6564D1CF2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499" y="1732785"/>
            <a:ext cx="5900501" cy="3210083"/>
          </a:xfrm>
          <a:prstGeom prst="rect">
            <a:avLst/>
          </a:prstGeom>
        </p:spPr>
      </p:pic>
    </p:spTree>
    <p:extLst>
      <p:ext uri="{BB962C8B-B14F-4D97-AF65-F5344CB8AC3E}">
        <p14:creationId xmlns:p14="http://schemas.microsoft.com/office/powerpoint/2010/main" val="85716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84F54-C92B-46FA-8034-2494BEADD739}"/>
              </a:ext>
            </a:extLst>
          </p:cNvPr>
          <p:cNvSpPr>
            <a:spLocks noGrp="1"/>
          </p:cNvSpPr>
          <p:nvPr>
            <p:ph type="title"/>
          </p:nvPr>
        </p:nvSpPr>
        <p:spPr>
          <a:xfrm>
            <a:off x="0" y="0"/>
            <a:ext cx="10772775" cy="1658198"/>
          </a:xfrm>
        </p:spPr>
        <p:txBody>
          <a:bodyPr/>
          <a:lstStyle/>
          <a:p>
            <a:r>
              <a:rPr lang="en-US" dirty="0"/>
              <a:t>Validation of </a:t>
            </a:r>
            <a:r>
              <a:rPr lang="en-US" dirty="0" err="1"/>
              <a:t>ChIP</a:t>
            </a:r>
            <a:r>
              <a:rPr lang="en-US" dirty="0"/>
              <a:t> using </a:t>
            </a:r>
            <a:r>
              <a:rPr lang="en-US" dirty="0" err="1"/>
              <a:t>PmrA</a:t>
            </a:r>
            <a:endParaRPr lang="en-US" i="1" dirty="0"/>
          </a:p>
        </p:txBody>
      </p:sp>
      <p:sp>
        <p:nvSpPr>
          <p:cNvPr id="14" name="Rectangle 13">
            <a:extLst>
              <a:ext uri="{FF2B5EF4-FFF2-40B4-BE49-F238E27FC236}">
                <a16:creationId xmlns:a16="http://schemas.microsoft.com/office/drawing/2014/main" id="{FCD2F108-F985-42D9-912D-1A509F825FF0}"/>
              </a:ext>
            </a:extLst>
          </p:cNvPr>
          <p:cNvSpPr/>
          <p:nvPr/>
        </p:nvSpPr>
        <p:spPr>
          <a:xfrm>
            <a:off x="7475221" y="6357393"/>
            <a:ext cx="2751746"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Century Gothic" charset="0"/>
                <a:cs typeface="Calibri Light" panose="020F0302020204030204" pitchFamily="34" charset="0"/>
              </a:rPr>
              <a:t>Ramsey and Dove, 2016</a:t>
            </a: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Century Gothic" charset="0"/>
              <a:cs typeface="Calibri Light" panose="020F0302020204030204" pitchFamily="34" charset="0"/>
            </a:endParaRPr>
          </a:p>
        </p:txBody>
      </p:sp>
      <p:pic>
        <p:nvPicPr>
          <p:cNvPr id="15" name="Picture 14" descr="SD_9-25_SLIDES-7top.jpg">
            <a:extLst>
              <a:ext uri="{FF2B5EF4-FFF2-40B4-BE49-F238E27FC236}">
                <a16:creationId xmlns:a16="http://schemas.microsoft.com/office/drawing/2014/main" id="{3EBD7128-E21A-46C4-A6E1-164B34010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685" y="1869239"/>
            <a:ext cx="7772400" cy="2464054"/>
          </a:xfrm>
          <a:prstGeom prst="rect">
            <a:avLst/>
          </a:prstGeom>
        </p:spPr>
      </p:pic>
      <p:pic>
        <p:nvPicPr>
          <p:cNvPr id="16" name="Picture 15" descr="SD_9-25_SLIDES-7bot.jpg">
            <a:extLst>
              <a:ext uri="{FF2B5EF4-FFF2-40B4-BE49-F238E27FC236}">
                <a16:creationId xmlns:a16="http://schemas.microsoft.com/office/drawing/2014/main" id="{52D4CD24-70AB-4DC8-8599-28D3A57309DB}"/>
              </a:ext>
            </a:extLst>
          </p:cNvPr>
          <p:cNvPicPr>
            <a:picLocks noChangeAspect="1"/>
          </p:cNvPicPr>
          <p:nvPr/>
        </p:nvPicPr>
        <p:blipFill>
          <a:blip r:embed="rId4">
            <a:extLst>
              <a:ext uri="{28A0092B-C50C-407E-A947-70E740481C1C}">
                <a14:useLocalDpi xmlns:a14="http://schemas.microsoft.com/office/drawing/2010/main" val="0"/>
              </a:ext>
            </a:extLst>
          </a:blip>
          <a:srcRect t="77443"/>
          <a:stretch>
            <a:fillRect/>
          </a:stretch>
        </p:blipFill>
        <p:spPr>
          <a:xfrm>
            <a:off x="1816707" y="4351386"/>
            <a:ext cx="7772400" cy="665862"/>
          </a:xfrm>
          <a:prstGeom prst="rect">
            <a:avLst/>
          </a:prstGeom>
        </p:spPr>
      </p:pic>
      <p:grpSp>
        <p:nvGrpSpPr>
          <p:cNvPr id="17" name="Group 16">
            <a:extLst>
              <a:ext uri="{FF2B5EF4-FFF2-40B4-BE49-F238E27FC236}">
                <a16:creationId xmlns:a16="http://schemas.microsoft.com/office/drawing/2014/main" id="{60AD9B18-229B-44FC-9430-433F7AF32008}"/>
              </a:ext>
            </a:extLst>
          </p:cNvPr>
          <p:cNvGrpSpPr/>
          <p:nvPr/>
        </p:nvGrpSpPr>
        <p:grpSpPr>
          <a:xfrm>
            <a:off x="4840273" y="4671441"/>
            <a:ext cx="1064871" cy="257796"/>
            <a:chOff x="3655048" y="3986201"/>
            <a:chExt cx="1064871" cy="257796"/>
          </a:xfrm>
        </p:grpSpPr>
        <p:sp>
          <p:nvSpPr>
            <p:cNvPr id="18" name="Rectangle 17">
              <a:extLst>
                <a:ext uri="{FF2B5EF4-FFF2-40B4-BE49-F238E27FC236}">
                  <a16:creationId xmlns:a16="http://schemas.microsoft.com/office/drawing/2014/main" id="{E5547D00-D46A-4F07-A324-449FEE2E80AC}"/>
                </a:ext>
              </a:extLst>
            </p:cNvPr>
            <p:cNvSpPr/>
            <p:nvPr/>
          </p:nvSpPr>
          <p:spPr>
            <a:xfrm>
              <a:off x="3655048" y="4059330"/>
              <a:ext cx="1064871" cy="1846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9" name="TextBox 18">
              <a:extLst>
                <a:ext uri="{FF2B5EF4-FFF2-40B4-BE49-F238E27FC236}">
                  <a16:creationId xmlns:a16="http://schemas.microsoft.com/office/drawing/2014/main" id="{9B60ACDE-F287-4A0A-A039-F8662AE6B4D4}"/>
                </a:ext>
              </a:extLst>
            </p:cNvPr>
            <p:cNvSpPr txBox="1"/>
            <p:nvPr/>
          </p:nvSpPr>
          <p:spPr>
            <a:xfrm>
              <a:off x="3970117" y="3986201"/>
              <a:ext cx="409086" cy="230832"/>
            </a:xfrm>
            <a:prstGeom prst="rect">
              <a:avLst/>
            </a:prstGeom>
            <a:noFill/>
          </p:spPr>
          <p:txBody>
            <a:bodyPr wrap="none" rtlCol="0">
              <a:spAutoFit/>
            </a:bodyPr>
            <a:lstStyle/>
            <a:p>
              <a:pPr>
                <a:defRPr/>
              </a:pPr>
              <a:r>
                <a:rPr lang="en-US" sz="900" i="1" dirty="0" err="1">
                  <a:solidFill>
                    <a:prstClr val="black"/>
                  </a:solidFill>
                  <a:latin typeface="Arial" charset="0"/>
                  <a:ea typeface="Arial" charset="0"/>
                  <a:cs typeface="Arial" charset="0"/>
                </a:rPr>
                <a:t>priM</a:t>
              </a:r>
              <a:endParaRPr lang="en-US" sz="900" i="1" dirty="0">
                <a:solidFill>
                  <a:prstClr val="black"/>
                </a:solidFill>
                <a:latin typeface="Arial" charset="0"/>
                <a:ea typeface="Arial" charset="0"/>
                <a:cs typeface="Arial" charset="0"/>
              </a:endParaRPr>
            </a:p>
          </p:txBody>
        </p:sp>
      </p:grpSp>
      <p:sp>
        <p:nvSpPr>
          <p:cNvPr id="20" name="Rectangle 19">
            <a:extLst>
              <a:ext uri="{FF2B5EF4-FFF2-40B4-BE49-F238E27FC236}">
                <a16:creationId xmlns:a16="http://schemas.microsoft.com/office/drawing/2014/main" id="{737B0732-590B-4AC8-93CF-6DF9092BD771}"/>
              </a:ext>
            </a:extLst>
          </p:cNvPr>
          <p:cNvSpPr/>
          <p:nvPr/>
        </p:nvSpPr>
        <p:spPr>
          <a:xfrm>
            <a:off x="6752905" y="3696038"/>
            <a:ext cx="45719" cy="132121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Chart 10">
            <a:extLst>
              <a:ext uri="{FF2B5EF4-FFF2-40B4-BE49-F238E27FC236}">
                <a16:creationId xmlns:a16="http://schemas.microsoft.com/office/drawing/2014/main" id="{2A96673E-878C-4293-8B6B-58B4683D3760}"/>
              </a:ext>
            </a:extLst>
          </p:cNvPr>
          <p:cNvGraphicFramePr>
            <a:graphicFrameLocks/>
          </p:cNvGraphicFramePr>
          <p:nvPr>
            <p:extLst>
              <p:ext uri="{D42A27DB-BD31-4B8C-83A1-F6EECF244321}">
                <p14:modId xmlns:p14="http://schemas.microsoft.com/office/powerpoint/2010/main" val="1206295617"/>
              </p:ext>
            </p:extLst>
          </p:nvPr>
        </p:nvGraphicFramePr>
        <p:xfrm>
          <a:off x="1630654" y="1644758"/>
          <a:ext cx="8596313" cy="42924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77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3209-6546-4D82-9461-F38F7D82EECA}"/>
              </a:ext>
            </a:extLst>
          </p:cNvPr>
          <p:cNvSpPr>
            <a:spLocks noGrp="1"/>
          </p:cNvSpPr>
          <p:nvPr>
            <p:ph type="title"/>
          </p:nvPr>
        </p:nvSpPr>
        <p:spPr>
          <a:xfrm>
            <a:off x="484504" y="255194"/>
            <a:ext cx="10772775" cy="1658198"/>
          </a:xfrm>
        </p:spPr>
        <p:txBody>
          <a:bodyPr/>
          <a:lstStyle/>
          <a:p>
            <a:r>
              <a:rPr lang="en-US" i="1" dirty="0" err="1"/>
              <a:t>Francisella</a:t>
            </a:r>
            <a:r>
              <a:rPr lang="en-US" i="1" dirty="0"/>
              <a:t> </a:t>
            </a:r>
            <a:r>
              <a:rPr lang="en-US" i="1" dirty="0" err="1"/>
              <a:t>tularensis</a:t>
            </a:r>
            <a:endParaRPr lang="en-US" i="1" dirty="0"/>
          </a:p>
        </p:txBody>
      </p:sp>
      <p:pic>
        <p:nvPicPr>
          <p:cNvPr id="4" name="Content Placeholder 6">
            <a:extLst>
              <a:ext uri="{FF2B5EF4-FFF2-40B4-BE49-F238E27FC236}">
                <a16:creationId xmlns:a16="http://schemas.microsoft.com/office/drawing/2014/main" id="{0CE66677-AB70-4F2D-869C-4D3CA9E30479}"/>
              </a:ext>
            </a:extLst>
          </p:cNvPr>
          <p:cNvPicPr>
            <a:picLocks noGrp="1" noChangeAspect="1"/>
          </p:cNvPicPr>
          <p:nvPr>
            <p:ph idx="1"/>
          </p:nvPr>
        </p:nvPicPr>
        <p:blipFill>
          <a:blip r:embed="rId3"/>
          <a:srcRect l="4133" r="4133"/>
          <a:stretch>
            <a:fillRect/>
          </a:stretch>
        </p:blipFill>
        <p:spPr>
          <a:xfrm>
            <a:off x="8068502" y="1913392"/>
            <a:ext cx="3361497" cy="3767137"/>
          </a:xfrm>
        </p:spPr>
      </p:pic>
      <p:sp>
        <p:nvSpPr>
          <p:cNvPr id="5" name="TextBox 4">
            <a:extLst>
              <a:ext uri="{FF2B5EF4-FFF2-40B4-BE49-F238E27FC236}">
                <a16:creationId xmlns:a16="http://schemas.microsoft.com/office/drawing/2014/main" id="{2497B77F-D3CC-41B2-BF71-148D5C5516FB}"/>
              </a:ext>
            </a:extLst>
          </p:cNvPr>
          <p:cNvSpPr txBox="1"/>
          <p:nvPr/>
        </p:nvSpPr>
        <p:spPr>
          <a:xfrm>
            <a:off x="649383" y="1800413"/>
            <a:ext cx="7254240" cy="325717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Causes tularemia – </a:t>
            </a:r>
            <a:r>
              <a:rPr lang="en-US" sz="2800" dirty="0" err="1"/>
              <a:t>ulceroglandular</a:t>
            </a:r>
            <a:r>
              <a:rPr lang="en-US" sz="2800" dirty="0"/>
              <a:t>, respiratory </a:t>
            </a:r>
          </a:p>
          <a:p>
            <a:pPr marL="285750" indent="-285750">
              <a:lnSpc>
                <a:spcPct val="150000"/>
              </a:lnSpc>
              <a:buFont typeface="Arial" panose="020B0604020202020204" pitchFamily="34" charset="0"/>
              <a:buChar char="•"/>
            </a:pPr>
            <a:r>
              <a:rPr lang="en-US" sz="2800" dirty="0"/>
              <a:t>Many hosts and vectors</a:t>
            </a:r>
          </a:p>
          <a:p>
            <a:pPr marL="285750" indent="-285750">
              <a:lnSpc>
                <a:spcPct val="150000"/>
              </a:lnSpc>
              <a:buFont typeface="Arial" panose="020B0604020202020204" pitchFamily="34" charset="0"/>
              <a:buChar char="•"/>
            </a:pPr>
            <a:r>
              <a:rPr lang="en-US" sz="2800" dirty="0"/>
              <a:t>Highly infectious/ potential bioweapon</a:t>
            </a:r>
          </a:p>
          <a:p>
            <a:pPr marL="285750" indent="-285750">
              <a:lnSpc>
                <a:spcPct val="150000"/>
              </a:lnSpc>
              <a:buFont typeface="Arial" panose="020B0604020202020204" pitchFamily="34" charset="0"/>
              <a:buChar char="•"/>
            </a:pPr>
            <a:r>
              <a:rPr lang="en-US" sz="2800" dirty="0"/>
              <a:t>Model: </a:t>
            </a:r>
            <a:r>
              <a:rPr lang="en-US" sz="2800" i="1" dirty="0"/>
              <a:t>F. </a:t>
            </a:r>
            <a:r>
              <a:rPr lang="en-US" sz="2800" i="1" dirty="0" err="1"/>
              <a:t>tularensis</a:t>
            </a:r>
            <a:r>
              <a:rPr lang="en-US" sz="2800" dirty="0"/>
              <a:t> subsp. </a:t>
            </a:r>
            <a:r>
              <a:rPr lang="en-US" sz="2800" i="1" dirty="0" err="1"/>
              <a:t>holarctica</a:t>
            </a:r>
            <a:r>
              <a:rPr lang="en-US" sz="2800" dirty="0"/>
              <a:t> LVS (live vaccine strain)</a:t>
            </a:r>
          </a:p>
        </p:txBody>
      </p:sp>
    </p:spTree>
    <p:extLst>
      <p:ext uri="{BB962C8B-B14F-4D97-AF65-F5344CB8AC3E}">
        <p14:creationId xmlns:p14="http://schemas.microsoft.com/office/powerpoint/2010/main" val="1919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7152-9BE0-4E52-8A69-7CBE7EB53AB7}"/>
              </a:ext>
            </a:extLst>
          </p:cNvPr>
          <p:cNvSpPr>
            <a:spLocks noGrp="1"/>
          </p:cNvSpPr>
          <p:nvPr>
            <p:ph type="title"/>
          </p:nvPr>
        </p:nvSpPr>
        <p:spPr>
          <a:xfrm>
            <a:off x="502318" y="0"/>
            <a:ext cx="10772775" cy="1658198"/>
          </a:xfrm>
        </p:spPr>
        <p:txBody>
          <a:bodyPr/>
          <a:lstStyle/>
          <a:p>
            <a:r>
              <a:rPr lang="en-US" dirty="0"/>
              <a:t>Experiment Results</a:t>
            </a:r>
          </a:p>
        </p:txBody>
      </p:sp>
      <p:graphicFrame>
        <p:nvGraphicFramePr>
          <p:cNvPr id="6" name="Content Placeholder 5">
            <a:extLst>
              <a:ext uri="{FF2B5EF4-FFF2-40B4-BE49-F238E27FC236}">
                <a16:creationId xmlns:a16="http://schemas.microsoft.com/office/drawing/2014/main" id="{ED9A047A-1C79-44EA-8920-D565F6DD93FD}"/>
              </a:ext>
            </a:extLst>
          </p:cNvPr>
          <p:cNvGraphicFramePr>
            <a:graphicFrameLocks noGrp="1"/>
          </p:cNvGraphicFramePr>
          <p:nvPr>
            <p:ph idx="1"/>
            <p:extLst>
              <p:ext uri="{D42A27DB-BD31-4B8C-83A1-F6EECF244321}">
                <p14:modId xmlns:p14="http://schemas.microsoft.com/office/powerpoint/2010/main" val="3322947982"/>
              </p:ext>
            </p:extLst>
          </p:nvPr>
        </p:nvGraphicFramePr>
        <p:xfrm>
          <a:off x="1208838" y="1674895"/>
          <a:ext cx="8311607" cy="4249192"/>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2892AE6C-20F5-447B-A7FA-2F48B5E1F86A}"/>
              </a:ext>
            </a:extLst>
          </p:cNvPr>
          <p:cNvPicPr>
            <a:picLocks noChangeAspect="1"/>
          </p:cNvPicPr>
          <p:nvPr/>
        </p:nvPicPr>
        <p:blipFill>
          <a:blip r:embed="rId4"/>
          <a:stretch>
            <a:fillRect/>
          </a:stretch>
        </p:blipFill>
        <p:spPr>
          <a:xfrm>
            <a:off x="7581792" y="343328"/>
            <a:ext cx="3877305" cy="1908057"/>
          </a:xfrm>
          <a:prstGeom prst="rect">
            <a:avLst/>
          </a:prstGeom>
        </p:spPr>
      </p:pic>
      <p:sp>
        <p:nvSpPr>
          <p:cNvPr id="7" name="TextBox 6">
            <a:extLst>
              <a:ext uri="{FF2B5EF4-FFF2-40B4-BE49-F238E27FC236}">
                <a16:creationId xmlns:a16="http://schemas.microsoft.com/office/drawing/2014/main" id="{3954C12A-9440-4204-8CA0-3B84A53C380A}"/>
              </a:ext>
            </a:extLst>
          </p:cNvPr>
          <p:cNvSpPr txBox="1"/>
          <p:nvPr/>
        </p:nvSpPr>
        <p:spPr>
          <a:xfrm>
            <a:off x="9268450" y="672043"/>
            <a:ext cx="1917032" cy="369332"/>
          </a:xfrm>
          <a:prstGeom prst="rect">
            <a:avLst/>
          </a:prstGeom>
          <a:noFill/>
        </p:spPr>
        <p:txBody>
          <a:bodyPr wrap="square" rtlCol="0">
            <a:spAutoFit/>
          </a:bodyPr>
          <a:lstStyle/>
          <a:p>
            <a:r>
              <a:rPr lang="en-US" dirty="0"/>
              <a:t>Expected Results</a:t>
            </a:r>
          </a:p>
        </p:txBody>
      </p:sp>
    </p:spTree>
    <p:extLst>
      <p:ext uri="{BB962C8B-B14F-4D97-AF65-F5344CB8AC3E}">
        <p14:creationId xmlns:p14="http://schemas.microsoft.com/office/powerpoint/2010/main" val="304924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A927-165E-499D-99A5-146326A42E3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470AB752-D580-4626-A27A-926EA73FC239}"/>
              </a:ext>
            </a:extLst>
          </p:cNvPr>
          <p:cNvSpPr>
            <a:spLocks noGrp="1"/>
          </p:cNvSpPr>
          <p:nvPr>
            <p:ph idx="1"/>
          </p:nvPr>
        </p:nvSpPr>
        <p:spPr>
          <a:xfrm>
            <a:off x="676657" y="2011680"/>
            <a:ext cx="8087270" cy="3766185"/>
          </a:xfrm>
        </p:spPr>
        <p:txBody>
          <a:bodyPr>
            <a:normAutofit/>
          </a:bodyPr>
          <a:lstStyle/>
          <a:p>
            <a:pPr>
              <a:buFont typeface="Wingdings" panose="05000000000000000000" pitchFamily="2" charset="2"/>
              <a:buChar char="§"/>
            </a:pPr>
            <a:r>
              <a:rPr lang="en-US" sz="3200" dirty="0"/>
              <a:t>Control with strain lacking FTL_1364 ribosomal binding site</a:t>
            </a:r>
          </a:p>
          <a:p>
            <a:pPr>
              <a:buFont typeface="Wingdings" panose="05000000000000000000" pitchFamily="2" charset="2"/>
              <a:buChar char="§"/>
            </a:pPr>
            <a:r>
              <a:rPr lang="en-US" sz="3200" dirty="0"/>
              <a:t>Preliminary immunoprecipitation to include RNA polymerase</a:t>
            </a:r>
          </a:p>
          <a:p>
            <a:pPr>
              <a:buFont typeface="Wingdings" panose="05000000000000000000" pitchFamily="2" charset="2"/>
              <a:buChar char="§"/>
            </a:pPr>
            <a:r>
              <a:rPr lang="en-US" sz="3200" dirty="0"/>
              <a:t>Strains with only one homolog – ribosome profiling</a:t>
            </a:r>
          </a:p>
        </p:txBody>
      </p:sp>
      <p:pic>
        <p:nvPicPr>
          <p:cNvPr id="2050" name="Picture 2" descr="Image result for next steps cartoon">
            <a:extLst>
              <a:ext uri="{FF2B5EF4-FFF2-40B4-BE49-F238E27FC236}">
                <a16:creationId xmlns:a16="http://schemas.microsoft.com/office/drawing/2014/main" id="{D74657D9-AA19-401C-AB50-5BAC7998694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86" b="93891" l="5556" r="93590">
                        <a14:foregroundMark x1="65385" y1="6431" x2="65385" y2="6431"/>
                        <a14:foregroundMark x1="49145" y1="94212" x2="49145" y2="94212"/>
                        <a14:foregroundMark x1="94444" y1="68167" x2="94444" y2="68167"/>
                        <a14:foregroundMark x1="5556" y1="45981" x2="5556" y2="45981"/>
                        <a14:foregroundMark x1="25214" y1="46302" x2="25214" y2="46302"/>
                        <a14:foregroundMark x1="71368" y1="1286" x2="71368" y2="1286"/>
                      </a14:backgroundRemoval>
                    </a14:imgEffect>
                  </a14:imgLayer>
                </a14:imgProps>
              </a:ext>
              <a:ext uri="{28A0092B-C50C-407E-A947-70E740481C1C}">
                <a14:useLocalDpi xmlns:a14="http://schemas.microsoft.com/office/drawing/2010/main" val="0"/>
              </a:ext>
            </a:extLst>
          </a:blip>
          <a:srcRect/>
          <a:stretch>
            <a:fillRect/>
          </a:stretch>
        </p:blipFill>
        <p:spPr bwMode="auto">
          <a:xfrm>
            <a:off x="8889391" y="1328632"/>
            <a:ext cx="2975310" cy="395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31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9653-5292-465E-90E4-E0A4E8B1F5BA}"/>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D633420D-BF31-415F-9812-FB809BA31D98}"/>
              </a:ext>
            </a:extLst>
          </p:cNvPr>
          <p:cNvSpPr>
            <a:spLocks noGrp="1"/>
          </p:cNvSpPr>
          <p:nvPr>
            <p:ph idx="1"/>
          </p:nvPr>
        </p:nvSpPr>
        <p:spPr/>
        <p:txBody>
          <a:bodyPr/>
          <a:lstStyle/>
          <a:p>
            <a:pPr>
              <a:buFont typeface="Arial" panose="020B0604020202020204" pitchFamily="34" charset="0"/>
              <a:buChar char="•"/>
            </a:pPr>
            <a:r>
              <a:rPr lang="en-US" dirty="0"/>
              <a:t>Dr. Kathryn Ramsey</a:t>
            </a:r>
          </a:p>
          <a:p>
            <a:pPr>
              <a:buFont typeface="Arial" panose="020B0604020202020204" pitchFamily="34" charset="0"/>
              <a:buChar char="•"/>
            </a:pPr>
            <a:r>
              <a:rPr lang="en-US" dirty="0"/>
              <a:t>Jamie </a:t>
            </a:r>
            <a:r>
              <a:rPr lang="en-US" dirty="0" err="1"/>
              <a:t>Wandzilak</a:t>
            </a:r>
            <a:endParaRPr lang="en-US" dirty="0"/>
          </a:p>
          <a:p>
            <a:pPr>
              <a:buFont typeface="Arial" panose="020B0604020202020204" pitchFamily="34" charset="0"/>
              <a:buChar char="•"/>
            </a:pPr>
            <a:r>
              <a:rPr lang="en-US" dirty="0"/>
              <a:t>John Church</a:t>
            </a:r>
          </a:p>
          <a:p>
            <a:pPr>
              <a:buFont typeface="Arial" panose="020B0604020202020204" pitchFamily="34" charset="0"/>
              <a:buChar char="•"/>
            </a:pPr>
            <a:r>
              <a:rPr lang="en-US" dirty="0"/>
              <a:t>Joe Paquette</a:t>
            </a:r>
          </a:p>
          <a:p>
            <a:pPr>
              <a:buFont typeface="Arial" panose="020B0604020202020204" pitchFamily="34" charset="0"/>
              <a:buChar char="•"/>
            </a:pPr>
            <a:r>
              <a:rPr lang="en-US" dirty="0"/>
              <a:t>Janet </a:t>
            </a:r>
            <a:r>
              <a:rPr lang="en-US" dirty="0" err="1"/>
              <a:t>Atoyan</a:t>
            </a:r>
            <a:r>
              <a:rPr lang="en-US" dirty="0"/>
              <a:t> at GSC</a:t>
            </a:r>
          </a:p>
          <a:p>
            <a:pPr>
              <a:buFont typeface="Arial" panose="020B0604020202020204" pitchFamily="34" charset="0"/>
              <a:buChar char="•"/>
            </a:pPr>
            <a:r>
              <a:rPr lang="en-US" dirty="0"/>
              <a:t>Dr. Steven Gregory &amp; Sam, Seth, and Erin</a:t>
            </a:r>
          </a:p>
          <a:p>
            <a:pPr>
              <a:buFont typeface="Arial" panose="020B0604020202020204" pitchFamily="34" charset="0"/>
              <a:buChar char="•"/>
            </a:pPr>
            <a:r>
              <a:rPr lang="en-US" dirty="0"/>
              <a:t>Howlett and </a:t>
            </a:r>
            <a:r>
              <a:rPr lang="en-US" dirty="0" err="1"/>
              <a:t>Camberg</a:t>
            </a:r>
            <a:r>
              <a:rPr lang="en-US" dirty="0"/>
              <a:t> Labs</a:t>
            </a:r>
          </a:p>
          <a:p>
            <a:endParaRPr lang="en-US" dirty="0"/>
          </a:p>
        </p:txBody>
      </p:sp>
      <p:pic>
        <p:nvPicPr>
          <p:cNvPr id="1026" name="Picture 2" descr="Image result for cute thanks">
            <a:extLst>
              <a:ext uri="{FF2B5EF4-FFF2-40B4-BE49-F238E27FC236}">
                <a16:creationId xmlns:a16="http://schemas.microsoft.com/office/drawing/2014/main" id="{FCA4C15B-898C-4B70-88AC-B20B22CF4A6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44572" y="1328632"/>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774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4A27-98A5-4DED-B39E-5C5C43274915}"/>
              </a:ext>
            </a:extLst>
          </p:cNvPr>
          <p:cNvSpPr>
            <a:spLocks noGrp="1"/>
          </p:cNvSpPr>
          <p:nvPr>
            <p:ph type="title"/>
          </p:nvPr>
        </p:nvSpPr>
        <p:spPr>
          <a:xfrm>
            <a:off x="4439496" y="2599901"/>
            <a:ext cx="3313008" cy="1658198"/>
          </a:xfrm>
        </p:spPr>
        <p:txBody>
          <a:bodyPr/>
          <a:lstStyle/>
          <a:p>
            <a:r>
              <a:rPr lang="en-US" dirty="0"/>
              <a:t>Questions?</a:t>
            </a:r>
          </a:p>
        </p:txBody>
      </p:sp>
    </p:spTree>
    <p:extLst>
      <p:ext uri="{BB962C8B-B14F-4D97-AF65-F5344CB8AC3E}">
        <p14:creationId xmlns:p14="http://schemas.microsoft.com/office/powerpoint/2010/main" val="3630011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A6F6-14C5-4EC4-80B3-6550E38D75B5}"/>
              </a:ext>
            </a:extLst>
          </p:cNvPr>
          <p:cNvSpPr>
            <a:spLocks noGrp="1"/>
          </p:cNvSpPr>
          <p:nvPr>
            <p:ph type="title"/>
          </p:nvPr>
        </p:nvSpPr>
        <p:spPr>
          <a:xfrm>
            <a:off x="1156211" y="37175"/>
            <a:ext cx="10772775" cy="1658198"/>
          </a:xfrm>
        </p:spPr>
        <p:txBody>
          <a:bodyPr/>
          <a:lstStyle/>
          <a:p>
            <a:r>
              <a:rPr lang="en-US" dirty="0"/>
              <a:t>Ribosome Purification</a:t>
            </a:r>
          </a:p>
        </p:txBody>
      </p:sp>
      <p:pic>
        <p:nvPicPr>
          <p:cNvPr id="6" name="Graphic 5" descr="Flask">
            <a:extLst>
              <a:ext uri="{FF2B5EF4-FFF2-40B4-BE49-F238E27FC236}">
                <a16:creationId xmlns:a16="http://schemas.microsoft.com/office/drawing/2014/main" id="{2D9D7466-C420-49A0-8151-9F97B6E1698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725"/>
          <a:stretch/>
        </p:blipFill>
        <p:spPr>
          <a:xfrm>
            <a:off x="381817" y="1637440"/>
            <a:ext cx="1548788" cy="1072936"/>
          </a:xfrm>
          <a:prstGeom prst="rect">
            <a:avLst/>
          </a:prstGeom>
        </p:spPr>
      </p:pic>
      <p:sp>
        <p:nvSpPr>
          <p:cNvPr id="7" name="TextBox 6">
            <a:extLst>
              <a:ext uri="{FF2B5EF4-FFF2-40B4-BE49-F238E27FC236}">
                <a16:creationId xmlns:a16="http://schemas.microsoft.com/office/drawing/2014/main" id="{7C5BAFF0-EB3F-49C8-9AFA-443704E08764}"/>
              </a:ext>
            </a:extLst>
          </p:cNvPr>
          <p:cNvSpPr txBox="1"/>
          <p:nvPr/>
        </p:nvSpPr>
        <p:spPr>
          <a:xfrm>
            <a:off x="2862957" y="1850742"/>
            <a:ext cx="2060154" cy="646331"/>
          </a:xfrm>
          <a:prstGeom prst="rect">
            <a:avLst/>
          </a:prstGeom>
          <a:noFill/>
        </p:spPr>
        <p:txBody>
          <a:bodyPr wrap="square" rtlCol="0">
            <a:spAutoFit/>
          </a:bodyPr>
          <a:lstStyle/>
          <a:p>
            <a:r>
              <a:rPr lang="en-US" dirty="0"/>
              <a:t>Culture cells and create cell pellet</a:t>
            </a:r>
          </a:p>
        </p:txBody>
      </p:sp>
      <p:grpSp>
        <p:nvGrpSpPr>
          <p:cNvPr id="38" name="Group 37">
            <a:extLst>
              <a:ext uri="{FF2B5EF4-FFF2-40B4-BE49-F238E27FC236}">
                <a16:creationId xmlns:a16="http://schemas.microsoft.com/office/drawing/2014/main" id="{8E2D97D1-3EF3-493A-823A-94D1A8783E93}"/>
              </a:ext>
            </a:extLst>
          </p:cNvPr>
          <p:cNvGrpSpPr/>
          <p:nvPr/>
        </p:nvGrpSpPr>
        <p:grpSpPr>
          <a:xfrm>
            <a:off x="505349" y="5031690"/>
            <a:ext cx="4417762" cy="646331"/>
            <a:chOff x="505349" y="5031690"/>
            <a:chExt cx="4417762" cy="646331"/>
          </a:xfrm>
        </p:grpSpPr>
        <p:sp>
          <p:nvSpPr>
            <p:cNvPr id="8" name="Oval 7">
              <a:extLst>
                <a:ext uri="{FF2B5EF4-FFF2-40B4-BE49-F238E27FC236}">
                  <a16:creationId xmlns:a16="http://schemas.microsoft.com/office/drawing/2014/main" id="{7ADEC9CA-0F81-4EDC-B0EF-3D40B86DAA68}"/>
                </a:ext>
              </a:extLst>
            </p:cNvPr>
            <p:cNvSpPr/>
            <p:nvPr/>
          </p:nvSpPr>
          <p:spPr>
            <a:xfrm>
              <a:off x="505349" y="5095291"/>
              <a:ext cx="860743" cy="51913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DCDB9F3-920B-4C4E-9336-468F8A589083}"/>
                </a:ext>
              </a:extLst>
            </p:cNvPr>
            <p:cNvSpPr txBox="1"/>
            <p:nvPr/>
          </p:nvSpPr>
          <p:spPr>
            <a:xfrm>
              <a:off x="2862957" y="5031690"/>
              <a:ext cx="2060154" cy="646331"/>
            </a:xfrm>
            <a:prstGeom prst="rect">
              <a:avLst/>
            </a:prstGeom>
            <a:noFill/>
          </p:spPr>
          <p:txBody>
            <a:bodyPr wrap="square" rtlCol="0">
              <a:spAutoFit/>
            </a:bodyPr>
            <a:lstStyle/>
            <a:p>
              <a:r>
                <a:rPr lang="en-US" dirty="0"/>
                <a:t>Lyse cells using French Press</a:t>
              </a:r>
            </a:p>
          </p:txBody>
        </p:sp>
        <p:sp>
          <p:nvSpPr>
            <p:cNvPr id="11" name="Oval 10">
              <a:extLst>
                <a:ext uri="{FF2B5EF4-FFF2-40B4-BE49-F238E27FC236}">
                  <a16:creationId xmlns:a16="http://schemas.microsoft.com/office/drawing/2014/main" id="{8A7D65F7-9743-4F64-A919-79A6146226C2}"/>
                </a:ext>
              </a:extLst>
            </p:cNvPr>
            <p:cNvSpPr/>
            <p:nvPr/>
          </p:nvSpPr>
          <p:spPr>
            <a:xfrm>
              <a:off x="1684153" y="5073259"/>
              <a:ext cx="860743" cy="519131"/>
            </a:xfrm>
            <a:prstGeom prst="ellipse">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87BA41BF-3AEE-43E4-BA14-0E3224103454}"/>
              </a:ext>
            </a:extLst>
          </p:cNvPr>
          <p:cNvGrpSpPr/>
          <p:nvPr/>
        </p:nvGrpSpPr>
        <p:grpSpPr>
          <a:xfrm>
            <a:off x="572951" y="3157142"/>
            <a:ext cx="4390809" cy="1153720"/>
            <a:chOff x="532302" y="2780372"/>
            <a:chExt cx="4390809" cy="1153720"/>
          </a:xfrm>
        </p:grpSpPr>
        <p:sp>
          <p:nvSpPr>
            <p:cNvPr id="12" name="TextBox 11">
              <a:extLst>
                <a:ext uri="{FF2B5EF4-FFF2-40B4-BE49-F238E27FC236}">
                  <a16:creationId xmlns:a16="http://schemas.microsoft.com/office/drawing/2014/main" id="{43B8BDF6-9CCD-416A-93D2-4AB054A5C808}"/>
                </a:ext>
              </a:extLst>
            </p:cNvPr>
            <p:cNvSpPr txBox="1"/>
            <p:nvPr/>
          </p:nvSpPr>
          <p:spPr>
            <a:xfrm>
              <a:off x="2862957" y="3172566"/>
              <a:ext cx="2060154" cy="369332"/>
            </a:xfrm>
            <a:prstGeom prst="rect">
              <a:avLst/>
            </a:prstGeom>
            <a:noFill/>
          </p:spPr>
          <p:txBody>
            <a:bodyPr wrap="square" rtlCol="0">
              <a:spAutoFit/>
            </a:bodyPr>
            <a:lstStyle/>
            <a:p>
              <a:r>
                <a:rPr lang="en-US" dirty="0"/>
                <a:t>Add </a:t>
              </a:r>
              <a:r>
                <a:rPr lang="en-US" dirty="0" err="1"/>
                <a:t>DNAse</a:t>
              </a:r>
              <a:endParaRPr lang="en-US" dirty="0"/>
            </a:p>
          </p:txBody>
        </p:sp>
        <p:pic>
          <p:nvPicPr>
            <p:cNvPr id="13" name="Graphic 12" descr="Scissors">
              <a:extLst>
                <a:ext uri="{FF2B5EF4-FFF2-40B4-BE49-F238E27FC236}">
                  <a16:creationId xmlns:a16="http://schemas.microsoft.com/office/drawing/2014/main" id="{6D73CF63-1AA6-4932-9236-BCF8A3ABD8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393188">
              <a:off x="1491112" y="3029567"/>
              <a:ext cx="648515" cy="648515"/>
            </a:xfrm>
            <a:prstGeom prst="rect">
              <a:avLst/>
            </a:prstGeom>
          </p:spPr>
        </p:pic>
        <p:pic>
          <p:nvPicPr>
            <p:cNvPr id="14" name="Picture 2" descr="Image result for dna clipart no background">
              <a:extLst>
                <a:ext uri="{FF2B5EF4-FFF2-40B4-BE49-F238E27FC236}">
                  <a16:creationId xmlns:a16="http://schemas.microsoft.com/office/drawing/2014/main" id="{70F5B5BE-9717-4A32-9B45-899FF7516BA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2302" y="2780372"/>
              <a:ext cx="1151851" cy="1153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B5B51837-8160-4B59-939A-28C6CDB51CEC}"/>
              </a:ext>
            </a:extLst>
          </p:cNvPr>
          <p:cNvGrpSpPr/>
          <p:nvPr/>
        </p:nvGrpSpPr>
        <p:grpSpPr>
          <a:xfrm>
            <a:off x="7412920" y="1401318"/>
            <a:ext cx="2591655" cy="1072936"/>
            <a:chOff x="7412920" y="1401318"/>
            <a:chExt cx="2591655" cy="1072936"/>
          </a:xfrm>
        </p:grpSpPr>
        <p:sp>
          <p:nvSpPr>
            <p:cNvPr id="16" name="TextBox 15">
              <a:extLst>
                <a:ext uri="{FF2B5EF4-FFF2-40B4-BE49-F238E27FC236}">
                  <a16:creationId xmlns:a16="http://schemas.microsoft.com/office/drawing/2014/main" id="{3426652E-F0C0-414B-AFB2-A480835F866E}"/>
                </a:ext>
              </a:extLst>
            </p:cNvPr>
            <p:cNvSpPr txBox="1"/>
            <p:nvPr/>
          </p:nvSpPr>
          <p:spPr>
            <a:xfrm>
              <a:off x="7944421" y="1650703"/>
              <a:ext cx="2060154" cy="369332"/>
            </a:xfrm>
            <a:prstGeom prst="rect">
              <a:avLst/>
            </a:prstGeom>
            <a:noFill/>
          </p:spPr>
          <p:txBody>
            <a:bodyPr wrap="square" rtlCol="0">
              <a:spAutoFit/>
            </a:bodyPr>
            <a:lstStyle/>
            <a:p>
              <a:r>
                <a:rPr lang="en-US" dirty="0"/>
                <a:t>Remove cell debris</a:t>
              </a:r>
            </a:p>
          </p:txBody>
        </p:sp>
        <p:grpSp>
          <p:nvGrpSpPr>
            <p:cNvPr id="18" name="Group 17">
              <a:extLst>
                <a:ext uri="{FF2B5EF4-FFF2-40B4-BE49-F238E27FC236}">
                  <a16:creationId xmlns:a16="http://schemas.microsoft.com/office/drawing/2014/main" id="{F5F42721-8615-4DD2-A19B-D7D8A56D96EF}"/>
                </a:ext>
              </a:extLst>
            </p:cNvPr>
            <p:cNvGrpSpPr/>
            <p:nvPr/>
          </p:nvGrpSpPr>
          <p:grpSpPr>
            <a:xfrm>
              <a:off x="7412920" y="1401318"/>
              <a:ext cx="198305" cy="1072936"/>
              <a:chOff x="6819441" y="1761125"/>
              <a:chExt cx="198305" cy="1072936"/>
            </a:xfrm>
          </p:grpSpPr>
          <p:sp>
            <p:nvSpPr>
              <p:cNvPr id="17" name="Rectangle: Rounded Corners 16">
                <a:extLst>
                  <a:ext uri="{FF2B5EF4-FFF2-40B4-BE49-F238E27FC236}">
                    <a16:creationId xmlns:a16="http://schemas.microsoft.com/office/drawing/2014/main" id="{3240AA6A-EC61-41CD-8A9A-D7EF680D97A9}"/>
                  </a:ext>
                </a:extLst>
              </p:cNvPr>
              <p:cNvSpPr/>
              <p:nvPr/>
            </p:nvSpPr>
            <p:spPr>
              <a:xfrm>
                <a:off x="6819441" y="1761125"/>
                <a:ext cx="198305" cy="10729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2E926114-6760-4490-9143-CAC64F11E5DA}"/>
                  </a:ext>
                </a:extLst>
              </p:cNvPr>
              <p:cNvSpPr/>
              <p:nvPr/>
            </p:nvSpPr>
            <p:spPr>
              <a:xfrm>
                <a:off x="6819441" y="2662695"/>
                <a:ext cx="198305" cy="16925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a:extLst>
              <a:ext uri="{FF2B5EF4-FFF2-40B4-BE49-F238E27FC236}">
                <a16:creationId xmlns:a16="http://schemas.microsoft.com/office/drawing/2014/main" id="{A7AC8ED3-1D40-4EBC-BFD4-C2FFF042DDBA}"/>
              </a:ext>
            </a:extLst>
          </p:cNvPr>
          <p:cNvGrpSpPr/>
          <p:nvPr/>
        </p:nvGrpSpPr>
        <p:grpSpPr>
          <a:xfrm>
            <a:off x="7382563" y="3265348"/>
            <a:ext cx="198305" cy="1072936"/>
            <a:chOff x="7583684" y="1390382"/>
            <a:chExt cx="198305" cy="1072936"/>
          </a:xfrm>
        </p:grpSpPr>
        <p:grpSp>
          <p:nvGrpSpPr>
            <p:cNvPr id="22" name="Group 21">
              <a:extLst>
                <a:ext uri="{FF2B5EF4-FFF2-40B4-BE49-F238E27FC236}">
                  <a16:creationId xmlns:a16="http://schemas.microsoft.com/office/drawing/2014/main" id="{3BE03B13-95D0-4747-AE27-962CED9AC6C4}"/>
                </a:ext>
              </a:extLst>
            </p:cNvPr>
            <p:cNvGrpSpPr/>
            <p:nvPr/>
          </p:nvGrpSpPr>
          <p:grpSpPr>
            <a:xfrm>
              <a:off x="7583684" y="1390382"/>
              <a:ext cx="198305" cy="1072936"/>
              <a:chOff x="6819441" y="1761125"/>
              <a:chExt cx="198305" cy="1072936"/>
            </a:xfrm>
          </p:grpSpPr>
          <p:sp>
            <p:nvSpPr>
              <p:cNvPr id="23" name="Rectangle: Rounded Corners 22">
                <a:extLst>
                  <a:ext uri="{FF2B5EF4-FFF2-40B4-BE49-F238E27FC236}">
                    <a16:creationId xmlns:a16="http://schemas.microsoft.com/office/drawing/2014/main" id="{88372840-DB69-47EE-A959-6C3A2369AE53}"/>
                  </a:ext>
                </a:extLst>
              </p:cNvPr>
              <p:cNvSpPr/>
              <p:nvPr/>
            </p:nvSpPr>
            <p:spPr>
              <a:xfrm>
                <a:off x="6819441" y="1761125"/>
                <a:ext cx="198305" cy="10729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57B3831-116E-4389-9ECE-9BD976217442}"/>
                  </a:ext>
                </a:extLst>
              </p:cNvPr>
              <p:cNvSpPr/>
              <p:nvPr/>
            </p:nvSpPr>
            <p:spPr>
              <a:xfrm>
                <a:off x="6819441" y="2496998"/>
                <a:ext cx="198305" cy="334949"/>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Rounded Corners 24">
              <a:extLst>
                <a:ext uri="{FF2B5EF4-FFF2-40B4-BE49-F238E27FC236}">
                  <a16:creationId xmlns:a16="http://schemas.microsoft.com/office/drawing/2014/main" id="{B22FC6A8-6E24-4903-AE8B-F8F0DF4FB9A8}"/>
                </a:ext>
              </a:extLst>
            </p:cNvPr>
            <p:cNvSpPr/>
            <p:nvPr/>
          </p:nvSpPr>
          <p:spPr>
            <a:xfrm>
              <a:off x="7583684" y="2022199"/>
              <a:ext cx="198305" cy="152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2B7A18FC-1D6B-4724-9420-0B3B7828952C}"/>
              </a:ext>
            </a:extLst>
          </p:cNvPr>
          <p:cNvSpPr txBox="1"/>
          <p:nvPr/>
        </p:nvSpPr>
        <p:spPr>
          <a:xfrm>
            <a:off x="7947891" y="3712499"/>
            <a:ext cx="2484305" cy="369332"/>
          </a:xfrm>
          <a:prstGeom prst="rect">
            <a:avLst/>
          </a:prstGeom>
          <a:noFill/>
        </p:spPr>
        <p:txBody>
          <a:bodyPr wrap="square" rtlCol="0">
            <a:spAutoFit/>
          </a:bodyPr>
          <a:lstStyle/>
          <a:p>
            <a:r>
              <a:rPr lang="en-US" dirty="0"/>
              <a:t>Layer on sucrose cushion</a:t>
            </a:r>
          </a:p>
        </p:txBody>
      </p:sp>
      <p:grpSp>
        <p:nvGrpSpPr>
          <p:cNvPr id="29" name="Group 28">
            <a:extLst>
              <a:ext uri="{FF2B5EF4-FFF2-40B4-BE49-F238E27FC236}">
                <a16:creationId xmlns:a16="http://schemas.microsoft.com/office/drawing/2014/main" id="{4256E3CD-741D-4537-BCF3-45371BC0CDFB}"/>
              </a:ext>
            </a:extLst>
          </p:cNvPr>
          <p:cNvGrpSpPr/>
          <p:nvPr/>
        </p:nvGrpSpPr>
        <p:grpSpPr>
          <a:xfrm>
            <a:off x="7382562" y="4779512"/>
            <a:ext cx="198305" cy="1072936"/>
            <a:chOff x="6819441" y="1761125"/>
            <a:chExt cx="198305" cy="1072936"/>
          </a:xfrm>
        </p:grpSpPr>
        <p:sp>
          <p:nvSpPr>
            <p:cNvPr id="31" name="Rectangle: Rounded Corners 30">
              <a:extLst>
                <a:ext uri="{FF2B5EF4-FFF2-40B4-BE49-F238E27FC236}">
                  <a16:creationId xmlns:a16="http://schemas.microsoft.com/office/drawing/2014/main" id="{C99E641A-1FA9-4809-A350-CEB5701872A5}"/>
                </a:ext>
              </a:extLst>
            </p:cNvPr>
            <p:cNvSpPr/>
            <p:nvPr/>
          </p:nvSpPr>
          <p:spPr>
            <a:xfrm>
              <a:off x="6819441" y="1761125"/>
              <a:ext cx="198305" cy="10729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0D5DEC2A-338C-4821-A25C-5583174916E7}"/>
                </a:ext>
              </a:extLst>
            </p:cNvPr>
            <p:cNvSpPr/>
            <p:nvPr/>
          </p:nvSpPr>
          <p:spPr>
            <a:xfrm>
              <a:off x="6819441" y="2496998"/>
              <a:ext cx="198305" cy="334949"/>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215C72C4-2E1E-408A-ABD9-28F23258698E}"/>
              </a:ext>
            </a:extLst>
          </p:cNvPr>
          <p:cNvSpPr/>
          <p:nvPr/>
        </p:nvSpPr>
        <p:spPr>
          <a:xfrm>
            <a:off x="7520044" y="5710427"/>
            <a:ext cx="45719" cy="141630"/>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52EE52F-2449-4633-A425-5DD2B5630818}"/>
              </a:ext>
            </a:extLst>
          </p:cNvPr>
          <p:cNvSpPr txBox="1"/>
          <p:nvPr/>
        </p:nvSpPr>
        <p:spPr>
          <a:xfrm>
            <a:off x="7944421" y="5146053"/>
            <a:ext cx="2484305" cy="369332"/>
          </a:xfrm>
          <a:prstGeom prst="rect">
            <a:avLst/>
          </a:prstGeom>
          <a:noFill/>
        </p:spPr>
        <p:txBody>
          <a:bodyPr wrap="square" rtlCol="0">
            <a:spAutoFit/>
          </a:bodyPr>
          <a:lstStyle/>
          <a:p>
            <a:r>
              <a:rPr lang="en-US" dirty="0"/>
              <a:t>Pellet out ribosomes</a:t>
            </a:r>
          </a:p>
        </p:txBody>
      </p:sp>
      <p:grpSp>
        <p:nvGrpSpPr>
          <p:cNvPr id="36" name="Group 35">
            <a:extLst>
              <a:ext uri="{FF2B5EF4-FFF2-40B4-BE49-F238E27FC236}">
                <a16:creationId xmlns:a16="http://schemas.microsoft.com/office/drawing/2014/main" id="{0FEAAFAD-1990-4B2B-A903-CD6CD152D4AC}"/>
              </a:ext>
            </a:extLst>
          </p:cNvPr>
          <p:cNvGrpSpPr/>
          <p:nvPr/>
        </p:nvGrpSpPr>
        <p:grpSpPr>
          <a:xfrm>
            <a:off x="10624788" y="3574000"/>
            <a:ext cx="1448030" cy="2104069"/>
            <a:chOff x="10825909" y="1699034"/>
            <a:chExt cx="1448030" cy="2104069"/>
          </a:xfrm>
        </p:grpSpPr>
        <p:sp>
          <p:nvSpPr>
            <p:cNvPr id="27" name="TextBox 26">
              <a:extLst>
                <a:ext uri="{FF2B5EF4-FFF2-40B4-BE49-F238E27FC236}">
                  <a16:creationId xmlns:a16="http://schemas.microsoft.com/office/drawing/2014/main" id="{1814A8AD-65CD-4EE4-87AC-52DD5C671C01}"/>
                </a:ext>
              </a:extLst>
            </p:cNvPr>
            <p:cNvSpPr txBox="1"/>
            <p:nvPr/>
          </p:nvSpPr>
          <p:spPr>
            <a:xfrm>
              <a:off x="11045456" y="2457206"/>
              <a:ext cx="1228483" cy="646331"/>
            </a:xfrm>
            <a:prstGeom prst="rect">
              <a:avLst/>
            </a:prstGeom>
            <a:noFill/>
          </p:spPr>
          <p:txBody>
            <a:bodyPr wrap="square" rtlCol="0">
              <a:spAutoFit/>
            </a:bodyPr>
            <a:lstStyle/>
            <a:p>
              <a:r>
                <a:rPr lang="en-US" sz="3600" b="1" dirty="0">
                  <a:solidFill>
                    <a:srgbClr val="000000"/>
                  </a:solidFill>
                </a:rPr>
                <a:t>X 2</a:t>
              </a:r>
            </a:p>
          </p:txBody>
        </p:sp>
        <p:cxnSp>
          <p:nvCxnSpPr>
            <p:cNvPr id="35" name="Straight Connector 34">
              <a:extLst>
                <a:ext uri="{FF2B5EF4-FFF2-40B4-BE49-F238E27FC236}">
                  <a16:creationId xmlns:a16="http://schemas.microsoft.com/office/drawing/2014/main" id="{8B3AE9D6-42D0-4154-AA1B-98E9D8C28532}"/>
                </a:ext>
              </a:extLst>
            </p:cNvPr>
            <p:cNvCxnSpPr/>
            <p:nvPr/>
          </p:nvCxnSpPr>
          <p:spPr>
            <a:xfrm>
              <a:off x="10825909" y="1699034"/>
              <a:ext cx="0" cy="210406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144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1" grpId="0" animBg="1"/>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313-E6AB-494C-8FEA-FC80208B371F}"/>
              </a:ext>
            </a:extLst>
          </p:cNvPr>
          <p:cNvSpPr>
            <a:spLocks noGrp="1"/>
          </p:cNvSpPr>
          <p:nvPr>
            <p:ph type="title"/>
          </p:nvPr>
        </p:nvSpPr>
        <p:spPr>
          <a:xfrm>
            <a:off x="118744" y="2449"/>
            <a:ext cx="10772775" cy="1658198"/>
          </a:xfrm>
        </p:spPr>
        <p:txBody>
          <a:bodyPr/>
          <a:lstStyle/>
          <a:p>
            <a:r>
              <a:rPr lang="en-US" dirty="0"/>
              <a:t>Cloning the Plasmid</a:t>
            </a:r>
          </a:p>
        </p:txBody>
      </p:sp>
      <p:sp>
        <p:nvSpPr>
          <p:cNvPr id="4" name="Arc 3">
            <a:extLst>
              <a:ext uri="{FF2B5EF4-FFF2-40B4-BE49-F238E27FC236}">
                <a16:creationId xmlns:a16="http://schemas.microsoft.com/office/drawing/2014/main" id="{D2CE01DA-3417-47C5-9D9F-D775E6650AFC}"/>
              </a:ext>
            </a:extLst>
          </p:cNvPr>
          <p:cNvSpPr/>
          <p:nvPr/>
        </p:nvSpPr>
        <p:spPr>
          <a:xfrm>
            <a:off x="2732495" y="1811383"/>
            <a:ext cx="914400" cy="914400"/>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EA235701-09BD-4F40-8FA5-64BC94048D7B}"/>
              </a:ext>
            </a:extLst>
          </p:cNvPr>
          <p:cNvSpPr txBox="1"/>
          <p:nvPr/>
        </p:nvSpPr>
        <p:spPr>
          <a:xfrm>
            <a:off x="4151992" y="1349717"/>
            <a:ext cx="1590855" cy="923330"/>
          </a:xfrm>
          <a:prstGeom prst="rect">
            <a:avLst/>
          </a:prstGeom>
          <a:noFill/>
        </p:spPr>
        <p:txBody>
          <a:bodyPr wrap="square" rtlCol="0">
            <a:spAutoFit/>
          </a:bodyPr>
          <a:lstStyle/>
          <a:p>
            <a:r>
              <a:rPr lang="en-US" dirty="0"/>
              <a:t>DNA overexpressing </a:t>
            </a:r>
            <a:r>
              <a:rPr lang="en-US" i="1" dirty="0"/>
              <a:t>rpsU2</a:t>
            </a:r>
          </a:p>
        </p:txBody>
      </p:sp>
      <p:sp>
        <p:nvSpPr>
          <p:cNvPr id="6" name="Oval 5">
            <a:extLst>
              <a:ext uri="{FF2B5EF4-FFF2-40B4-BE49-F238E27FC236}">
                <a16:creationId xmlns:a16="http://schemas.microsoft.com/office/drawing/2014/main" id="{379D1853-2D3F-42D5-A86C-CA18A1B412FB}"/>
              </a:ext>
            </a:extLst>
          </p:cNvPr>
          <p:cNvSpPr/>
          <p:nvPr/>
        </p:nvSpPr>
        <p:spPr>
          <a:xfrm>
            <a:off x="1520008" y="1898468"/>
            <a:ext cx="1105988" cy="984069"/>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7232695-7F0C-411D-A19D-AC48F91FC3D2}"/>
              </a:ext>
            </a:extLst>
          </p:cNvPr>
          <p:cNvCxnSpPr/>
          <p:nvPr/>
        </p:nvCxnSpPr>
        <p:spPr>
          <a:xfrm>
            <a:off x="2073002" y="1660647"/>
            <a:ext cx="0" cy="438119"/>
          </a:xfrm>
          <a:prstGeom prst="line">
            <a:avLst/>
          </a:prstGeom>
          <a:ln w="28575">
            <a:solidFill>
              <a:srgbClr val="C40C08"/>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9AB1724-F111-4E75-B68E-875A1FBBA2E0}"/>
              </a:ext>
            </a:extLst>
          </p:cNvPr>
          <p:cNvCxnSpPr>
            <a:cxnSpLocks/>
          </p:cNvCxnSpPr>
          <p:nvPr/>
        </p:nvCxnSpPr>
        <p:spPr>
          <a:xfrm flipH="1">
            <a:off x="2372449" y="2390502"/>
            <a:ext cx="507093" cy="0"/>
          </a:xfrm>
          <a:prstGeom prst="line">
            <a:avLst/>
          </a:prstGeom>
          <a:ln w="28575">
            <a:solidFill>
              <a:srgbClr val="C40C08"/>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426112E-FB8A-4F69-B8BD-2DABD4995B35}"/>
              </a:ext>
            </a:extLst>
          </p:cNvPr>
          <p:cNvCxnSpPr>
            <a:cxnSpLocks/>
          </p:cNvCxnSpPr>
          <p:nvPr/>
        </p:nvCxnSpPr>
        <p:spPr>
          <a:xfrm flipV="1">
            <a:off x="3237592" y="1551630"/>
            <a:ext cx="95792" cy="519505"/>
          </a:xfrm>
          <a:prstGeom prst="line">
            <a:avLst/>
          </a:prstGeom>
          <a:ln w="28575">
            <a:solidFill>
              <a:srgbClr val="C40C08"/>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A3847D-82BE-49E4-93B7-81C937018CD2}"/>
              </a:ext>
            </a:extLst>
          </p:cNvPr>
          <p:cNvCxnSpPr>
            <a:cxnSpLocks/>
          </p:cNvCxnSpPr>
          <p:nvPr/>
        </p:nvCxnSpPr>
        <p:spPr>
          <a:xfrm flipV="1">
            <a:off x="3333384" y="2098766"/>
            <a:ext cx="476612" cy="102327"/>
          </a:xfrm>
          <a:prstGeom prst="line">
            <a:avLst/>
          </a:prstGeom>
          <a:ln w="28575">
            <a:solidFill>
              <a:srgbClr val="C40C08"/>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8A3F617-13D9-4927-83FC-92F1977971D8}"/>
              </a:ext>
            </a:extLst>
          </p:cNvPr>
          <p:cNvSpPr txBox="1"/>
          <p:nvPr/>
        </p:nvSpPr>
        <p:spPr>
          <a:xfrm>
            <a:off x="2015398" y="1277469"/>
            <a:ext cx="799190" cy="369332"/>
          </a:xfrm>
          <a:prstGeom prst="rect">
            <a:avLst/>
          </a:prstGeom>
          <a:noFill/>
        </p:spPr>
        <p:txBody>
          <a:bodyPr wrap="square" rtlCol="0">
            <a:spAutoFit/>
          </a:bodyPr>
          <a:lstStyle/>
          <a:p>
            <a:r>
              <a:rPr lang="en-US" dirty="0" err="1"/>
              <a:t>EcoRI</a:t>
            </a:r>
            <a:endParaRPr lang="en-US" dirty="0"/>
          </a:p>
        </p:txBody>
      </p:sp>
      <p:sp>
        <p:nvSpPr>
          <p:cNvPr id="20" name="TextBox 19">
            <a:extLst>
              <a:ext uri="{FF2B5EF4-FFF2-40B4-BE49-F238E27FC236}">
                <a16:creationId xmlns:a16="http://schemas.microsoft.com/office/drawing/2014/main" id="{F9E85403-C811-40DF-B254-5705D69129B8}"/>
              </a:ext>
            </a:extLst>
          </p:cNvPr>
          <p:cNvSpPr txBox="1"/>
          <p:nvPr/>
        </p:nvSpPr>
        <p:spPr>
          <a:xfrm>
            <a:off x="2804883" y="2303810"/>
            <a:ext cx="799190" cy="369332"/>
          </a:xfrm>
          <a:prstGeom prst="rect">
            <a:avLst/>
          </a:prstGeom>
          <a:noFill/>
        </p:spPr>
        <p:txBody>
          <a:bodyPr wrap="square" rtlCol="0">
            <a:spAutoFit/>
          </a:bodyPr>
          <a:lstStyle/>
          <a:p>
            <a:r>
              <a:rPr lang="en-US" dirty="0" err="1"/>
              <a:t>NotI</a:t>
            </a:r>
            <a:endParaRPr lang="en-US" dirty="0"/>
          </a:p>
        </p:txBody>
      </p:sp>
      <p:sp>
        <p:nvSpPr>
          <p:cNvPr id="23" name="TextBox 22">
            <a:extLst>
              <a:ext uri="{FF2B5EF4-FFF2-40B4-BE49-F238E27FC236}">
                <a16:creationId xmlns:a16="http://schemas.microsoft.com/office/drawing/2014/main" id="{095D06A2-E85E-482A-9DAF-1E2713F5EE52}"/>
              </a:ext>
            </a:extLst>
          </p:cNvPr>
          <p:cNvSpPr txBox="1"/>
          <p:nvPr/>
        </p:nvSpPr>
        <p:spPr>
          <a:xfrm>
            <a:off x="4156276" y="3033845"/>
            <a:ext cx="2697710" cy="369332"/>
          </a:xfrm>
          <a:prstGeom prst="rect">
            <a:avLst/>
          </a:prstGeom>
          <a:noFill/>
        </p:spPr>
        <p:txBody>
          <a:bodyPr wrap="square" rtlCol="0">
            <a:spAutoFit/>
          </a:bodyPr>
          <a:lstStyle/>
          <a:p>
            <a:r>
              <a:rPr lang="en-US" dirty="0"/>
              <a:t>Restriction Enzyme Digest</a:t>
            </a:r>
          </a:p>
        </p:txBody>
      </p:sp>
      <p:grpSp>
        <p:nvGrpSpPr>
          <p:cNvPr id="25" name="Group 24">
            <a:extLst>
              <a:ext uri="{FF2B5EF4-FFF2-40B4-BE49-F238E27FC236}">
                <a16:creationId xmlns:a16="http://schemas.microsoft.com/office/drawing/2014/main" id="{E558FF7F-4729-4AA7-A216-B13B34593681}"/>
              </a:ext>
            </a:extLst>
          </p:cNvPr>
          <p:cNvGrpSpPr/>
          <p:nvPr/>
        </p:nvGrpSpPr>
        <p:grpSpPr>
          <a:xfrm>
            <a:off x="1098002" y="3716383"/>
            <a:ext cx="1316991" cy="1088060"/>
            <a:chOff x="1309005" y="3612392"/>
            <a:chExt cx="1316991" cy="1088060"/>
          </a:xfrm>
        </p:grpSpPr>
        <p:sp>
          <p:nvSpPr>
            <p:cNvPr id="24" name="Oval 23">
              <a:extLst>
                <a:ext uri="{FF2B5EF4-FFF2-40B4-BE49-F238E27FC236}">
                  <a16:creationId xmlns:a16="http://schemas.microsoft.com/office/drawing/2014/main" id="{271FDD87-63AD-431C-AAFB-01314FBDC150}"/>
                </a:ext>
              </a:extLst>
            </p:cNvPr>
            <p:cNvSpPr/>
            <p:nvPr/>
          </p:nvSpPr>
          <p:spPr>
            <a:xfrm>
              <a:off x="1309005" y="3716383"/>
              <a:ext cx="1105988" cy="984069"/>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905520-F96B-47A4-A487-6B99627A7FFD}"/>
                </a:ext>
              </a:extLst>
            </p:cNvPr>
            <p:cNvSpPr/>
            <p:nvPr/>
          </p:nvSpPr>
          <p:spPr>
            <a:xfrm>
              <a:off x="1915886" y="3612392"/>
              <a:ext cx="710110" cy="602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Arc 26">
            <a:extLst>
              <a:ext uri="{FF2B5EF4-FFF2-40B4-BE49-F238E27FC236}">
                <a16:creationId xmlns:a16="http://schemas.microsoft.com/office/drawing/2014/main" id="{E79A8C38-203B-4B57-B2A1-262F51FBB92D}"/>
              </a:ext>
            </a:extLst>
          </p:cNvPr>
          <p:cNvSpPr/>
          <p:nvPr/>
        </p:nvSpPr>
        <p:spPr>
          <a:xfrm>
            <a:off x="2290078" y="3890043"/>
            <a:ext cx="914400" cy="914400"/>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A0A4B2CA-13E9-4C53-8827-F265C882DDB6}"/>
              </a:ext>
            </a:extLst>
          </p:cNvPr>
          <p:cNvSpPr txBox="1"/>
          <p:nvPr/>
        </p:nvSpPr>
        <p:spPr>
          <a:xfrm>
            <a:off x="472032" y="2165310"/>
            <a:ext cx="1590855" cy="646331"/>
          </a:xfrm>
          <a:prstGeom prst="rect">
            <a:avLst/>
          </a:prstGeom>
          <a:noFill/>
        </p:spPr>
        <p:txBody>
          <a:bodyPr wrap="square" rtlCol="0">
            <a:spAutoFit/>
          </a:bodyPr>
          <a:lstStyle/>
          <a:p>
            <a:r>
              <a:rPr lang="en-US" dirty="0"/>
              <a:t>Plasmid backbone</a:t>
            </a:r>
          </a:p>
        </p:txBody>
      </p:sp>
      <p:pic>
        <p:nvPicPr>
          <p:cNvPr id="29" name="Graphic 28" descr="Scissors">
            <a:extLst>
              <a:ext uri="{FF2B5EF4-FFF2-40B4-BE49-F238E27FC236}">
                <a16:creationId xmlns:a16="http://schemas.microsoft.com/office/drawing/2014/main" id="{C009A048-85C2-4EAC-9484-7ED6249645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1230" y="2846802"/>
            <a:ext cx="648515" cy="648515"/>
          </a:xfrm>
          <a:prstGeom prst="rect">
            <a:avLst/>
          </a:prstGeom>
        </p:spPr>
      </p:pic>
      <p:sp>
        <p:nvSpPr>
          <p:cNvPr id="31" name="TextBox 30">
            <a:extLst>
              <a:ext uri="{FF2B5EF4-FFF2-40B4-BE49-F238E27FC236}">
                <a16:creationId xmlns:a16="http://schemas.microsoft.com/office/drawing/2014/main" id="{B162708F-7234-4796-8420-275EA10B4732}"/>
              </a:ext>
            </a:extLst>
          </p:cNvPr>
          <p:cNvSpPr txBox="1"/>
          <p:nvPr/>
        </p:nvSpPr>
        <p:spPr>
          <a:xfrm>
            <a:off x="4156276" y="4591709"/>
            <a:ext cx="2697710" cy="369332"/>
          </a:xfrm>
          <a:prstGeom prst="rect">
            <a:avLst/>
          </a:prstGeom>
          <a:noFill/>
        </p:spPr>
        <p:txBody>
          <a:bodyPr wrap="square" rtlCol="0">
            <a:spAutoFit/>
          </a:bodyPr>
          <a:lstStyle/>
          <a:p>
            <a:r>
              <a:rPr lang="en-US" dirty="0"/>
              <a:t>Ligation</a:t>
            </a:r>
          </a:p>
        </p:txBody>
      </p:sp>
      <p:grpSp>
        <p:nvGrpSpPr>
          <p:cNvPr id="30" name="Group 29">
            <a:extLst>
              <a:ext uri="{FF2B5EF4-FFF2-40B4-BE49-F238E27FC236}">
                <a16:creationId xmlns:a16="http://schemas.microsoft.com/office/drawing/2014/main" id="{4A891765-3B6B-468A-9BC1-A19B2DC940D3}"/>
              </a:ext>
            </a:extLst>
          </p:cNvPr>
          <p:cNvGrpSpPr/>
          <p:nvPr/>
        </p:nvGrpSpPr>
        <p:grpSpPr>
          <a:xfrm>
            <a:off x="2221046" y="5199169"/>
            <a:ext cx="1316991" cy="1088060"/>
            <a:chOff x="1111426" y="5152786"/>
            <a:chExt cx="1316991" cy="1088060"/>
          </a:xfrm>
        </p:grpSpPr>
        <p:grpSp>
          <p:nvGrpSpPr>
            <p:cNvPr id="32" name="Group 31">
              <a:extLst>
                <a:ext uri="{FF2B5EF4-FFF2-40B4-BE49-F238E27FC236}">
                  <a16:creationId xmlns:a16="http://schemas.microsoft.com/office/drawing/2014/main" id="{E9E42D24-F973-44E6-8800-05E92AC95E28}"/>
                </a:ext>
              </a:extLst>
            </p:cNvPr>
            <p:cNvGrpSpPr/>
            <p:nvPr/>
          </p:nvGrpSpPr>
          <p:grpSpPr>
            <a:xfrm>
              <a:off x="1111426" y="5152786"/>
              <a:ext cx="1316991" cy="1088060"/>
              <a:chOff x="1309005" y="3612392"/>
              <a:chExt cx="1316991" cy="1088060"/>
            </a:xfrm>
          </p:grpSpPr>
          <p:sp>
            <p:nvSpPr>
              <p:cNvPr id="33" name="Oval 32">
                <a:extLst>
                  <a:ext uri="{FF2B5EF4-FFF2-40B4-BE49-F238E27FC236}">
                    <a16:creationId xmlns:a16="http://schemas.microsoft.com/office/drawing/2014/main" id="{8F61950A-7323-4397-B2D6-4F765E5CAE69}"/>
                  </a:ext>
                </a:extLst>
              </p:cNvPr>
              <p:cNvSpPr/>
              <p:nvPr/>
            </p:nvSpPr>
            <p:spPr>
              <a:xfrm>
                <a:off x="1309005" y="3716383"/>
                <a:ext cx="1105988" cy="984069"/>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B06EA32-6342-4C7B-9ED3-45F0B8EC62F7}"/>
                  </a:ext>
                </a:extLst>
              </p:cNvPr>
              <p:cNvSpPr/>
              <p:nvPr/>
            </p:nvSpPr>
            <p:spPr>
              <a:xfrm>
                <a:off x="1915886" y="3612392"/>
                <a:ext cx="710110" cy="602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Arc 34">
              <a:extLst>
                <a:ext uri="{FF2B5EF4-FFF2-40B4-BE49-F238E27FC236}">
                  <a16:creationId xmlns:a16="http://schemas.microsoft.com/office/drawing/2014/main" id="{91DFD0A2-9643-4A45-8922-7DA1E195C158}"/>
                </a:ext>
              </a:extLst>
            </p:cNvPr>
            <p:cNvSpPr/>
            <p:nvPr/>
          </p:nvSpPr>
          <p:spPr>
            <a:xfrm>
              <a:off x="1206861" y="5256777"/>
              <a:ext cx="1016546" cy="914400"/>
            </a:xfrm>
            <a:prstGeom prst="arc">
              <a:avLst>
                <a:gd name="adj1" fmla="val 16200000"/>
                <a:gd name="adj2" fmla="val 22884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AD761C0-A7CD-4750-95CA-22F7E9287FC4}"/>
              </a:ext>
            </a:extLst>
          </p:cNvPr>
          <p:cNvGrpSpPr/>
          <p:nvPr/>
        </p:nvGrpSpPr>
        <p:grpSpPr>
          <a:xfrm>
            <a:off x="8107316" y="1349717"/>
            <a:ext cx="760187" cy="583397"/>
            <a:chOff x="1111426" y="5152786"/>
            <a:chExt cx="1316991" cy="1088060"/>
          </a:xfrm>
        </p:grpSpPr>
        <p:grpSp>
          <p:nvGrpSpPr>
            <p:cNvPr id="38" name="Group 37">
              <a:extLst>
                <a:ext uri="{FF2B5EF4-FFF2-40B4-BE49-F238E27FC236}">
                  <a16:creationId xmlns:a16="http://schemas.microsoft.com/office/drawing/2014/main" id="{A3AFA686-1C0F-44E0-841B-36F0D4276B51}"/>
                </a:ext>
              </a:extLst>
            </p:cNvPr>
            <p:cNvGrpSpPr/>
            <p:nvPr/>
          </p:nvGrpSpPr>
          <p:grpSpPr>
            <a:xfrm>
              <a:off x="1111426" y="5152786"/>
              <a:ext cx="1316991" cy="1088060"/>
              <a:chOff x="1309005" y="3612392"/>
              <a:chExt cx="1316991" cy="1088060"/>
            </a:xfrm>
          </p:grpSpPr>
          <p:sp>
            <p:nvSpPr>
              <p:cNvPr id="40" name="Oval 39">
                <a:extLst>
                  <a:ext uri="{FF2B5EF4-FFF2-40B4-BE49-F238E27FC236}">
                    <a16:creationId xmlns:a16="http://schemas.microsoft.com/office/drawing/2014/main" id="{4456BD22-2756-43FA-86F1-42F58209F3F2}"/>
                  </a:ext>
                </a:extLst>
              </p:cNvPr>
              <p:cNvSpPr/>
              <p:nvPr/>
            </p:nvSpPr>
            <p:spPr>
              <a:xfrm>
                <a:off x="1309005" y="3716383"/>
                <a:ext cx="1105988" cy="984069"/>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AFCD548-A87F-42C8-B496-ED72BBA413A3}"/>
                  </a:ext>
                </a:extLst>
              </p:cNvPr>
              <p:cNvSpPr/>
              <p:nvPr/>
            </p:nvSpPr>
            <p:spPr>
              <a:xfrm>
                <a:off x="1915886" y="3612392"/>
                <a:ext cx="710110" cy="602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Arc 38">
              <a:extLst>
                <a:ext uri="{FF2B5EF4-FFF2-40B4-BE49-F238E27FC236}">
                  <a16:creationId xmlns:a16="http://schemas.microsoft.com/office/drawing/2014/main" id="{E649BA14-9E4F-46AD-80F0-8CCE5D6F6623}"/>
                </a:ext>
              </a:extLst>
            </p:cNvPr>
            <p:cNvSpPr/>
            <p:nvPr/>
          </p:nvSpPr>
          <p:spPr>
            <a:xfrm>
              <a:off x="1206861" y="5256777"/>
              <a:ext cx="1016546" cy="914400"/>
            </a:xfrm>
            <a:prstGeom prst="arc">
              <a:avLst>
                <a:gd name="adj1" fmla="val 16200000"/>
                <a:gd name="adj2" fmla="val 22884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 name="TextBox 41">
            <a:extLst>
              <a:ext uri="{FF2B5EF4-FFF2-40B4-BE49-F238E27FC236}">
                <a16:creationId xmlns:a16="http://schemas.microsoft.com/office/drawing/2014/main" id="{C26934E6-EA74-4257-A822-8FBD6FFBCA3C}"/>
              </a:ext>
            </a:extLst>
          </p:cNvPr>
          <p:cNvSpPr txBox="1"/>
          <p:nvPr/>
        </p:nvSpPr>
        <p:spPr>
          <a:xfrm>
            <a:off x="9081703" y="675307"/>
            <a:ext cx="2697710" cy="369332"/>
          </a:xfrm>
          <a:prstGeom prst="rect">
            <a:avLst/>
          </a:prstGeom>
          <a:noFill/>
        </p:spPr>
        <p:txBody>
          <a:bodyPr wrap="square" rtlCol="0">
            <a:spAutoFit/>
          </a:bodyPr>
          <a:lstStyle/>
          <a:p>
            <a:r>
              <a:rPr lang="en-US" dirty="0"/>
              <a:t>Transform into </a:t>
            </a:r>
            <a:r>
              <a:rPr lang="en-US" i="1" dirty="0"/>
              <a:t>E. coli</a:t>
            </a:r>
          </a:p>
        </p:txBody>
      </p:sp>
      <p:sp>
        <p:nvSpPr>
          <p:cNvPr id="43" name="Rectangle: Rounded Corners 42">
            <a:extLst>
              <a:ext uri="{FF2B5EF4-FFF2-40B4-BE49-F238E27FC236}">
                <a16:creationId xmlns:a16="http://schemas.microsoft.com/office/drawing/2014/main" id="{BA859879-7C27-4CC4-93B9-796FC4EBE66E}"/>
              </a:ext>
            </a:extLst>
          </p:cNvPr>
          <p:cNvSpPr/>
          <p:nvPr/>
        </p:nvSpPr>
        <p:spPr>
          <a:xfrm>
            <a:off x="8001407" y="1280873"/>
            <a:ext cx="2261689" cy="774674"/>
          </a:xfrm>
          <a:prstGeom prst="round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CED95A5-257F-4999-8E96-252EE9FC42DB}"/>
              </a:ext>
            </a:extLst>
          </p:cNvPr>
          <p:cNvSpPr/>
          <p:nvPr/>
        </p:nvSpPr>
        <p:spPr>
          <a:xfrm>
            <a:off x="9081703" y="1419866"/>
            <a:ext cx="841939" cy="539697"/>
          </a:xfrm>
          <a:custGeom>
            <a:avLst/>
            <a:gdLst>
              <a:gd name="connsiteX0" fmla="*/ 0 w 841939"/>
              <a:gd name="connsiteY0" fmla="*/ 337457 h 539697"/>
              <a:gd name="connsiteX1" fmla="*/ 76200 w 841939"/>
              <a:gd name="connsiteY1" fmla="*/ 391886 h 539697"/>
              <a:gd name="connsiteX2" fmla="*/ 250372 w 841939"/>
              <a:gd name="connsiteY2" fmla="*/ 468086 h 539697"/>
              <a:gd name="connsiteX3" fmla="*/ 413658 w 841939"/>
              <a:gd name="connsiteY3" fmla="*/ 261257 h 539697"/>
              <a:gd name="connsiteX4" fmla="*/ 359229 w 841939"/>
              <a:gd name="connsiteY4" fmla="*/ 239486 h 539697"/>
              <a:gd name="connsiteX5" fmla="*/ 76200 w 841939"/>
              <a:gd name="connsiteY5" fmla="*/ 228600 h 539697"/>
              <a:gd name="connsiteX6" fmla="*/ 130629 w 841939"/>
              <a:gd name="connsiteY6" fmla="*/ 21771 h 539697"/>
              <a:gd name="connsiteX7" fmla="*/ 174172 w 841939"/>
              <a:gd name="connsiteY7" fmla="*/ 0 h 539697"/>
              <a:gd name="connsiteX8" fmla="*/ 359229 w 841939"/>
              <a:gd name="connsiteY8" fmla="*/ 10886 h 539697"/>
              <a:gd name="connsiteX9" fmla="*/ 424543 w 841939"/>
              <a:gd name="connsiteY9" fmla="*/ 54428 h 539697"/>
              <a:gd name="connsiteX10" fmla="*/ 468086 w 841939"/>
              <a:gd name="connsiteY10" fmla="*/ 65314 h 539697"/>
              <a:gd name="connsiteX11" fmla="*/ 544286 w 841939"/>
              <a:gd name="connsiteY11" fmla="*/ 108857 h 539697"/>
              <a:gd name="connsiteX12" fmla="*/ 587829 w 841939"/>
              <a:gd name="connsiteY12" fmla="*/ 119743 h 539697"/>
              <a:gd name="connsiteX13" fmla="*/ 620486 w 841939"/>
              <a:gd name="connsiteY13" fmla="*/ 130628 h 539697"/>
              <a:gd name="connsiteX14" fmla="*/ 674915 w 841939"/>
              <a:gd name="connsiteY14" fmla="*/ 141514 h 539697"/>
              <a:gd name="connsiteX15" fmla="*/ 718458 w 841939"/>
              <a:gd name="connsiteY15" fmla="*/ 152400 h 539697"/>
              <a:gd name="connsiteX16" fmla="*/ 827315 w 841939"/>
              <a:gd name="connsiteY16" fmla="*/ 206828 h 539697"/>
              <a:gd name="connsiteX17" fmla="*/ 838200 w 841939"/>
              <a:gd name="connsiteY17" fmla="*/ 239486 h 539697"/>
              <a:gd name="connsiteX18" fmla="*/ 805543 w 841939"/>
              <a:gd name="connsiteY18" fmla="*/ 402771 h 539697"/>
              <a:gd name="connsiteX19" fmla="*/ 772886 w 841939"/>
              <a:gd name="connsiteY19" fmla="*/ 424543 h 539697"/>
              <a:gd name="connsiteX20" fmla="*/ 740229 w 841939"/>
              <a:gd name="connsiteY20" fmla="*/ 435428 h 539697"/>
              <a:gd name="connsiteX21" fmla="*/ 707572 w 841939"/>
              <a:gd name="connsiteY21" fmla="*/ 457200 h 539697"/>
              <a:gd name="connsiteX22" fmla="*/ 522515 w 841939"/>
              <a:gd name="connsiteY22" fmla="*/ 468086 h 539697"/>
              <a:gd name="connsiteX23" fmla="*/ 533400 w 841939"/>
              <a:gd name="connsiteY23" fmla="*/ 533400 h 539697"/>
              <a:gd name="connsiteX24" fmla="*/ 598715 w 841939"/>
              <a:gd name="connsiteY24" fmla="*/ 533400 h 53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1939" h="539697">
                <a:moveTo>
                  <a:pt x="0" y="337457"/>
                </a:moveTo>
                <a:cubicBezTo>
                  <a:pt x="25400" y="355600"/>
                  <a:pt x="48281" y="377927"/>
                  <a:pt x="76200" y="391886"/>
                </a:cubicBezTo>
                <a:cubicBezTo>
                  <a:pt x="336341" y="521956"/>
                  <a:pt x="148116" y="399914"/>
                  <a:pt x="250372" y="468086"/>
                </a:cubicBezTo>
                <a:cubicBezTo>
                  <a:pt x="428869" y="445773"/>
                  <a:pt x="488166" y="497198"/>
                  <a:pt x="413658" y="261257"/>
                </a:cubicBezTo>
                <a:cubicBezTo>
                  <a:pt x="407774" y="242623"/>
                  <a:pt x="378679" y="241368"/>
                  <a:pt x="359229" y="239486"/>
                </a:cubicBezTo>
                <a:cubicBezTo>
                  <a:pt x="265255" y="230392"/>
                  <a:pt x="170543" y="232229"/>
                  <a:pt x="76200" y="228600"/>
                </a:cubicBezTo>
                <a:cubicBezTo>
                  <a:pt x="85870" y="73891"/>
                  <a:pt x="41282" y="77612"/>
                  <a:pt x="130629" y="21771"/>
                </a:cubicBezTo>
                <a:cubicBezTo>
                  <a:pt x="144390" y="13171"/>
                  <a:pt x="159658" y="7257"/>
                  <a:pt x="174172" y="0"/>
                </a:cubicBezTo>
                <a:cubicBezTo>
                  <a:pt x="235858" y="3629"/>
                  <a:pt x="298847" y="-2240"/>
                  <a:pt x="359229" y="10886"/>
                </a:cubicBezTo>
                <a:cubicBezTo>
                  <a:pt x="384798" y="16444"/>
                  <a:pt x="399159" y="48082"/>
                  <a:pt x="424543" y="54428"/>
                </a:cubicBezTo>
                <a:lnTo>
                  <a:pt x="468086" y="65314"/>
                </a:lnTo>
                <a:cubicBezTo>
                  <a:pt x="495159" y="83363"/>
                  <a:pt x="512714" y="97018"/>
                  <a:pt x="544286" y="108857"/>
                </a:cubicBezTo>
                <a:cubicBezTo>
                  <a:pt x="558294" y="114110"/>
                  <a:pt x="573444" y="115633"/>
                  <a:pt x="587829" y="119743"/>
                </a:cubicBezTo>
                <a:cubicBezTo>
                  <a:pt x="598862" y="122895"/>
                  <a:pt x="609354" y="127845"/>
                  <a:pt x="620486" y="130628"/>
                </a:cubicBezTo>
                <a:cubicBezTo>
                  <a:pt x="638436" y="135115"/>
                  <a:pt x="656853" y="137500"/>
                  <a:pt x="674915" y="141514"/>
                </a:cubicBezTo>
                <a:cubicBezTo>
                  <a:pt x="689520" y="144760"/>
                  <a:pt x="703944" y="148771"/>
                  <a:pt x="718458" y="152400"/>
                </a:cubicBezTo>
                <a:cubicBezTo>
                  <a:pt x="796220" y="204242"/>
                  <a:pt x="758387" y="189597"/>
                  <a:pt x="827315" y="206828"/>
                </a:cubicBezTo>
                <a:cubicBezTo>
                  <a:pt x="830943" y="217714"/>
                  <a:pt x="838200" y="228011"/>
                  <a:pt x="838200" y="239486"/>
                </a:cubicBezTo>
                <a:cubicBezTo>
                  <a:pt x="838200" y="330990"/>
                  <a:pt x="858237" y="360616"/>
                  <a:pt x="805543" y="402771"/>
                </a:cubicBezTo>
                <a:cubicBezTo>
                  <a:pt x="795327" y="410944"/>
                  <a:pt x="784588" y="418692"/>
                  <a:pt x="772886" y="424543"/>
                </a:cubicBezTo>
                <a:cubicBezTo>
                  <a:pt x="762623" y="429675"/>
                  <a:pt x="751115" y="431800"/>
                  <a:pt x="740229" y="435428"/>
                </a:cubicBezTo>
                <a:cubicBezTo>
                  <a:pt x="729343" y="442685"/>
                  <a:pt x="720510" y="455259"/>
                  <a:pt x="707572" y="457200"/>
                </a:cubicBezTo>
                <a:cubicBezTo>
                  <a:pt x="646463" y="466367"/>
                  <a:pt x="579127" y="443319"/>
                  <a:pt x="522515" y="468086"/>
                </a:cubicBezTo>
                <a:cubicBezTo>
                  <a:pt x="502294" y="476933"/>
                  <a:pt x="516642" y="519036"/>
                  <a:pt x="533400" y="533400"/>
                </a:cubicBezTo>
                <a:cubicBezTo>
                  <a:pt x="549930" y="547569"/>
                  <a:pt x="576943" y="533400"/>
                  <a:pt x="598715" y="533400"/>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8FBAFA1-032C-410D-B846-5AE20061D030}"/>
              </a:ext>
            </a:extLst>
          </p:cNvPr>
          <p:cNvSpPr/>
          <p:nvPr/>
        </p:nvSpPr>
        <p:spPr>
          <a:xfrm>
            <a:off x="8067511" y="2650623"/>
            <a:ext cx="1548789" cy="13328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30521124-3A59-499D-9314-2E007B6ED723}"/>
              </a:ext>
            </a:extLst>
          </p:cNvPr>
          <p:cNvSpPr txBox="1"/>
          <p:nvPr/>
        </p:nvSpPr>
        <p:spPr>
          <a:xfrm>
            <a:off x="9081703" y="2255723"/>
            <a:ext cx="2697710" cy="369332"/>
          </a:xfrm>
          <a:prstGeom prst="rect">
            <a:avLst/>
          </a:prstGeom>
          <a:noFill/>
        </p:spPr>
        <p:txBody>
          <a:bodyPr wrap="square" rtlCol="0">
            <a:spAutoFit/>
          </a:bodyPr>
          <a:lstStyle/>
          <a:p>
            <a:r>
              <a:rPr lang="en-US" dirty="0"/>
              <a:t>Plate with kanamycin</a:t>
            </a:r>
          </a:p>
        </p:txBody>
      </p:sp>
      <p:sp>
        <p:nvSpPr>
          <p:cNvPr id="49" name="Oval 48">
            <a:extLst>
              <a:ext uri="{FF2B5EF4-FFF2-40B4-BE49-F238E27FC236}">
                <a16:creationId xmlns:a16="http://schemas.microsoft.com/office/drawing/2014/main" id="{A79C7553-8697-49D3-B207-F7D28702AB30}"/>
              </a:ext>
            </a:extLst>
          </p:cNvPr>
          <p:cNvSpPr/>
          <p:nvPr/>
        </p:nvSpPr>
        <p:spPr>
          <a:xfrm>
            <a:off x="8545107" y="3033845"/>
            <a:ext cx="84723" cy="11212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6AE16F6-68AE-4942-B474-645C9748380E}"/>
              </a:ext>
            </a:extLst>
          </p:cNvPr>
          <p:cNvSpPr/>
          <p:nvPr/>
        </p:nvSpPr>
        <p:spPr>
          <a:xfrm>
            <a:off x="8697507" y="3447503"/>
            <a:ext cx="84723" cy="11212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8DD9C1DB-7DF2-44BC-890C-366E3DD1B580}"/>
              </a:ext>
            </a:extLst>
          </p:cNvPr>
          <p:cNvSpPr/>
          <p:nvPr/>
        </p:nvSpPr>
        <p:spPr>
          <a:xfrm>
            <a:off x="9220021" y="3403959"/>
            <a:ext cx="84723" cy="11212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phic 55" descr="Flask">
            <a:extLst>
              <a:ext uri="{FF2B5EF4-FFF2-40B4-BE49-F238E27FC236}">
                <a16:creationId xmlns:a16="http://schemas.microsoft.com/office/drawing/2014/main" id="{E8F1AAD3-1EE3-4814-BA9F-4BC3AB876A7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0725"/>
          <a:stretch/>
        </p:blipFill>
        <p:spPr>
          <a:xfrm>
            <a:off x="8067511" y="4616318"/>
            <a:ext cx="1548788" cy="1072936"/>
          </a:xfrm>
          <a:prstGeom prst="rect">
            <a:avLst/>
          </a:prstGeom>
        </p:spPr>
      </p:pic>
      <p:sp>
        <p:nvSpPr>
          <p:cNvPr id="58" name="TextBox 57">
            <a:extLst>
              <a:ext uri="{FF2B5EF4-FFF2-40B4-BE49-F238E27FC236}">
                <a16:creationId xmlns:a16="http://schemas.microsoft.com/office/drawing/2014/main" id="{ABDA16B2-B495-4CF6-A4B1-F0F09566FD72}"/>
              </a:ext>
            </a:extLst>
          </p:cNvPr>
          <p:cNvSpPr txBox="1"/>
          <p:nvPr/>
        </p:nvSpPr>
        <p:spPr>
          <a:xfrm>
            <a:off x="9081703" y="4134274"/>
            <a:ext cx="2697710" cy="369332"/>
          </a:xfrm>
          <a:prstGeom prst="rect">
            <a:avLst/>
          </a:prstGeom>
          <a:noFill/>
        </p:spPr>
        <p:txBody>
          <a:bodyPr wrap="square" rtlCol="0">
            <a:spAutoFit/>
          </a:bodyPr>
          <a:lstStyle/>
          <a:p>
            <a:r>
              <a:rPr lang="en-US" dirty="0"/>
              <a:t>Culture and purify DNA</a:t>
            </a:r>
          </a:p>
        </p:txBody>
      </p:sp>
      <p:pic>
        <p:nvPicPr>
          <p:cNvPr id="1026" name="Picture 2" descr="Image result for dna clipart no background">
            <a:extLst>
              <a:ext uri="{FF2B5EF4-FFF2-40B4-BE49-F238E27FC236}">
                <a16:creationId xmlns:a16="http://schemas.microsoft.com/office/drawing/2014/main" id="{9D831D63-477B-48D7-B615-685E6829B69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29359" y="4613608"/>
            <a:ext cx="1151851" cy="115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60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animBg="1"/>
      <p:bldP spid="31" grpId="0"/>
      <p:bldP spid="42" grpId="0"/>
      <p:bldP spid="43" grpId="0" animBg="1"/>
      <p:bldP spid="47" grpId="0" animBg="1"/>
      <p:bldP spid="48" grpId="0" animBg="1"/>
      <p:bldP spid="50" grpId="0"/>
      <p:bldP spid="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7247-F0A1-4F4A-91D4-16F5E6DE5E83}"/>
              </a:ext>
            </a:extLst>
          </p:cNvPr>
          <p:cNvSpPr>
            <a:spLocks noGrp="1"/>
          </p:cNvSpPr>
          <p:nvPr>
            <p:ph type="title"/>
          </p:nvPr>
        </p:nvSpPr>
        <p:spPr>
          <a:xfrm>
            <a:off x="218320" y="-128590"/>
            <a:ext cx="10772775" cy="1658198"/>
          </a:xfrm>
        </p:spPr>
        <p:txBody>
          <a:bodyPr/>
          <a:lstStyle/>
          <a:p>
            <a:r>
              <a:rPr lang="en-US" dirty="0"/>
              <a:t>Specialized Ribosomes</a:t>
            </a:r>
          </a:p>
        </p:txBody>
      </p:sp>
      <p:pic>
        <p:nvPicPr>
          <p:cNvPr id="4" name="Content Placeholder 3">
            <a:extLst>
              <a:ext uri="{FF2B5EF4-FFF2-40B4-BE49-F238E27FC236}">
                <a16:creationId xmlns:a16="http://schemas.microsoft.com/office/drawing/2014/main" id="{3D8B3725-1DC6-4FDD-AC4D-AADAAEDA9B04}"/>
              </a:ext>
            </a:extLst>
          </p:cNvPr>
          <p:cNvPicPr>
            <a:picLocks noGrp="1" noChangeAspect="1"/>
          </p:cNvPicPr>
          <p:nvPr>
            <p:ph idx="1"/>
          </p:nvPr>
        </p:nvPicPr>
        <p:blipFill>
          <a:blip r:embed="rId3"/>
          <a:stretch>
            <a:fillRect/>
          </a:stretch>
        </p:blipFill>
        <p:spPr>
          <a:xfrm>
            <a:off x="5159887" y="1149667"/>
            <a:ext cx="4750608" cy="2279332"/>
          </a:xfrm>
          <a:prstGeom prst="rect">
            <a:avLst/>
          </a:prstGeom>
        </p:spPr>
      </p:pic>
      <p:sp>
        <p:nvSpPr>
          <p:cNvPr id="5" name="TextBox 4">
            <a:extLst>
              <a:ext uri="{FF2B5EF4-FFF2-40B4-BE49-F238E27FC236}">
                <a16:creationId xmlns:a16="http://schemas.microsoft.com/office/drawing/2014/main" id="{F532590B-39A6-489A-9788-0C4951C9CA4E}"/>
              </a:ext>
            </a:extLst>
          </p:cNvPr>
          <p:cNvSpPr txBox="1"/>
          <p:nvPr/>
        </p:nvSpPr>
        <p:spPr>
          <a:xfrm>
            <a:off x="-182138" y="1812280"/>
            <a:ext cx="3356441" cy="954107"/>
          </a:xfrm>
          <a:prstGeom prst="rect">
            <a:avLst/>
          </a:prstGeom>
          <a:noFill/>
        </p:spPr>
        <p:txBody>
          <a:bodyPr wrap="square" rtlCol="0">
            <a:spAutoFit/>
          </a:bodyPr>
          <a:lstStyle/>
          <a:p>
            <a:pPr algn="r"/>
            <a:r>
              <a:rPr lang="en-US" sz="2800" dirty="0"/>
              <a:t>Different life stages (</a:t>
            </a:r>
            <a:r>
              <a:rPr lang="en-US" sz="2800" i="1" dirty="0"/>
              <a:t>A. thaliana</a:t>
            </a:r>
            <a:r>
              <a:rPr lang="en-US" sz="2800" dirty="0"/>
              <a:t>)</a:t>
            </a:r>
          </a:p>
        </p:txBody>
      </p:sp>
      <p:pic>
        <p:nvPicPr>
          <p:cNvPr id="6" name="Picture 5">
            <a:extLst>
              <a:ext uri="{FF2B5EF4-FFF2-40B4-BE49-F238E27FC236}">
                <a16:creationId xmlns:a16="http://schemas.microsoft.com/office/drawing/2014/main" id="{658BCE3C-DE6B-430A-9CE7-1F7682CF4A7B}"/>
              </a:ext>
            </a:extLst>
          </p:cNvPr>
          <p:cNvPicPr>
            <a:picLocks noChangeAspect="1"/>
          </p:cNvPicPr>
          <p:nvPr/>
        </p:nvPicPr>
        <p:blipFill>
          <a:blip r:embed="rId4"/>
          <a:stretch>
            <a:fillRect/>
          </a:stretch>
        </p:blipFill>
        <p:spPr>
          <a:xfrm>
            <a:off x="3487104" y="3711672"/>
            <a:ext cx="3860800" cy="2626870"/>
          </a:xfrm>
          <a:prstGeom prst="rect">
            <a:avLst/>
          </a:prstGeom>
        </p:spPr>
      </p:pic>
      <p:pic>
        <p:nvPicPr>
          <p:cNvPr id="7" name="Picture 6">
            <a:extLst>
              <a:ext uri="{FF2B5EF4-FFF2-40B4-BE49-F238E27FC236}">
                <a16:creationId xmlns:a16="http://schemas.microsoft.com/office/drawing/2014/main" id="{3257B7EB-685D-4677-9E71-361BDDB1BDCD}"/>
              </a:ext>
            </a:extLst>
          </p:cNvPr>
          <p:cNvPicPr>
            <a:picLocks noChangeAspect="1"/>
          </p:cNvPicPr>
          <p:nvPr/>
        </p:nvPicPr>
        <p:blipFill>
          <a:blip r:embed="rId5"/>
          <a:stretch>
            <a:fillRect/>
          </a:stretch>
        </p:blipFill>
        <p:spPr>
          <a:xfrm>
            <a:off x="7347904" y="3711672"/>
            <a:ext cx="4140774" cy="2605279"/>
          </a:xfrm>
          <a:prstGeom prst="rect">
            <a:avLst/>
          </a:prstGeom>
        </p:spPr>
      </p:pic>
      <p:sp>
        <p:nvSpPr>
          <p:cNvPr id="8" name="TextBox 7">
            <a:extLst>
              <a:ext uri="{FF2B5EF4-FFF2-40B4-BE49-F238E27FC236}">
                <a16:creationId xmlns:a16="http://schemas.microsoft.com/office/drawing/2014/main" id="{9ACF9D26-3D67-4AEE-A153-DB4427A7EE51}"/>
              </a:ext>
            </a:extLst>
          </p:cNvPr>
          <p:cNvSpPr txBox="1"/>
          <p:nvPr/>
        </p:nvSpPr>
        <p:spPr>
          <a:xfrm>
            <a:off x="425905" y="4740048"/>
            <a:ext cx="2631440" cy="954107"/>
          </a:xfrm>
          <a:prstGeom prst="rect">
            <a:avLst/>
          </a:prstGeom>
          <a:noFill/>
        </p:spPr>
        <p:txBody>
          <a:bodyPr wrap="square" rtlCol="0">
            <a:spAutoFit/>
          </a:bodyPr>
          <a:lstStyle/>
          <a:p>
            <a:pPr algn="r"/>
            <a:r>
              <a:rPr lang="en-US" sz="2800" dirty="0"/>
              <a:t>Different tissues (</a:t>
            </a:r>
            <a:r>
              <a:rPr lang="en-US" sz="2800" i="1" dirty="0"/>
              <a:t>H. sapiens</a:t>
            </a:r>
            <a:r>
              <a:rPr lang="en-US" sz="2800" dirty="0"/>
              <a:t>)</a:t>
            </a:r>
          </a:p>
        </p:txBody>
      </p:sp>
      <p:sp>
        <p:nvSpPr>
          <p:cNvPr id="9" name="TextBox 8">
            <a:extLst>
              <a:ext uri="{FF2B5EF4-FFF2-40B4-BE49-F238E27FC236}">
                <a16:creationId xmlns:a16="http://schemas.microsoft.com/office/drawing/2014/main" id="{931B9B14-BEC9-4F8C-BF30-9E08B6076AD4}"/>
              </a:ext>
            </a:extLst>
          </p:cNvPr>
          <p:cNvSpPr txBox="1"/>
          <p:nvPr/>
        </p:nvSpPr>
        <p:spPr>
          <a:xfrm>
            <a:off x="9829075" y="6372439"/>
            <a:ext cx="3068320" cy="369332"/>
          </a:xfrm>
          <a:prstGeom prst="rect">
            <a:avLst/>
          </a:prstGeom>
          <a:noFill/>
        </p:spPr>
        <p:txBody>
          <a:bodyPr wrap="square" rtlCol="0">
            <a:spAutoFit/>
          </a:bodyPr>
          <a:lstStyle/>
          <a:p>
            <a:r>
              <a:rPr lang="en-US" dirty="0" err="1"/>
              <a:t>Xue</a:t>
            </a:r>
            <a:r>
              <a:rPr lang="en-US" dirty="0"/>
              <a:t> and </a:t>
            </a:r>
            <a:r>
              <a:rPr lang="en-US" dirty="0" err="1"/>
              <a:t>Barna</a:t>
            </a:r>
            <a:r>
              <a:rPr lang="en-US" dirty="0"/>
              <a:t> 2012</a:t>
            </a:r>
          </a:p>
        </p:txBody>
      </p:sp>
    </p:spTree>
    <p:extLst>
      <p:ext uri="{BB962C8B-B14F-4D97-AF65-F5344CB8AC3E}">
        <p14:creationId xmlns:p14="http://schemas.microsoft.com/office/powerpoint/2010/main" val="1836267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6469-94FF-4010-9D4C-BB7BC3DCB535}"/>
              </a:ext>
            </a:extLst>
          </p:cNvPr>
          <p:cNvSpPr>
            <a:spLocks noGrp="1"/>
          </p:cNvSpPr>
          <p:nvPr>
            <p:ph type="title"/>
          </p:nvPr>
        </p:nvSpPr>
        <p:spPr>
          <a:xfrm>
            <a:off x="208926" y="162029"/>
            <a:ext cx="10772775" cy="1658198"/>
          </a:xfrm>
        </p:spPr>
        <p:txBody>
          <a:bodyPr/>
          <a:lstStyle/>
          <a:p>
            <a:r>
              <a:rPr lang="en-US" dirty="0"/>
              <a:t>Prokaryotic Ribosomes</a:t>
            </a:r>
          </a:p>
        </p:txBody>
      </p:sp>
      <p:grpSp>
        <p:nvGrpSpPr>
          <p:cNvPr id="5" name="Group 4">
            <a:extLst>
              <a:ext uri="{FF2B5EF4-FFF2-40B4-BE49-F238E27FC236}">
                <a16:creationId xmlns:a16="http://schemas.microsoft.com/office/drawing/2014/main" id="{921EB310-FC84-41D3-8B24-A1D28AD4072C}"/>
              </a:ext>
            </a:extLst>
          </p:cNvPr>
          <p:cNvGrpSpPr/>
          <p:nvPr/>
        </p:nvGrpSpPr>
        <p:grpSpPr>
          <a:xfrm>
            <a:off x="3231210" y="2385603"/>
            <a:ext cx="5362428" cy="2082602"/>
            <a:chOff x="588538" y="2294363"/>
            <a:chExt cx="5362428" cy="2082602"/>
          </a:xfrm>
        </p:grpSpPr>
        <p:grpSp>
          <p:nvGrpSpPr>
            <p:cNvPr id="6" name="Group 5">
              <a:extLst>
                <a:ext uri="{FF2B5EF4-FFF2-40B4-BE49-F238E27FC236}">
                  <a16:creationId xmlns:a16="http://schemas.microsoft.com/office/drawing/2014/main" id="{13883328-3A0E-43D6-94AD-F6827FFDAB31}"/>
                </a:ext>
              </a:extLst>
            </p:cNvPr>
            <p:cNvGrpSpPr/>
            <p:nvPr/>
          </p:nvGrpSpPr>
          <p:grpSpPr>
            <a:xfrm>
              <a:off x="588538" y="2294363"/>
              <a:ext cx="5362428" cy="2082602"/>
              <a:chOff x="231922" y="1837163"/>
              <a:chExt cx="5362428" cy="2082602"/>
            </a:xfrm>
          </p:grpSpPr>
          <p:grpSp>
            <p:nvGrpSpPr>
              <p:cNvPr id="9" name="Group 8">
                <a:extLst>
                  <a:ext uri="{FF2B5EF4-FFF2-40B4-BE49-F238E27FC236}">
                    <a16:creationId xmlns:a16="http://schemas.microsoft.com/office/drawing/2014/main" id="{13DE6F30-639C-4B2F-8F8F-F79D0BAAADC3}"/>
                  </a:ext>
                </a:extLst>
              </p:cNvPr>
              <p:cNvGrpSpPr/>
              <p:nvPr/>
            </p:nvGrpSpPr>
            <p:grpSpPr>
              <a:xfrm>
                <a:off x="1103487" y="2072440"/>
                <a:ext cx="1714142" cy="1356560"/>
                <a:chOff x="2336863" y="3449356"/>
                <a:chExt cx="855722" cy="607249"/>
              </a:xfrm>
            </p:grpSpPr>
            <p:sp>
              <p:nvSpPr>
                <p:cNvPr id="20" name="Oval 19">
                  <a:extLst>
                    <a:ext uri="{FF2B5EF4-FFF2-40B4-BE49-F238E27FC236}">
                      <a16:creationId xmlns:a16="http://schemas.microsoft.com/office/drawing/2014/main" id="{2A965F55-1DFC-4DCF-AA12-12BEE7BFEAC6}"/>
                    </a:ext>
                  </a:extLst>
                </p:cNvPr>
                <p:cNvSpPr/>
                <p:nvPr/>
              </p:nvSpPr>
              <p:spPr>
                <a:xfrm>
                  <a:off x="2336863" y="3449356"/>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B48879C-9165-41AB-890E-65FCE69628A2}"/>
                    </a:ext>
                  </a:extLst>
                </p:cNvPr>
                <p:cNvSpPr/>
                <p:nvPr/>
              </p:nvSpPr>
              <p:spPr>
                <a:xfrm>
                  <a:off x="2412643" y="3773826"/>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9732577F-2733-4BD5-9FA4-2764F50C9734}"/>
                  </a:ext>
                </a:extLst>
              </p:cNvPr>
              <p:cNvGrpSpPr/>
              <p:nvPr/>
            </p:nvGrpSpPr>
            <p:grpSpPr>
              <a:xfrm>
                <a:off x="447041" y="1837163"/>
                <a:ext cx="956614" cy="429888"/>
                <a:chOff x="2998208" y="3538328"/>
                <a:chExt cx="389067" cy="166531"/>
              </a:xfrm>
            </p:grpSpPr>
            <p:sp>
              <p:nvSpPr>
                <p:cNvPr id="14" name="Oval 13">
                  <a:extLst>
                    <a:ext uri="{FF2B5EF4-FFF2-40B4-BE49-F238E27FC236}">
                      <a16:creationId xmlns:a16="http://schemas.microsoft.com/office/drawing/2014/main" id="{02365774-4F22-4708-B526-6328F9708853}"/>
                    </a:ext>
                  </a:extLst>
                </p:cNvPr>
                <p:cNvSpPr/>
                <p:nvPr/>
              </p:nvSpPr>
              <p:spPr>
                <a:xfrm>
                  <a:off x="2998208" y="35665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9EBBF-50EB-48A2-A084-95D537D82993}"/>
                    </a:ext>
                  </a:extLst>
                </p:cNvPr>
                <p:cNvSpPr/>
                <p:nvPr/>
              </p:nvSpPr>
              <p:spPr>
                <a:xfrm>
                  <a:off x="3058367"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EAF19A4-E103-448A-9F50-223077FBA3DF}"/>
                    </a:ext>
                  </a:extLst>
                </p:cNvPr>
                <p:cNvSpPr/>
                <p:nvPr/>
              </p:nvSpPr>
              <p:spPr>
                <a:xfrm>
                  <a:off x="3127896" y="3538328"/>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6D0E70B-B86D-4ECF-B4D3-4CB1589716D7}"/>
                    </a:ext>
                  </a:extLst>
                </p:cNvPr>
                <p:cNvSpPr/>
                <p:nvPr/>
              </p:nvSpPr>
              <p:spPr>
                <a:xfrm>
                  <a:off x="3188965"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33508FF-FCCC-4071-B793-EF43A65BD19A}"/>
                    </a:ext>
                  </a:extLst>
                </p:cNvPr>
                <p:cNvSpPr/>
                <p:nvPr/>
              </p:nvSpPr>
              <p:spPr>
                <a:xfrm>
                  <a:off x="3245000" y="3575545"/>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99036A5-7C09-4851-857A-6EE3F9CBC0CA}"/>
                    </a:ext>
                  </a:extLst>
                </p:cNvPr>
                <p:cNvSpPr/>
                <p:nvPr/>
              </p:nvSpPr>
              <p:spPr>
                <a:xfrm>
                  <a:off x="3298298" y="36211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323993E0-C0C4-4D2D-AB2E-28C573B404A2}"/>
                  </a:ext>
                </a:extLst>
              </p:cNvPr>
              <p:cNvCxnSpPr>
                <a:cxnSpLocks/>
              </p:cNvCxnSpPr>
              <p:nvPr/>
            </p:nvCxnSpPr>
            <p:spPr>
              <a:xfrm>
                <a:off x="231922" y="3919765"/>
                <a:ext cx="536242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C28C82F-05F8-4348-BD63-1B4E81BD42AB}"/>
                  </a:ext>
                </a:extLst>
              </p:cNvPr>
              <p:cNvSpPr/>
              <p:nvPr/>
            </p:nvSpPr>
            <p:spPr>
              <a:xfrm>
                <a:off x="3901571" y="3193723"/>
                <a:ext cx="1409321" cy="726042"/>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RNAP</a:t>
                </a:r>
              </a:p>
            </p:txBody>
          </p:sp>
          <p:sp>
            <p:nvSpPr>
              <p:cNvPr id="13" name="Freeform: Shape 12">
                <a:extLst>
                  <a:ext uri="{FF2B5EF4-FFF2-40B4-BE49-F238E27FC236}">
                    <a16:creationId xmlns:a16="http://schemas.microsoft.com/office/drawing/2014/main" id="{30828378-04F3-49B0-B711-23B116B75913}"/>
                  </a:ext>
                </a:extLst>
              </p:cNvPr>
              <p:cNvSpPr/>
              <p:nvPr/>
            </p:nvSpPr>
            <p:spPr>
              <a:xfrm>
                <a:off x="231922" y="2800969"/>
                <a:ext cx="3886200" cy="58544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a:extLst>
                <a:ext uri="{FF2B5EF4-FFF2-40B4-BE49-F238E27FC236}">
                  <a16:creationId xmlns:a16="http://schemas.microsoft.com/office/drawing/2014/main" id="{A8AB2439-5763-4629-B3EC-ECEE1AE19710}"/>
                </a:ext>
              </a:extLst>
            </p:cNvPr>
            <p:cNvCxnSpPr/>
            <p:nvPr/>
          </p:nvCxnSpPr>
          <p:spPr>
            <a:xfrm>
              <a:off x="951572" y="4013944"/>
              <a:ext cx="0" cy="36302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21C304-6916-4B20-BCE9-B3DE953D0C39}"/>
                </a:ext>
              </a:extLst>
            </p:cNvPr>
            <p:cNvCxnSpPr/>
            <p:nvPr/>
          </p:nvCxnSpPr>
          <p:spPr>
            <a:xfrm>
              <a:off x="942428" y="4013944"/>
              <a:ext cx="66033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958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6469-94FF-4010-9D4C-BB7BC3DCB535}"/>
              </a:ext>
            </a:extLst>
          </p:cNvPr>
          <p:cNvSpPr>
            <a:spLocks noGrp="1"/>
          </p:cNvSpPr>
          <p:nvPr>
            <p:ph type="title"/>
          </p:nvPr>
        </p:nvSpPr>
        <p:spPr>
          <a:xfrm>
            <a:off x="208926" y="162029"/>
            <a:ext cx="10772775" cy="1658198"/>
          </a:xfrm>
        </p:spPr>
        <p:txBody>
          <a:bodyPr/>
          <a:lstStyle/>
          <a:p>
            <a:r>
              <a:rPr lang="en-US" dirty="0"/>
              <a:t>Specialized Ribosomes</a:t>
            </a:r>
          </a:p>
        </p:txBody>
      </p:sp>
      <p:pic>
        <p:nvPicPr>
          <p:cNvPr id="22" name="Picture 21">
            <a:extLst>
              <a:ext uri="{FF2B5EF4-FFF2-40B4-BE49-F238E27FC236}">
                <a16:creationId xmlns:a16="http://schemas.microsoft.com/office/drawing/2014/main" id="{B584A124-C498-46A2-809E-11096C1BED78}"/>
              </a:ext>
            </a:extLst>
          </p:cNvPr>
          <p:cNvPicPr>
            <a:picLocks noChangeAspect="1"/>
          </p:cNvPicPr>
          <p:nvPr/>
        </p:nvPicPr>
        <p:blipFill rotWithShape="1">
          <a:blip r:embed="rId3"/>
          <a:srcRect t="1064" b="22242"/>
          <a:stretch/>
        </p:blipFill>
        <p:spPr>
          <a:xfrm>
            <a:off x="2608270" y="1529404"/>
            <a:ext cx="7493503" cy="3741349"/>
          </a:xfrm>
          <a:prstGeom prst="rect">
            <a:avLst/>
          </a:prstGeom>
        </p:spPr>
      </p:pic>
      <p:sp>
        <p:nvSpPr>
          <p:cNvPr id="23" name="TextBox 22">
            <a:extLst>
              <a:ext uri="{FF2B5EF4-FFF2-40B4-BE49-F238E27FC236}">
                <a16:creationId xmlns:a16="http://schemas.microsoft.com/office/drawing/2014/main" id="{DDCCF6C3-BDC2-4E24-BA5B-8179C1309328}"/>
              </a:ext>
            </a:extLst>
          </p:cNvPr>
          <p:cNvSpPr txBox="1"/>
          <p:nvPr/>
        </p:nvSpPr>
        <p:spPr>
          <a:xfrm>
            <a:off x="8466448" y="6419754"/>
            <a:ext cx="3521035" cy="369332"/>
          </a:xfrm>
          <a:prstGeom prst="rect">
            <a:avLst/>
          </a:prstGeom>
          <a:noFill/>
        </p:spPr>
        <p:txBody>
          <a:bodyPr wrap="square" rtlCol="0">
            <a:spAutoFit/>
          </a:bodyPr>
          <a:lstStyle/>
          <a:p>
            <a:r>
              <a:rPr lang="en-US" dirty="0" err="1"/>
              <a:t>Byrgazov</a:t>
            </a:r>
            <a:r>
              <a:rPr lang="en-US" dirty="0"/>
              <a:t> et al. 2013</a:t>
            </a:r>
          </a:p>
        </p:txBody>
      </p:sp>
      <p:sp>
        <p:nvSpPr>
          <p:cNvPr id="3" name="Rectangle 2">
            <a:extLst>
              <a:ext uri="{FF2B5EF4-FFF2-40B4-BE49-F238E27FC236}">
                <a16:creationId xmlns:a16="http://schemas.microsoft.com/office/drawing/2014/main" id="{64322E9E-E7B0-4F90-B98A-6EDD4AD25216}"/>
              </a:ext>
            </a:extLst>
          </p:cNvPr>
          <p:cNvSpPr/>
          <p:nvPr/>
        </p:nvSpPr>
        <p:spPr>
          <a:xfrm>
            <a:off x="2657257" y="3573021"/>
            <a:ext cx="2388113" cy="12960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165A51-6504-47B2-908B-F285FED70118}"/>
              </a:ext>
            </a:extLst>
          </p:cNvPr>
          <p:cNvSpPr/>
          <p:nvPr/>
        </p:nvSpPr>
        <p:spPr>
          <a:xfrm>
            <a:off x="2657257" y="1587247"/>
            <a:ext cx="354903" cy="12960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88C9B5C-9B60-48A5-A325-EA4119B25DBC}"/>
              </a:ext>
            </a:extLst>
          </p:cNvPr>
          <p:cNvSpPr/>
          <p:nvPr/>
        </p:nvSpPr>
        <p:spPr>
          <a:xfrm>
            <a:off x="9225662" y="1521637"/>
            <a:ext cx="867028" cy="37413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C60D417-D1DB-4265-9E07-8679436F121F}"/>
              </a:ext>
            </a:extLst>
          </p:cNvPr>
          <p:cNvSpPr/>
          <p:nvPr/>
        </p:nvSpPr>
        <p:spPr>
          <a:xfrm>
            <a:off x="6810915" y="2310992"/>
            <a:ext cx="306495" cy="5044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4D587C-F289-4DC7-9854-FA6EEC264584}"/>
              </a:ext>
            </a:extLst>
          </p:cNvPr>
          <p:cNvSpPr/>
          <p:nvPr/>
        </p:nvSpPr>
        <p:spPr>
          <a:xfrm>
            <a:off x="7478486" y="3990653"/>
            <a:ext cx="298095" cy="4058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CE88B2D-34E4-40D4-863A-6DC288599513}"/>
              </a:ext>
            </a:extLst>
          </p:cNvPr>
          <p:cNvSpPr/>
          <p:nvPr/>
        </p:nvSpPr>
        <p:spPr>
          <a:xfrm>
            <a:off x="4971889" y="4761813"/>
            <a:ext cx="2194893" cy="566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72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5"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300" y="1483868"/>
            <a:ext cx="4719320" cy="4719320"/>
          </a:xfrm>
          <a:prstGeom prst="rect">
            <a:avLst/>
          </a:prstGeom>
        </p:spPr>
      </p:pic>
      <p:sp>
        <p:nvSpPr>
          <p:cNvPr id="5" name="TextBox 4"/>
          <p:cNvSpPr txBox="1"/>
          <p:nvPr/>
        </p:nvSpPr>
        <p:spPr>
          <a:xfrm>
            <a:off x="2895600" y="2361805"/>
            <a:ext cx="662361" cy="338554"/>
          </a:xfrm>
          <a:prstGeom prst="rect">
            <a:avLst/>
          </a:prstGeom>
          <a:noFill/>
        </p:spPr>
        <p:txBody>
          <a:bodyPr wrap="none" rtlCol="0">
            <a:spAutoFit/>
          </a:bodyPr>
          <a:lstStyle/>
          <a:p>
            <a:r>
              <a:rPr lang="en-US" sz="1600" dirty="0">
                <a:latin typeface="Arial" charset="0"/>
                <a:ea typeface="Arial" charset="0"/>
                <a:cs typeface="Arial" charset="0"/>
              </a:rPr>
              <a:t>bS21</a:t>
            </a:r>
          </a:p>
        </p:txBody>
      </p:sp>
      <p:sp>
        <p:nvSpPr>
          <p:cNvPr id="6" name="TextBox 5"/>
          <p:cNvSpPr txBox="1"/>
          <p:nvPr/>
        </p:nvSpPr>
        <p:spPr>
          <a:xfrm>
            <a:off x="3992880" y="1314591"/>
            <a:ext cx="1676934" cy="338554"/>
          </a:xfrm>
          <a:prstGeom prst="rect">
            <a:avLst/>
          </a:prstGeom>
          <a:noFill/>
        </p:spPr>
        <p:txBody>
          <a:bodyPr wrap="none" rtlCol="0">
            <a:spAutoFit/>
          </a:bodyPr>
          <a:lstStyle/>
          <a:p>
            <a:r>
              <a:rPr lang="en-US" sz="1600">
                <a:latin typeface="Arial" charset="0"/>
                <a:ea typeface="Arial" charset="0"/>
                <a:cs typeface="Arial" charset="0"/>
              </a:rPr>
              <a:t>P-site tRNA ASL</a:t>
            </a:r>
          </a:p>
        </p:txBody>
      </p:sp>
      <p:sp>
        <p:nvSpPr>
          <p:cNvPr id="7" name="TextBox 6"/>
          <p:cNvSpPr txBox="1"/>
          <p:nvPr/>
        </p:nvSpPr>
        <p:spPr>
          <a:xfrm>
            <a:off x="4551681" y="2253488"/>
            <a:ext cx="787395" cy="338554"/>
          </a:xfrm>
          <a:prstGeom prst="rect">
            <a:avLst/>
          </a:prstGeom>
          <a:noFill/>
        </p:spPr>
        <p:txBody>
          <a:bodyPr wrap="none" rtlCol="0">
            <a:spAutoFit/>
          </a:bodyPr>
          <a:lstStyle/>
          <a:p>
            <a:r>
              <a:rPr lang="en-US" sz="1600">
                <a:latin typeface="Arial" charset="0"/>
                <a:ea typeface="Arial" charset="0"/>
                <a:cs typeface="Arial" charset="0"/>
              </a:rPr>
              <a:t>mRNA</a:t>
            </a:r>
          </a:p>
        </p:txBody>
      </p:sp>
      <p:cxnSp>
        <p:nvCxnSpPr>
          <p:cNvPr id="9" name="Straight Connector 8"/>
          <p:cNvCxnSpPr/>
          <p:nvPr/>
        </p:nvCxnSpPr>
        <p:spPr>
          <a:xfrm>
            <a:off x="3557962" y="2700359"/>
            <a:ext cx="993719" cy="7384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43572" y="2580980"/>
            <a:ext cx="1113389" cy="11558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52509" y="1653145"/>
            <a:ext cx="640946" cy="769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2CAB237-EFEA-E643-B125-54F1F694AE90}"/>
              </a:ext>
            </a:extLst>
          </p:cNvPr>
          <p:cNvSpPr txBox="1"/>
          <p:nvPr/>
        </p:nvSpPr>
        <p:spPr>
          <a:xfrm>
            <a:off x="8758240" y="6358467"/>
            <a:ext cx="1624419" cy="369332"/>
          </a:xfrm>
          <a:prstGeom prst="rect">
            <a:avLst/>
          </a:prstGeom>
          <a:noFill/>
        </p:spPr>
        <p:txBody>
          <a:bodyPr wrap="none" rtlCol="0">
            <a:spAutoFit/>
          </a:bodyPr>
          <a:lstStyle/>
          <a:p>
            <a:r>
              <a:rPr lang="en-US" dirty="0"/>
              <a:t>Steven Gregory</a:t>
            </a:r>
          </a:p>
        </p:txBody>
      </p:sp>
      <p:sp>
        <p:nvSpPr>
          <p:cNvPr id="12" name="Title 1">
            <a:extLst>
              <a:ext uri="{FF2B5EF4-FFF2-40B4-BE49-F238E27FC236}">
                <a16:creationId xmlns:a16="http://schemas.microsoft.com/office/drawing/2014/main" id="{41313626-4DFF-4A65-8C54-E48BF9B9B510}"/>
              </a:ext>
            </a:extLst>
          </p:cNvPr>
          <p:cNvSpPr txBox="1">
            <a:spLocks/>
          </p:cNvSpPr>
          <p:nvPr/>
        </p:nvSpPr>
        <p:spPr>
          <a:xfrm>
            <a:off x="657224" y="499533"/>
            <a:ext cx="10772775" cy="1658198"/>
          </a:xfrm>
          <a:prstGeom prst="rect">
            <a:avLst/>
          </a:prstGeom>
        </p:spPr>
        <p:txBody>
          <a:bodyPr/>
          <a:lst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a:lstStyle>
          <a:p>
            <a:r>
              <a:rPr lang="en-US"/>
              <a:t>Ribosomal Protein bS21</a:t>
            </a:r>
            <a:endParaRPr lang="en-US" dirty="0"/>
          </a:p>
        </p:txBody>
      </p:sp>
    </p:spTree>
    <p:extLst>
      <p:ext uri="{BB962C8B-B14F-4D97-AF65-F5344CB8AC3E}">
        <p14:creationId xmlns:p14="http://schemas.microsoft.com/office/powerpoint/2010/main" val="1495124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5009-DF26-4182-850A-43C26FD76392}"/>
              </a:ext>
            </a:extLst>
          </p:cNvPr>
          <p:cNvSpPr>
            <a:spLocks noGrp="1"/>
          </p:cNvSpPr>
          <p:nvPr>
            <p:ph type="title"/>
          </p:nvPr>
        </p:nvSpPr>
        <p:spPr>
          <a:xfrm>
            <a:off x="369841" y="201270"/>
            <a:ext cx="10772775" cy="1658198"/>
          </a:xfrm>
        </p:spPr>
        <p:txBody>
          <a:bodyPr>
            <a:normAutofit/>
          </a:bodyPr>
          <a:lstStyle/>
          <a:p>
            <a:r>
              <a:rPr lang="en-US" sz="4800" dirty="0"/>
              <a:t>Do ribosomes with different bS21 proteins translate different mRNAs?</a:t>
            </a:r>
          </a:p>
        </p:txBody>
      </p:sp>
      <p:grpSp>
        <p:nvGrpSpPr>
          <p:cNvPr id="4" name="Group 3">
            <a:extLst>
              <a:ext uri="{FF2B5EF4-FFF2-40B4-BE49-F238E27FC236}">
                <a16:creationId xmlns:a16="http://schemas.microsoft.com/office/drawing/2014/main" id="{E29169D8-48BE-4F08-9DB6-24092E8AF7D4}"/>
              </a:ext>
            </a:extLst>
          </p:cNvPr>
          <p:cNvGrpSpPr/>
          <p:nvPr/>
        </p:nvGrpSpPr>
        <p:grpSpPr>
          <a:xfrm>
            <a:off x="8411606" y="1683433"/>
            <a:ext cx="1409693" cy="723294"/>
            <a:chOff x="7100126" y="5205557"/>
            <a:chExt cx="1409693" cy="723294"/>
          </a:xfrm>
        </p:grpSpPr>
        <p:cxnSp>
          <p:nvCxnSpPr>
            <p:cNvPr id="5" name="Straight Connector 4">
              <a:extLst>
                <a:ext uri="{FF2B5EF4-FFF2-40B4-BE49-F238E27FC236}">
                  <a16:creationId xmlns:a16="http://schemas.microsoft.com/office/drawing/2014/main" id="{3050DDFF-7CE3-4BC8-84EE-F96D947E147D}"/>
                </a:ext>
              </a:extLst>
            </p:cNvPr>
            <p:cNvCxnSpPr/>
            <p:nvPr/>
          </p:nvCxnSpPr>
          <p:spPr>
            <a:xfrm>
              <a:off x="7275874" y="5810864"/>
              <a:ext cx="12339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0D210F74-22E1-4FA0-9A30-F46E16AFEFD6}"/>
                </a:ext>
              </a:extLst>
            </p:cNvPr>
            <p:cNvSpPr/>
            <p:nvPr/>
          </p:nvSpPr>
          <p:spPr>
            <a:xfrm>
              <a:off x="7622191" y="5574889"/>
              <a:ext cx="585017" cy="235974"/>
            </a:xfrm>
            <a:prstGeom prst="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8EC0EED-3FCE-40A3-A62D-1663C807D192}"/>
                </a:ext>
              </a:extLst>
            </p:cNvPr>
            <p:cNvSpPr txBox="1"/>
            <p:nvPr/>
          </p:nvSpPr>
          <p:spPr>
            <a:xfrm>
              <a:off x="7547098" y="5205557"/>
              <a:ext cx="723275" cy="338554"/>
            </a:xfrm>
            <a:prstGeom prst="rect">
              <a:avLst/>
            </a:prstGeom>
            <a:noFill/>
          </p:spPr>
          <p:txBody>
            <a:bodyPr wrap="none" rtlCol="0">
              <a:spAutoFit/>
            </a:bodyPr>
            <a:lstStyle/>
            <a:p>
              <a:r>
                <a:rPr lang="en-US" sz="1600" b="1" i="1" dirty="0">
                  <a:latin typeface="Century Gothic" charset="0"/>
                  <a:ea typeface="Century Gothic" charset="0"/>
                  <a:cs typeface="Century Gothic" charset="0"/>
                </a:rPr>
                <a:t>rpsU3</a:t>
              </a:r>
            </a:p>
          </p:txBody>
        </p:sp>
        <p:cxnSp>
          <p:nvCxnSpPr>
            <p:cNvPr id="8" name="Straight Connector 7">
              <a:extLst>
                <a:ext uri="{FF2B5EF4-FFF2-40B4-BE49-F238E27FC236}">
                  <a16:creationId xmlns:a16="http://schemas.microsoft.com/office/drawing/2014/main" id="{706987F0-D3C8-4FC9-B23B-09C38913D6C3}"/>
                </a:ext>
              </a:extLst>
            </p:cNvPr>
            <p:cNvCxnSpPr/>
            <p:nvPr/>
          </p:nvCxnSpPr>
          <p:spPr>
            <a:xfrm flipH="1">
              <a:off x="7100126" y="5633884"/>
              <a:ext cx="132735" cy="29496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5B74A3C-4A6E-4804-A762-920BCF56AACD}"/>
                </a:ext>
              </a:extLst>
            </p:cNvPr>
            <p:cNvCxnSpPr/>
            <p:nvPr/>
          </p:nvCxnSpPr>
          <p:spPr>
            <a:xfrm flipH="1">
              <a:off x="7218112" y="5633883"/>
              <a:ext cx="132735" cy="29496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90A03814-6D2C-49E0-B052-E07FC5C05FD9}"/>
              </a:ext>
            </a:extLst>
          </p:cNvPr>
          <p:cNvGrpSpPr/>
          <p:nvPr/>
        </p:nvGrpSpPr>
        <p:grpSpPr>
          <a:xfrm>
            <a:off x="3980939" y="1683433"/>
            <a:ext cx="4468761" cy="633523"/>
            <a:chOff x="2669459" y="5484957"/>
            <a:chExt cx="4468761" cy="633523"/>
          </a:xfrm>
        </p:grpSpPr>
        <p:sp>
          <p:nvSpPr>
            <p:cNvPr id="11" name="TextBox 10">
              <a:extLst>
                <a:ext uri="{FF2B5EF4-FFF2-40B4-BE49-F238E27FC236}">
                  <a16:creationId xmlns:a16="http://schemas.microsoft.com/office/drawing/2014/main" id="{C7195CEE-0271-4972-AD0D-9FDC8235FCEC}"/>
                </a:ext>
              </a:extLst>
            </p:cNvPr>
            <p:cNvSpPr txBox="1"/>
            <p:nvPr/>
          </p:nvSpPr>
          <p:spPr>
            <a:xfrm>
              <a:off x="2824084" y="5484957"/>
              <a:ext cx="723275" cy="338554"/>
            </a:xfrm>
            <a:prstGeom prst="rect">
              <a:avLst/>
            </a:prstGeom>
            <a:noFill/>
          </p:spPr>
          <p:txBody>
            <a:bodyPr wrap="none" rtlCol="0">
              <a:spAutoFit/>
            </a:bodyPr>
            <a:lstStyle/>
            <a:p>
              <a:r>
                <a:rPr lang="en-US" sz="1600" b="1" i="1" dirty="0">
                  <a:latin typeface="Century Gothic" charset="0"/>
                  <a:ea typeface="Century Gothic" charset="0"/>
                  <a:cs typeface="Century Gothic" charset="0"/>
                </a:rPr>
                <a:t>rpsU2</a:t>
              </a:r>
            </a:p>
          </p:txBody>
        </p:sp>
        <p:sp>
          <p:nvSpPr>
            <p:cNvPr id="12" name="Rectangle 11">
              <a:extLst>
                <a:ext uri="{FF2B5EF4-FFF2-40B4-BE49-F238E27FC236}">
                  <a16:creationId xmlns:a16="http://schemas.microsoft.com/office/drawing/2014/main" id="{85F51C7A-AE9E-4970-A97D-8A0BCA6A0C26}"/>
                </a:ext>
              </a:extLst>
            </p:cNvPr>
            <p:cNvSpPr/>
            <p:nvPr/>
          </p:nvSpPr>
          <p:spPr>
            <a:xfrm>
              <a:off x="4335968"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62FF35D-35D2-4A15-8F8C-79974BD1BDDE}"/>
                </a:ext>
              </a:extLst>
            </p:cNvPr>
            <p:cNvCxnSpPr/>
            <p:nvPr/>
          </p:nvCxnSpPr>
          <p:spPr>
            <a:xfrm>
              <a:off x="2669459" y="6090264"/>
              <a:ext cx="4468761"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7D93C546-8DB0-4237-8DBE-6F4E2EC4482D}"/>
                </a:ext>
              </a:extLst>
            </p:cNvPr>
            <p:cNvSpPr/>
            <p:nvPr/>
          </p:nvSpPr>
          <p:spPr>
            <a:xfrm>
              <a:off x="2874590" y="5854290"/>
              <a:ext cx="585017" cy="235974"/>
            </a:xfrm>
            <a:prstGeom prst="rect">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539813-90F5-4D68-A6A2-72AF2F87FA0E}"/>
                </a:ext>
              </a:extLst>
            </p:cNvPr>
            <p:cNvSpPr/>
            <p:nvPr/>
          </p:nvSpPr>
          <p:spPr>
            <a:xfrm>
              <a:off x="5636995"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3653AD1-93C3-4F04-914F-0568C2920644}"/>
                </a:ext>
              </a:extLst>
            </p:cNvPr>
            <p:cNvSpPr txBox="1"/>
            <p:nvPr/>
          </p:nvSpPr>
          <p:spPr>
            <a:xfrm>
              <a:off x="4560636" y="5779926"/>
              <a:ext cx="769763" cy="338554"/>
            </a:xfrm>
            <a:prstGeom prst="rect">
              <a:avLst/>
            </a:prstGeom>
            <a:noFill/>
          </p:spPr>
          <p:txBody>
            <a:bodyPr wrap="none" rtlCol="0">
              <a:spAutoFit/>
            </a:bodyPr>
            <a:lstStyle/>
            <a:p>
              <a:r>
                <a:rPr lang="en-US" sz="1600" i="1" dirty="0" err="1">
                  <a:latin typeface="Century Gothic" charset="0"/>
                  <a:ea typeface="Century Gothic" charset="0"/>
                  <a:cs typeface="Century Gothic" charset="0"/>
                </a:rPr>
                <a:t>dnaG</a:t>
              </a:r>
              <a:endParaRPr lang="en-US" sz="1600" i="1" dirty="0">
                <a:latin typeface="Century Gothic" charset="0"/>
                <a:ea typeface="Century Gothic" charset="0"/>
                <a:cs typeface="Century Gothic" charset="0"/>
              </a:endParaRPr>
            </a:p>
          </p:txBody>
        </p:sp>
        <p:sp>
          <p:nvSpPr>
            <p:cNvPr id="17" name="TextBox 16">
              <a:extLst>
                <a:ext uri="{FF2B5EF4-FFF2-40B4-BE49-F238E27FC236}">
                  <a16:creationId xmlns:a16="http://schemas.microsoft.com/office/drawing/2014/main" id="{12038486-C64E-4983-8722-8B0276543892}"/>
                </a:ext>
              </a:extLst>
            </p:cNvPr>
            <p:cNvSpPr txBox="1"/>
            <p:nvPr/>
          </p:nvSpPr>
          <p:spPr>
            <a:xfrm>
              <a:off x="5844491" y="5779926"/>
              <a:ext cx="673582" cy="338554"/>
            </a:xfrm>
            <a:prstGeom prst="rect">
              <a:avLst/>
            </a:prstGeom>
            <a:noFill/>
          </p:spPr>
          <p:txBody>
            <a:bodyPr wrap="none" rtlCol="0">
              <a:spAutoFit/>
            </a:bodyPr>
            <a:lstStyle/>
            <a:p>
              <a:r>
                <a:rPr lang="en-US" sz="1600" i="1" dirty="0" err="1">
                  <a:latin typeface="Century Gothic" charset="0"/>
                  <a:ea typeface="Century Gothic" charset="0"/>
                  <a:cs typeface="Century Gothic" charset="0"/>
                </a:rPr>
                <a:t>rpoD</a:t>
              </a:r>
              <a:endParaRPr lang="en-US" sz="1600" i="1" dirty="0">
                <a:latin typeface="Century Gothic" charset="0"/>
                <a:ea typeface="Century Gothic" charset="0"/>
                <a:cs typeface="Century Gothic" charset="0"/>
              </a:endParaRPr>
            </a:p>
          </p:txBody>
        </p:sp>
        <p:sp>
          <p:nvSpPr>
            <p:cNvPr id="18" name="Rectangle 17">
              <a:extLst>
                <a:ext uri="{FF2B5EF4-FFF2-40B4-BE49-F238E27FC236}">
                  <a16:creationId xmlns:a16="http://schemas.microsoft.com/office/drawing/2014/main" id="{7C45FC6A-57B2-411C-B995-67F7085CE315}"/>
                </a:ext>
              </a:extLst>
            </p:cNvPr>
            <p:cNvSpPr/>
            <p:nvPr/>
          </p:nvSpPr>
          <p:spPr>
            <a:xfrm>
              <a:off x="3559285" y="5854289"/>
              <a:ext cx="702823"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7DF6D79-F6B4-4B7E-8978-45F08E715D06}"/>
                </a:ext>
              </a:extLst>
            </p:cNvPr>
            <p:cNvSpPr txBox="1"/>
            <p:nvPr/>
          </p:nvSpPr>
          <p:spPr>
            <a:xfrm>
              <a:off x="3609726" y="5779926"/>
              <a:ext cx="689612" cy="338554"/>
            </a:xfrm>
            <a:prstGeom prst="rect">
              <a:avLst/>
            </a:prstGeom>
            <a:noFill/>
          </p:spPr>
          <p:txBody>
            <a:bodyPr wrap="none" rtlCol="0">
              <a:spAutoFit/>
            </a:bodyPr>
            <a:lstStyle/>
            <a:p>
              <a:r>
                <a:rPr lang="en-US" sz="1600" i="1" dirty="0" err="1">
                  <a:latin typeface="Century Gothic" charset="0"/>
                  <a:ea typeface="Century Gothic" charset="0"/>
                  <a:cs typeface="Century Gothic" charset="0"/>
                </a:rPr>
                <a:t>yqeY</a:t>
              </a:r>
              <a:endParaRPr lang="en-US" sz="1600" i="1" dirty="0">
                <a:latin typeface="Century Gothic" charset="0"/>
                <a:ea typeface="Century Gothic" charset="0"/>
                <a:cs typeface="Century Gothic" charset="0"/>
              </a:endParaRPr>
            </a:p>
          </p:txBody>
        </p:sp>
      </p:grpSp>
      <p:grpSp>
        <p:nvGrpSpPr>
          <p:cNvPr id="20" name="Group 19">
            <a:extLst>
              <a:ext uri="{FF2B5EF4-FFF2-40B4-BE49-F238E27FC236}">
                <a16:creationId xmlns:a16="http://schemas.microsoft.com/office/drawing/2014/main" id="{3FE851BA-8557-4415-BA37-178BD1010220}"/>
              </a:ext>
            </a:extLst>
          </p:cNvPr>
          <p:cNvGrpSpPr/>
          <p:nvPr/>
        </p:nvGrpSpPr>
        <p:grpSpPr>
          <a:xfrm>
            <a:off x="1400961" y="1683433"/>
            <a:ext cx="2654711" cy="708546"/>
            <a:chOff x="88488" y="5220305"/>
            <a:chExt cx="2654711" cy="708546"/>
          </a:xfrm>
        </p:grpSpPr>
        <p:sp>
          <p:nvSpPr>
            <p:cNvPr id="21" name="Rectangle 20">
              <a:extLst>
                <a:ext uri="{FF2B5EF4-FFF2-40B4-BE49-F238E27FC236}">
                  <a16:creationId xmlns:a16="http://schemas.microsoft.com/office/drawing/2014/main" id="{7F6575DC-33FA-4F12-9A11-237CFBD1F753}"/>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9B0F3AD-7A89-44C1-8482-F2A797629141}"/>
                </a:ext>
              </a:extLst>
            </p:cNvPr>
            <p:cNvCxnSpPr/>
            <p:nvPr/>
          </p:nvCxnSpPr>
          <p:spPr>
            <a:xfrm>
              <a:off x="88488" y="5810864"/>
              <a:ext cx="243348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824469CE-D663-4711-B3EA-0B37B5CC49ED}"/>
                </a:ext>
              </a:extLst>
            </p:cNvPr>
            <p:cNvSpPr/>
            <p:nvPr/>
          </p:nvSpPr>
          <p:spPr>
            <a:xfrm>
              <a:off x="1597743" y="5574890"/>
              <a:ext cx="585017" cy="235974"/>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D1BE8AD-2135-481A-86AA-0624ABFC147A}"/>
                </a:ext>
              </a:extLst>
            </p:cNvPr>
            <p:cNvSpPr txBox="1"/>
            <p:nvPr/>
          </p:nvSpPr>
          <p:spPr>
            <a:xfrm>
              <a:off x="1548736" y="5220305"/>
              <a:ext cx="723275" cy="338554"/>
            </a:xfrm>
            <a:prstGeom prst="rect">
              <a:avLst/>
            </a:prstGeom>
            <a:noFill/>
          </p:spPr>
          <p:txBody>
            <a:bodyPr wrap="none" rtlCol="0">
              <a:spAutoFit/>
            </a:bodyPr>
            <a:lstStyle/>
            <a:p>
              <a:r>
                <a:rPr lang="en-US" sz="1600" b="1" i="1" dirty="0">
                  <a:latin typeface="Century Gothic" charset="0"/>
                  <a:ea typeface="Century Gothic" charset="0"/>
                  <a:cs typeface="Century Gothic" charset="0"/>
                </a:rPr>
                <a:t>rpsU1</a:t>
              </a:r>
            </a:p>
          </p:txBody>
        </p:sp>
        <p:sp>
          <p:nvSpPr>
            <p:cNvPr id="25" name="TextBox 24">
              <a:extLst>
                <a:ext uri="{FF2B5EF4-FFF2-40B4-BE49-F238E27FC236}">
                  <a16:creationId xmlns:a16="http://schemas.microsoft.com/office/drawing/2014/main" id="{A704C714-2770-4204-B70B-D97EA14363C8}"/>
                </a:ext>
              </a:extLst>
            </p:cNvPr>
            <p:cNvSpPr txBox="1"/>
            <p:nvPr/>
          </p:nvSpPr>
          <p:spPr>
            <a:xfrm>
              <a:off x="685110" y="5508210"/>
              <a:ext cx="704039" cy="338554"/>
            </a:xfrm>
            <a:prstGeom prst="rect">
              <a:avLst/>
            </a:prstGeom>
            <a:noFill/>
          </p:spPr>
          <p:txBody>
            <a:bodyPr wrap="none" rtlCol="0">
              <a:spAutoFit/>
            </a:bodyPr>
            <a:lstStyle/>
            <a:p>
              <a:r>
                <a:rPr lang="en-US" sz="1600" i="1" dirty="0" err="1">
                  <a:latin typeface="Century Gothic" charset="0"/>
                  <a:ea typeface="Century Gothic" charset="0"/>
                  <a:cs typeface="Century Gothic" charset="0"/>
                </a:rPr>
                <a:t>cspC</a:t>
              </a:r>
              <a:endParaRPr lang="en-US" sz="1600" i="1" dirty="0">
                <a:latin typeface="Century Gothic" charset="0"/>
                <a:ea typeface="Century Gothic" charset="0"/>
                <a:cs typeface="Century Gothic" charset="0"/>
              </a:endParaRPr>
            </a:p>
          </p:txBody>
        </p:sp>
        <p:cxnSp>
          <p:nvCxnSpPr>
            <p:cNvPr id="26" name="Straight Connector 25">
              <a:extLst>
                <a:ext uri="{FF2B5EF4-FFF2-40B4-BE49-F238E27FC236}">
                  <a16:creationId xmlns:a16="http://schemas.microsoft.com/office/drawing/2014/main" id="{F4B7647E-F404-4FF6-AAA0-604BC3FA1EF1}"/>
                </a:ext>
              </a:extLst>
            </p:cNvPr>
            <p:cNvCxnSpPr/>
            <p:nvPr/>
          </p:nvCxnSpPr>
          <p:spPr>
            <a:xfrm flipH="1">
              <a:off x="2492478" y="5633884"/>
              <a:ext cx="132735" cy="29496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6672AC4-0978-4371-9BD6-42064E50F9D2}"/>
                </a:ext>
              </a:extLst>
            </p:cNvPr>
            <p:cNvCxnSpPr/>
            <p:nvPr/>
          </p:nvCxnSpPr>
          <p:spPr>
            <a:xfrm flipH="1">
              <a:off x="2610464" y="5633883"/>
              <a:ext cx="132735" cy="29496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8B0D2D92-6458-426F-8B4C-0A2A222D746B}"/>
              </a:ext>
            </a:extLst>
          </p:cNvPr>
          <p:cNvGrpSpPr/>
          <p:nvPr/>
        </p:nvGrpSpPr>
        <p:grpSpPr>
          <a:xfrm>
            <a:off x="1873230" y="2928198"/>
            <a:ext cx="3632185" cy="3349966"/>
            <a:chOff x="921080" y="1972069"/>
            <a:chExt cx="3632185" cy="3349966"/>
          </a:xfrm>
        </p:grpSpPr>
        <p:grpSp>
          <p:nvGrpSpPr>
            <p:cNvPr id="30" name="Group 29">
              <a:extLst>
                <a:ext uri="{FF2B5EF4-FFF2-40B4-BE49-F238E27FC236}">
                  <a16:creationId xmlns:a16="http://schemas.microsoft.com/office/drawing/2014/main" id="{84A8590B-8491-4DD2-B0A9-FAB00603CCBC}"/>
                </a:ext>
              </a:extLst>
            </p:cNvPr>
            <p:cNvGrpSpPr/>
            <p:nvPr/>
          </p:nvGrpSpPr>
          <p:grpSpPr>
            <a:xfrm>
              <a:off x="921080" y="1972069"/>
              <a:ext cx="3632185" cy="3349966"/>
              <a:chOff x="921080" y="1972069"/>
              <a:chExt cx="3632185" cy="3349966"/>
            </a:xfrm>
          </p:grpSpPr>
          <p:sp>
            <p:nvSpPr>
              <p:cNvPr id="32" name="Oval 31">
                <a:extLst>
                  <a:ext uri="{FF2B5EF4-FFF2-40B4-BE49-F238E27FC236}">
                    <a16:creationId xmlns:a16="http://schemas.microsoft.com/office/drawing/2014/main" id="{9E913CAF-C2E8-4D58-BC4F-89182476F28A}"/>
                  </a:ext>
                </a:extLst>
              </p:cNvPr>
              <p:cNvSpPr/>
              <p:nvPr/>
            </p:nvSpPr>
            <p:spPr>
              <a:xfrm>
                <a:off x="1457065" y="3931357"/>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38F43A24-A553-4408-8BF2-8E705057DFDB}"/>
                  </a:ext>
                </a:extLst>
              </p:cNvPr>
              <p:cNvGrpSpPr/>
              <p:nvPr/>
            </p:nvGrpSpPr>
            <p:grpSpPr>
              <a:xfrm>
                <a:off x="2118411" y="4004888"/>
                <a:ext cx="389067" cy="166531"/>
                <a:chOff x="1588834" y="3090438"/>
                <a:chExt cx="389067" cy="166531"/>
              </a:xfrm>
            </p:grpSpPr>
            <p:sp>
              <p:nvSpPr>
                <p:cNvPr id="63" name="Oval 62">
                  <a:extLst>
                    <a:ext uri="{FF2B5EF4-FFF2-40B4-BE49-F238E27FC236}">
                      <a16:creationId xmlns:a16="http://schemas.microsoft.com/office/drawing/2014/main" id="{50C40EC0-D91C-4B5C-97E2-737FC30C2144}"/>
                    </a:ext>
                  </a:extLst>
                </p:cNvPr>
                <p:cNvSpPr/>
                <p:nvPr/>
              </p:nvSpPr>
              <p:spPr>
                <a:xfrm>
                  <a:off x="1588834" y="3118633"/>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C304AD9-728F-400B-9555-F7DC5E97C0A1}"/>
                    </a:ext>
                  </a:extLst>
                </p:cNvPr>
                <p:cNvSpPr/>
                <p:nvPr/>
              </p:nvSpPr>
              <p:spPr>
                <a:xfrm>
                  <a:off x="1648993" y="3099802"/>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AD5FDE67-C710-4781-860F-6AFD333E5111}"/>
                    </a:ext>
                  </a:extLst>
                </p:cNvPr>
                <p:cNvSpPr/>
                <p:nvPr/>
              </p:nvSpPr>
              <p:spPr>
                <a:xfrm>
                  <a:off x="1718522" y="3090438"/>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8FB88B6-A33B-4C18-A0B5-C959E5BF4FA1}"/>
                    </a:ext>
                  </a:extLst>
                </p:cNvPr>
                <p:cNvSpPr/>
                <p:nvPr/>
              </p:nvSpPr>
              <p:spPr>
                <a:xfrm>
                  <a:off x="1779591" y="3099802"/>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FD0F2A16-A3CC-4828-9CA5-426F42F9B3E4}"/>
                    </a:ext>
                  </a:extLst>
                </p:cNvPr>
                <p:cNvSpPr/>
                <p:nvPr/>
              </p:nvSpPr>
              <p:spPr>
                <a:xfrm>
                  <a:off x="1835626" y="3127655"/>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8FECF0F-52B0-4DCC-B5B1-B8C8B4CB9484}"/>
                    </a:ext>
                  </a:extLst>
                </p:cNvPr>
                <p:cNvSpPr/>
                <p:nvPr/>
              </p:nvSpPr>
              <p:spPr>
                <a:xfrm>
                  <a:off x="1888924" y="3173233"/>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Freeform 157">
                <a:extLst>
                  <a:ext uri="{FF2B5EF4-FFF2-40B4-BE49-F238E27FC236}">
                    <a16:creationId xmlns:a16="http://schemas.microsoft.com/office/drawing/2014/main" id="{1DB6EA17-307D-4EC4-A078-517C768387E8}"/>
                  </a:ext>
                </a:extLst>
              </p:cNvPr>
              <p:cNvSpPr/>
              <p:nvPr/>
            </p:nvSpPr>
            <p:spPr>
              <a:xfrm>
                <a:off x="1064142" y="4277834"/>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190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0A85D57-3BD1-4BB1-ABAA-14AA28784776}"/>
                  </a:ext>
                </a:extLst>
              </p:cNvPr>
              <p:cNvSpPr/>
              <p:nvPr/>
            </p:nvSpPr>
            <p:spPr>
              <a:xfrm>
                <a:off x="1532845" y="4255827"/>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A7F13C7-802A-4DCD-BE55-A4A8378EFFF0}"/>
                  </a:ext>
                </a:extLst>
              </p:cNvPr>
              <p:cNvSpPr/>
              <p:nvPr/>
            </p:nvSpPr>
            <p:spPr>
              <a:xfrm rot="21097913">
                <a:off x="1593318" y="4280773"/>
                <a:ext cx="311655" cy="128261"/>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160">
                <a:extLst>
                  <a:ext uri="{FF2B5EF4-FFF2-40B4-BE49-F238E27FC236}">
                    <a16:creationId xmlns:a16="http://schemas.microsoft.com/office/drawing/2014/main" id="{3934C9F0-A669-4C7F-AB90-8F8CA7BCAF44}"/>
                  </a:ext>
                </a:extLst>
              </p:cNvPr>
              <p:cNvSpPr/>
              <p:nvPr/>
            </p:nvSpPr>
            <p:spPr>
              <a:xfrm>
                <a:off x="2006798" y="4695658"/>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1EC59BA-CB71-4E6C-B47B-F0EE007021AE}"/>
                  </a:ext>
                </a:extLst>
              </p:cNvPr>
              <p:cNvSpPr/>
              <p:nvPr/>
            </p:nvSpPr>
            <p:spPr>
              <a:xfrm>
                <a:off x="2253973" y="3258552"/>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1DA51DC4-9CE4-47BE-B625-638DC5EBE698}"/>
                  </a:ext>
                </a:extLst>
              </p:cNvPr>
              <p:cNvGrpSpPr/>
              <p:nvPr/>
            </p:nvGrpSpPr>
            <p:grpSpPr>
              <a:xfrm>
                <a:off x="2915319" y="3332083"/>
                <a:ext cx="389067" cy="166531"/>
                <a:chOff x="1588834" y="3090438"/>
                <a:chExt cx="389067" cy="166531"/>
              </a:xfrm>
            </p:grpSpPr>
            <p:sp>
              <p:nvSpPr>
                <p:cNvPr id="57" name="Oval 56">
                  <a:extLst>
                    <a:ext uri="{FF2B5EF4-FFF2-40B4-BE49-F238E27FC236}">
                      <a16:creationId xmlns:a16="http://schemas.microsoft.com/office/drawing/2014/main" id="{3D7FB393-C2EB-43F0-AD84-10B98C9A0BF2}"/>
                    </a:ext>
                  </a:extLst>
                </p:cNvPr>
                <p:cNvSpPr/>
                <p:nvPr/>
              </p:nvSpPr>
              <p:spPr>
                <a:xfrm>
                  <a:off x="1588834" y="3118633"/>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BB2EFC6-DC60-4752-B4A2-E0D8ECF5A19A}"/>
                    </a:ext>
                  </a:extLst>
                </p:cNvPr>
                <p:cNvSpPr/>
                <p:nvPr/>
              </p:nvSpPr>
              <p:spPr>
                <a:xfrm>
                  <a:off x="1648993" y="3099802"/>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EA6E7875-2F65-4C1C-949F-9190F6335F41}"/>
                    </a:ext>
                  </a:extLst>
                </p:cNvPr>
                <p:cNvSpPr/>
                <p:nvPr/>
              </p:nvSpPr>
              <p:spPr>
                <a:xfrm>
                  <a:off x="1718522" y="3090438"/>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DEC5F6C-2170-430A-844E-BE3D859DE32A}"/>
                    </a:ext>
                  </a:extLst>
                </p:cNvPr>
                <p:cNvSpPr/>
                <p:nvPr/>
              </p:nvSpPr>
              <p:spPr>
                <a:xfrm>
                  <a:off x="1779591" y="3099802"/>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3C1F23F1-9F95-4527-AB3F-536747990A83}"/>
                    </a:ext>
                  </a:extLst>
                </p:cNvPr>
                <p:cNvSpPr/>
                <p:nvPr/>
              </p:nvSpPr>
              <p:spPr>
                <a:xfrm>
                  <a:off x="1835626" y="3127655"/>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1C3D89F-8596-4385-B035-A026CD7A8ABB}"/>
                    </a:ext>
                  </a:extLst>
                </p:cNvPr>
                <p:cNvSpPr/>
                <p:nvPr/>
              </p:nvSpPr>
              <p:spPr>
                <a:xfrm>
                  <a:off x="1888924" y="3173233"/>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Freeform 170">
                <a:extLst>
                  <a:ext uri="{FF2B5EF4-FFF2-40B4-BE49-F238E27FC236}">
                    <a16:creationId xmlns:a16="http://schemas.microsoft.com/office/drawing/2014/main" id="{B78BD896-17BB-434E-AFCC-0943A192AF8B}"/>
                  </a:ext>
                </a:extLst>
              </p:cNvPr>
              <p:cNvSpPr/>
              <p:nvPr/>
            </p:nvSpPr>
            <p:spPr>
              <a:xfrm>
                <a:off x="1861050" y="3605029"/>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190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2599604-F0A3-4A17-AFED-7817C61EC306}"/>
                  </a:ext>
                </a:extLst>
              </p:cNvPr>
              <p:cNvSpPr/>
              <p:nvPr/>
            </p:nvSpPr>
            <p:spPr>
              <a:xfrm>
                <a:off x="2329753" y="3583022"/>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B6ECA33-6BE9-4E7D-BB0F-8EA62E1351DA}"/>
                  </a:ext>
                </a:extLst>
              </p:cNvPr>
              <p:cNvSpPr/>
              <p:nvPr/>
            </p:nvSpPr>
            <p:spPr>
              <a:xfrm rot="21097913">
                <a:off x="2390226" y="3607968"/>
                <a:ext cx="311655" cy="128261"/>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58CF5C1-04C6-43FC-9CF9-8792549E7525}"/>
                  </a:ext>
                </a:extLst>
              </p:cNvPr>
              <p:cNvSpPr/>
              <p:nvPr/>
            </p:nvSpPr>
            <p:spPr>
              <a:xfrm>
                <a:off x="1384712" y="2508668"/>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F96032C-ED0E-4E36-B9E5-FB60AD269979}"/>
                  </a:ext>
                </a:extLst>
              </p:cNvPr>
              <p:cNvGrpSpPr/>
              <p:nvPr/>
            </p:nvGrpSpPr>
            <p:grpSpPr>
              <a:xfrm>
                <a:off x="2046058" y="2582199"/>
                <a:ext cx="389067" cy="166531"/>
                <a:chOff x="1588834" y="3090438"/>
                <a:chExt cx="389067" cy="166531"/>
              </a:xfrm>
            </p:grpSpPr>
            <p:sp>
              <p:nvSpPr>
                <p:cNvPr id="51" name="Oval 50">
                  <a:extLst>
                    <a:ext uri="{FF2B5EF4-FFF2-40B4-BE49-F238E27FC236}">
                      <a16:creationId xmlns:a16="http://schemas.microsoft.com/office/drawing/2014/main" id="{56CFF747-6927-4114-97B5-9C322E0964BA}"/>
                    </a:ext>
                  </a:extLst>
                </p:cNvPr>
                <p:cNvSpPr/>
                <p:nvPr/>
              </p:nvSpPr>
              <p:spPr>
                <a:xfrm>
                  <a:off x="1588834" y="3118633"/>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6057F23-66CC-4A27-AEF9-729FAFEEB0D0}"/>
                    </a:ext>
                  </a:extLst>
                </p:cNvPr>
                <p:cNvSpPr/>
                <p:nvPr/>
              </p:nvSpPr>
              <p:spPr>
                <a:xfrm>
                  <a:off x="1648993" y="3099802"/>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36641EC-F4D1-49F1-9B40-8A2CB60A60C2}"/>
                    </a:ext>
                  </a:extLst>
                </p:cNvPr>
                <p:cNvSpPr/>
                <p:nvPr/>
              </p:nvSpPr>
              <p:spPr>
                <a:xfrm>
                  <a:off x="1718522" y="3090438"/>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12D6D7D-5E7F-4BF6-B0BE-870857AE33B8}"/>
                    </a:ext>
                  </a:extLst>
                </p:cNvPr>
                <p:cNvSpPr/>
                <p:nvPr/>
              </p:nvSpPr>
              <p:spPr>
                <a:xfrm>
                  <a:off x="1779591" y="3099802"/>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73006B0-64A5-4601-A130-90432CBCD824}"/>
                    </a:ext>
                  </a:extLst>
                </p:cNvPr>
                <p:cNvSpPr/>
                <p:nvPr/>
              </p:nvSpPr>
              <p:spPr>
                <a:xfrm>
                  <a:off x="1835626" y="3127655"/>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6E15EEE-D58F-42E7-91C9-E83AEA589F6D}"/>
                    </a:ext>
                  </a:extLst>
                </p:cNvPr>
                <p:cNvSpPr/>
                <p:nvPr/>
              </p:nvSpPr>
              <p:spPr>
                <a:xfrm>
                  <a:off x="1888924" y="3173233"/>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Freeform 192">
                <a:extLst>
                  <a:ext uri="{FF2B5EF4-FFF2-40B4-BE49-F238E27FC236}">
                    <a16:creationId xmlns:a16="http://schemas.microsoft.com/office/drawing/2014/main" id="{04F29770-4D68-4540-9AC2-B283E0486498}"/>
                  </a:ext>
                </a:extLst>
              </p:cNvPr>
              <p:cNvSpPr/>
              <p:nvPr/>
            </p:nvSpPr>
            <p:spPr>
              <a:xfrm>
                <a:off x="991789" y="2855145"/>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190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BF9F8A3-D879-4D1F-BD70-F7AC16095B5E}"/>
                  </a:ext>
                </a:extLst>
              </p:cNvPr>
              <p:cNvSpPr/>
              <p:nvPr/>
            </p:nvSpPr>
            <p:spPr>
              <a:xfrm>
                <a:off x="1460492" y="2833138"/>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BEDEEA8-115A-4C39-A392-A7C155704770}"/>
                  </a:ext>
                </a:extLst>
              </p:cNvPr>
              <p:cNvSpPr/>
              <p:nvPr/>
            </p:nvSpPr>
            <p:spPr>
              <a:xfrm rot="21097913">
                <a:off x="1520965" y="2858084"/>
                <a:ext cx="311655" cy="128261"/>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Freeform 229">
                <a:extLst>
                  <a:ext uri="{FF2B5EF4-FFF2-40B4-BE49-F238E27FC236}">
                    <a16:creationId xmlns:a16="http://schemas.microsoft.com/office/drawing/2014/main" id="{C8327786-F1F7-4C46-AD13-F732222C47D6}"/>
                  </a:ext>
                </a:extLst>
              </p:cNvPr>
              <p:cNvSpPr/>
              <p:nvPr/>
            </p:nvSpPr>
            <p:spPr>
              <a:xfrm>
                <a:off x="1687226" y="4955004"/>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82479CA5-3E38-43C7-BADC-4AAEF1CFF1FC}"/>
                  </a:ext>
                </a:extLst>
              </p:cNvPr>
              <p:cNvSpPr txBox="1"/>
              <p:nvPr/>
            </p:nvSpPr>
            <p:spPr>
              <a:xfrm>
                <a:off x="1749145" y="2008806"/>
                <a:ext cx="2071401" cy="369332"/>
              </a:xfrm>
              <a:prstGeom prst="rect">
                <a:avLst/>
              </a:prstGeom>
              <a:noFill/>
            </p:spPr>
            <p:txBody>
              <a:bodyPr wrap="none" rtlCol="0">
                <a:spAutoFit/>
              </a:bodyPr>
              <a:lstStyle/>
              <a:p>
                <a:r>
                  <a:rPr lang="en-US" dirty="0">
                    <a:latin typeface="Century Gothic" charset="0"/>
                    <a:ea typeface="Century Gothic" charset="0"/>
                    <a:cs typeface="Century Gothic" charset="0"/>
                  </a:rPr>
                  <a:t>Standard growth</a:t>
                </a:r>
              </a:p>
            </p:txBody>
          </p:sp>
          <p:sp>
            <p:nvSpPr>
              <p:cNvPr id="50" name="Rectangle 49">
                <a:extLst>
                  <a:ext uri="{FF2B5EF4-FFF2-40B4-BE49-F238E27FC236}">
                    <a16:creationId xmlns:a16="http://schemas.microsoft.com/office/drawing/2014/main" id="{4AD7E855-A1BD-46DB-BF11-3CE42D2B57C2}"/>
                  </a:ext>
                </a:extLst>
              </p:cNvPr>
              <p:cNvSpPr/>
              <p:nvPr/>
            </p:nvSpPr>
            <p:spPr>
              <a:xfrm>
                <a:off x="921080" y="1972069"/>
                <a:ext cx="3632185" cy="3349966"/>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1" name="Straight Connector 30">
              <a:extLst>
                <a:ext uri="{FF2B5EF4-FFF2-40B4-BE49-F238E27FC236}">
                  <a16:creationId xmlns:a16="http://schemas.microsoft.com/office/drawing/2014/main" id="{079809CC-8D4C-4146-8BFA-75EA22807A03}"/>
                </a:ext>
              </a:extLst>
            </p:cNvPr>
            <p:cNvCxnSpPr/>
            <p:nvPr/>
          </p:nvCxnSpPr>
          <p:spPr>
            <a:xfrm>
              <a:off x="921080" y="2407820"/>
              <a:ext cx="3632185" cy="0"/>
            </a:xfrm>
            <a:prstGeom prst="line">
              <a:avLst/>
            </a:prstGeom>
            <a:effectLst/>
          </p:spPr>
          <p:style>
            <a:lnRef idx="2">
              <a:schemeClr val="dk1"/>
            </a:lnRef>
            <a:fillRef idx="0">
              <a:schemeClr val="dk1"/>
            </a:fillRef>
            <a:effectRef idx="1">
              <a:schemeClr val="dk1"/>
            </a:effectRef>
            <a:fontRef idx="minor">
              <a:schemeClr val="tx1"/>
            </a:fontRef>
          </p:style>
        </p:cxnSp>
      </p:grpSp>
      <p:grpSp>
        <p:nvGrpSpPr>
          <p:cNvPr id="69" name="Group 68">
            <a:extLst>
              <a:ext uri="{FF2B5EF4-FFF2-40B4-BE49-F238E27FC236}">
                <a16:creationId xmlns:a16="http://schemas.microsoft.com/office/drawing/2014/main" id="{C9AC1592-EA2F-4909-B2F4-A7309854FA15}"/>
              </a:ext>
            </a:extLst>
          </p:cNvPr>
          <p:cNvGrpSpPr/>
          <p:nvPr/>
        </p:nvGrpSpPr>
        <p:grpSpPr>
          <a:xfrm>
            <a:off x="5505415" y="2930175"/>
            <a:ext cx="3632186" cy="3349966"/>
            <a:chOff x="4553264" y="1972069"/>
            <a:chExt cx="3632186" cy="3349966"/>
          </a:xfrm>
        </p:grpSpPr>
        <p:grpSp>
          <p:nvGrpSpPr>
            <p:cNvPr id="70" name="Group 69">
              <a:extLst>
                <a:ext uri="{FF2B5EF4-FFF2-40B4-BE49-F238E27FC236}">
                  <a16:creationId xmlns:a16="http://schemas.microsoft.com/office/drawing/2014/main" id="{98AD671B-EDA3-4147-913C-83B507D3E1AE}"/>
                </a:ext>
              </a:extLst>
            </p:cNvPr>
            <p:cNvGrpSpPr/>
            <p:nvPr/>
          </p:nvGrpSpPr>
          <p:grpSpPr>
            <a:xfrm>
              <a:off x="4553265" y="1972069"/>
              <a:ext cx="3632185" cy="3349966"/>
              <a:chOff x="4553265" y="1972069"/>
              <a:chExt cx="3632185" cy="3349966"/>
            </a:xfrm>
          </p:grpSpPr>
          <p:sp>
            <p:nvSpPr>
              <p:cNvPr id="72" name="TextBox 71">
                <a:extLst>
                  <a:ext uri="{FF2B5EF4-FFF2-40B4-BE49-F238E27FC236}">
                    <a16:creationId xmlns:a16="http://schemas.microsoft.com/office/drawing/2014/main" id="{906B7E84-39C8-4AA7-832F-976399F673B5}"/>
                  </a:ext>
                </a:extLst>
              </p:cNvPr>
              <p:cNvSpPr txBox="1"/>
              <p:nvPr/>
            </p:nvSpPr>
            <p:spPr>
              <a:xfrm>
                <a:off x="5263168" y="2009586"/>
                <a:ext cx="1951175" cy="369332"/>
              </a:xfrm>
              <a:prstGeom prst="rect">
                <a:avLst/>
              </a:prstGeom>
              <a:noFill/>
            </p:spPr>
            <p:txBody>
              <a:bodyPr wrap="none" rtlCol="0">
                <a:spAutoFit/>
              </a:bodyPr>
              <a:lstStyle/>
              <a:p>
                <a:r>
                  <a:rPr lang="en-US" dirty="0" err="1">
                    <a:latin typeface="Century Gothic" charset="0"/>
                    <a:ea typeface="Century Gothic" charset="0"/>
                    <a:cs typeface="Century Gothic" charset="0"/>
                  </a:rPr>
                  <a:t>MglA</a:t>
                </a:r>
                <a:r>
                  <a:rPr lang="en-US" dirty="0">
                    <a:latin typeface="Century Gothic" charset="0"/>
                    <a:ea typeface="Century Gothic" charset="0"/>
                    <a:cs typeface="Century Gothic" charset="0"/>
                  </a:rPr>
                  <a:t>-activated</a:t>
                </a:r>
              </a:p>
            </p:txBody>
          </p:sp>
          <p:sp>
            <p:nvSpPr>
              <p:cNvPr id="73" name="Oval 72">
                <a:extLst>
                  <a:ext uri="{FF2B5EF4-FFF2-40B4-BE49-F238E27FC236}">
                    <a16:creationId xmlns:a16="http://schemas.microsoft.com/office/drawing/2014/main" id="{F99BC630-57FB-40C0-9578-8AD4B44FBE49}"/>
                  </a:ext>
                </a:extLst>
              </p:cNvPr>
              <p:cNvSpPr/>
              <p:nvPr/>
            </p:nvSpPr>
            <p:spPr>
              <a:xfrm>
                <a:off x="5984487" y="3324373"/>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773498-888C-429D-9D64-14B4F5CA74F6}"/>
                  </a:ext>
                </a:extLst>
              </p:cNvPr>
              <p:cNvGrpSpPr/>
              <p:nvPr/>
            </p:nvGrpSpPr>
            <p:grpSpPr>
              <a:xfrm>
                <a:off x="6645833" y="3397904"/>
                <a:ext cx="389067" cy="166531"/>
                <a:chOff x="1588834" y="3090438"/>
                <a:chExt cx="389067" cy="166531"/>
              </a:xfrm>
              <a:solidFill>
                <a:srgbClr val="FF0000"/>
              </a:solidFill>
            </p:grpSpPr>
            <p:sp>
              <p:nvSpPr>
                <p:cNvPr id="101" name="Oval 100">
                  <a:extLst>
                    <a:ext uri="{FF2B5EF4-FFF2-40B4-BE49-F238E27FC236}">
                      <a16:creationId xmlns:a16="http://schemas.microsoft.com/office/drawing/2014/main" id="{E48AA06F-AD2B-4D6E-837F-C6BE4A4F7463}"/>
                    </a:ext>
                  </a:extLst>
                </p:cNvPr>
                <p:cNvSpPr/>
                <p:nvPr/>
              </p:nvSpPr>
              <p:spPr>
                <a:xfrm>
                  <a:off x="1588834" y="3118633"/>
                  <a:ext cx="88977" cy="83736"/>
                </a:xfrm>
                <a:prstGeom prst="ellipse">
                  <a:avLst/>
                </a:prstGeom>
                <a:grpFill/>
                <a:ln>
                  <a:solidFill>
                    <a:srgbClr val="CD1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86CE4769-5DA8-4A37-A1A5-93A87771D45F}"/>
                    </a:ext>
                  </a:extLst>
                </p:cNvPr>
                <p:cNvSpPr/>
                <p:nvPr/>
              </p:nvSpPr>
              <p:spPr>
                <a:xfrm>
                  <a:off x="1648993" y="3099802"/>
                  <a:ext cx="88977" cy="83736"/>
                </a:xfrm>
                <a:prstGeom prst="ellipse">
                  <a:avLst/>
                </a:prstGeom>
                <a:grpFill/>
                <a:ln>
                  <a:solidFill>
                    <a:srgbClr val="CD1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792CE1E9-F97E-4CE8-A35C-D28848B819A4}"/>
                    </a:ext>
                  </a:extLst>
                </p:cNvPr>
                <p:cNvSpPr/>
                <p:nvPr/>
              </p:nvSpPr>
              <p:spPr>
                <a:xfrm>
                  <a:off x="1718522" y="3090438"/>
                  <a:ext cx="88977" cy="83736"/>
                </a:xfrm>
                <a:prstGeom prst="ellipse">
                  <a:avLst/>
                </a:prstGeom>
                <a:grpFill/>
                <a:ln>
                  <a:solidFill>
                    <a:srgbClr val="CD1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D1ED301C-886A-4DA4-BF2B-D2F1B8582B7E}"/>
                    </a:ext>
                  </a:extLst>
                </p:cNvPr>
                <p:cNvSpPr/>
                <p:nvPr/>
              </p:nvSpPr>
              <p:spPr>
                <a:xfrm>
                  <a:off x="1779591" y="3099802"/>
                  <a:ext cx="88977" cy="83736"/>
                </a:xfrm>
                <a:prstGeom prst="ellipse">
                  <a:avLst/>
                </a:prstGeom>
                <a:grpFill/>
                <a:ln>
                  <a:solidFill>
                    <a:srgbClr val="CD1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7C4EABDF-2847-4511-9F4C-1149E64FAFEE}"/>
                    </a:ext>
                  </a:extLst>
                </p:cNvPr>
                <p:cNvSpPr/>
                <p:nvPr/>
              </p:nvSpPr>
              <p:spPr>
                <a:xfrm>
                  <a:off x="1835626" y="3127655"/>
                  <a:ext cx="88977" cy="83736"/>
                </a:xfrm>
                <a:prstGeom prst="ellipse">
                  <a:avLst/>
                </a:prstGeom>
                <a:grpFill/>
                <a:ln>
                  <a:solidFill>
                    <a:srgbClr val="CD1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4FB0900E-4FF8-477F-830B-1C6C626437FC}"/>
                    </a:ext>
                  </a:extLst>
                </p:cNvPr>
                <p:cNvSpPr/>
                <p:nvPr/>
              </p:nvSpPr>
              <p:spPr>
                <a:xfrm>
                  <a:off x="1888924" y="3173233"/>
                  <a:ext cx="88977" cy="83736"/>
                </a:xfrm>
                <a:prstGeom prst="ellipse">
                  <a:avLst/>
                </a:prstGeom>
                <a:grpFill/>
                <a:ln>
                  <a:solidFill>
                    <a:srgbClr val="CD1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Freeform 204">
                <a:extLst>
                  <a:ext uri="{FF2B5EF4-FFF2-40B4-BE49-F238E27FC236}">
                    <a16:creationId xmlns:a16="http://schemas.microsoft.com/office/drawing/2014/main" id="{1D9BE1F7-1355-4192-B248-92013BDA12DB}"/>
                  </a:ext>
                </a:extLst>
              </p:cNvPr>
              <p:cNvSpPr/>
              <p:nvPr/>
            </p:nvSpPr>
            <p:spPr>
              <a:xfrm>
                <a:off x="5591564" y="3670850"/>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F3633BC-C314-4A8E-BF0F-A997920723A2}"/>
                  </a:ext>
                </a:extLst>
              </p:cNvPr>
              <p:cNvSpPr/>
              <p:nvPr/>
            </p:nvSpPr>
            <p:spPr>
              <a:xfrm>
                <a:off x="6060267" y="3648843"/>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81E6116E-4C20-400F-A739-9700171DC3A4}"/>
                  </a:ext>
                </a:extLst>
              </p:cNvPr>
              <p:cNvSpPr/>
              <p:nvPr/>
            </p:nvSpPr>
            <p:spPr>
              <a:xfrm rot="21097913">
                <a:off x="6120740" y="3673789"/>
                <a:ext cx="311655" cy="128261"/>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12E05105-38E7-430D-B983-D36CF6F28A05}"/>
                  </a:ext>
                </a:extLst>
              </p:cNvPr>
              <p:cNvSpPr/>
              <p:nvPr/>
            </p:nvSpPr>
            <p:spPr>
              <a:xfrm>
                <a:off x="5115552" y="4000098"/>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55069D44-DE2E-4510-BCCB-FED98CED13D9}"/>
                  </a:ext>
                </a:extLst>
              </p:cNvPr>
              <p:cNvGrpSpPr/>
              <p:nvPr/>
            </p:nvGrpSpPr>
            <p:grpSpPr>
              <a:xfrm>
                <a:off x="5776898" y="4073629"/>
                <a:ext cx="389067" cy="166531"/>
                <a:chOff x="1588834" y="3090438"/>
                <a:chExt cx="389067" cy="166531"/>
              </a:xfrm>
              <a:solidFill>
                <a:schemeClr val="accent5">
                  <a:lumMod val="60000"/>
                  <a:lumOff val="40000"/>
                </a:schemeClr>
              </a:solidFill>
            </p:grpSpPr>
            <p:sp>
              <p:nvSpPr>
                <p:cNvPr id="95" name="Oval 94">
                  <a:extLst>
                    <a:ext uri="{FF2B5EF4-FFF2-40B4-BE49-F238E27FC236}">
                      <a16:creationId xmlns:a16="http://schemas.microsoft.com/office/drawing/2014/main" id="{B5CE2ABA-0C14-4079-90A4-940A6607CCA4}"/>
                    </a:ext>
                  </a:extLst>
                </p:cNvPr>
                <p:cNvSpPr/>
                <p:nvPr/>
              </p:nvSpPr>
              <p:spPr>
                <a:xfrm>
                  <a:off x="1588834" y="3118633"/>
                  <a:ext cx="88977" cy="8373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885E6D56-E61F-43A2-A061-D92F8396279E}"/>
                    </a:ext>
                  </a:extLst>
                </p:cNvPr>
                <p:cNvSpPr/>
                <p:nvPr/>
              </p:nvSpPr>
              <p:spPr>
                <a:xfrm>
                  <a:off x="1648993" y="3099802"/>
                  <a:ext cx="88977" cy="8373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51BC21F0-607D-4B7F-98A2-CF9CC233DACB}"/>
                    </a:ext>
                  </a:extLst>
                </p:cNvPr>
                <p:cNvSpPr/>
                <p:nvPr/>
              </p:nvSpPr>
              <p:spPr>
                <a:xfrm>
                  <a:off x="1718522" y="3090438"/>
                  <a:ext cx="88977" cy="8373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88F36782-A4D1-4246-B4ED-0B6279BCE4E6}"/>
                    </a:ext>
                  </a:extLst>
                </p:cNvPr>
                <p:cNvSpPr/>
                <p:nvPr/>
              </p:nvSpPr>
              <p:spPr>
                <a:xfrm>
                  <a:off x="1779591" y="3099802"/>
                  <a:ext cx="88977" cy="8373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3AF9B1C7-A94E-4FF4-9676-CD3AE475377D}"/>
                    </a:ext>
                  </a:extLst>
                </p:cNvPr>
                <p:cNvSpPr/>
                <p:nvPr/>
              </p:nvSpPr>
              <p:spPr>
                <a:xfrm>
                  <a:off x="1835626" y="3127655"/>
                  <a:ext cx="88977" cy="8373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B3128C55-4D0C-463C-9FF7-80046F1ACBD4}"/>
                    </a:ext>
                  </a:extLst>
                </p:cNvPr>
                <p:cNvSpPr/>
                <p:nvPr/>
              </p:nvSpPr>
              <p:spPr>
                <a:xfrm>
                  <a:off x="1888924" y="3173233"/>
                  <a:ext cx="88977" cy="8373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0" name="Freeform 226">
                <a:extLst>
                  <a:ext uri="{FF2B5EF4-FFF2-40B4-BE49-F238E27FC236}">
                    <a16:creationId xmlns:a16="http://schemas.microsoft.com/office/drawing/2014/main" id="{E379991F-87EB-49E2-97E3-15E6C9A25E40}"/>
                  </a:ext>
                </a:extLst>
              </p:cNvPr>
              <p:cNvSpPr/>
              <p:nvPr/>
            </p:nvSpPr>
            <p:spPr>
              <a:xfrm>
                <a:off x="4722629" y="4346575"/>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5F6F62A5-1FE9-498F-B267-D6B791307F00}"/>
                  </a:ext>
                </a:extLst>
              </p:cNvPr>
              <p:cNvSpPr/>
              <p:nvPr/>
            </p:nvSpPr>
            <p:spPr>
              <a:xfrm>
                <a:off x="5191332" y="4324568"/>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B7699760-B92A-4BA0-AFC3-5A1DB980BF9C}"/>
                  </a:ext>
                </a:extLst>
              </p:cNvPr>
              <p:cNvSpPr/>
              <p:nvPr/>
            </p:nvSpPr>
            <p:spPr>
              <a:xfrm rot="21097913">
                <a:off x="5251805" y="4349514"/>
                <a:ext cx="311655" cy="128261"/>
              </a:xfrm>
              <a:prstGeom prst="ellipse">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B400681-C4F9-4325-99E4-747617B1AA37}"/>
                  </a:ext>
                </a:extLst>
              </p:cNvPr>
              <p:cNvSpPr/>
              <p:nvPr/>
            </p:nvSpPr>
            <p:spPr>
              <a:xfrm>
                <a:off x="4553265" y="1972069"/>
                <a:ext cx="3632185" cy="3349966"/>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7382DC3-9F51-4199-A651-E1AA3F082691}"/>
                  </a:ext>
                </a:extLst>
              </p:cNvPr>
              <p:cNvSpPr/>
              <p:nvPr/>
            </p:nvSpPr>
            <p:spPr>
              <a:xfrm>
                <a:off x="5051902" y="2510638"/>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EF018925-ED18-480F-A14B-8D7065BCBA8B}"/>
                  </a:ext>
                </a:extLst>
              </p:cNvPr>
              <p:cNvGrpSpPr/>
              <p:nvPr/>
            </p:nvGrpSpPr>
            <p:grpSpPr>
              <a:xfrm>
                <a:off x="5713248" y="2584169"/>
                <a:ext cx="389067" cy="166531"/>
                <a:chOff x="1588834" y="3090438"/>
                <a:chExt cx="389067" cy="166531"/>
              </a:xfrm>
            </p:grpSpPr>
            <p:sp>
              <p:nvSpPr>
                <p:cNvPr id="89" name="Oval 88">
                  <a:extLst>
                    <a:ext uri="{FF2B5EF4-FFF2-40B4-BE49-F238E27FC236}">
                      <a16:creationId xmlns:a16="http://schemas.microsoft.com/office/drawing/2014/main" id="{6BC9F04C-D5AE-4632-A91C-C1B396E3B9A6}"/>
                    </a:ext>
                  </a:extLst>
                </p:cNvPr>
                <p:cNvSpPr/>
                <p:nvPr/>
              </p:nvSpPr>
              <p:spPr>
                <a:xfrm>
                  <a:off x="1588834" y="3118633"/>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D97AFE78-D815-4357-BC2E-A7BED73031E7}"/>
                    </a:ext>
                  </a:extLst>
                </p:cNvPr>
                <p:cNvSpPr/>
                <p:nvPr/>
              </p:nvSpPr>
              <p:spPr>
                <a:xfrm>
                  <a:off x="1648993" y="3099802"/>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4D1E1A43-6FDF-4A8C-8580-8368B9C6A3DB}"/>
                    </a:ext>
                  </a:extLst>
                </p:cNvPr>
                <p:cNvSpPr/>
                <p:nvPr/>
              </p:nvSpPr>
              <p:spPr>
                <a:xfrm>
                  <a:off x="1718522" y="3090438"/>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C08C867-6D6E-4549-BCA3-93F22CC3486D}"/>
                    </a:ext>
                  </a:extLst>
                </p:cNvPr>
                <p:cNvSpPr/>
                <p:nvPr/>
              </p:nvSpPr>
              <p:spPr>
                <a:xfrm>
                  <a:off x="1779591" y="3099802"/>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A6A3388B-6551-484A-BDE1-DD8E04B82DD3}"/>
                    </a:ext>
                  </a:extLst>
                </p:cNvPr>
                <p:cNvSpPr/>
                <p:nvPr/>
              </p:nvSpPr>
              <p:spPr>
                <a:xfrm>
                  <a:off x="1835626" y="3127655"/>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15F66DBF-5A85-45FE-8888-8FB10A631D38}"/>
                    </a:ext>
                  </a:extLst>
                </p:cNvPr>
                <p:cNvSpPr/>
                <p:nvPr/>
              </p:nvSpPr>
              <p:spPr>
                <a:xfrm>
                  <a:off x="1888924" y="3173233"/>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6" name="Freeform 131">
                <a:extLst>
                  <a:ext uri="{FF2B5EF4-FFF2-40B4-BE49-F238E27FC236}">
                    <a16:creationId xmlns:a16="http://schemas.microsoft.com/office/drawing/2014/main" id="{D8B7E5BE-6EEB-4E44-8383-5DCB6FFA4B3D}"/>
                  </a:ext>
                </a:extLst>
              </p:cNvPr>
              <p:cNvSpPr/>
              <p:nvPr/>
            </p:nvSpPr>
            <p:spPr>
              <a:xfrm>
                <a:off x="4658979" y="2857115"/>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190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0F896F6E-5096-4AAC-94EF-8D9CD5EC3968}"/>
                  </a:ext>
                </a:extLst>
              </p:cNvPr>
              <p:cNvSpPr/>
              <p:nvPr/>
            </p:nvSpPr>
            <p:spPr>
              <a:xfrm>
                <a:off x="5127682" y="2835108"/>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D75DF9E-8DFC-41C1-AE97-1DE16E29B9AA}"/>
                  </a:ext>
                </a:extLst>
              </p:cNvPr>
              <p:cNvSpPr/>
              <p:nvPr/>
            </p:nvSpPr>
            <p:spPr>
              <a:xfrm rot="21097913">
                <a:off x="5188155" y="2860054"/>
                <a:ext cx="311655" cy="128261"/>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1" name="Straight Connector 70">
              <a:extLst>
                <a:ext uri="{FF2B5EF4-FFF2-40B4-BE49-F238E27FC236}">
                  <a16:creationId xmlns:a16="http://schemas.microsoft.com/office/drawing/2014/main" id="{3F5336A9-6739-4C53-A67E-4324CC5F011C}"/>
                </a:ext>
              </a:extLst>
            </p:cNvPr>
            <p:cNvCxnSpPr/>
            <p:nvPr/>
          </p:nvCxnSpPr>
          <p:spPr>
            <a:xfrm>
              <a:off x="4553264" y="2407820"/>
              <a:ext cx="3632185" cy="0"/>
            </a:xfrm>
            <a:prstGeom prst="line">
              <a:avLst/>
            </a:prstGeom>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55954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6A5E-F798-41B8-87D6-D579D6FCDE68}"/>
              </a:ext>
            </a:extLst>
          </p:cNvPr>
          <p:cNvSpPr>
            <a:spLocks noGrp="1"/>
          </p:cNvSpPr>
          <p:nvPr>
            <p:ph type="title"/>
          </p:nvPr>
        </p:nvSpPr>
        <p:spPr>
          <a:xfrm>
            <a:off x="657224" y="499533"/>
            <a:ext cx="10772775" cy="1658198"/>
          </a:xfrm>
        </p:spPr>
        <p:txBody>
          <a:bodyPr>
            <a:normAutofit/>
          </a:bodyPr>
          <a:lstStyle/>
          <a:p>
            <a:r>
              <a:rPr lang="en-US" dirty="0"/>
              <a:t>Experimental Questions</a:t>
            </a:r>
          </a:p>
        </p:txBody>
      </p:sp>
      <p:pic>
        <p:nvPicPr>
          <p:cNvPr id="7" name="Graphic 6" descr="Head with Gears">
            <a:extLst>
              <a:ext uri="{FF2B5EF4-FFF2-40B4-BE49-F238E27FC236}">
                <a16:creationId xmlns:a16="http://schemas.microsoft.com/office/drawing/2014/main" id="{F98E134A-486D-4D19-925A-E46FBB1A23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9051" y="2104216"/>
            <a:ext cx="3383936" cy="3383936"/>
          </a:xfrm>
          <a:prstGeom prst="rect">
            <a:avLst/>
          </a:prstGeom>
        </p:spPr>
      </p:pic>
      <p:sp>
        <p:nvSpPr>
          <p:cNvPr id="3" name="Content Placeholder 2">
            <a:extLst>
              <a:ext uri="{FF2B5EF4-FFF2-40B4-BE49-F238E27FC236}">
                <a16:creationId xmlns:a16="http://schemas.microsoft.com/office/drawing/2014/main" id="{353828A3-A486-492F-9DF8-9BFFD22666F5}"/>
              </a:ext>
            </a:extLst>
          </p:cNvPr>
          <p:cNvSpPr>
            <a:spLocks noGrp="1"/>
          </p:cNvSpPr>
          <p:nvPr>
            <p:ph idx="1"/>
          </p:nvPr>
        </p:nvSpPr>
        <p:spPr>
          <a:xfrm>
            <a:off x="4641336" y="2011680"/>
            <a:ext cx="6789044" cy="3766185"/>
          </a:xfrm>
        </p:spPr>
        <p:txBody>
          <a:bodyPr>
            <a:normAutofit/>
          </a:bodyPr>
          <a:lstStyle/>
          <a:p>
            <a:pPr>
              <a:buFont typeface="Arial" panose="020B0604020202020204" pitchFamily="34" charset="0"/>
              <a:buChar char="•"/>
            </a:pPr>
            <a:r>
              <a:rPr lang="en-US" sz="3600" dirty="0"/>
              <a:t>Are all three proteins encoded by the </a:t>
            </a:r>
            <a:r>
              <a:rPr lang="en-US" sz="3600" i="1" dirty="0" err="1"/>
              <a:t>rpsU</a:t>
            </a:r>
            <a:r>
              <a:rPr lang="en-US" sz="3600" dirty="0"/>
              <a:t> homologs incorporated into ribosomes?</a:t>
            </a:r>
          </a:p>
          <a:p>
            <a:pPr>
              <a:buFont typeface="Arial" panose="020B0604020202020204" pitchFamily="34" charset="0"/>
              <a:buChar char="•"/>
            </a:pPr>
            <a:r>
              <a:rPr lang="en-US" sz="3600" dirty="0"/>
              <a:t>Can we use </a:t>
            </a:r>
            <a:r>
              <a:rPr lang="en-US" sz="3600" dirty="0" err="1"/>
              <a:t>ChIP</a:t>
            </a:r>
            <a:r>
              <a:rPr lang="en-US" sz="3600" dirty="0"/>
              <a:t> to determine if ribosomes with different bS21 homologs translate different genes?</a:t>
            </a:r>
            <a:endParaRPr lang="en-US" dirty="0"/>
          </a:p>
        </p:txBody>
      </p:sp>
    </p:spTree>
    <p:extLst>
      <p:ext uri="{BB962C8B-B14F-4D97-AF65-F5344CB8AC3E}">
        <p14:creationId xmlns:p14="http://schemas.microsoft.com/office/powerpoint/2010/main" val="39792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6F46-4CF3-416D-B8A4-F64D8F3DA5BE}"/>
              </a:ext>
            </a:extLst>
          </p:cNvPr>
          <p:cNvSpPr>
            <a:spLocks noGrp="1"/>
          </p:cNvSpPr>
          <p:nvPr>
            <p:ph type="title"/>
          </p:nvPr>
        </p:nvSpPr>
        <p:spPr>
          <a:xfrm>
            <a:off x="198120" y="409305"/>
            <a:ext cx="10772775" cy="1658198"/>
          </a:xfrm>
        </p:spPr>
        <p:txBody>
          <a:bodyPr/>
          <a:lstStyle/>
          <a:p>
            <a:pPr algn="ctr"/>
            <a:r>
              <a:rPr lang="en-US" dirty="0"/>
              <a:t>Necessary steps to investigate ribosome composition</a:t>
            </a:r>
          </a:p>
        </p:txBody>
      </p:sp>
      <p:graphicFrame>
        <p:nvGraphicFramePr>
          <p:cNvPr id="4" name="Content Placeholder 3">
            <a:extLst>
              <a:ext uri="{FF2B5EF4-FFF2-40B4-BE49-F238E27FC236}">
                <a16:creationId xmlns:a16="http://schemas.microsoft.com/office/drawing/2014/main" id="{739E150D-F736-4CC5-B8E9-8D956D4A1248}"/>
              </a:ext>
            </a:extLst>
          </p:cNvPr>
          <p:cNvGraphicFramePr>
            <a:graphicFrameLocks noGrp="1"/>
          </p:cNvGraphicFramePr>
          <p:nvPr>
            <p:ph idx="1"/>
            <p:extLst>
              <p:ext uri="{D42A27DB-BD31-4B8C-83A1-F6EECF244321}">
                <p14:modId xmlns:p14="http://schemas.microsoft.com/office/powerpoint/2010/main" val="3522461798"/>
              </p:ext>
            </p:extLst>
          </p:nvPr>
        </p:nvGraphicFramePr>
        <p:xfrm>
          <a:off x="539570" y="2083743"/>
          <a:ext cx="9468756" cy="3157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22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05F52B9B-5A6E-4A47-A423-F3866956AB4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06C8891A-B7DB-4969-A28A-5BF2F810AE5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2D058322-4D36-41C0-A6EF-D21645EB8AF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4A702B05-4CDC-4631-AEE3-7C63B469789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5A682-1717-4D27-A994-7129882F9DA0}"/>
              </a:ext>
            </a:extLst>
          </p:cNvPr>
          <p:cNvSpPr>
            <a:spLocks noGrp="1"/>
          </p:cNvSpPr>
          <p:nvPr>
            <p:ph type="title"/>
          </p:nvPr>
        </p:nvSpPr>
        <p:spPr/>
        <p:txBody>
          <a:bodyPr/>
          <a:lstStyle/>
          <a:p>
            <a:r>
              <a:rPr lang="en-US" dirty="0"/>
              <a:t>Results</a:t>
            </a:r>
          </a:p>
        </p:txBody>
      </p:sp>
      <p:pic>
        <p:nvPicPr>
          <p:cNvPr id="6" name="Picture 5" descr="A picture containing drinking water&#10;&#10;Description automatically generated">
            <a:extLst>
              <a:ext uri="{FF2B5EF4-FFF2-40B4-BE49-F238E27FC236}">
                <a16:creationId xmlns:a16="http://schemas.microsoft.com/office/drawing/2014/main" id="{636ED132-1BF3-45A1-8BCF-8D9DB5544D89}"/>
              </a:ext>
            </a:extLst>
          </p:cNvPr>
          <p:cNvPicPr>
            <a:picLocks noChangeAspect="1"/>
          </p:cNvPicPr>
          <p:nvPr/>
        </p:nvPicPr>
        <p:blipFill rotWithShape="1">
          <a:blip r:embed="rId3">
            <a:extLst>
              <a:ext uri="{28A0092B-C50C-407E-A947-70E740481C1C}">
                <a14:useLocalDpi xmlns:a14="http://schemas.microsoft.com/office/drawing/2010/main" val="0"/>
              </a:ext>
            </a:extLst>
          </a:blip>
          <a:srcRect l="11727" t="8647" r="22937"/>
          <a:stretch/>
        </p:blipFill>
        <p:spPr>
          <a:xfrm flipH="1">
            <a:off x="5021178" y="1748589"/>
            <a:ext cx="1507958" cy="4436134"/>
          </a:xfrm>
          <a:prstGeom prst="rect">
            <a:avLst/>
          </a:prstGeom>
        </p:spPr>
      </p:pic>
      <p:sp>
        <p:nvSpPr>
          <p:cNvPr id="9" name="TextBox 8">
            <a:extLst>
              <a:ext uri="{FF2B5EF4-FFF2-40B4-BE49-F238E27FC236}">
                <a16:creationId xmlns:a16="http://schemas.microsoft.com/office/drawing/2014/main" id="{39DBABEC-86B8-4AD5-9878-BA2BC29DCE23}"/>
              </a:ext>
            </a:extLst>
          </p:cNvPr>
          <p:cNvSpPr txBox="1"/>
          <p:nvPr/>
        </p:nvSpPr>
        <p:spPr>
          <a:xfrm rot="18784958">
            <a:off x="5417418" y="602389"/>
            <a:ext cx="2287605" cy="369332"/>
          </a:xfrm>
          <a:prstGeom prst="rect">
            <a:avLst/>
          </a:prstGeom>
          <a:noFill/>
        </p:spPr>
        <p:txBody>
          <a:bodyPr wrap="square" rtlCol="0">
            <a:spAutoFit/>
          </a:bodyPr>
          <a:lstStyle/>
          <a:p>
            <a:r>
              <a:rPr lang="en-US" dirty="0"/>
              <a:t>WT</a:t>
            </a:r>
          </a:p>
        </p:txBody>
      </p:sp>
      <p:sp>
        <p:nvSpPr>
          <p:cNvPr id="10" name="TextBox 9">
            <a:extLst>
              <a:ext uri="{FF2B5EF4-FFF2-40B4-BE49-F238E27FC236}">
                <a16:creationId xmlns:a16="http://schemas.microsoft.com/office/drawing/2014/main" id="{59A0296E-424B-452A-8D08-CD963024352D}"/>
              </a:ext>
            </a:extLst>
          </p:cNvPr>
          <p:cNvSpPr txBox="1"/>
          <p:nvPr/>
        </p:nvSpPr>
        <p:spPr>
          <a:xfrm rot="18784958">
            <a:off x="5848043" y="602390"/>
            <a:ext cx="2287605" cy="369332"/>
          </a:xfrm>
          <a:prstGeom prst="rect">
            <a:avLst/>
          </a:prstGeom>
          <a:noFill/>
        </p:spPr>
        <p:txBody>
          <a:bodyPr wrap="square" rtlCol="0">
            <a:spAutoFit/>
          </a:bodyPr>
          <a:lstStyle/>
          <a:p>
            <a:r>
              <a:rPr lang="en-US" i="1" dirty="0"/>
              <a:t>ΔrpsU1</a:t>
            </a:r>
          </a:p>
        </p:txBody>
      </p:sp>
      <p:sp>
        <p:nvSpPr>
          <p:cNvPr id="11" name="TextBox 10">
            <a:extLst>
              <a:ext uri="{FF2B5EF4-FFF2-40B4-BE49-F238E27FC236}">
                <a16:creationId xmlns:a16="http://schemas.microsoft.com/office/drawing/2014/main" id="{8C4ACAC2-0442-4640-B523-0E63E85AD760}"/>
              </a:ext>
            </a:extLst>
          </p:cNvPr>
          <p:cNvSpPr txBox="1"/>
          <p:nvPr/>
        </p:nvSpPr>
        <p:spPr>
          <a:xfrm rot="18784958">
            <a:off x="4865592" y="631487"/>
            <a:ext cx="2287605" cy="369332"/>
          </a:xfrm>
          <a:prstGeom prst="rect">
            <a:avLst/>
          </a:prstGeom>
          <a:noFill/>
        </p:spPr>
        <p:txBody>
          <a:bodyPr wrap="square" rtlCol="0">
            <a:spAutoFit/>
          </a:bodyPr>
          <a:lstStyle/>
          <a:p>
            <a:r>
              <a:rPr lang="en-US" dirty="0"/>
              <a:t>Ladder</a:t>
            </a:r>
          </a:p>
        </p:txBody>
      </p:sp>
      <p:sp>
        <p:nvSpPr>
          <p:cNvPr id="12" name="TextBox 11">
            <a:extLst>
              <a:ext uri="{FF2B5EF4-FFF2-40B4-BE49-F238E27FC236}">
                <a16:creationId xmlns:a16="http://schemas.microsoft.com/office/drawing/2014/main" id="{A66BBCCF-BB64-4F56-B70D-9D6A8590A77F}"/>
              </a:ext>
            </a:extLst>
          </p:cNvPr>
          <p:cNvSpPr txBox="1"/>
          <p:nvPr/>
        </p:nvSpPr>
        <p:spPr>
          <a:xfrm>
            <a:off x="4154906" y="5277852"/>
            <a:ext cx="1219200" cy="369332"/>
          </a:xfrm>
          <a:prstGeom prst="rect">
            <a:avLst/>
          </a:prstGeom>
          <a:noFill/>
        </p:spPr>
        <p:txBody>
          <a:bodyPr wrap="square" rtlCol="0">
            <a:spAutoFit/>
          </a:bodyPr>
          <a:lstStyle/>
          <a:p>
            <a:r>
              <a:rPr lang="en-US" dirty="0"/>
              <a:t>10 </a:t>
            </a:r>
            <a:r>
              <a:rPr lang="en-US" dirty="0" err="1"/>
              <a:t>kDa</a:t>
            </a:r>
            <a:endParaRPr lang="en-US" dirty="0"/>
          </a:p>
        </p:txBody>
      </p:sp>
      <p:sp>
        <p:nvSpPr>
          <p:cNvPr id="13" name="TextBox 12">
            <a:extLst>
              <a:ext uri="{FF2B5EF4-FFF2-40B4-BE49-F238E27FC236}">
                <a16:creationId xmlns:a16="http://schemas.microsoft.com/office/drawing/2014/main" id="{38B5CFA4-2202-4C42-A9F9-A80A5D84E8EA}"/>
              </a:ext>
            </a:extLst>
          </p:cNvPr>
          <p:cNvSpPr txBox="1"/>
          <p:nvPr/>
        </p:nvSpPr>
        <p:spPr>
          <a:xfrm>
            <a:off x="4154906" y="4700270"/>
            <a:ext cx="1219200" cy="369332"/>
          </a:xfrm>
          <a:prstGeom prst="rect">
            <a:avLst/>
          </a:prstGeom>
          <a:noFill/>
        </p:spPr>
        <p:txBody>
          <a:bodyPr wrap="square" rtlCol="0">
            <a:spAutoFit/>
          </a:bodyPr>
          <a:lstStyle/>
          <a:p>
            <a:r>
              <a:rPr lang="en-US" dirty="0"/>
              <a:t>15 </a:t>
            </a:r>
            <a:r>
              <a:rPr lang="en-US" dirty="0" err="1"/>
              <a:t>kDa</a:t>
            </a:r>
            <a:endParaRPr lang="en-US" dirty="0"/>
          </a:p>
        </p:txBody>
      </p:sp>
      <p:sp>
        <p:nvSpPr>
          <p:cNvPr id="14" name="TextBox 13">
            <a:extLst>
              <a:ext uri="{FF2B5EF4-FFF2-40B4-BE49-F238E27FC236}">
                <a16:creationId xmlns:a16="http://schemas.microsoft.com/office/drawing/2014/main" id="{76B16425-D1AF-4DCD-9E06-DE155B00BE1C}"/>
              </a:ext>
            </a:extLst>
          </p:cNvPr>
          <p:cNvSpPr txBox="1"/>
          <p:nvPr/>
        </p:nvSpPr>
        <p:spPr>
          <a:xfrm>
            <a:off x="4146886" y="4291263"/>
            <a:ext cx="1219200" cy="369332"/>
          </a:xfrm>
          <a:prstGeom prst="rect">
            <a:avLst/>
          </a:prstGeom>
          <a:noFill/>
        </p:spPr>
        <p:txBody>
          <a:bodyPr wrap="square" rtlCol="0">
            <a:spAutoFit/>
          </a:bodyPr>
          <a:lstStyle/>
          <a:p>
            <a:r>
              <a:rPr lang="en-US" dirty="0"/>
              <a:t>20 </a:t>
            </a:r>
            <a:r>
              <a:rPr lang="en-US" dirty="0" err="1"/>
              <a:t>kDa</a:t>
            </a:r>
            <a:endParaRPr lang="en-US" dirty="0"/>
          </a:p>
        </p:txBody>
      </p:sp>
      <p:sp>
        <p:nvSpPr>
          <p:cNvPr id="15" name="TextBox 14">
            <a:extLst>
              <a:ext uri="{FF2B5EF4-FFF2-40B4-BE49-F238E27FC236}">
                <a16:creationId xmlns:a16="http://schemas.microsoft.com/office/drawing/2014/main" id="{AE649A60-BDE5-41FB-A29E-104E77F6F4F1}"/>
              </a:ext>
            </a:extLst>
          </p:cNvPr>
          <p:cNvSpPr txBox="1"/>
          <p:nvPr/>
        </p:nvSpPr>
        <p:spPr>
          <a:xfrm>
            <a:off x="4154906" y="3653192"/>
            <a:ext cx="1219200" cy="369332"/>
          </a:xfrm>
          <a:prstGeom prst="rect">
            <a:avLst/>
          </a:prstGeom>
          <a:noFill/>
        </p:spPr>
        <p:txBody>
          <a:bodyPr wrap="square" rtlCol="0">
            <a:spAutoFit/>
          </a:bodyPr>
          <a:lstStyle/>
          <a:p>
            <a:r>
              <a:rPr lang="en-US" dirty="0"/>
              <a:t>30 </a:t>
            </a:r>
            <a:r>
              <a:rPr lang="en-US" dirty="0" err="1"/>
              <a:t>kDa</a:t>
            </a:r>
            <a:endParaRPr lang="en-US" dirty="0"/>
          </a:p>
        </p:txBody>
      </p:sp>
      <p:sp>
        <p:nvSpPr>
          <p:cNvPr id="16" name="TextBox 15">
            <a:extLst>
              <a:ext uri="{FF2B5EF4-FFF2-40B4-BE49-F238E27FC236}">
                <a16:creationId xmlns:a16="http://schemas.microsoft.com/office/drawing/2014/main" id="{E5D7B97C-553C-4516-91A2-4F05078C9E86}"/>
              </a:ext>
            </a:extLst>
          </p:cNvPr>
          <p:cNvSpPr txBox="1"/>
          <p:nvPr/>
        </p:nvSpPr>
        <p:spPr>
          <a:xfrm>
            <a:off x="4154906" y="2930987"/>
            <a:ext cx="1219200" cy="369332"/>
          </a:xfrm>
          <a:prstGeom prst="rect">
            <a:avLst/>
          </a:prstGeom>
          <a:noFill/>
        </p:spPr>
        <p:txBody>
          <a:bodyPr wrap="square" rtlCol="0">
            <a:spAutoFit/>
          </a:bodyPr>
          <a:lstStyle/>
          <a:p>
            <a:r>
              <a:rPr lang="en-US" dirty="0"/>
              <a:t>50 </a:t>
            </a:r>
            <a:r>
              <a:rPr lang="en-US" dirty="0" err="1"/>
              <a:t>kDa</a:t>
            </a:r>
            <a:endParaRPr lang="en-US" dirty="0"/>
          </a:p>
        </p:txBody>
      </p:sp>
    </p:spTree>
    <p:extLst>
      <p:ext uri="{BB962C8B-B14F-4D97-AF65-F5344CB8AC3E}">
        <p14:creationId xmlns:p14="http://schemas.microsoft.com/office/powerpoint/2010/main" val="172107209"/>
      </p:ext>
    </p:extLst>
  </p:cSld>
  <p:clrMapOvr>
    <a:masterClrMapping/>
  </p:clrMapOvr>
</p:sld>
</file>

<file path=ppt/theme/theme1.xml><?xml version="1.0" encoding="utf-8"?>
<a:theme xmlns:a="http://schemas.openxmlformats.org/drawingml/2006/main" name="Metropolitan">
  <a:themeElements>
    <a:clrScheme name="Custom 6">
      <a:dk1>
        <a:srgbClr val="FFFEEB"/>
      </a:dk1>
      <a:lt1>
        <a:srgbClr val="444D26"/>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1376</TotalTime>
  <Words>3792</Words>
  <Application>Microsoft Office PowerPoint</Application>
  <PresentationFormat>Widescreen</PresentationFormat>
  <Paragraphs>218</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Century Gothic</vt:lpstr>
      <vt:lpstr>Wingdings</vt:lpstr>
      <vt:lpstr>Metropolitan</vt:lpstr>
      <vt:lpstr>Investigating the Possibility of Specialized Ribosomes in Francisella tularensis</vt:lpstr>
      <vt:lpstr>Francisella tularensis</vt:lpstr>
      <vt:lpstr>Prokaryotic Ribosomes</vt:lpstr>
      <vt:lpstr>Specialized Ribosomes</vt:lpstr>
      <vt:lpstr>PowerPoint Presentation</vt:lpstr>
      <vt:lpstr>Do ribosomes with different bS21 proteins translate different mRNAs?</vt:lpstr>
      <vt:lpstr>Experimental Questions</vt:lpstr>
      <vt:lpstr>Necessary steps to investigate ribosome composition</vt:lpstr>
      <vt:lpstr>Results</vt:lpstr>
      <vt:lpstr>Next Steps</vt:lpstr>
      <vt:lpstr>Experimental Questions</vt:lpstr>
      <vt:lpstr>Chromatin Immunoprecipitation (ChIP)</vt:lpstr>
      <vt:lpstr>ChIPPAR (ChIP in presence or absence of rifampicin)</vt:lpstr>
      <vt:lpstr>Experimental Design</vt:lpstr>
      <vt:lpstr>Hypothesis for ChIP experiment with bS21-2-VSVG</vt:lpstr>
      <vt:lpstr>Necessary steps to develop ChIPPAR tool</vt:lpstr>
      <vt:lpstr>Sonication Optimization</vt:lpstr>
      <vt:lpstr>qPCR Primer Optimization</vt:lpstr>
      <vt:lpstr>Validation of ChIP using PmrA</vt:lpstr>
      <vt:lpstr>Experiment Results</vt:lpstr>
      <vt:lpstr>Next Steps</vt:lpstr>
      <vt:lpstr>Acknowledgements</vt:lpstr>
      <vt:lpstr>Questions?</vt:lpstr>
      <vt:lpstr>Ribosome Purification</vt:lpstr>
      <vt:lpstr>Cloning the Plasmid</vt:lpstr>
      <vt:lpstr>Specialized Ribosomes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Specialized Ribosomes in Francisella tularensis</dc:title>
  <dc:creator>Hannah Trautmann</dc:creator>
  <cp:lastModifiedBy>Hannah Trautmann</cp:lastModifiedBy>
  <cp:revision>240</cp:revision>
  <cp:lastPrinted>2019-01-31T23:04:44Z</cp:lastPrinted>
  <dcterms:created xsi:type="dcterms:W3CDTF">2019-01-17T21:15:17Z</dcterms:created>
  <dcterms:modified xsi:type="dcterms:W3CDTF">2019-02-01T16:37:36Z</dcterms:modified>
</cp:coreProperties>
</file>