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77" r:id="rId3"/>
    <p:sldId id="280" r:id="rId4"/>
    <p:sldId id="469" r:id="rId5"/>
    <p:sldId id="260" r:id="rId6"/>
    <p:sldId id="262" r:id="rId7"/>
    <p:sldId id="472" r:id="rId8"/>
    <p:sldId id="271" r:id="rId9"/>
    <p:sldId id="477" r:id="rId10"/>
    <p:sldId id="473" r:id="rId11"/>
    <p:sldId id="279" r:id="rId12"/>
    <p:sldId id="471" r:id="rId13"/>
    <p:sldId id="259" r:id="rId14"/>
    <p:sldId id="275" r:id="rId15"/>
    <p:sldId id="261" r:id="rId16"/>
    <p:sldId id="475" r:id="rId17"/>
    <p:sldId id="263" r:id="rId18"/>
    <p:sldId id="273" r:id="rId19"/>
    <p:sldId id="480" r:id="rId20"/>
    <p:sldId id="476" r:id="rId21"/>
    <p:sldId id="478" r:id="rId22"/>
    <p:sldId id="479" r:id="rId23"/>
    <p:sldId id="274" r:id="rId24"/>
    <p:sldId id="278" r:id="rId25"/>
    <p:sldId id="25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40C08"/>
    <a:srgbClr val="00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773" autoAdjust="0"/>
  </p:normalViewPr>
  <p:slideViewPr>
    <p:cSldViewPr snapToGrid="0">
      <p:cViewPr varScale="1">
        <p:scale>
          <a:sx n="55" d="100"/>
          <a:sy n="55" d="100"/>
        </p:scale>
        <p:origin x="1096"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608"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24249438165203"/>
          <c:y val="0.155555555555556"/>
          <c:w val="0.83764643828804708"/>
          <c:h val="0.59708552055993003"/>
        </c:manualLayout>
      </c:layout>
      <c:barChart>
        <c:barDir val="col"/>
        <c:grouping val="clustered"/>
        <c:varyColors val="0"/>
        <c:ser>
          <c:idx val="1"/>
          <c:order val="0"/>
          <c:tx>
            <c:strRef>
              <c:f>'Sheet1 (2)'!$U$5</c:f>
              <c:strCache>
                <c:ptCount val="1"/>
                <c:pt idx="0">
                  <c:v> -rif</c:v>
                </c:pt>
              </c:strCache>
            </c:strRef>
          </c:tx>
          <c:spPr>
            <a:solidFill>
              <a:srgbClr val="4472C4"/>
            </a:solidFill>
          </c:spPr>
          <c:invertIfNegative val="0"/>
          <c:errBars>
            <c:errBarType val="both"/>
            <c:errValType val="cust"/>
            <c:noEndCap val="0"/>
            <c:plus>
              <c:numRef>
                <c:f>('Sheet1 (2)'!$X$5,'Sheet1 (2)'!$Z$5)</c:f>
                <c:numCache>
                  <c:formatCode>General</c:formatCode>
                  <c:ptCount val="2"/>
                  <c:pt idx="0">
                    <c:v>0.39847924365501775</c:v>
                  </c:pt>
                  <c:pt idx="1">
                    <c:v>0.54932702410329015</c:v>
                  </c:pt>
                </c:numCache>
              </c:numRef>
            </c:plus>
            <c:minus>
              <c:numRef>
                <c:f>('Sheet1 (2)'!$Y$5,'Sheet1 (2)'!$AA$5)</c:f>
                <c:numCache>
                  <c:formatCode>General</c:formatCode>
                  <c:ptCount val="2"/>
                  <c:pt idx="0">
                    <c:v>0.28493754588274467</c:v>
                  </c:pt>
                  <c:pt idx="1">
                    <c:v>0.3545584731675524</c:v>
                  </c:pt>
                </c:numCache>
              </c:numRef>
            </c:minus>
          </c:errBars>
          <c:cat>
            <c:strRef>
              <c:f>'Sheet1 (2)'!$V$3:$W$3</c:f>
              <c:strCache>
                <c:ptCount val="2"/>
                <c:pt idx="0">
                  <c:v>FTL_1364</c:v>
                </c:pt>
                <c:pt idx="1">
                  <c:v>23s rRNA</c:v>
                </c:pt>
              </c:strCache>
            </c:strRef>
          </c:cat>
          <c:val>
            <c:numRef>
              <c:f>'Sheet1 (2)'!$V$5:$W$5</c:f>
              <c:numCache>
                <c:formatCode>0.00</c:formatCode>
                <c:ptCount val="2"/>
                <c:pt idx="0">
                  <c:v>1</c:v>
                </c:pt>
                <c:pt idx="1">
                  <c:v>1</c:v>
                </c:pt>
              </c:numCache>
            </c:numRef>
          </c:val>
          <c:extLst>
            <c:ext xmlns:c16="http://schemas.microsoft.com/office/drawing/2014/chart" uri="{C3380CC4-5D6E-409C-BE32-E72D297353CC}">
              <c16:uniqueId val="{00000000-64F6-4184-85D1-22C81A131238}"/>
            </c:ext>
          </c:extLst>
        </c:ser>
        <c:ser>
          <c:idx val="0"/>
          <c:order val="1"/>
          <c:tx>
            <c:strRef>
              <c:f>'Sheet1 (2)'!$U$4</c:f>
              <c:strCache>
                <c:ptCount val="1"/>
                <c:pt idx="0">
                  <c:v> +rif</c:v>
                </c:pt>
              </c:strCache>
            </c:strRef>
          </c:tx>
          <c:spPr>
            <a:solidFill>
              <a:srgbClr val="C40C08"/>
            </a:solidFill>
          </c:spPr>
          <c:invertIfNegative val="0"/>
          <c:errBars>
            <c:errBarType val="both"/>
            <c:errValType val="cust"/>
            <c:noEndCap val="0"/>
            <c:plus>
              <c:numRef>
                <c:f>('Sheet1 (2)'!$X$4,'Sheet1 (2)'!$Z$4)</c:f>
                <c:numCache>
                  <c:formatCode>General</c:formatCode>
                  <c:ptCount val="2"/>
                  <c:pt idx="0">
                    <c:v>0.65656596244260901</c:v>
                  </c:pt>
                  <c:pt idx="1">
                    <c:v>0.17397742637074931</c:v>
                  </c:pt>
                </c:numCache>
              </c:numRef>
            </c:plus>
            <c:minus>
              <c:numRef>
                <c:f>('Sheet1 (2)'!$Y$4,'Sheet1 (2)'!$AA$4)</c:f>
                <c:numCache>
                  <c:formatCode>General</c:formatCode>
                  <c:ptCount val="2"/>
                  <c:pt idx="0">
                    <c:v>0.39564896958590157</c:v>
                  </c:pt>
                  <c:pt idx="1">
                    <c:v>0.11145788016755076</c:v>
                  </c:pt>
                </c:numCache>
              </c:numRef>
            </c:minus>
          </c:errBars>
          <c:cat>
            <c:strRef>
              <c:f>'Sheet1 (2)'!$V$3:$W$3</c:f>
              <c:strCache>
                <c:ptCount val="2"/>
                <c:pt idx="0">
                  <c:v>FTL_1364</c:v>
                </c:pt>
                <c:pt idx="1">
                  <c:v>23s rRNA</c:v>
                </c:pt>
              </c:strCache>
            </c:strRef>
          </c:cat>
          <c:val>
            <c:numRef>
              <c:f>'Sheet1 (2)'!$V$4:$W$4</c:f>
              <c:numCache>
                <c:formatCode>0.00</c:formatCode>
                <c:ptCount val="2"/>
                <c:pt idx="0">
                  <c:v>0.99560263845389496</c:v>
                </c:pt>
                <c:pt idx="1">
                  <c:v>0.31016148257483317</c:v>
                </c:pt>
              </c:numCache>
            </c:numRef>
          </c:val>
          <c:extLst>
            <c:ext xmlns:c16="http://schemas.microsoft.com/office/drawing/2014/chart" uri="{C3380CC4-5D6E-409C-BE32-E72D297353CC}">
              <c16:uniqueId val="{00000001-64F6-4184-85D1-22C81A131238}"/>
            </c:ext>
          </c:extLst>
        </c:ser>
        <c:dLbls>
          <c:showLegendKey val="0"/>
          <c:showVal val="0"/>
          <c:showCatName val="0"/>
          <c:showSerName val="0"/>
          <c:showPercent val="0"/>
          <c:showBubbleSize val="0"/>
        </c:dLbls>
        <c:gapWidth val="150"/>
        <c:axId val="2094739912"/>
        <c:axId val="2094742824"/>
      </c:barChart>
      <c:catAx>
        <c:axId val="2094739912"/>
        <c:scaling>
          <c:orientation val="minMax"/>
        </c:scaling>
        <c:delete val="0"/>
        <c:axPos val="b"/>
        <c:numFmt formatCode="General" sourceLinked="0"/>
        <c:majorTickMark val="out"/>
        <c:minorTickMark val="none"/>
        <c:tickLblPos val="nextTo"/>
        <c:crossAx val="2094742824"/>
        <c:crosses val="autoZero"/>
        <c:auto val="1"/>
        <c:lblAlgn val="ctr"/>
        <c:lblOffset val="100"/>
        <c:noMultiLvlLbl val="0"/>
      </c:catAx>
      <c:valAx>
        <c:axId val="2094742824"/>
        <c:scaling>
          <c:orientation val="minMax"/>
          <c:min val="0"/>
        </c:scaling>
        <c:delete val="0"/>
        <c:axPos val="l"/>
        <c:majorGridlines/>
        <c:title>
          <c:tx>
            <c:rich>
              <a:bodyPr/>
              <a:lstStyle/>
              <a:p>
                <a:pPr>
                  <a:defRPr/>
                </a:pPr>
                <a:r>
                  <a:rPr lang="en-US" dirty="0"/>
                  <a:t>bS21-2</a:t>
                </a:r>
                <a:r>
                  <a:rPr lang="en-US" baseline="0" dirty="0"/>
                  <a:t> Fold Enrichment</a:t>
                </a:r>
                <a:endParaRPr lang="en-US" dirty="0"/>
              </a:p>
            </c:rich>
          </c:tx>
          <c:layout>
            <c:manualLayout>
              <c:xMode val="edge"/>
              <c:yMode val="edge"/>
              <c:x val="0"/>
              <c:y val="0.10087823755669313"/>
            </c:manualLayout>
          </c:layout>
          <c:overlay val="0"/>
        </c:title>
        <c:numFmt formatCode="0" sourceLinked="0"/>
        <c:majorTickMark val="out"/>
        <c:minorTickMark val="none"/>
        <c:tickLblPos val="nextTo"/>
        <c:crossAx val="2094739912"/>
        <c:crosses val="autoZero"/>
        <c:crossBetween val="between"/>
        <c:majorUnit val="1"/>
      </c:valAx>
    </c:plotArea>
    <c:legend>
      <c:legendPos val="b"/>
      <c:overlay val="0"/>
    </c:legend>
    <c:plotVisOnly val="1"/>
    <c:dispBlanksAs val="gap"/>
    <c:showDLblsOverMax val="0"/>
  </c:chart>
  <c:txPr>
    <a:bodyPr/>
    <a:lstStyle/>
    <a:p>
      <a:pPr>
        <a:defRPr sz="24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72DA0-AA80-4B11-98B4-BB5A4CF9D68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25789F1-F45D-4818-AF1B-EC33D74A3CB1}">
      <dgm:prSet phldrT="[Text]" custT="1"/>
      <dgm:spPr>
        <a:solidFill>
          <a:schemeClr val="accent5">
            <a:lumMod val="50000"/>
          </a:schemeClr>
        </a:solidFill>
      </dgm:spPr>
      <dgm:t>
        <a:bodyPr/>
        <a:lstStyle/>
        <a:p>
          <a:r>
            <a:rPr lang="en-US" sz="2800" dirty="0"/>
            <a:t>67 Proteins</a:t>
          </a:r>
        </a:p>
      </dgm:t>
    </dgm:pt>
    <dgm:pt modelId="{FF43E307-B25C-46C7-8AF2-BE665680363A}" type="parTrans" cxnId="{19621F7F-66FA-4DC9-BF83-177B0CDDD7AB}">
      <dgm:prSet/>
      <dgm:spPr/>
      <dgm:t>
        <a:bodyPr/>
        <a:lstStyle/>
        <a:p>
          <a:endParaRPr lang="en-US" sz="2800"/>
        </a:p>
      </dgm:t>
    </dgm:pt>
    <dgm:pt modelId="{EC0077F0-F923-461D-A39E-F84A8FD6163D}" type="sibTrans" cxnId="{19621F7F-66FA-4DC9-BF83-177B0CDDD7AB}">
      <dgm:prSet/>
      <dgm:spPr/>
      <dgm:t>
        <a:bodyPr/>
        <a:lstStyle/>
        <a:p>
          <a:endParaRPr lang="en-US" sz="2800"/>
        </a:p>
      </dgm:t>
    </dgm:pt>
    <dgm:pt modelId="{0B4147C4-7395-4AAB-BA03-BAA4EABD8335}">
      <dgm:prSet phldrT="[Text]" custT="1"/>
      <dgm:spPr>
        <a:solidFill>
          <a:schemeClr val="accent5">
            <a:lumMod val="75000"/>
          </a:schemeClr>
        </a:solidFill>
      </dgm:spPr>
      <dgm:t>
        <a:bodyPr/>
        <a:lstStyle/>
        <a:p>
          <a:r>
            <a:rPr lang="en-US" sz="2800" dirty="0"/>
            <a:t>52 ribosome proteins</a:t>
          </a:r>
        </a:p>
      </dgm:t>
    </dgm:pt>
    <dgm:pt modelId="{70FA60C5-09C4-471D-A061-CF2A40A33DCD}" type="parTrans" cxnId="{1DDC26D8-B216-4D61-89E8-BF5F6DE4F434}">
      <dgm:prSet/>
      <dgm:spPr/>
      <dgm:t>
        <a:bodyPr/>
        <a:lstStyle/>
        <a:p>
          <a:endParaRPr lang="en-US" sz="2800"/>
        </a:p>
      </dgm:t>
    </dgm:pt>
    <dgm:pt modelId="{2606DEBB-5E49-4228-BFAE-348099F6E975}" type="sibTrans" cxnId="{1DDC26D8-B216-4D61-89E8-BF5F6DE4F434}">
      <dgm:prSet/>
      <dgm:spPr/>
      <dgm:t>
        <a:bodyPr/>
        <a:lstStyle/>
        <a:p>
          <a:endParaRPr lang="en-US" sz="2800"/>
        </a:p>
      </dgm:t>
    </dgm:pt>
    <dgm:pt modelId="{A486C35A-A5C6-410D-94AA-C1DE14CC514C}">
      <dgm:prSet phldrT="[Text]" custT="1"/>
      <dgm:spPr>
        <a:solidFill>
          <a:schemeClr val="accent5">
            <a:lumMod val="75000"/>
          </a:schemeClr>
        </a:solidFill>
      </dgm:spPr>
      <dgm:t>
        <a:bodyPr/>
        <a:lstStyle/>
        <a:p>
          <a:r>
            <a:rPr lang="en-US" sz="2800" dirty="0"/>
            <a:t>4 ribosome-associated proteins</a:t>
          </a:r>
        </a:p>
      </dgm:t>
    </dgm:pt>
    <dgm:pt modelId="{A7E92FB5-625D-4DD6-8DDD-0EAF22A9B617}" type="parTrans" cxnId="{C910DD16-3453-4F66-84BD-568159B51542}">
      <dgm:prSet/>
      <dgm:spPr/>
      <dgm:t>
        <a:bodyPr/>
        <a:lstStyle/>
        <a:p>
          <a:endParaRPr lang="en-US" sz="2800"/>
        </a:p>
      </dgm:t>
    </dgm:pt>
    <dgm:pt modelId="{0FD04D44-4566-4339-809A-6D600993B98F}" type="sibTrans" cxnId="{C910DD16-3453-4F66-84BD-568159B51542}">
      <dgm:prSet/>
      <dgm:spPr/>
      <dgm:t>
        <a:bodyPr/>
        <a:lstStyle/>
        <a:p>
          <a:endParaRPr lang="en-US" sz="2800"/>
        </a:p>
      </dgm:t>
    </dgm:pt>
    <dgm:pt modelId="{076812EF-CE42-479F-BDD1-768F287E9AA6}">
      <dgm:prSet phldrT="[Text]" custT="1"/>
      <dgm:spPr>
        <a:solidFill>
          <a:schemeClr val="accent5">
            <a:lumMod val="75000"/>
          </a:schemeClr>
        </a:solidFill>
      </dgm:spPr>
      <dgm:t>
        <a:bodyPr/>
        <a:lstStyle/>
        <a:p>
          <a:r>
            <a:rPr lang="en-US" sz="2800" dirty="0"/>
            <a:t>11 others</a:t>
          </a:r>
        </a:p>
      </dgm:t>
    </dgm:pt>
    <dgm:pt modelId="{CD02AA09-0F60-4961-9AC1-B0907987A439}" type="parTrans" cxnId="{02A033C7-7572-417C-A7C2-3C51FBE7965C}">
      <dgm:prSet/>
      <dgm:spPr/>
      <dgm:t>
        <a:bodyPr/>
        <a:lstStyle/>
        <a:p>
          <a:endParaRPr lang="en-US" sz="2800"/>
        </a:p>
      </dgm:t>
    </dgm:pt>
    <dgm:pt modelId="{34A1A898-7E30-4B5E-A1AC-8F80C2E67E16}" type="sibTrans" cxnId="{02A033C7-7572-417C-A7C2-3C51FBE7965C}">
      <dgm:prSet/>
      <dgm:spPr/>
      <dgm:t>
        <a:bodyPr/>
        <a:lstStyle/>
        <a:p>
          <a:endParaRPr lang="en-US" sz="2800"/>
        </a:p>
      </dgm:t>
    </dgm:pt>
    <dgm:pt modelId="{BF7405F1-DE7C-4DFE-BA6F-F807D3EA7F5B}">
      <dgm:prSet custT="1"/>
      <dgm:spPr>
        <a:solidFill>
          <a:schemeClr val="accent5"/>
        </a:solidFill>
      </dgm:spPr>
      <dgm:t>
        <a:bodyPr/>
        <a:lstStyle/>
        <a:p>
          <a:r>
            <a:rPr lang="en-US" sz="2800" dirty="0"/>
            <a:t>10 highly abundant in cell</a:t>
          </a:r>
        </a:p>
      </dgm:t>
    </dgm:pt>
    <dgm:pt modelId="{94E5E511-4293-4336-8BBB-BE3F8F8EB375}" type="parTrans" cxnId="{5DB35E51-5873-4ABB-B4F4-FF5A1AE8F393}">
      <dgm:prSet/>
      <dgm:spPr/>
      <dgm:t>
        <a:bodyPr/>
        <a:lstStyle/>
        <a:p>
          <a:endParaRPr lang="en-US" sz="2800"/>
        </a:p>
      </dgm:t>
    </dgm:pt>
    <dgm:pt modelId="{0816C121-6EBC-4664-A878-E54DBFB3CA24}" type="sibTrans" cxnId="{5DB35E51-5873-4ABB-B4F4-FF5A1AE8F393}">
      <dgm:prSet/>
      <dgm:spPr/>
      <dgm:t>
        <a:bodyPr/>
        <a:lstStyle/>
        <a:p>
          <a:endParaRPr lang="en-US" sz="2800"/>
        </a:p>
      </dgm:t>
    </dgm:pt>
    <dgm:pt modelId="{6B119BCF-7DBC-49D5-9F47-5A49B32A9CF5}" type="asst">
      <dgm:prSet custT="1"/>
      <dgm:spPr>
        <a:solidFill>
          <a:schemeClr val="accent5"/>
        </a:solidFill>
      </dgm:spPr>
      <dgm:t>
        <a:bodyPr/>
        <a:lstStyle/>
        <a:p>
          <a:r>
            <a:rPr lang="en-US" sz="2800" dirty="0" err="1"/>
            <a:t>nuoB</a:t>
          </a:r>
          <a:r>
            <a:rPr lang="en-US" sz="2800" dirty="0"/>
            <a:t>?</a:t>
          </a:r>
        </a:p>
      </dgm:t>
    </dgm:pt>
    <dgm:pt modelId="{456734C7-D725-45AF-BFF3-7C017D7C399D}" type="parTrans" cxnId="{06C2021D-871C-4FD1-A5A0-C9D4FB3967D3}">
      <dgm:prSet/>
      <dgm:spPr/>
      <dgm:t>
        <a:bodyPr/>
        <a:lstStyle/>
        <a:p>
          <a:endParaRPr lang="en-US" sz="2800"/>
        </a:p>
      </dgm:t>
    </dgm:pt>
    <dgm:pt modelId="{D725CBA6-D892-40A1-A919-EFB151110F03}" type="sibTrans" cxnId="{06C2021D-871C-4FD1-A5A0-C9D4FB3967D3}">
      <dgm:prSet/>
      <dgm:spPr/>
      <dgm:t>
        <a:bodyPr/>
        <a:lstStyle/>
        <a:p>
          <a:endParaRPr lang="en-US" sz="2800"/>
        </a:p>
      </dgm:t>
    </dgm:pt>
    <dgm:pt modelId="{1E0E01E9-E667-41B2-B2B2-6002C8AC3956}" type="pres">
      <dgm:prSet presAssocID="{46472DA0-AA80-4B11-98B4-BB5A4CF9D68D}" presName="hierChild1" presStyleCnt="0">
        <dgm:presLayoutVars>
          <dgm:orgChart val="1"/>
          <dgm:chPref val="1"/>
          <dgm:dir/>
          <dgm:animOne val="branch"/>
          <dgm:animLvl val="lvl"/>
          <dgm:resizeHandles/>
        </dgm:presLayoutVars>
      </dgm:prSet>
      <dgm:spPr/>
    </dgm:pt>
    <dgm:pt modelId="{F2B5E447-116B-4CD1-B0C5-3ACE579328C2}" type="pres">
      <dgm:prSet presAssocID="{125789F1-F45D-4818-AF1B-EC33D74A3CB1}" presName="hierRoot1" presStyleCnt="0">
        <dgm:presLayoutVars>
          <dgm:hierBranch val="init"/>
        </dgm:presLayoutVars>
      </dgm:prSet>
      <dgm:spPr/>
    </dgm:pt>
    <dgm:pt modelId="{7F1D2EBD-A1F1-4E18-88F9-8F142CF3DB5E}" type="pres">
      <dgm:prSet presAssocID="{125789F1-F45D-4818-AF1B-EC33D74A3CB1}" presName="rootComposite1" presStyleCnt="0"/>
      <dgm:spPr/>
    </dgm:pt>
    <dgm:pt modelId="{3FBE2C3A-BB04-4C3F-9871-A6BC87EF0D9D}" type="pres">
      <dgm:prSet presAssocID="{125789F1-F45D-4818-AF1B-EC33D74A3CB1}" presName="rootText1" presStyleLbl="node0" presStyleIdx="0" presStyleCnt="1" custScaleY="137959">
        <dgm:presLayoutVars>
          <dgm:chPref val="3"/>
        </dgm:presLayoutVars>
      </dgm:prSet>
      <dgm:spPr/>
    </dgm:pt>
    <dgm:pt modelId="{2B862657-F19C-484D-83D8-4D7FDA4431AE}" type="pres">
      <dgm:prSet presAssocID="{125789F1-F45D-4818-AF1B-EC33D74A3CB1}" presName="rootConnector1" presStyleLbl="node1" presStyleIdx="0" presStyleCnt="0"/>
      <dgm:spPr/>
    </dgm:pt>
    <dgm:pt modelId="{2EC38F22-7554-413D-AC58-1EF82CA70077}" type="pres">
      <dgm:prSet presAssocID="{125789F1-F45D-4818-AF1B-EC33D74A3CB1}" presName="hierChild2" presStyleCnt="0"/>
      <dgm:spPr/>
    </dgm:pt>
    <dgm:pt modelId="{11A60C15-0F9F-4B66-9FD0-9A00A260ACFF}" type="pres">
      <dgm:prSet presAssocID="{70FA60C5-09C4-471D-A061-CF2A40A33DCD}" presName="Name37" presStyleLbl="parChTrans1D2" presStyleIdx="0" presStyleCnt="3"/>
      <dgm:spPr/>
    </dgm:pt>
    <dgm:pt modelId="{4B22B97A-EFA8-4709-8F9D-73CCB620791D}" type="pres">
      <dgm:prSet presAssocID="{0B4147C4-7395-4AAB-BA03-BAA4EABD8335}" presName="hierRoot2" presStyleCnt="0">
        <dgm:presLayoutVars>
          <dgm:hierBranch val="init"/>
        </dgm:presLayoutVars>
      </dgm:prSet>
      <dgm:spPr/>
    </dgm:pt>
    <dgm:pt modelId="{4629FCF2-7FE2-46FA-A07F-6AE0EFBECECE}" type="pres">
      <dgm:prSet presAssocID="{0B4147C4-7395-4AAB-BA03-BAA4EABD8335}" presName="rootComposite" presStyleCnt="0"/>
      <dgm:spPr/>
    </dgm:pt>
    <dgm:pt modelId="{F936B4C1-CF51-43F1-A7A3-4F8B89964657}" type="pres">
      <dgm:prSet presAssocID="{0B4147C4-7395-4AAB-BA03-BAA4EABD8335}" presName="rootText" presStyleLbl="node2" presStyleIdx="0" presStyleCnt="3" custScaleX="126490" custScaleY="162712">
        <dgm:presLayoutVars>
          <dgm:chPref val="3"/>
        </dgm:presLayoutVars>
      </dgm:prSet>
      <dgm:spPr/>
    </dgm:pt>
    <dgm:pt modelId="{E29AEB6B-3E29-4FB0-8CA0-580D62250F9C}" type="pres">
      <dgm:prSet presAssocID="{0B4147C4-7395-4AAB-BA03-BAA4EABD8335}" presName="rootConnector" presStyleLbl="node2" presStyleIdx="0" presStyleCnt="3"/>
      <dgm:spPr/>
    </dgm:pt>
    <dgm:pt modelId="{DB58E0B9-79B9-40CC-90B1-84B674304823}" type="pres">
      <dgm:prSet presAssocID="{0B4147C4-7395-4AAB-BA03-BAA4EABD8335}" presName="hierChild4" presStyleCnt="0"/>
      <dgm:spPr/>
    </dgm:pt>
    <dgm:pt modelId="{8CB3B81E-0716-48EA-9DEE-610D47AD4354}" type="pres">
      <dgm:prSet presAssocID="{0B4147C4-7395-4AAB-BA03-BAA4EABD8335}" presName="hierChild5" presStyleCnt="0"/>
      <dgm:spPr/>
    </dgm:pt>
    <dgm:pt modelId="{8C493109-30BE-468D-97D6-2E95FDC51B40}" type="pres">
      <dgm:prSet presAssocID="{A7E92FB5-625D-4DD6-8DDD-0EAF22A9B617}" presName="Name37" presStyleLbl="parChTrans1D2" presStyleIdx="1" presStyleCnt="3"/>
      <dgm:spPr/>
    </dgm:pt>
    <dgm:pt modelId="{42106D30-7C19-4297-A99B-723F72D7D85E}" type="pres">
      <dgm:prSet presAssocID="{A486C35A-A5C6-410D-94AA-C1DE14CC514C}" presName="hierRoot2" presStyleCnt="0">
        <dgm:presLayoutVars>
          <dgm:hierBranch val="init"/>
        </dgm:presLayoutVars>
      </dgm:prSet>
      <dgm:spPr/>
    </dgm:pt>
    <dgm:pt modelId="{E8434ADC-200B-4513-A1CF-0EC2EF4A884F}" type="pres">
      <dgm:prSet presAssocID="{A486C35A-A5C6-410D-94AA-C1DE14CC514C}" presName="rootComposite" presStyleCnt="0"/>
      <dgm:spPr/>
    </dgm:pt>
    <dgm:pt modelId="{302077F5-882E-488D-B82F-AC3455E7DAB5}" type="pres">
      <dgm:prSet presAssocID="{A486C35A-A5C6-410D-94AA-C1DE14CC514C}" presName="rootText" presStyleLbl="node2" presStyleIdx="1" presStyleCnt="3" custScaleX="131047" custScaleY="159889" custLinFactNeighborX="2118" custLinFactNeighborY="6761">
        <dgm:presLayoutVars>
          <dgm:chPref val="3"/>
        </dgm:presLayoutVars>
      </dgm:prSet>
      <dgm:spPr/>
    </dgm:pt>
    <dgm:pt modelId="{EF1789B6-4DF8-4B7D-83C2-8FDF0AC708A1}" type="pres">
      <dgm:prSet presAssocID="{A486C35A-A5C6-410D-94AA-C1DE14CC514C}" presName="rootConnector" presStyleLbl="node2" presStyleIdx="1" presStyleCnt="3"/>
      <dgm:spPr/>
    </dgm:pt>
    <dgm:pt modelId="{D353E345-9CE1-4C70-8132-8C90051210FE}" type="pres">
      <dgm:prSet presAssocID="{A486C35A-A5C6-410D-94AA-C1DE14CC514C}" presName="hierChild4" presStyleCnt="0"/>
      <dgm:spPr/>
    </dgm:pt>
    <dgm:pt modelId="{8BB2A722-1E13-4CFE-8694-6F1AF4A8F027}" type="pres">
      <dgm:prSet presAssocID="{A486C35A-A5C6-410D-94AA-C1DE14CC514C}" presName="hierChild5" presStyleCnt="0"/>
      <dgm:spPr/>
    </dgm:pt>
    <dgm:pt modelId="{6D48FBAF-AD72-4A53-B8D2-102624A8394B}" type="pres">
      <dgm:prSet presAssocID="{CD02AA09-0F60-4961-9AC1-B0907987A439}" presName="Name37" presStyleLbl="parChTrans1D2" presStyleIdx="2" presStyleCnt="3"/>
      <dgm:spPr/>
    </dgm:pt>
    <dgm:pt modelId="{1FFD4DFD-7A49-413C-95E1-098E709BC048}" type="pres">
      <dgm:prSet presAssocID="{076812EF-CE42-479F-BDD1-768F287E9AA6}" presName="hierRoot2" presStyleCnt="0">
        <dgm:presLayoutVars>
          <dgm:hierBranch val="init"/>
        </dgm:presLayoutVars>
      </dgm:prSet>
      <dgm:spPr/>
    </dgm:pt>
    <dgm:pt modelId="{9CDE4F95-EB94-4ECD-84D5-619386414B6D}" type="pres">
      <dgm:prSet presAssocID="{076812EF-CE42-479F-BDD1-768F287E9AA6}" presName="rootComposite" presStyleCnt="0"/>
      <dgm:spPr/>
    </dgm:pt>
    <dgm:pt modelId="{A170FA3F-109E-4C31-BFB8-A12346DD70AB}" type="pres">
      <dgm:prSet presAssocID="{076812EF-CE42-479F-BDD1-768F287E9AA6}" presName="rootText" presStyleLbl="node2" presStyleIdx="2" presStyleCnt="3" custScaleX="119566" custScaleY="156723" custLinFactNeighborY="4533">
        <dgm:presLayoutVars>
          <dgm:chPref val="3"/>
        </dgm:presLayoutVars>
      </dgm:prSet>
      <dgm:spPr/>
    </dgm:pt>
    <dgm:pt modelId="{45E60270-27C0-4177-93E1-4C1BD114FD01}" type="pres">
      <dgm:prSet presAssocID="{076812EF-CE42-479F-BDD1-768F287E9AA6}" presName="rootConnector" presStyleLbl="node2" presStyleIdx="2" presStyleCnt="3"/>
      <dgm:spPr/>
    </dgm:pt>
    <dgm:pt modelId="{349A174C-7BEF-40D1-9FA9-C80DB37C7D21}" type="pres">
      <dgm:prSet presAssocID="{076812EF-CE42-479F-BDD1-768F287E9AA6}" presName="hierChild4" presStyleCnt="0"/>
      <dgm:spPr/>
    </dgm:pt>
    <dgm:pt modelId="{2C9972C1-8E69-4DEB-8883-550DDDE0D8B5}" type="pres">
      <dgm:prSet presAssocID="{94E5E511-4293-4336-8BBB-BE3F8F8EB375}" presName="Name37" presStyleLbl="parChTrans1D3" presStyleIdx="0" presStyleCnt="2"/>
      <dgm:spPr/>
    </dgm:pt>
    <dgm:pt modelId="{8B60937B-79A6-47C3-92ED-8F5F4CBCD5F4}" type="pres">
      <dgm:prSet presAssocID="{BF7405F1-DE7C-4DFE-BA6F-F807D3EA7F5B}" presName="hierRoot2" presStyleCnt="0">
        <dgm:presLayoutVars>
          <dgm:hierBranch val="init"/>
        </dgm:presLayoutVars>
      </dgm:prSet>
      <dgm:spPr/>
    </dgm:pt>
    <dgm:pt modelId="{5232FB54-4305-4441-890B-03CC8B09E7CA}" type="pres">
      <dgm:prSet presAssocID="{BF7405F1-DE7C-4DFE-BA6F-F807D3EA7F5B}" presName="rootComposite" presStyleCnt="0"/>
      <dgm:spPr/>
    </dgm:pt>
    <dgm:pt modelId="{0D59D510-3B64-4BF4-AFD3-5CBFE8BEA79A}" type="pres">
      <dgm:prSet presAssocID="{BF7405F1-DE7C-4DFE-BA6F-F807D3EA7F5B}" presName="rootText" presStyleLbl="node3" presStyleIdx="0" presStyleCnt="1" custScaleX="106838" custScaleY="159800" custLinFactY="-77678" custLinFactNeighborX="16356" custLinFactNeighborY="-100000">
        <dgm:presLayoutVars>
          <dgm:chPref val="3"/>
        </dgm:presLayoutVars>
      </dgm:prSet>
      <dgm:spPr/>
    </dgm:pt>
    <dgm:pt modelId="{A1552A90-672E-40A2-85E4-6C84A2901126}" type="pres">
      <dgm:prSet presAssocID="{BF7405F1-DE7C-4DFE-BA6F-F807D3EA7F5B}" presName="rootConnector" presStyleLbl="node3" presStyleIdx="0" presStyleCnt="1"/>
      <dgm:spPr/>
    </dgm:pt>
    <dgm:pt modelId="{81EA578F-AF94-4A05-85AA-8787EDA62463}" type="pres">
      <dgm:prSet presAssocID="{BF7405F1-DE7C-4DFE-BA6F-F807D3EA7F5B}" presName="hierChild4" presStyleCnt="0"/>
      <dgm:spPr/>
    </dgm:pt>
    <dgm:pt modelId="{9194C5A9-4367-4779-BC63-3A1D76F15DF6}" type="pres">
      <dgm:prSet presAssocID="{BF7405F1-DE7C-4DFE-BA6F-F807D3EA7F5B}" presName="hierChild5" presStyleCnt="0"/>
      <dgm:spPr/>
    </dgm:pt>
    <dgm:pt modelId="{0AE5BA45-461B-485F-AF23-CBF59564C8B3}" type="pres">
      <dgm:prSet presAssocID="{076812EF-CE42-479F-BDD1-768F287E9AA6}" presName="hierChild5" presStyleCnt="0"/>
      <dgm:spPr/>
    </dgm:pt>
    <dgm:pt modelId="{CC711B35-3B5A-4349-AB2C-B3AA0E7BB83A}" type="pres">
      <dgm:prSet presAssocID="{456734C7-D725-45AF-BFF3-7C017D7C399D}" presName="Name111" presStyleLbl="parChTrans1D3" presStyleIdx="1" presStyleCnt="2"/>
      <dgm:spPr/>
    </dgm:pt>
    <dgm:pt modelId="{845BCB22-80A1-4035-9A28-BC519724BE58}" type="pres">
      <dgm:prSet presAssocID="{6B119BCF-7DBC-49D5-9F47-5A49B32A9CF5}" presName="hierRoot3" presStyleCnt="0">
        <dgm:presLayoutVars>
          <dgm:hierBranch val="init"/>
        </dgm:presLayoutVars>
      </dgm:prSet>
      <dgm:spPr/>
    </dgm:pt>
    <dgm:pt modelId="{7D2B4093-DF69-46D4-8CD7-0DA041CCA757}" type="pres">
      <dgm:prSet presAssocID="{6B119BCF-7DBC-49D5-9F47-5A49B32A9CF5}" presName="rootComposite3" presStyleCnt="0"/>
      <dgm:spPr/>
    </dgm:pt>
    <dgm:pt modelId="{7E207EA8-A7D4-4C6D-BDF7-CB288756C1F8}" type="pres">
      <dgm:prSet presAssocID="{6B119BCF-7DBC-49D5-9F47-5A49B32A9CF5}" presName="rootText3" presStyleLbl="asst2" presStyleIdx="0" presStyleCnt="1" custScaleX="107991" custScaleY="171176" custLinFactNeighborX="-29970" custLinFactNeighborY="31995">
        <dgm:presLayoutVars>
          <dgm:chPref val="3"/>
        </dgm:presLayoutVars>
      </dgm:prSet>
      <dgm:spPr/>
    </dgm:pt>
    <dgm:pt modelId="{FAB750D3-21AC-4B91-AB96-4D6735AF84AC}" type="pres">
      <dgm:prSet presAssocID="{6B119BCF-7DBC-49D5-9F47-5A49B32A9CF5}" presName="rootConnector3" presStyleLbl="asst2" presStyleIdx="0" presStyleCnt="1"/>
      <dgm:spPr/>
    </dgm:pt>
    <dgm:pt modelId="{D2B183BC-9002-425E-AB28-541D25A38953}" type="pres">
      <dgm:prSet presAssocID="{6B119BCF-7DBC-49D5-9F47-5A49B32A9CF5}" presName="hierChild6" presStyleCnt="0"/>
      <dgm:spPr/>
    </dgm:pt>
    <dgm:pt modelId="{6846740F-A970-4E9B-982B-CF97843D8D64}" type="pres">
      <dgm:prSet presAssocID="{6B119BCF-7DBC-49D5-9F47-5A49B32A9CF5}" presName="hierChild7" presStyleCnt="0"/>
      <dgm:spPr/>
    </dgm:pt>
    <dgm:pt modelId="{A6578834-DC67-4BF0-9893-34A34B9DB475}" type="pres">
      <dgm:prSet presAssocID="{125789F1-F45D-4818-AF1B-EC33D74A3CB1}" presName="hierChild3" presStyleCnt="0"/>
      <dgm:spPr/>
    </dgm:pt>
  </dgm:ptLst>
  <dgm:cxnLst>
    <dgm:cxn modelId="{C910DD16-3453-4F66-84BD-568159B51542}" srcId="{125789F1-F45D-4818-AF1B-EC33D74A3CB1}" destId="{A486C35A-A5C6-410D-94AA-C1DE14CC514C}" srcOrd="1" destOrd="0" parTransId="{A7E92FB5-625D-4DD6-8DDD-0EAF22A9B617}" sibTransId="{0FD04D44-4566-4339-809A-6D600993B98F}"/>
    <dgm:cxn modelId="{6CD0EA18-4298-4999-AA50-99CDF7FBA0B7}" type="presOf" srcId="{BF7405F1-DE7C-4DFE-BA6F-F807D3EA7F5B}" destId="{A1552A90-672E-40A2-85E4-6C84A2901126}" srcOrd="1" destOrd="0" presId="urn:microsoft.com/office/officeart/2005/8/layout/orgChart1"/>
    <dgm:cxn modelId="{DF2ADA1B-D285-4000-A793-839DAE1C210B}" type="presOf" srcId="{70FA60C5-09C4-471D-A061-CF2A40A33DCD}" destId="{11A60C15-0F9F-4B66-9FD0-9A00A260ACFF}" srcOrd="0" destOrd="0" presId="urn:microsoft.com/office/officeart/2005/8/layout/orgChart1"/>
    <dgm:cxn modelId="{06C2021D-871C-4FD1-A5A0-C9D4FB3967D3}" srcId="{076812EF-CE42-479F-BDD1-768F287E9AA6}" destId="{6B119BCF-7DBC-49D5-9F47-5A49B32A9CF5}" srcOrd="1" destOrd="0" parTransId="{456734C7-D725-45AF-BFF3-7C017D7C399D}" sibTransId="{D725CBA6-D892-40A1-A919-EFB151110F03}"/>
    <dgm:cxn modelId="{1891D524-88A9-4A7A-A83C-9909438AC069}" type="presOf" srcId="{46472DA0-AA80-4B11-98B4-BB5A4CF9D68D}" destId="{1E0E01E9-E667-41B2-B2B2-6002C8AC3956}" srcOrd="0" destOrd="0" presId="urn:microsoft.com/office/officeart/2005/8/layout/orgChart1"/>
    <dgm:cxn modelId="{EC9E593B-7053-4784-9E53-B82494FC4528}" type="presOf" srcId="{456734C7-D725-45AF-BFF3-7C017D7C399D}" destId="{CC711B35-3B5A-4349-AB2C-B3AA0E7BB83A}" srcOrd="0" destOrd="0" presId="urn:microsoft.com/office/officeart/2005/8/layout/orgChart1"/>
    <dgm:cxn modelId="{A600FB3B-54F1-4FA6-987F-91E309889485}" type="presOf" srcId="{076812EF-CE42-479F-BDD1-768F287E9AA6}" destId="{45E60270-27C0-4177-93E1-4C1BD114FD01}" srcOrd="1" destOrd="0" presId="urn:microsoft.com/office/officeart/2005/8/layout/orgChart1"/>
    <dgm:cxn modelId="{D837D470-ABB2-427F-B19E-74A494378C95}" type="presOf" srcId="{A486C35A-A5C6-410D-94AA-C1DE14CC514C}" destId="{302077F5-882E-488D-B82F-AC3455E7DAB5}" srcOrd="0" destOrd="0" presId="urn:microsoft.com/office/officeart/2005/8/layout/orgChart1"/>
    <dgm:cxn modelId="{5DB35E51-5873-4ABB-B4F4-FF5A1AE8F393}" srcId="{076812EF-CE42-479F-BDD1-768F287E9AA6}" destId="{BF7405F1-DE7C-4DFE-BA6F-F807D3EA7F5B}" srcOrd="0" destOrd="0" parTransId="{94E5E511-4293-4336-8BBB-BE3F8F8EB375}" sibTransId="{0816C121-6EBC-4664-A878-E54DBFB3CA24}"/>
    <dgm:cxn modelId="{CBD50F76-616E-4A77-A107-3FFDC4E49D46}" type="presOf" srcId="{0B4147C4-7395-4AAB-BA03-BAA4EABD8335}" destId="{E29AEB6B-3E29-4FB0-8CA0-580D62250F9C}" srcOrd="1" destOrd="0" presId="urn:microsoft.com/office/officeart/2005/8/layout/orgChart1"/>
    <dgm:cxn modelId="{19621F7F-66FA-4DC9-BF83-177B0CDDD7AB}" srcId="{46472DA0-AA80-4B11-98B4-BB5A4CF9D68D}" destId="{125789F1-F45D-4818-AF1B-EC33D74A3CB1}" srcOrd="0" destOrd="0" parTransId="{FF43E307-B25C-46C7-8AF2-BE665680363A}" sibTransId="{EC0077F0-F923-461D-A39E-F84A8FD6163D}"/>
    <dgm:cxn modelId="{F7A49290-8C26-4DBE-8C68-0704E0E17E7C}" type="presOf" srcId="{6B119BCF-7DBC-49D5-9F47-5A49B32A9CF5}" destId="{7E207EA8-A7D4-4C6D-BDF7-CB288756C1F8}" srcOrd="0" destOrd="0" presId="urn:microsoft.com/office/officeart/2005/8/layout/orgChart1"/>
    <dgm:cxn modelId="{B457F299-D8A7-40A8-85A8-CCE6457FF0E1}" type="presOf" srcId="{A7E92FB5-625D-4DD6-8DDD-0EAF22A9B617}" destId="{8C493109-30BE-468D-97D6-2E95FDC51B40}" srcOrd="0" destOrd="0" presId="urn:microsoft.com/office/officeart/2005/8/layout/orgChart1"/>
    <dgm:cxn modelId="{B7AFC59B-B747-42E0-A4DD-E2F10C2A5B87}" type="presOf" srcId="{125789F1-F45D-4818-AF1B-EC33D74A3CB1}" destId="{3FBE2C3A-BB04-4C3F-9871-A6BC87EF0D9D}" srcOrd="0" destOrd="0" presId="urn:microsoft.com/office/officeart/2005/8/layout/orgChart1"/>
    <dgm:cxn modelId="{43BDD8A0-ED20-4C00-8EDB-63EA52D61A47}" type="presOf" srcId="{0B4147C4-7395-4AAB-BA03-BAA4EABD8335}" destId="{F936B4C1-CF51-43F1-A7A3-4F8B89964657}" srcOrd="0" destOrd="0" presId="urn:microsoft.com/office/officeart/2005/8/layout/orgChart1"/>
    <dgm:cxn modelId="{803C6DA6-6AA8-443C-A021-34EBD537A4B2}" type="presOf" srcId="{CD02AA09-0F60-4961-9AC1-B0907987A439}" destId="{6D48FBAF-AD72-4A53-B8D2-102624A8394B}" srcOrd="0" destOrd="0" presId="urn:microsoft.com/office/officeart/2005/8/layout/orgChart1"/>
    <dgm:cxn modelId="{10FD76A7-DBB0-4348-9004-CCC5365B29DB}" type="presOf" srcId="{A486C35A-A5C6-410D-94AA-C1DE14CC514C}" destId="{EF1789B6-4DF8-4B7D-83C2-8FDF0AC708A1}" srcOrd="1" destOrd="0" presId="urn:microsoft.com/office/officeart/2005/8/layout/orgChart1"/>
    <dgm:cxn modelId="{D7079DB2-A9B8-4C41-B09E-58335A8360B7}" type="presOf" srcId="{125789F1-F45D-4818-AF1B-EC33D74A3CB1}" destId="{2B862657-F19C-484D-83D8-4D7FDA4431AE}" srcOrd="1" destOrd="0" presId="urn:microsoft.com/office/officeart/2005/8/layout/orgChart1"/>
    <dgm:cxn modelId="{02A033C7-7572-417C-A7C2-3C51FBE7965C}" srcId="{125789F1-F45D-4818-AF1B-EC33D74A3CB1}" destId="{076812EF-CE42-479F-BDD1-768F287E9AA6}" srcOrd="2" destOrd="0" parTransId="{CD02AA09-0F60-4961-9AC1-B0907987A439}" sibTransId="{34A1A898-7E30-4B5E-A1AC-8F80C2E67E16}"/>
    <dgm:cxn modelId="{6E6E54CC-748B-4BF9-B542-3CB14F673D89}" type="presOf" srcId="{6B119BCF-7DBC-49D5-9F47-5A49B32A9CF5}" destId="{FAB750D3-21AC-4B91-AB96-4D6735AF84AC}" srcOrd="1" destOrd="0" presId="urn:microsoft.com/office/officeart/2005/8/layout/orgChart1"/>
    <dgm:cxn modelId="{E500C6CE-FEFB-498F-ABC2-D55E9901D335}" type="presOf" srcId="{BF7405F1-DE7C-4DFE-BA6F-F807D3EA7F5B}" destId="{0D59D510-3B64-4BF4-AFD3-5CBFE8BEA79A}" srcOrd="0" destOrd="0" presId="urn:microsoft.com/office/officeart/2005/8/layout/orgChart1"/>
    <dgm:cxn modelId="{1DDC26D8-B216-4D61-89E8-BF5F6DE4F434}" srcId="{125789F1-F45D-4818-AF1B-EC33D74A3CB1}" destId="{0B4147C4-7395-4AAB-BA03-BAA4EABD8335}" srcOrd="0" destOrd="0" parTransId="{70FA60C5-09C4-471D-A061-CF2A40A33DCD}" sibTransId="{2606DEBB-5E49-4228-BFAE-348099F6E975}"/>
    <dgm:cxn modelId="{FA2C9EED-DCC8-4655-BB38-09EB55CABA9D}" type="presOf" srcId="{94E5E511-4293-4336-8BBB-BE3F8F8EB375}" destId="{2C9972C1-8E69-4DEB-8883-550DDDE0D8B5}" srcOrd="0" destOrd="0" presId="urn:microsoft.com/office/officeart/2005/8/layout/orgChart1"/>
    <dgm:cxn modelId="{CE0821F0-5109-4C6E-B6C1-BFEA9244D992}" type="presOf" srcId="{076812EF-CE42-479F-BDD1-768F287E9AA6}" destId="{A170FA3F-109E-4C31-BFB8-A12346DD70AB}" srcOrd="0" destOrd="0" presId="urn:microsoft.com/office/officeart/2005/8/layout/orgChart1"/>
    <dgm:cxn modelId="{AE81349D-684D-4B83-AB53-3E3CAFC74A20}" type="presParOf" srcId="{1E0E01E9-E667-41B2-B2B2-6002C8AC3956}" destId="{F2B5E447-116B-4CD1-B0C5-3ACE579328C2}" srcOrd="0" destOrd="0" presId="urn:microsoft.com/office/officeart/2005/8/layout/orgChart1"/>
    <dgm:cxn modelId="{0EC341AF-9857-4614-BCCB-1C2D4AE68E60}" type="presParOf" srcId="{F2B5E447-116B-4CD1-B0C5-3ACE579328C2}" destId="{7F1D2EBD-A1F1-4E18-88F9-8F142CF3DB5E}" srcOrd="0" destOrd="0" presId="urn:microsoft.com/office/officeart/2005/8/layout/orgChart1"/>
    <dgm:cxn modelId="{9E4D6CBA-A509-4409-85AF-E36687B148E3}" type="presParOf" srcId="{7F1D2EBD-A1F1-4E18-88F9-8F142CF3DB5E}" destId="{3FBE2C3A-BB04-4C3F-9871-A6BC87EF0D9D}" srcOrd="0" destOrd="0" presId="urn:microsoft.com/office/officeart/2005/8/layout/orgChart1"/>
    <dgm:cxn modelId="{7E8F6737-5AB0-471C-9CCA-1200C8899D3F}" type="presParOf" srcId="{7F1D2EBD-A1F1-4E18-88F9-8F142CF3DB5E}" destId="{2B862657-F19C-484D-83D8-4D7FDA4431AE}" srcOrd="1" destOrd="0" presId="urn:microsoft.com/office/officeart/2005/8/layout/orgChart1"/>
    <dgm:cxn modelId="{A2D0C6F7-C54A-4278-9CA2-9F6F174BC67B}" type="presParOf" srcId="{F2B5E447-116B-4CD1-B0C5-3ACE579328C2}" destId="{2EC38F22-7554-413D-AC58-1EF82CA70077}" srcOrd="1" destOrd="0" presId="urn:microsoft.com/office/officeart/2005/8/layout/orgChart1"/>
    <dgm:cxn modelId="{77736D04-FD99-4958-A579-8E9C9B072F70}" type="presParOf" srcId="{2EC38F22-7554-413D-AC58-1EF82CA70077}" destId="{11A60C15-0F9F-4B66-9FD0-9A00A260ACFF}" srcOrd="0" destOrd="0" presId="urn:microsoft.com/office/officeart/2005/8/layout/orgChart1"/>
    <dgm:cxn modelId="{02D19DC8-22FC-4499-A304-E8BC905C9241}" type="presParOf" srcId="{2EC38F22-7554-413D-AC58-1EF82CA70077}" destId="{4B22B97A-EFA8-4709-8F9D-73CCB620791D}" srcOrd="1" destOrd="0" presId="urn:microsoft.com/office/officeart/2005/8/layout/orgChart1"/>
    <dgm:cxn modelId="{4675886C-446E-4177-B3DD-EE2C5551EF4D}" type="presParOf" srcId="{4B22B97A-EFA8-4709-8F9D-73CCB620791D}" destId="{4629FCF2-7FE2-46FA-A07F-6AE0EFBECECE}" srcOrd="0" destOrd="0" presId="urn:microsoft.com/office/officeart/2005/8/layout/orgChart1"/>
    <dgm:cxn modelId="{340F1FF1-6C88-428A-84C4-A53FE333E173}" type="presParOf" srcId="{4629FCF2-7FE2-46FA-A07F-6AE0EFBECECE}" destId="{F936B4C1-CF51-43F1-A7A3-4F8B89964657}" srcOrd="0" destOrd="0" presId="urn:microsoft.com/office/officeart/2005/8/layout/orgChart1"/>
    <dgm:cxn modelId="{6804140F-4104-4985-8F51-9F09AC0B6BAE}" type="presParOf" srcId="{4629FCF2-7FE2-46FA-A07F-6AE0EFBECECE}" destId="{E29AEB6B-3E29-4FB0-8CA0-580D62250F9C}" srcOrd="1" destOrd="0" presId="urn:microsoft.com/office/officeart/2005/8/layout/orgChart1"/>
    <dgm:cxn modelId="{21FB1BB4-D68C-4359-9E77-75EBD64537DC}" type="presParOf" srcId="{4B22B97A-EFA8-4709-8F9D-73CCB620791D}" destId="{DB58E0B9-79B9-40CC-90B1-84B674304823}" srcOrd="1" destOrd="0" presId="urn:microsoft.com/office/officeart/2005/8/layout/orgChart1"/>
    <dgm:cxn modelId="{582B1CF8-8330-415E-B9DD-91A740F8A73A}" type="presParOf" srcId="{4B22B97A-EFA8-4709-8F9D-73CCB620791D}" destId="{8CB3B81E-0716-48EA-9DEE-610D47AD4354}" srcOrd="2" destOrd="0" presId="urn:microsoft.com/office/officeart/2005/8/layout/orgChart1"/>
    <dgm:cxn modelId="{605E29FA-3323-41B5-ABDA-839E693FD1DF}" type="presParOf" srcId="{2EC38F22-7554-413D-AC58-1EF82CA70077}" destId="{8C493109-30BE-468D-97D6-2E95FDC51B40}" srcOrd="2" destOrd="0" presId="urn:microsoft.com/office/officeart/2005/8/layout/orgChart1"/>
    <dgm:cxn modelId="{91C338AF-A8D4-4765-9E8C-B194795BE7BD}" type="presParOf" srcId="{2EC38F22-7554-413D-AC58-1EF82CA70077}" destId="{42106D30-7C19-4297-A99B-723F72D7D85E}" srcOrd="3" destOrd="0" presId="urn:microsoft.com/office/officeart/2005/8/layout/orgChart1"/>
    <dgm:cxn modelId="{41697F67-50AC-451C-B94A-135A39379B93}" type="presParOf" srcId="{42106D30-7C19-4297-A99B-723F72D7D85E}" destId="{E8434ADC-200B-4513-A1CF-0EC2EF4A884F}" srcOrd="0" destOrd="0" presId="urn:microsoft.com/office/officeart/2005/8/layout/orgChart1"/>
    <dgm:cxn modelId="{07CD4858-D063-4D44-88D1-23108629FE8B}" type="presParOf" srcId="{E8434ADC-200B-4513-A1CF-0EC2EF4A884F}" destId="{302077F5-882E-488D-B82F-AC3455E7DAB5}" srcOrd="0" destOrd="0" presId="urn:microsoft.com/office/officeart/2005/8/layout/orgChart1"/>
    <dgm:cxn modelId="{00465EB2-465F-4A11-8936-74523EB1C4F9}" type="presParOf" srcId="{E8434ADC-200B-4513-A1CF-0EC2EF4A884F}" destId="{EF1789B6-4DF8-4B7D-83C2-8FDF0AC708A1}" srcOrd="1" destOrd="0" presId="urn:microsoft.com/office/officeart/2005/8/layout/orgChart1"/>
    <dgm:cxn modelId="{E3421121-68FC-496A-AD6A-7650FA46EB66}" type="presParOf" srcId="{42106D30-7C19-4297-A99B-723F72D7D85E}" destId="{D353E345-9CE1-4C70-8132-8C90051210FE}" srcOrd="1" destOrd="0" presId="urn:microsoft.com/office/officeart/2005/8/layout/orgChart1"/>
    <dgm:cxn modelId="{35D997AC-0B84-419B-BA3B-57221CCCC600}" type="presParOf" srcId="{42106D30-7C19-4297-A99B-723F72D7D85E}" destId="{8BB2A722-1E13-4CFE-8694-6F1AF4A8F027}" srcOrd="2" destOrd="0" presId="urn:microsoft.com/office/officeart/2005/8/layout/orgChart1"/>
    <dgm:cxn modelId="{895E6DC2-35CD-44C9-98F3-FA7736E9C476}" type="presParOf" srcId="{2EC38F22-7554-413D-AC58-1EF82CA70077}" destId="{6D48FBAF-AD72-4A53-B8D2-102624A8394B}" srcOrd="4" destOrd="0" presId="urn:microsoft.com/office/officeart/2005/8/layout/orgChart1"/>
    <dgm:cxn modelId="{50424E92-98EB-45BB-9B4C-060B86FE9291}" type="presParOf" srcId="{2EC38F22-7554-413D-AC58-1EF82CA70077}" destId="{1FFD4DFD-7A49-413C-95E1-098E709BC048}" srcOrd="5" destOrd="0" presId="urn:microsoft.com/office/officeart/2005/8/layout/orgChart1"/>
    <dgm:cxn modelId="{79404B74-8A6C-428C-B1C2-F90998A65082}" type="presParOf" srcId="{1FFD4DFD-7A49-413C-95E1-098E709BC048}" destId="{9CDE4F95-EB94-4ECD-84D5-619386414B6D}" srcOrd="0" destOrd="0" presId="urn:microsoft.com/office/officeart/2005/8/layout/orgChart1"/>
    <dgm:cxn modelId="{7C10D643-82DA-49CC-9F31-05848D72A83F}" type="presParOf" srcId="{9CDE4F95-EB94-4ECD-84D5-619386414B6D}" destId="{A170FA3F-109E-4C31-BFB8-A12346DD70AB}" srcOrd="0" destOrd="0" presId="urn:microsoft.com/office/officeart/2005/8/layout/orgChart1"/>
    <dgm:cxn modelId="{29C91D3D-60CD-47C7-9A58-956FE8F6C0E4}" type="presParOf" srcId="{9CDE4F95-EB94-4ECD-84D5-619386414B6D}" destId="{45E60270-27C0-4177-93E1-4C1BD114FD01}" srcOrd="1" destOrd="0" presId="urn:microsoft.com/office/officeart/2005/8/layout/orgChart1"/>
    <dgm:cxn modelId="{B391C9DF-B0B1-4F53-AE44-FBF395A63B2A}" type="presParOf" srcId="{1FFD4DFD-7A49-413C-95E1-098E709BC048}" destId="{349A174C-7BEF-40D1-9FA9-C80DB37C7D21}" srcOrd="1" destOrd="0" presId="urn:microsoft.com/office/officeart/2005/8/layout/orgChart1"/>
    <dgm:cxn modelId="{AF37007C-00D1-4D1D-8C5E-CAE0DCDC8D76}" type="presParOf" srcId="{349A174C-7BEF-40D1-9FA9-C80DB37C7D21}" destId="{2C9972C1-8E69-4DEB-8883-550DDDE0D8B5}" srcOrd="0" destOrd="0" presId="urn:microsoft.com/office/officeart/2005/8/layout/orgChart1"/>
    <dgm:cxn modelId="{7783EB3B-CC62-43A5-A080-6349A3DD46B1}" type="presParOf" srcId="{349A174C-7BEF-40D1-9FA9-C80DB37C7D21}" destId="{8B60937B-79A6-47C3-92ED-8F5F4CBCD5F4}" srcOrd="1" destOrd="0" presId="urn:microsoft.com/office/officeart/2005/8/layout/orgChart1"/>
    <dgm:cxn modelId="{99C4CE6A-D798-4954-84F3-EFCA903FC95C}" type="presParOf" srcId="{8B60937B-79A6-47C3-92ED-8F5F4CBCD5F4}" destId="{5232FB54-4305-4441-890B-03CC8B09E7CA}" srcOrd="0" destOrd="0" presId="urn:microsoft.com/office/officeart/2005/8/layout/orgChart1"/>
    <dgm:cxn modelId="{CB9E5CF6-82F1-402A-B1CF-E9ED5102602D}" type="presParOf" srcId="{5232FB54-4305-4441-890B-03CC8B09E7CA}" destId="{0D59D510-3B64-4BF4-AFD3-5CBFE8BEA79A}" srcOrd="0" destOrd="0" presId="urn:microsoft.com/office/officeart/2005/8/layout/orgChart1"/>
    <dgm:cxn modelId="{9DBDD9B6-DC31-4C20-A5F3-EC05AA1B3138}" type="presParOf" srcId="{5232FB54-4305-4441-890B-03CC8B09E7CA}" destId="{A1552A90-672E-40A2-85E4-6C84A2901126}" srcOrd="1" destOrd="0" presId="urn:microsoft.com/office/officeart/2005/8/layout/orgChart1"/>
    <dgm:cxn modelId="{D781DC8D-4ECC-4252-80CE-5D8DE208206A}" type="presParOf" srcId="{8B60937B-79A6-47C3-92ED-8F5F4CBCD5F4}" destId="{81EA578F-AF94-4A05-85AA-8787EDA62463}" srcOrd="1" destOrd="0" presId="urn:microsoft.com/office/officeart/2005/8/layout/orgChart1"/>
    <dgm:cxn modelId="{EDA1F36F-82E6-47DC-813B-B7BBD170D188}" type="presParOf" srcId="{8B60937B-79A6-47C3-92ED-8F5F4CBCD5F4}" destId="{9194C5A9-4367-4779-BC63-3A1D76F15DF6}" srcOrd="2" destOrd="0" presId="urn:microsoft.com/office/officeart/2005/8/layout/orgChart1"/>
    <dgm:cxn modelId="{29D6CB18-1F2B-45F6-86D8-A858EAD36688}" type="presParOf" srcId="{1FFD4DFD-7A49-413C-95E1-098E709BC048}" destId="{0AE5BA45-461B-485F-AF23-CBF59564C8B3}" srcOrd="2" destOrd="0" presId="urn:microsoft.com/office/officeart/2005/8/layout/orgChart1"/>
    <dgm:cxn modelId="{9A78F0F1-E006-4680-AF1C-0E8E4CEB9B4E}" type="presParOf" srcId="{0AE5BA45-461B-485F-AF23-CBF59564C8B3}" destId="{CC711B35-3B5A-4349-AB2C-B3AA0E7BB83A}" srcOrd="0" destOrd="0" presId="urn:microsoft.com/office/officeart/2005/8/layout/orgChart1"/>
    <dgm:cxn modelId="{14658315-324A-4F06-B1D7-7993DC0C628A}" type="presParOf" srcId="{0AE5BA45-461B-485F-AF23-CBF59564C8B3}" destId="{845BCB22-80A1-4035-9A28-BC519724BE58}" srcOrd="1" destOrd="0" presId="urn:microsoft.com/office/officeart/2005/8/layout/orgChart1"/>
    <dgm:cxn modelId="{242AD246-9E5D-4B91-9AAE-6BFF141ED6E2}" type="presParOf" srcId="{845BCB22-80A1-4035-9A28-BC519724BE58}" destId="{7D2B4093-DF69-46D4-8CD7-0DA041CCA757}" srcOrd="0" destOrd="0" presId="urn:microsoft.com/office/officeart/2005/8/layout/orgChart1"/>
    <dgm:cxn modelId="{5C0CD3DA-B3DE-4622-9A5F-779E1B5576E4}" type="presParOf" srcId="{7D2B4093-DF69-46D4-8CD7-0DA041CCA757}" destId="{7E207EA8-A7D4-4C6D-BDF7-CB288756C1F8}" srcOrd="0" destOrd="0" presId="urn:microsoft.com/office/officeart/2005/8/layout/orgChart1"/>
    <dgm:cxn modelId="{4921D0C8-8DFE-47E5-99BF-2ADDB2D68F69}" type="presParOf" srcId="{7D2B4093-DF69-46D4-8CD7-0DA041CCA757}" destId="{FAB750D3-21AC-4B91-AB96-4D6735AF84AC}" srcOrd="1" destOrd="0" presId="urn:microsoft.com/office/officeart/2005/8/layout/orgChart1"/>
    <dgm:cxn modelId="{35DB9B39-36BE-4A3A-A6E3-9CB05977117F}" type="presParOf" srcId="{845BCB22-80A1-4035-9A28-BC519724BE58}" destId="{D2B183BC-9002-425E-AB28-541D25A38953}" srcOrd="1" destOrd="0" presId="urn:microsoft.com/office/officeart/2005/8/layout/orgChart1"/>
    <dgm:cxn modelId="{28916DDE-B99A-4F36-B9EA-7AD8E4B15C64}" type="presParOf" srcId="{845BCB22-80A1-4035-9A28-BC519724BE58}" destId="{6846740F-A970-4E9B-982B-CF97843D8D64}" srcOrd="2" destOrd="0" presId="urn:microsoft.com/office/officeart/2005/8/layout/orgChart1"/>
    <dgm:cxn modelId="{ACE08644-A448-44EA-8097-B9C78AFAA0B9}" type="presParOf" srcId="{F2B5E447-116B-4CD1-B0C5-3ACE579328C2}" destId="{A6578834-DC67-4BF0-9893-34A34B9DB47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11B35-3B5A-4349-AB2C-B3AA0E7BB83A}">
      <dsp:nvSpPr>
        <dsp:cNvPr id="0" name=""/>
        <dsp:cNvSpPr/>
      </dsp:nvSpPr>
      <dsp:spPr>
        <a:xfrm>
          <a:off x="6965179" y="2613848"/>
          <a:ext cx="619858" cy="1187410"/>
        </a:xfrm>
        <a:custGeom>
          <a:avLst/>
          <a:gdLst/>
          <a:ahLst/>
          <a:cxnLst/>
          <a:rect l="0" t="0" r="0" b="0"/>
          <a:pathLst>
            <a:path>
              <a:moveTo>
                <a:pt x="619858" y="0"/>
              </a:moveTo>
              <a:lnTo>
                <a:pt x="619858" y="1187410"/>
              </a:lnTo>
              <a:lnTo>
                <a:pt x="0" y="11874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9972C1-8E69-4DEB-8883-550DDDE0D8B5}">
      <dsp:nvSpPr>
        <dsp:cNvPr id="0" name=""/>
        <dsp:cNvSpPr/>
      </dsp:nvSpPr>
      <dsp:spPr>
        <a:xfrm>
          <a:off x="7585037" y="2613848"/>
          <a:ext cx="525216" cy="1170677"/>
        </a:xfrm>
        <a:custGeom>
          <a:avLst/>
          <a:gdLst/>
          <a:ahLst/>
          <a:cxnLst/>
          <a:rect l="0" t="0" r="0" b="0"/>
          <a:pathLst>
            <a:path>
              <a:moveTo>
                <a:pt x="0" y="0"/>
              </a:moveTo>
              <a:lnTo>
                <a:pt x="0" y="1170677"/>
              </a:lnTo>
              <a:lnTo>
                <a:pt x="525216" y="11706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48FBAF-AD72-4A53-B8D2-102624A8394B}">
      <dsp:nvSpPr>
        <dsp:cNvPr id="0" name=""/>
        <dsp:cNvSpPr/>
      </dsp:nvSpPr>
      <dsp:spPr>
        <a:xfrm>
          <a:off x="5291110" y="1057264"/>
          <a:ext cx="2293927" cy="356361"/>
        </a:xfrm>
        <a:custGeom>
          <a:avLst/>
          <a:gdLst/>
          <a:ahLst/>
          <a:cxnLst/>
          <a:rect l="0" t="0" r="0" b="0"/>
          <a:pathLst>
            <a:path>
              <a:moveTo>
                <a:pt x="0" y="0"/>
              </a:moveTo>
              <a:lnTo>
                <a:pt x="0" y="195537"/>
              </a:lnTo>
              <a:lnTo>
                <a:pt x="2293927" y="195537"/>
              </a:lnTo>
              <a:lnTo>
                <a:pt x="2293927" y="3563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493109-30BE-468D-97D6-2E95FDC51B40}">
      <dsp:nvSpPr>
        <dsp:cNvPr id="0" name=""/>
        <dsp:cNvSpPr/>
      </dsp:nvSpPr>
      <dsp:spPr>
        <a:xfrm>
          <a:off x="5245390" y="1057264"/>
          <a:ext cx="91440" cy="373423"/>
        </a:xfrm>
        <a:custGeom>
          <a:avLst/>
          <a:gdLst/>
          <a:ahLst/>
          <a:cxnLst/>
          <a:rect l="0" t="0" r="0" b="0"/>
          <a:pathLst>
            <a:path>
              <a:moveTo>
                <a:pt x="45720" y="0"/>
              </a:moveTo>
              <a:lnTo>
                <a:pt x="45720" y="212600"/>
              </a:lnTo>
              <a:lnTo>
                <a:pt x="131185" y="212600"/>
              </a:lnTo>
              <a:lnTo>
                <a:pt x="131185" y="373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A60C15-0F9F-4B66-9FD0-9A00A260ACFF}">
      <dsp:nvSpPr>
        <dsp:cNvPr id="0" name=""/>
        <dsp:cNvSpPr/>
      </dsp:nvSpPr>
      <dsp:spPr>
        <a:xfrm>
          <a:off x="3050209" y="1057264"/>
          <a:ext cx="2240901" cy="321646"/>
        </a:xfrm>
        <a:custGeom>
          <a:avLst/>
          <a:gdLst/>
          <a:ahLst/>
          <a:cxnLst/>
          <a:rect l="0" t="0" r="0" b="0"/>
          <a:pathLst>
            <a:path>
              <a:moveTo>
                <a:pt x="2240901" y="0"/>
              </a:moveTo>
              <a:lnTo>
                <a:pt x="2240901" y="160823"/>
              </a:lnTo>
              <a:lnTo>
                <a:pt x="0" y="160823"/>
              </a:lnTo>
              <a:lnTo>
                <a:pt x="0" y="3216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BE2C3A-BB04-4C3F-9871-A6BC87EF0D9D}">
      <dsp:nvSpPr>
        <dsp:cNvPr id="0" name=""/>
        <dsp:cNvSpPr/>
      </dsp:nvSpPr>
      <dsp:spPr>
        <a:xfrm>
          <a:off x="4525286" y="741"/>
          <a:ext cx="1531648" cy="1056523"/>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67 Proteins</a:t>
          </a:r>
        </a:p>
      </dsp:txBody>
      <dsp:txXfrm>
        <a:off x="4525286" y="741"/>
        <a:ext cx="1531648" cy="1056523"/>
      </dsp:txXfrm>
    </dsp:sp>
    <dsp:sp modelId="{F936B4C1-CF51-43F1-A7A3-4F8B89964657}">
      <dsp:nvSpPr>
        <dsp:cNvPr id="0" name=""/>
        <dsp:cNvSpPr/>
      </dsp:nvSpPr>
      <dsp:spPr>
        <a:xfrm>
          <a:off x="2081517" y="1378910"/>
          <a:ext cx="1937382" cy="1246088"/>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52 ribosome proteins</a:t>
          </a:r>
        </a:p>
      </dsp:txBody>
      <dsp:txXfrm>
        <a:off x="2081517" y="1378910"/>
        <a:ext cx="1937382" cy="1246088"/>
      </dsp:txXfrm>
    </dsp:sp>
    <dsp:sp modelId="{302077F5-882E-488D-B82F-AC3455E7DAB5}">
      <dsp:nvSpPr>
        <dsp:cNvPr id="0" name=""/>
        <dsp:cNvSpPr/>
      </dsp:nvSpPr>
      <dsp:spPr>
        <a:xfrm>
          <a:off x="4372986" y="1430688"/>
          <a:ext cx="2007179" cy="1224468"/>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4 ribosome-associated proteins</a:t>
          </a:r>
        </a:p>
      </dsp:txBody>
      <dsp:txXfrm>
        <a:off x="4372986" y="1430688"/>
        <a:ext cx="2007179" cy="1224468"/>
      </dsp:txXfrm>
    </dsp:sp>
    <dsp:sp modelId="{A170FA3F-109E-4C31-BFB8-A12346DD70AB}">
      <dsp:nvSpPr>
        <dsp:cNvPr id="0" name=""/>
        <dsp:cNvSpPr/>
      </dsp:nvSpPr>
      <dsp:spPr>
        <a:xfrm>
          <a:off x="6669372" y="1413625"/>
          <a:ext cx="1831330" cy="1200222"/>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11 others</a:t>
          </a:r>
        </a:p>
      </dsp:txBody>
      <dsp:txXfrm>
        <a:off x="6669372" y="1413625"/>
        <a:ext cx="1831330" cy="1200222"/>
      </dsp:txXfrm>
    </dsp:sp>
    <dsp:sp modelId="{0D59D510-3B64-4BF4-AFD3-5CBFE8BEA79A}">
      <dsp:nvSpPr>
        <dsp:cNvPr id="0" name=""/>
        <dsp:cNvSpPr/>
      </dsp:nvSpPr>
      <dsp:spPr>
        <a:xfrm>
          <a:off x="8110253" y="3172632"/>
          <a:ext cx="1636382" cy="1223787"/>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10 highly abundant in cell</a:t>
          </a:r>
        </a:p>
      </dsp:txBody>
      <dsp:txXfrm>
        <a:off x="8110253" y="3172632"/>
        <a:ext cx="1636382" cy="1223787"/>
      </dsp:txXfrm>
    </dsp:sp>
    <dsp:sp modelId="{7E207EA8-A7D4-4C6D-BDF7-CB288756C1F8}">
      <dsp:nvSpPr>
        <dsp:cNvPr id="0" name=""/>
        <dsp:cNvSpPr/>
      </dsp:nvSpPr>
      <dsp:spPr>
        <a:xfrm>
          <a:off x="5311136" y="3145805"/>
          <a:ext cx="1654042" cy="1310907"/>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t>nuoB</a:t>
          </a:r>
          <a:r>
            <a:rPr lang="en-US" sz="2800" kern="1200" dirty="0"/>
            <a:t>?</a:t>
          </a:r>
        </a:p>
      </dsp:txBody>
      <dsp:txXfrm>
        <a:off x="5311136" y="3145805"/>
        <a:ext cx="1654042" cy="13109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2CD945FB-B811-4FDB-A1A0-1E97A6133C90}" type="datetimeFigureOut">
              <a:rPr lang="en-US" smtClean="0"/>
              <a:t>3/17/2019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5DC35E36-44CF-41A2-B0A4-F6B5CD6E87AA}" type="slidenum">
              <a:rPr lang="en-US" smtClean="0"/>
              <a:t>‹#›</a:t>
            </a:fld>
            <a:endParaRPr lang="en-US"/>
          </a:p>
        </p:txBody>
      </p:sp>
    </p:spTree>
    <p:extLst>
      <p:ext uri="{BB962C8B-B14F-4D97-AF65-F5344CB8AC3E}">
        <p14:creationId xmlns:p14="http://schemas.microsoft.com/office/powerpoint/2010/main" val="314460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a:t>
            </a:fld>
            <a:endParaRPr lang="en-US"/>
          </a:p>
        </p:txBody>
      </p:sp>
    </p:spTree>
    <p:extLst>
      <p:ext uri="{BB962C8B-B14F-4D97-AF65-F5344CB8AC3E}">
        <p14:creationId xmlns:p14="http://schemas.microsoft.com/office/powerpoint/2010/main" val="194844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also 4 ribosome proteins that we did not find: S1, S9, L35, and L36. It turns out that the first two S1 and S9 were not included in the </a:t>
            </a:r>
            <a:r>
              <a:rPr lang="en-US" dirty="0" err="1"/>
              <a:t>uniprot</a:t>
            </a:r>
            <a:r>
              <a:rPr lang="en-US" dirty="0"/>
              <a:t> database that the mass spec people used, but they are proteins in </a:t>
            </a:r>
            <a:r>
              <a:rPr lang="en-US" dirty="0" err="1"/>
              <a:t>francisella</a:t>
            </a:r>
            <a:r>
              <a:rPr lang="en-US" dirty="0"/>
              <a:t>. So we could have purified them, we just need to find a better database and ask them to re-analyze our results.</a:t>
            </a:r>
          </a:p>
          <a:p>
            <a:r>
              <a:rPr lang="en-US" dirty="0"/>
              <a:t>The other two proteins – L35 and L36 are usually very late in assembly so are more likely to have fallen off of the ribosome or not yet have been added, which may be why we didn’t see those.</a:t>
            </a:r>
          </a:p>
          <a:p>
            <a:endParaRPr lang="en-US" dirty="0"/>
          </a:p>
          <a:p>
            <a:r>
              <a:rPr lang="en-US" dirty="0"/>
              <a:t>And then the major question – did we see our homologs? We found the 2</a:t>
            </a:r>
            <a:r>
              <a:rPr lang="en-US" baseline="30000" dirty="0"/>
              <a:t>nd</a:t>
            </a:r>
            <a:r>
              <a:rPr lang="en-US" dirty="0"/>
              <a:t> homolog, and when widening the scope of the data, we also found the 3</a:t>
            </a:r>
            <a:r>
              <a:rPr lang="en-US" baseline="30000" dirty="0"/>
              <a:t>rd</a:t>
            </a:r>
            <a:r>
              <a:rPr lang="en-US" dirty="0"/>
              <a:t> homolog. Which is very exciting!</a:t>
            </a:r>
          </a:p>
        </p:txBody>
      </p:sp>
      <p:sp>
        <p:nvSpPr>
          <p:cNvPr id="4" name="Slide Number Placeholder 3"/>
          <p:cNvSpPr>
            <a:spLocks noGrp="1"/>
          </p:cNvSpPr>
          <p:nvPr>
            <p:ph type="sldNum" sz="quarter" idx="5"/>
          </p:nvPr>
        </p:nvSpPr>
        <p:spPr/>
        <p:txBody>
          <a:bodyPr/>
          <a:lstStyle/>
          <a:p>
            <a:fld id="{5DC35E36-44CF-41A2-B0A4-F6B5CD6E87AA}" type="slidenum">
              <a:rPr lang="en-US" smtClean="0"/>
              <a:t>10</a:t>
            </a:fld>
            <a:endParaRPr lang="en-US"/>
          </a:p>
        </p:txBody>
      </p:sp>
    </p:spTree>
    <p:extLst>
      <p:ext uri="{BB962C8B-B14F-4D97-AF65-F5344CB8AC3E}">
        <p14:creationId xmlns:p14="http://schemas.microsoft.com/office/powerpoint/2010/main" val="418981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I am working on repeating the ribosome purification with VSVG tagged bS21 proteins to confirm that even with this tag they can still incorporate into the ribosome. Rather than doing mass spec to analyze this data we are going to use a western blot with an anti-</a:t>
            </a:r>
            <a:r>
              <a:rPr lang="en-US" dirty="0" err="1"/>
              <a:t>vsvg</a:t>
            </a:r>
            <a:r>
              <a:rPr lang="en-US" dirty="0"/>
              <a:t> antibody.</a:t>
            </a:r>
          </a:p>
          <a:p>
            <a:r>
              <a:rPr lang="en-US" dirty="0"/>
              <a:t>I’m also working on developing knockout strains of these homologs, so we could also do the ribosome purification with these strains once we get them going.</a:t>
            </a:r>
          </a:p>
          <a:p>
            <a:r>
              <a:rPr lang="en-US" dirty="0"/>
              <a:t>And finally, further down the line, we may want to try </a:t>
            </a:r>
            <a:r>
              <a:rPr lang="en-US" dirty="0" err="1"/>
              <a:t>cryoEM</a:t>
            </a:r>
            <a:r>
              <a:rPr lang="en-US" dirty="0"/>
              <a:t> on the ribosomes. </a:t>
            </a:r>
          </a:p>
        </p:txBody>
      </p:sp>
      <p:sp>
        <p:nvSpPr>
          <p:cNvPr id="4" name="Slide Number Placeholder 3"/>
          <p:cNvSpPr>
            <a:spLocks noGrp="1"/>
          </p:cNvSpPr>
          <p:nvPr>
            <p:ph type="sldNum" sz="quarter" idx="5"/>
          </p:nvPr>
        </p:nvSpPr>
        <p:spPr/>
        <p:txBody>
          <a:bodyPr/>
          <a:lstStyle/>
          <a:p>
            <a:fld id="{5DC35E36-44CF-41A2-B0A4-F6B5CD6E87AA}" type="slidenum">
              <a:rPr lang="en-US" smtClean="0"/>
              <a:t>11</a:t>
            </a:fld>
            <a:endParaRPr lang="en-US"/>
          </a:p>
        </p:txBody>
      </p:sp>
    </p:spTree>
    <p:extLst>
      <p:ext uri="{BB962C8B-B14F-4D97-AF65-F5344CB8AC3E}">
        <p14:creationId xmlns:p14="http://schemas.microsoft.com/office/powerpoint/2010/main" val="317209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onto the second question we were asking, which was whether we can develop a tool to analyze whether distinct ribosomes are translating different genes. The idea behind this was just a proof of principle, but we wanted to try an approach using </a:t>
            </a:r>
            <a:r>
              <a:rPr lang="en-US" dirty="0" err="1"/>
              <a:t>ChIP</a:t>
            </a:r>
            <a:r>
              <a:rPr lang="en-US" dirty="0"/>
              <a:t>.</a:t>
            </a:r>
          </a:p>
        </p:txBody>
      </p:sp>
      <p:sp>
        <p:nvSpPr>
          <p:cNvPr id="4" name="Slide Number Placeholder 3"/>
          <p:cNvSpPr>
            <a:spLocks noGrp="1"/>
          </p:cNvSpPr>
          <p:nvPr>
            <p:ph type="sldNum" sz="quarter" idx="5"/>
          </p:nvPr>
        </p:nvSpPr>
        <p:spPr/>
        <p:txBody>
          <a:bodyPr/>
          <a:lstStyle/>
          <a:p>
            <a:fld id="{5DC35E36-44CF-41A2-B0A4-F6B5CD6E87AA}" type="slidenum">
              <a:rPr lang="en-US" smtClean="0"/>
              <a:t>12</a:t>
            </a:fld>
            <a:endParaRPr lang="en-US"/>
          </a:p>
        </p:txBody>
      </p:sp>
    </p:spTree>
    <p:extLst>
      <p:ext uri="{BB962C8B-B14F-4D97-AF65-F5344CB8AC3E}">
        <p14:creationId xmlns:p14="http://schemas.microsoft.com/office/powerpoint/2010/main" val="1617822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brief overview of how chip works. You add formaldehyde to crosslink proteins to your DNA, so in this case our protein of interest is rpsU2, but many other proteins are also crosslinked in this process. Then we sonicate the cells to lyse them and shear the DNA so it’s broken into all these pieces, and these are just other proteins that are attached to fragments of DNA. Then you use beads with an antibody for your protein of interest, so our rpsU2 was tagged with VSVG so we used anti-VSVG beads, and this allows us to separate out only the DNA that is linked to our protein. Then we reverse the crosslink so that we are able to purify out the DNA, and we analyze that using qPCR or sequencing.</a:t>
            </a:r>
          </a:p>
        </p:txBody>
      </p:sp>
      <p:sp>
        <p:nvSpPr>
          <p:cNvPr id="4" name="Slide Number Placeholder 3"/>
          <p:cNvSpPr>
            <a:spLocks noGrp="1"/>
          </p:cNvSpPr>
          <p:nvPr>
            <p:ph type="sldNum" sz="quarter" idx="5"/>
          </p:nvPr>
        </p:nvSpPr>
        <p:spPr/>
        <p:txBody>
          <a:bodyPr/>
          <a:lstStyle/>
          <a:p>
            <a:fld id="{5DC35E36-44CF-41A2-B0A4-F6B5CD6E87AA}" type="slidenum">
              <a:rPr lang="en-US" smtClean="0"/>
              <a:t>13</a:t>
            </a:fld>
            <a:endParaRPr lang="en-US"/>
          </a:p>
        </p:txBody>
      </p:sp>
    </p:spTree>
    <p:extLst>
      <p:ext uri="{BB962C8B-B14F-4D97-AF65-F5344CB8AC3E}">
        <p14:creationId xmlns:p14="http://schemas.microsoft.com/office/powerpoint/2010/main" val="137667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precise approach we are using is something that Dr. Ramsey assisted in developing in her previous lab to look at a chaperone protein called </a:t>
            </a:r>
            <a:r>
              <a:rPr lang="en-US" dirty="0" err="1"/>
              <a:t>Hfq</a:t>
            </a:r>
            <a:r>
              <a:rPr lang="en-US" dirty="0"/>
              <a:t>, and we believe can be used to identify a number of co-transcriptional activities of proteins. Under normal circumstances, </a:t>
            </a:r>
            <a:r>
              <a:rPr lang="en-US" dirty="0" err="1"/>
              <a:t>Hfq</a:t>
            </a:r>
            <a:r>
              <a:rPr lang="en-US" dirty="0"/>
              <a:t> is binding to mRNA as it’s being made by RNA polymerase, and is therefore close enough to the promoter region of DNA to be crosslinked there.</a:t>
            </a:r>
          </a:p>
          <a:p>
            <a:r>
              <a:rPr lang="en-US" dirty="0"/>
              <a:t>At a number of different genes, you see specific enrichment of </a:t>
            </a:r>
            <a:r>
              <a:rPr lang="en-US" dirty="0" err="1"/>
              <a:t>Hfq</a:t>
            </a:r>
            <a:r>
              <a:rPr lang="en-US" dirty="0"/>
              <a:t> at the promoter region.</a:t>
            </a:r>
          </a:p>
          <a:p>
            <a:r>
              <a:rPr lang="en-US" dirty="0"/>
              <a:t>Rifampicin is an antibiotic that effectively stops transcription, so when rifampicin is added to a culture, transcription does not proceed, and you would expect to see less presence of associated proteins like </a:t>
            </a:r>
            <a:r>
              <a:rPr lang="en-US" dirty="0" err="1"/>
              <a:t>Hfq</a:t>
            </a:r>
            <a:r>
              <a:rPr lang="en-US" dirty="0"/>
              <a:t> at the promoter region. </a:t>
            </a:r>
          </a:p>
          <a:p>
            <a:r>
              <a:rPr lang="en-US" dirty="0"/>
              <a:t>You can now see when compared to rifampicin treated cells, the difference in </a:t>
            </a:r>
            <a:r>
              <a:rPr lang="en-US" dirty="0" err="1"/>
              <a:t>Hfq</a:t>
            </a:r>
            <a:r>
              <a:rPr lang="en-US" dirty="0"/>
              <a:t> enrichment at these genes is significant.</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14</a:t>
            </a:fld>
            <a:endParaRPr lang="en-US"/>
          </a:p>
        </p:txBody>
      </p:sp>
    </p:spTree>
    <p:extLst>
      <p:ext uri="{BB962C8B-B14F-4D97-AF65-F5344CB8AC3E}">
        <p14:creationId xmlns:p14="http://schemas.microsoft.com/office/powerpoint/2010/main" val="239355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thought we might be able to apply this same concept to study ribosomes. Because ribosomes act co-transcriptionally, without rifampicin, we expect to see nascent mRNA and the ribosome fairly close to the start of a protein-coding gene. But when we add rifampicin, we expect to not necessarily see the ribosome close to our gene of interest or active translation of a protein. For this process, we are going to use the second homolog of bS21 because it is the most abundant and likely the easiest to work with, and if we can prove this process works, we will try it on the other homologs.</a:t>
            </a:r>
          </a:p>
        </p:txBody>
      </p:sp>
      <p:sp>
        <p:nvSpPr>
          <p:cNvPr id="4" name="Slide Number Placeholder 3"/>
          <p:cNvSpPr>
            <a:spLocks noGrp="1"/>
          </p:cNvSpPr>
          <p:nvPr>
            <p:ph type="sldNum" sz="quarter" idx="5"/>
          </p:nvPr>
        </p:nvSpPr>
        <p:spPr/>
        <p:txBody>
          <a:bodyPr/>
          <a:lstStyle/>
          <a:p>
            <a:fld id="{5DC35E36-44CF-41A2-B0A4-F6B5CD6E87AA}" type="slidenum">
              <a:rPr lang="en-US" smtClean="0"/>
              <a:t>15</a:t>
            </a:fld>
            <a:endParaRPr lang="en-US"/>
          </a:p>
        </p:txBody>
      </p:sp>
    </p:spTree>
    <p:extLst>
      <p:ext uri="{BB962C8B-B14F-4D97-AF65-F5344CB8AC3E}">
        <p14:creationId xmlns:p14="http://schemas.microsoft.com/office/powerpoint/2010/main" val="2529589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while we expect association of ribosomes with the promoter region of a protein coding gene, at a gene that is transcribed but not translated, we do not expect to see the ribosome associating. </a:t>
            </a:r>
          </a:p>
        </p:txBody>
      </p:sp>
      <p:sp>
        <p:nvSpPr>
          <p:cNvPr id="4" name="Slide Number Placeholder 3"/>
          <p:cNvSpPr>
            <a:spLocks noGrp="1"/>
          </p:cNvSpPr>
          <p:nvPr>
            <p:ph type="sldNum" sz="quarter" idx="5"/>
          </p:nvPr>
        </p:nvSpPr>
        <p:spPr/>
        <p:txBody>
          <a:bodyPr/>
          <a:lstStyle/>
          <a:p>
            <a:fld id="{5DC35E36-44CF-41A2-B0A4-F6B5CD6E87AA}" type="slidenum">
              <a:rPr lang="en-US" smtClean="0"/>
              <a:t>16</a:t>
            </a:fld>
            <a:endParaRPr lang="en-US"/>
          </a:p>
        </p:txBody>
      </p:sp>
    </p:spTree>
    <p:extLst>
      <p:ext uri="{BB962C8B-B14F-4D97-AF65-F5344CB8AC3E}">
        <p14:creationId xmlns:p14="http://schemas.microsoft.com/office/powerpoint/2010/main" val="2732579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forms the basis of our </a:t>
            </a:r>
            <a:r>
              <a:rPr lang="en-US" dirty="0" err="1"/>
              <a:t>ChiPPAR</a:t>
            </a:r>
            <a:r>
              <a:rPr lang="en-US" dirty="0"/>
              <a:t> experiment. Our expectation is that we see specific enrichment at the protein coding region only, without rifampicin. At the non-protein coding gene, or in the presence of rifampicin, we do not anticipate specific enrichment.</a:t>
            </a:r>
          </a:p>
        </p:txBody>
      </p:sp>
      <p:sp>
        <p:nvSpPr>
          <p:cNvPr id="4" name="Slide Number Placeholder 3"/>
          <p:cNvSpPr>
            <a:spLocks noGrp="1"/>
          </p:cNvSpPr>
          <p:nvPr>
            <p:ph type="sldNum" sz="quarter" idx="5"/>
          </p:nvPr>
        </p:nvSpPr>
        <p:spPr/>
        <p:txBody>
          <a:bodyPr/>
          <a:lstStyle/>
          <a:p>
            <a:fld id="{5DC35E36-44CF-41A2-B0A4-F6B5CD6E87AA}" type="slidenum">
              <a:rPr lang="en-US" smtClean="0"/>
              <a:t>17</a:t>
            </a:fld>
            <a:endParaRPr lang="en-US"/>
          </a:p>
        </p:txBody>
      </p:sp>
    </p:spTree>
    <p:extLst>
      <p:ext uri="{BB962C8B-B14F-4D97-AF65-F5344CB8AC3E}">
        <p14:creationId xmlns:p14="http://schemas.microsoft.com/office/powerpoint/2010/main" val="850351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results when doing this experiment with the second homolog bs21-s, normalized to the amount of DNA we recovered at each locus in the absence of rif comparing to with rif, and with the –rif samples set to 1. What we found is that we don’t see a difference at our protein coding gene ftl_1364. What’s notable is that we see a significant decrease of immunoprecipitated DNA at the 23s gene in the presence of rif. But this may reflect that the 23s region is a poor control because we may have nonspecifically immunoprecipitated lots of this gene when there are many proteins involved in transcribing the 23s gene, and the nonspecific immunoprecipitation of this gene may be less when there is no transcription of this gene. </a:t>
            </a:r>
          </a:p>
        </p:txBody>
      </p:sp>
      <p:sp>
        <p:nvSpPr>
          <p:cNvPr id="4" name="Slide Number Placeholder 3"/>
          <p:cNvSpPr>
            <a:spLocks noGrp="1"/>
          </p:cNvSpPr>
          <p:nvPr>
            <p:ph type="sldNum" sz="quarter" idx="5"/>
          </p:nvPr>
        </p:nvSpPr>
        <p:spPr/>
        <p:txBody>
          <a:bodyPr/>
          <a:lstStyle/>
          <a:p>
            <a:fld id="{5DC35E36-44CF-41A2-B0A4-F6B5CD6E87AA}" type="slidenum">
              <a:rPr lang="en-US" smtClean="0"/>
              <a:t>18</a:t>
            </a:fld>
            <a:endParaRPr lang="en-US"/>
          </a:p>
        </p:txBody>
      </p:sp>
    </p:spTree>
    <p:extLst>
      <p:ext uri="{BB962C8B-B14F-4D97-AF65-F5344CB8AC3E}">
        <p14:creationId xmlns:p14="http://schemas.microsoft.com/office/powerpoint/2010/main" val="2348038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idea to improve this poor control is actually to use the same gene – a protein coding gene called </a:t>
            </a:r>
            <a:r>
              <a:rPr lang="en-US" dirty="0" err="1"/>
              <a:t>GroEL</a:t>
            </a:r>
            <a:r>
              <a:rPr lang="en-US" dirty="0"/>
              <a:t> – but create a mutant that has a modified ribosomal binding site. This way we can have a direct comparison of the ribosome enrichment with similar amounts of nonspecific binding. </a:t>
            </a:r>
          </a:p>
        </p:txBody>
      </p:sp>
      <p:sp>
        <p:nvSpPr>
          <p:cNvPr id="4" name="Slide Number Placeholder 3"/>
          <p:cNvSpPr>
            <a:spLocks noGrp="1"/>
          </p:cNvSpPr>
          <p:nvPr>
            <p:ph type="sldNum" sz="quarter" idx="5"/>
          </p:nvPr>
        </p:nvSpPr>
        <p:spPr/>
        <p:txBody>
          <a:bodyPr/>
          <a:lstStyle/>
          <a:p>
            <a:fld id="{5DC35E36-44CF-41A2-B0A4-F6B5CD6E87AA}" type="slidenum">
              <a:rPr lang="en-US" smtClean="0"/>
              <a:t>20</a:t>
            </a:fld>
            <a:endParaRPr lang="en-US"/>
          </a:p>
        </p:txBody>
      </p:sp>
    </p:spTree>
    <p:extLst>
      <p:ext uri="{BB962C8B-B14F-4D97-AF65-F5344CB8AC3E}">
        <p14:creationId xmlns:p14="http://schemas.microsoft.com/office/powerpoint/2010/main" val="410689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my project in this lab is on specialized ribosomes in </a:t>
            </a:r>
            <a:r>
              <a:rPr lang="en-US" dirty="0" err="1"/>
              <a:t>francisella</a:t>
            </a:r>
            <a:r>
              <a:rPr lang="en-US" dirty="0"/>
              <a:t>. As I’m sure you all know, ribosomes are the molecular machines that translate mRNA into protein. They are composed of rRNA and proteins, and have two subunits the smaller 30s subunit, and the larger 50s subunit. Together these make up the whole ribosome which is called the 70S ribosome. In bacteria, they function co-transcriptionally, so they are actively creating protein from mRNA, as RNA polymerase is creating that mRNA. This can occur at the same time in prokaryotes because there is no nucleus. The ribosome can also protect the mRNA in this way, so changes in translation may affect transcript abundance.</a:t>
            </a:r>
          </a:p>
        </p:txBody>
      </p:sp>
      <p:sp>
        <p:nvSpPr>
          <p:cNvPr id="4" name="Slide Number Placeholder 3"/>
          <p:cNvSpPr>
            <a:spLocks noGrp="1"/>
          </p:cNvSpPr>
          <p:nvPr>
            <p:ph type="sldNum" sz="quarter" idx="5"/>
          </p:nvPr>
        </p:nvSpPr>
        <p:spPr/>
        <p:txBody>
          <a:bodyPr/>
          <a:lstStyle/>
          <a:p>
            <a:fld id="{5DC35E36-44CF-41A2-B0A4-F6B5CD6E87AA}" type="slidenum">
              <a:rPr lang="en-US" smtClean="0"/>
              <a:t>2</a:t>
            </a:fld>
            <a:endParaRPr lang="en-US"/>
          </a:p>
        </p:txBody>
      </p:sp>
    </p:spTree>
    <p:extLst>
      <p:ext uri="{BB962C8B-B14F-4D97-AF65-F5344CB8AC3E}">
        <p14:creationId xmlns:p14="http://schemas.microsoft.com/office/powerpoint/2010/main" val="192522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idea would be to add another immunoprecipitation step ton include RNA polymerase. Right now we might be pulling down any number of ribosomes since they generally work as a polysome, but if we first precipitate using IgG beads for Tap-tagged RNA polymerase, then we use the anti-VSVG beads, we should be more accurately pulling down only ribosomal proteins that are in close association with RNA polymerase, and therefore more likely to be at the start of a gene.</a:t>
            </a:r>
          </a:p>
          <a:p>
            <a:r>
              <a:rPr lang="en-US" dirty="0"/>
              <a:t>And finally, we may be taking the totally wrong approach on this. </a:t>
            </a:r>
            <a:r>
              <a:rPr lang="en-US" dirty="0" err="1"/>
              <a:t>ChIP</a:t>
            </a:r>
            <a:r>
              <a:rPr lang="en-US" dirty="0"/>
              <a:t> is one way to try to answer this question, but a very different approach may be to develop strains with only one homolog, then do ribosome profiling and next generation sequencing to see if these distinct ribosomes are associating with different mRNA species. </a:t>
            </a:r>
          </a:p>
        </p:txBody>
      </p:sp>
      <p:sp>
        <p:nvSpPr>
          <p:cNvPr id="4" name="Slide Number Placeholder 3"/>
          <p:cNvSpPr>
            <a:spLocks noGrp="1"/>
          </p:cNvSpPr>
          <p:nvPr>
            <p:ph type="sldNum" sz="quarter" idx="5"/>
          </p:nvPr>
        </p:nvSpPr>
        <p:spPr/>
        <p:txBody>
          <a:bodyPr/>
          <a:lstStyle/>
          <a:p>
            <a:fld id="{5DC35E36-44CF-41A2-B0A4-F6B5CD6E87AA}" type="slidenum">
              <a:rPr lang="en-US" smtClean="0"/>
              <a:t>21</a:t>
            </a:fld>
            <a:endParaRPr lang="en-US"/>
          </a:p>
        </p:txBody>
      </p:sp>
    </p:spTree>
    <p:extLst>
      <p:ext uri="{BB962C8B-B14F-4D97-AF65-F5344CB8AC3E}">
        <p14:creationId xmlns:p14="http://schemas.microsoft.com/office/powerpoint/2010/main" val="3037373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idea would be to add another immunoprecipitation step ton include RNA polymerase. Right now we might be pulling down any number of ribosomes since they generally work as a polysome, but if we first precipitate using IgG beads for Tap-tagged RNA polymerase, then we use the anti-VSVG beads, we should be more accurately pulling down only ribosomal proteins that are in close association with RNA polymerase, and therefore more likely to be at the start of a gene.</a:t>
            </a:r>
          </a:p>
          <a:p>
            <a:r>
              <a:rPr lang="en-US" dirty="0"/>
              <a:t>And finally, we may be taking the totally wrong approach on this. </a:t>
            </a:r>
            <a:r>
              <a:rPr lang="en-US" dirty="0" err="1"/>
              <a:t>ChIP</a:t>
            </a:r>
            <a:r>
              <a:rPr lang="en-US" dirty="0"/>
              <a:t> is one way to try to answer this question, but a very different approach may be to develop strains with only one homolog, then do ribosome profiling and next generation sequencing to see if these distinct ribosomes are associating with different mRNA species. </a:t>
            </a:r>
          </a:p>
        </p:txBody>
      </p:sp>
      <p:sp>
        <p:nvSpPr>
          <p:cNvPr id="4" name="Slide Number Placeholder 3"/>
          <p:cNvSpPr>
            <a:spLocks noGrp="1"/>
          </p:cNvSpPr>
          <p:nvPr>
            <p:ph type="sldNum" sz="quarter" idx="5"/>
          </p:nvPr>
        </p:nvSpPr>
        <p:spPr/>
        <p:txBody>
          <a:bodyPr/>
          <a:lstStyle/>
          <a:p>
            <a:fld id="{5DC35E36-44CF-41A2-B0A4-F6B5CD6E87AA}" type="slidenum">
              <a:rPr lang="en-US" smtClean="0"/>
              <a:t>22</a:t>
            </a:fld>
            <a:endParaRPr lang="en-US"/>
          </a:p>
        </p:txBody>
      </p:sp>
    </p:spTree>
    <p:extLst>
      <p:ext uri="{BB962C8B-B14F-4D97-AF65-F5344CB8AC3E}">
        <p14:creationId xmlns:p14="http://schemas.microsoft.com/office/powerpoint/2010/main" val="2287509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23</a:t>
            </a:fld>
            <a:endParaRPr lang="en-US"/>
          </a:p>
        </p:txBody>
      </p:sp>
    </p:spTree>
    <p:extLst>
      <p:ext uri="{BB962C8B-B14F-4D97-AF65-F5344CB8AC3E}">
        <p14:creationId xmlns:p14="http://schemas.microsoft.com/office/powerpoint/2010/main" val="2799766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questions </a:t>
            </a:r>
          </a:p>
          <a:p>
            <a:pPr marL="165261" indent="-165261">
              <a:buFontTx/>
              <a:buChar char="-"/>
            </a:pPr>
            <a:r>
              <a:rPr lang="en-US" dirty="0"/>
              <a:t>No other rib proteins with homologs in </a:t>
            </a:r>
            <a:r>
              <a:rPr lang="en-US" dirty="0" err="1"/>
              <a:t>francisella</a:t>
            </a:r>
            <a:r>
              <a:rPr lang="en-US" dirty="0"/>
              <a:t>.</a:t>
            </a:r>
          </a:p>
          <a:p>
            <a:pPr marL="165261" indent="-165261">
              <a:buFontTx/>
              <a:buChar char="-"/>
            </a:pPr>
            <a:r>
              <a:rPr lang="en-US" dirty="0"/>
              <a:t>In Tb, specialized ribosomal proteins alter based on presence of zinc.</a:t>
            </a:r>
          </a:p>
          <a:p>
            <a:pPr marL="165261" indent="-165261">
              <a:buFontTx/>
              <a:buChar char="-"/>
            </a:pPr>
            <a:r>
              <a:rPr lang="en-US" dirty="0"/>
              <a:t>55 ribosomal proteins in e. coli</a:t>
            </a:r>
          </a:p>
          <a:p>
            <a:pPr marL="165261" indent="-165261">
              <a:buFontTx/>
              <a:buChar char="-"/>
            </a:pPr>
            <a:r>
              <a:rPr lang="en-US" dirty="0" err="1"/>
              <a:t>HipB</a:t>
            </a:r>
            <a:r>
              <a:rPr lang="en-US" dirty="0"/>
              <a:t> – site specific DNA binding protein</a:t>
            </a:r>
          </a:p>
          <a:p>
            <a:pPr marL="165261" indent="-165261">
              <a:buFontTx/>
              <a:buChar char="-"/>
            </a:pPr>
            <a:r>
              <a:rPr lang="en-US" dirty="0"/>
              <a:t>Error bars – duplicate not triplicate, first time doing this.</a:t>
            </a:r>
          </a:p>
          <a:p>
            <a:pPr marL="165261" indent="-165261" defTabSz="881390">
              <a:buFontTx/>
              <a:buChar char="-"/>
            </a:pPr>
            <a:r>
              <a:rPr lang="en-US" dirty="0"/>
              <a:t>Rifampicin binding to the B subunit of RNA polymerase, thereby deactivating it.</a:t>
            </a:r>
          </a:p>
          <a:p>
            <a:pPr marL="165261" indent="-165261" defTabSz="881390">
              <a:buFontTx/>
              <a:buChar char="-"/>
            </a:pPr>
            <a:r>
              <a:rPr lang="en-US" dirty="0" err="1"/>
              <a:t>Holartica</a:t>
            </a:r>
            <a:r>
              <a:rPr lang="en-US" dirty="0"/>
              <a:t> = less virulent, can be water-borne or respiratory</a:t>
            </a:r>
          </a:p>
          <a:p>
            <a:pPr marL="165261" indent="-165261" defTabSz="881390">
              <a:buFontTx/>
              <a:buChar char="-"/>
            </a:pPr>
            <a:r>
              <a:rPr lang="en-US" dirty="0"/>
              <a:t>Did you check if the gene we introduced is being made into protein? NO but we want to if we have time, just run it on a gel and use the VSVG antibody</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24</a:t>
            </a:fld>
            <a:endParaRPr lang="en-US"/>
          </a:p>
        </p:txBody>
      </p:sp>
    </p:spTree>
    <p:extLst>
      <p:ext uri="{BB962C8B-B14F-4D97-AF65-F5344CB8AC3E}">
        <p14:creationId xmlns:p14="http://schemas.microsoft.com/office/powerpoint/2010/main" val="2743023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aspect of F. </a:t>
            </a:r>
            <a:r>
              <a:rPr lang="en-US" dirty="0" err="1"/>
              <a:t>tularensis</a:t>
            </a:r>
            <a:r>
              <a:rPr lang="en-US" dirty="0"/>
              <a:t> that I have been looking into is the </a:t>
            </a:r>
            <a:r>
              <a:rPr lang="en-US" dirty="0" err="1"/>
              <a:t>possibliyt</a:t>
            </a:r>
            <a:r>
              <a:rPr lang="en-US" dirty="0"/>
              <a:t> of specialized ribosomes in this species. Specialized ribosomes are basically different forms of ribosomes that may appear either because of alteration is ribosomal proteins, heterogeneity in rRNA itself, or differences in post-translational modification of ribosomal proteins. In many cases, it is because there are paralogs of certain proteins that may be expressed at different times in the life cycle as with this example here, where the early stages only have one paralog expressed but later stages have multiple proteins. In humans we also see this in different tissues, so testis and prostate cells express a paralog of RPS4Y that we don’t see expressed in somatic cells.</a:t>
            </a:r>
          </a:p>
        </p:txBody>
      </p:sp>
      <p:sp>
        <p:nvSpPr>
          <p:cNvPr id="4" name="Slide Number Placeholder 3"/>
          <p:cNvSpPr>
            <a:spLocks noGrp="1"/>
          </p:cNvSpPr>
          <p:nvPr>
            <p:ph type="sldNum" sz="quarter" idx="5"/>
          </p:nvPr>
        </p:nvSpPr>
        <p:spPr/>
        <p:txBody>
          <a:bodyPr/>
          <a:lstStyle/>
          <a:p>
            <a:fld id="{5DC35E36-44CF-41A2-B0A4-F6B5CD6E87AA}" type="slidenum">
              <a:rPr lang="en-US" smtClean="0"/>
              <a:t>25</a:t>
            </a:fld>
            <a:endParaRPr lang="en-US"/>
          </a:p>
        </p:txBody>
      </p:sp>
    </p:spTree>
    <p:extLst>
      <p:ext uri="{BB962C8B-B14F-4D97-AF65-F5344CB8AC3E}">
        <p14:creationId xmlns:p14="http://schemas.microsoft.com/office/powerpoint/2010/main" val="337194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Specialized ribosomes refer to heterogeneity in ribosomes. This may seem like a new idea to some of you, because we are generally taught that ribosomes are ribosomes are ribosomes. However there has been shown to be compositional differences among ribosomes, and this figure outlines the possible changes that may lead to heterogeneity. First is rRNA composition: there are seven rRNA genes represented with sequence differences, leading to different ribosomes, which account for the color differences. There can also be modifications to rRNA including methylation of certain nucleotides. There may be post-translational modifications of ribosomal proteins, such as acetylation or methylation, as well, and finally there’s the possibility of exchange of ribosomal proteins, perhaps because of homologous proteins. So there is evidence that there is heterogeneity in ribosomes, in a number of different models, which of course leads us to wonder if they may have distinct functions.</a:t>
            </a:r>
          </a:p>
        </p:txBody>
      </p:sp>
      <p:sp>
        <p:nvSpPr>
          <p:cNvPr id="4" name="Slide Number Placeholder 3"/>
          <p:cNvSpPr>
            <a:spLocks noGrp="1"/>
          </p:cNvSpPr>
          <p:nvPr>
            <p:ph type="sldNum" sz="quarter" idx="5"/>
          </p:nvPr>
        </p:nvSpPr>
        <p:spPr/>
        <p:txBody>
          <a:bodyPr/>
          <a:lstStyle/>
          <a:p>
            <a:fld id="{5DC35E36-44CF-41A2-B0A4-F6B5CD6E87AA}" type="slidenum">
              <a:rPr lang="en-US" smtClean="0"/>
              <a:t>3</a:t>
            </a:fld>
            <a:endParaRPr lang="en-US"/>
          </a:p>
        </p:txBody>
      </p:sp>
    </p:spTree>
    <p:extLst>
      <p:ext uri="{BB962C8B-B14F-4D97-AF65-F5344CB8AC3E}">
        <p14:creationId xmlns:p14="http://schemas.microsoft.com/office/powerpoint/2010/main" val="368639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Courtesy of </a:t>
            </a:r>
            <a:r>
              <a:rPr lang="en-US" dirty="0" err="1"/>
              <a:t>steve</a:t>
            </a:r>
            <a:r>
              <a:rPr lang="en-US" dirty="0"/>
              <a:t> Gregory. In this study we are focusing on a ribosomal protein called bS21 which is shown here in its position on the ribosome. bS21 is involved in the initiation of translation, and to learn more about it, null mutants have been made in a number of different bacterial species. In bacillus subtilis, this results in defects in motility and biofilm formation, and in listeria monocytogenes, null mutants have increased acid stress resistance and changes in transcription of stress resistance genes. Additionally, in a bacterial species called </a:t>
            </a:r>
            <a:r>
              <a:rPr lang="en-US" dirty="0" err="1"/>
              <a:t>burkholderia</a:t>
            </a:r>
            <a:r>
              <a:rPr lang="en-US" dirty="0"/>
              <a:t> </a:t>
            </a:r>
            <a:r>
              <a:rPr lang="en-US" dirty="0" err="1"/>
              <a:t>psudomallei</a:t>
            </a:r>
            <a:r>
              <a:rPr lang="en-US" dirty="0"/>
              <a:t>, bs21’s gene, which is called </a:t>
            </a:r>
            <a:r>
              <a:rPr lang="en-US" dirty="0" err="1"/>
              <a:t>rpsU</a:t>
            </a:r>
            <a:r>
              <a:rPr lang="en-US" dirty="0"/>
              <a:t>, was identified as a virulence gene, and actually in </a:t>
            </a:r>
            <a:r>
              <a:rPr lang="en-US" dirty="0" err="1"/>
              <a:t>Francisella</a:t>
            </a:r>
            <a:r>
              <a:rPr lang="en-US" dirty="0"/>
              <a:t> one of the </a:t>
            </a:r>
            <a:r>
              <a:rPr lang="en-US" dirty="0" err="1"/>
              <a:t>rpsU</a:t>
            </a:r>
            <a:r>
              <a:rPr lang="en-US" dirty="0"/>
              <a:t> homologs was also flagged as a virulence gene.</a:t>
            </a:r>
          </a:p>
        </p:txBody>
      </p:sp>
      <p:sp>
        <p:nvSpPr>
          <p:cNvPr id="4" name="Slide Number Placeholder 3"/>
          <p:cNvSpPr>
            <a:spLocks noGrp="1"/>
          </p:cNvSpPr>
          <p:nvPr>
            <p:ph type="sldNum" sz="quarter" idx="5"/>
          </p:nvPr>
        </p:nvSpPr>
        <p:spPr/>
        <p:txBody>
          <a:bodyPr/>
          <a:lstStyle/>
          <a:p>
            <a:fld id="{5DC35E36-44CF-41A2-B0A4-F6B5CD6E87AA}" type="slidenum">
              <a:rPr lang="en-US" smtClean="0"/>
              <a:t>4</a:t>
            </a:fld>
            <a:endParaRPr lang="en-US"/>
          </a:p>
        </p:txBody>
      </p:sp>
    </p:spTree>
    <p:extLst>
      <p:ext uri="{BB962C8B-B14F-4D97-AF65-F5344CB8AC3E}">
        <p14:creationId xmlns:p14="http://schemas.microsoft.com/office/powerpoint/2010/main" val="370906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cpsC</a:t>
            </a:r>
            <a:r>
              <a:rPr lang="en-US" dirty="0"/>
              <a:t> – cold shock protein</a:t>
            </a:r>
          </a:p>
          <a:p>
            <a:r>
              <a:rPr lang="en-US" dirty="0" err="1"/>
              <a:t>yqeY</a:t>
            </a:r>
            <a:r>
              <a:rPr lang="en-US" dirty="0"/>
              <a:t> -  carbon nitrogen ligase?</a:t>
            </a:r>
          </a:p>
          <a:p>
            <a:r>
              <a:rPr lang="en-US" dirty="0" err="1"/>
              <a:t>dnaG</a:t>
            </a:r>
            <a:r>
              <a:rPr lang="en-US" dirty="0"/>
              <a:t> – primase</a:t>
            </a:r>
          </a:p>
          <a:p>
            <a:r>
              <a:rPr lang="en-US" dirty="0" err="1"/>
              <a:t>rpoD</a:t>
            </a:r>
            <a:r>
              <a:rPr lang="en-US" dirty="0"/>
              <a:t> – RNA polymerase sigma factor</a:t>
            </a:r>
          </a:p>
          <a:p>
            <a:endParaRPr lang="en-US" dirty="0"/>
          </a:p>
          <a:p>
            <a:r>
              <a:rPr lang="en-US" dirty="0"/>
              <a:t>In the case of </a:t>
            </a:r>
            <a:r>
              <a:rPr lang="en-US" dirty="0" err="1"/>
              <a:t>francisella</a:t>
            </a:r>
            <a:r>
              <a:rPr lang="en-US" dirty="0"/>
              <a:t>, we see three homologs of one of the ribosomal proteins bS21 – the genes of which are named rpsU1, U2, and U3. This is important because not all bacteria contain multiple </a:t>
            </a:r>
            <a:r>
              <a:rPr lang="en-US" dirty="0" err="1"/>
              <a:t>rpsU</a:t>
            </a:r>
            <a:r>
              <a:rPr lang="en-US" dirty="0"/>
              <a:t> homologs. And these genes are located at different places on the genome and may be involved in different operons. Under standard growth, rpsU2, the second homolog, is most abundant, so we would expect to see the most of that bS21 protein being incorporated into ribosomes. However, we believe when </a:t>
            </a:r>
            <a:r>
              <a:rPr lang="en-US" dirty="0" err="1"/>
              <a:t>MgIA</a:t>
            </a:r>
            <a:r>
              <a:rPr lang="en-US" dirty="0"/>
              <a:t> is activated, which is a transcription factor important for virulence, rpsU1 and 3 are also expressed. So the hypothesis is that some mRNA’s that are not translated during standard growth because rpsU2 does not recognize them are translated when the other two homologs are expressed. So this might be an important component of virulence for </a:t>
            </a:r>
            <a:r>
              <a:rPr lang="en-US" dirty="0" err="1"/>
              <a:t>francisella</a:t>
            </a:r>
            <a:r>
              <a:rPr lang="en-US" dirty="0"/>
              <a:t>, and could indicate another level of control over gene expression, whereas we normally think of it at the transcriptional level, it could actually be at the level of translation initiation. So this is kind of the big question of my project: do ribosomes with different bS21 proteins translate different mRNAs?</a:t>
            </a:r>
          </a:p>
        </p:txBody>
      </p:sp>
      <p:sp>
        <p:nvSpPr>
          <p:cNvPr id="4" name="Slide Number Placeholder 3"/>
          <p:cNvSpPr>
            <a:spLocks noGrp="1"/>
          </p:cNvSpPr>
          <p:nvPr>
            <p:ph type="sldNum" sz="quarter" idx="5"/>
          </p:nvPr>
        </p:nvSpPr>
        <p:spPr/>
        <p:txBody>
          <a:bodyPr/>
          <a:lstStyle/>
          <a:p>
            <a:fld id="{5DC35E36-44CF-41A2-B0A4-F6B5CD6E87AA}" type="slidenum">
              <a:rPr lang="en-US" smtClean="0"/>
              <a:t>5</a:t>
            </a:fld>
            <a:endParaRPr lang="en-US"/>
          </a:p>
        </p:txBody>
      </p:sp>
    </p:spTree>
    <p:extLst>
      <p:ext uri="{BB962C8B-B14F-4D97-AF65-F5344CB8AC3E}">
        <p14:creationId xmlns:p14="http://schemas.microsoft.com/office/powerpoint/2010/main" val="52468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starting with a few smaller questions that can hopefully help us answer this bigger question. First, we know rpsu1 and rpsu3 exist and are sometimes transcribed, but are they actually being incorporated into ribosomes, or are they simply going off somewhere else in the cell? And next, we wanted to see if we could develop a tool to try to answer the bigger question we just presented - to determine if ribosomes with different bS21 homologs translate different genes, and we wanted to try to use </a:t>
            </a:r>
            <a:r>
              <a:rPr lang="en-US" dirty="0" err="1"/>
              <a:t>ChIP</a:t>
            </a:r>
            <a:r>
              <a:rPr lang="en-US" dirty="0"/>
              <a:t> to address that.</a:t>
            </a:r>
          </a:p>
        </p:txBody>
      </p:sp>
      <p:sp>
        <p:nvSpPr>
          <p:cNvPr id="4" name="Slide Number Placeholder 3"/>
          <p:cNvSpPr>
            <a:spLocks noGrp="1"/>
          </p:cNvSpPr>
          <p:nvPr>
            <p:ph type="sldNum" sz="quarter" idx="5"/>
          </p:nvPr>
        </p:nvSpPr>
        <p:spPr/>
        <p:txBody>
          <a:bodyPr/>
          <a:lstStyle/>
          <a:p>
            <a:fld id="{5DC35E36-44CF-41A2-B0A4-F6B5CD6E87AA}" type="slidenum">
              <a:rPr lang="en-US" smtClean="0"/>
              <a:t>6</a:t>
            </a:fld>
            <a:endParaRPr lang="en-US"/>
          </a:p>
        </p:txBody>
      </p:sp>
    </p:spTree>
    <p:extLst>
      <p:ext uri="{BB962C8B-B14F-4D97-AF65-F5344CB8AC3E}">
        <p14:creationId xmlns:p14="http://schemas.microsoft.com/office/powerpoint/2010/main" val="223075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the first question about whether all three homologs are being incorporated into the ribosome, I did a ribosome purification. This is just a brief overview of that process. You basically grow up your cells and create a pellet. Since we only want rRNA and proteins we add </a:t>
            </a:r>
            <a:r>
              <a:rPr lang="en-US" dirty="0" err="1"/>
              <a:t>DNAse</a:t>
            </a:r>
            <a:r>
              <a:rPr lang="en-US" dirty="0"/>
              <a:t> to chop up any DNA. Then we lyse our cells using the French Press. We remove cell debris by pelleting, then layer the supernatant on a sucrose cushion and spin that down, which is when you should be able to see your ribosome pellet at the bottom, but there are usually still some lipid membranes present, so we wash that pellet and repeat with a higher sucrose concentration. We again spin down so that resulting pellet should be our purified ribosomes. We can use this protocol with a wide variety of strains that have different </a:t>
            </a:r>
            <a:r>
              <a:rPr lang="en-US" dirty="0" err="1"/>
              <a:t>rpsU</a:t>
            </a:r>
            <a:r>
              <a:rPr lang="en-US" dirty="0"/>
              <a:t> genes. In this case we used two strains of interest, the wild type </a:t>
            </a:r>
            <a:r>
              <a:rPr lang="en-US" dirty="0" err="1"/>
              <a:t>francisella</a:t>
            </a:r>
            <a:r>
              <a:rPr lang="en-US" dirty="0"/>
              <a:t> cells, and a strain that is missing the first </a:t>
            </a:r>
            <a:r>
              <a:rPr lang="en-US" dirty="0" err="1"/>
              <a:t>rpsU</a:t>
            </a:r>
            <a:r>
              <a:rPr lang="en-US" dirty="0"/>
              <a:t> homolog, so delta rpsU1.</a:t>
            </a:r>
          </a:p>
        </p:txBody>
      </p:sp>
      <p:sp>
        <p:nvSpPr>
          <p:cNvPr id="4" name="Slide Number Placeholder 3"/>
          <p:cNvSpPr>
            <a:spLocks noGrp="1"/>
          </p:cNvSpPr>
          <p:nvPr>
            <p:ph type="sldNum" sz="quarter" idx="5"/>
          </p:nvPr>
        </p:nvSpPr>
        <p:spPr/>
        <p:txBody>
          <a:bodyPr/>
          <a:lstStyle/>
          <a:p>
            <a:fld id="{5DC35E36-44CF-41A2-B0A4-F6B5CD6E87AA}" type="slidenum">
              <a:rPr lang="en-US" smtClean="0"/>
              <a:t>7</a:t>
            </a:fld>
            <a:endParaRPr lang="en-US"/>
          </a:p>
        </p:txBody>
      </p:sp>
    </p:spTree>
    <p:extLst>
      <p:ext uri="{BB962C8B-B14F-4D97-AF65-F5344CB8AC3E}">
        <p14:creationId xmlns:p14="http://schemas.microsoft.com/office/powerpoint/2010/main" val="237718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ran the ribosomes on an SDS page gel and stained with Coomassie, and you can see that we definitely purified a number of proteins.  </a:t>
            </a:r>
            <a:r>
              <a:rPr lang="en-US" dirty="0" err="1"/>
              <a:t>Francisella</a:t>
            </a:r>
            <a:r>
              <a:rPr lang="en-US" dirty="0"/>
              <a:t> ribosomes have about 56 proteins when you count our 3 S21 proteins separately, but there has not been a published account of ribosome purification in </a:t>
            </a:r>
            <a:r>
              <a:rPr lang="en-US" dirty="0" err="1"/>
              <a:t>Francisella</a:t>
            </a:r>
            <a:r>
              <a:rPr lang="en-US" dirty="0"/>
              <a:t> before, so we really had nothing to compare this to. </a:t>
            </a:r>
          </a:p>
        </p:txBody>
      </p:sp>
      <p:sp>
        <p:nvSpPr>
          <p:cNvPr id="4" name="Slide Number Placeholder 3"/>
          <p:cNvSpPr>
            <a:spLocks noGrp="1"/>
          </p:cNvSpPr>
          <p:nvPr>
            <p:ph type="sldNum" sz="quarter" idx="5"/>
          </p:nvPr>
        </p:nvSpPr>
        <p:spPr/>
        <p:txBody>
          <a:bodyPr/>
          <a:lstStyle/>
          <a:p>
            <a:fld id="{5DC35E36-44CF-41A2-B0A4-F6B5CD6E87AA}" type="slidenum">
              <a:rPr lang="en-US" smtClean="0"/>
              <a:t>8</a:t>
            </a:fld>
            <a:endParaRPr lang="en-US"/>
          </a:p>
        </p:txBody>
      </p:sp>
    </p:spTree>
    <p:extLst>
      <p:ext uri="{BB962C8B-B14F-4D97-AF65-F5344CB8AC3E}">
        <p14:creationId xmlns:p14="http://schemas.microsoft.com/office/powerpoint/2010/main" val="4154630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sent a sample of the purified ribosomes out to be analyzed by mass spec, to see how pure our samples were and to see which of the ribosomal proteins we actually identified. </a:t>
            </a:r>
          </a:p>
          <a:p>
            <a:r>
              <a:rPr lang="en-US" dirty="0"/>
              <a:t>There were 67 proteins identified. Out of these 56 of them were either ribosomal proteins or ribosome-associated proteins, so things like trigger factor which is a chaperone protein for nascent peptides. So why did these other 11 proteins show up? Well out of those 11, 10 of them are highly abundant in the cell, or part of complexes that are highly abundant in the cell, so are more difficult to purify out. The only one left that is not explained is a protein called </a:t>
            </a:r>
            <a:r>
              <a:rPr lang="en-US" dirty="0" err="1"/>
              <a:t>nuoB</a:t>
            </a:r>
            <a:r>
              <a:rPr lang="en-US" dirty="0"/>
              <a:t> which is the second subunit of NADH-quinone oxidoreductase complex. 5 peptides were identified and out of all of the 67 proteins it was tied for last in terms of relative number of spectra identified, so it was not very abundant in our ribosome sample. For this “highly abundant in cell” </a:t>
            </a:r>
            <a:r>
              <a:rPr lang="en-US" dirty="0" err="1"/>
              <a:t>citeria</a:t>
            </a:r>
            <a:r>
              <a:rPr lang="en-US" dirty="0"/>
              <a:t>, I had identified the top 10% of proteins identified in a whole cell sample, and </a:t>
            </a:r>
            <a:r>
              <a:rPr lang="en-US" dirty="0" err="1"/>
              <a:t>nuoB</a:t>
            </a:r>
            <a:r>
              <a:rPr lang="en-US" dirty="0"/>
              <a:t> fell into the bottom 50%. If any of you have any ideas as to why we may have gotten that, let me know!</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9</a:t>
            </a:fld>
            <a:endParaRPr lang="en-US"/>
          </a:p>
        </p:txBody>
      </p:sp>
    </p:spTree>
    <p:extLst>
      <p:ext uri="{BB962C8B-B14F-4D97-AF65-F5344CB8AC3E}">
        <p14:creationId xmlns:p14="http://schemas.microsoft.com/office/powerpoint/2010/main" val="416684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EE63-737E-4DF0-BCE5-E42B72F6D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FF0FA3-EF97-415A-8881-1FD7D6FF2F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B2817E-0FAD-4737-8352-4F4246E2E21D}"/>
              </a:ext>
            </a:extLst>
          </p:cNvPr>
          <p:cNvSpPr>
            <a:spLocks noGrp="1"/>
          </p:cNvSpPr>
          <p:nvPr>
            <p:ph type="dt" sz="half" idx="10"/>
          </p:nvPr>
        </p:nvSpPr>
        <p:spPr/>
        <p:txBody>
          <a:bodyPr/>
          <a:lstStyle/>
          <a:p>
            <a:fld id="{9310EE55-4B60-43E0-8D38-BCC0B401D45C}" type="datetime1">
              <a:rPr lang="en-US" smtClean="0"/>
              <a:t>3/17/2019</a:t>
            </a:fld>
            <a:endParaRPr lang="en-US"/>
          </a:p>
        </p:txBody>
      </p:sp>
      <p:sp>
        <p:nvSpPr>
          <p:cNvPr id="5" name="Footer Placeholder 4">
            <a:extLst>
              <a:ext uri="{FF2B5EF4-FFF2-40B4-BE49-F238E27FC236}">
                <a16:creationId xmlns:a16="http://schemas.microsoft.com/office/drawing/2014/main" id="{423B37DF-4D71-4A96-9295-1CC5C9864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61698-1C9E-4BD0-8023-1C902EB147E8}"/>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241488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C2D0-22BA-47C6-AB11-01AE88E029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3833AB-51BE-40FD-9F75-2A9731882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29DFB-E83E-4527-8B5B-FF8794F61D81}"/>
              </a:ext>
            </a:extLst>
          </p:cNvPr>
          <p:cNvSpPr>
            <a:spLocks noGrp="1"/>
          </p:cNvSpPr>
          <p:nvPr>
            <p:ph type="dt" sz="half" idx="10"/>
          </p:nvPr>
        </p:nvSpPr>
        <p:spPr/>
        <p:txBody>
          <a:bodyPr/>
          <a:lstStyle/>
          <a:p>
            <a:fld id="{11D2D1C0-87B5-42BB-91D3-40C0266068F9}" type="datetime1">
              <a:rPr lang="en-US" smtClean="0"/>
              <a:t>3/17/2019</a:t>
            </a:fld>
            <a:endParaRPr lang="en-US"/>
          </a:p>
        </p:txBody>
      </p:sp>
      <p:sp>
        <p:nvSpPr>
          <p:cNvPr id="5" name="Footer Placeholder 4">
            <a:extLst>
              <a:ext uri="{FF2B5EF4-FFF2-40B4-BE49-F238E27FC236}">
                <a16:creationId xmlns:a16="http://schemas.microsoft.com/office/drawing/2014/main" id="{D545F982-0941-4D4C-98DF-671B7DA1F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A9827-AF42-4B23-A5A7-98A7062DD6CB}"/>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277023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1182FB-6834-45ED-BB90-B46C641612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703BDC-3104-491F-923E-528CB117F5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807AB-F71F-41AE-A708-4E76529B77B2}"/>
              </a:ext>
            </a:extLst>
          </p:cNvPr>
          <p:cNvSpPr>
            <a:spLocks noGrp="1"/>
          </p:cNvSpPr>
          <p:nvPr>
            <p:ph type="dt" sz="half" idx="10"/>
          </p:nvPr>
        </p:nvSpPr>
        <p:spPr/>
        <p:txBody>
          <a:bodyPr/>
          <a:lstStyle/>
          <a:p>
            <a:fld id="{308C80C5-5F8B-4E9E-8F53-FF6E4A5E0593}" type="datetime1">
              <a:rPr lang="en-US" smtClean="0"/>
              <a:t>3/17/2019</a:t>
            </a:fld>
            <a:endParaRPr lang="en-US"/>
          </a:p>
        </p:txBody>
      </p:sp>
      <p:sp>
        <p:nvSpPr>
          <p:cNvPr id="5" name="Footer Placeholder 4">
            <a:extLst>
              <a:ext uri="{FF2B5EF4-FFF2-40B4-BE49-F238E27FC236}">
                <a16:creationId xmlns:a16="http://schemas.microsoft.com/office/drawing/2014/main" id="{E142DBF6-8CDE-40B9-9E7B-69724801C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50ED2-CF03-4A2E-8010-64BB49E0D0A9}"/>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170682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6E46-D3E1-44A7-ABF5-3B45B37628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09B4F-1A1E-4BC2-A5F7-D02B6B384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9D61E-5647-487F-9C7D-A5C72C434036}"/>
              </a:ext>
            </a:extLst>
          </p:cNvPr>
          <p:cNvSpPr>
            <a:spLocks noGrp="1"/>
          </p:cNvSpPr>
          <p:nvPr>
            <p:ph type="dt" sz="half" idx="10"/>
          </p:nvPr>
        </p:nvSpPr>
        <p:spPr/>
        <p:txBody>
          <a:bodyPr/>
          <a:lstStyle/>
          <a:p>
            <a:fld id="{6FC73BC5-D2EE-4E05-936C-62198C8F4346}" type="datetime1">
              <a:rPr lang="en-US" smtClean="0"/>
              <a:t>3/17/2019</a:t>
            </a:fld>
            <a:endParaRPr lang="en-US"/>
          </a:p>
        </p:txBody>
      </p:sp>
      <p:sp>
        <p:nvSpPr>
          <p:cNvPr id="5" name="Footer Placeholder 4">
            <a:extLst>
              <a:ext uri="{FF2B5EF4-FFF2-40B4-BE49-F238E27FC236}">
                <a16:creationId xmlns:a16="http://schemas.microsoft.com/office/drawing/2014/main" id="{1F32BA7F-5D5C-4F36-AA3E-16A22D37D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16EDF-FF34-4639-9B37-4E2233C3CA60}"/>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163324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96C13-16A6-4C51-A3C3-73AAAF8F21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1FEF72-5298-4E17-BE11-1B02980C4F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2225E5-4B34-408F-B2B4-B0EE56255C7F}"/>
              </a:ext>
            </a:extLst>
          </p:cNvPr>
          <p:cNvSpPr>
            <a:spLocks noGrp="1"/>
          </p:cNvSpPr>
          <p:nvPr>
            <p:ph type="dt" sz="half" idx="10"/>
          </p:nvPr>
        </p:nvSpPr>
        <p:spPr/>
        <p:txBody>
          <a:bodyPr/>
          <a:lstStyle/>
          <a:p>
            <a:fld id="{F3BDCB18-F960-49DE-8ABC-D913B4CA3214}" type="datetime1">
              <a:rPr lang="en-US" smtClean="0"/>
              <a:t>3/17/2019</a:t>
            </a:fld>
            <a:endParaRPr lang="en-US"/>
          </a:p>
        </p:txBody>
      </p:sp>
      <p:sp>
        <p:nvSpPr>
          <p:cNvPr id="5" name="Footer Placeholder 4">
            <a:extLst>
              <a:ext uri="{FF2B5EF4-FFF2-40B4-BE49-F238E27FC236}">
                <a16:creationId xmlns:a16="http://schemas.microsoft.com/office/drawing/2014/main" id="{114E74CF-BC14-4ACF-871E-3A4BA1CE2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36B44-DA80-47A3-8968-293D9D2521A9}"/>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143284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DB2B-7D1F-4A72-B555-5EBF45B1A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852A1-D771-4E79-8634-59774B4E2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32FF69-99C6-4517-B82E-9DC6768EC4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38CCD2-602F-4751-A2DA-15F2A04FE6BA}"/>
              </a:ext>
            </a:extLst>
          </p:cNvPr>
          <p:cNvSpPr>
            <a:spLocks noGrp="1"/>
          </p:cNvSpPr>
          <p:nvPr>
            <p:ph type="dt" sz="half" idx="10"/>
          </p:nvPr>
        </p:nvSpPr>
        <p:spPr/>
        <p:txBody>
          <a:bodyPr/>
          <a:lstStyle/>
          <a:p>
            <a:fld id="{4779C5AC-120F-466E-98E5-EC2153514621}" type="datetime1">
              <a:rPr lang="en-US" smtClean="0"/>
              <a:t>3/17/2019</a:t>
            </a:fld>
            <a:endParaRPr lang="en-US"/>
          </a:p>
        </p:txBody>
      </p:sp>
      <p:sp>
        <p:nvSpPr>
          <p:cNvPr id="6" name="Footer Placeholder 5">
            <a:extLst>
              <a:ext uri="{FF2B5EF4-FFF2-40B4-BE49-F238E27FC236}">
                <a16:creationId xmlns:a16="http://schemas.microsoft.com/office/drawing/2014/main" id="{BFE8CCC8-57BA-425B-9E5C-90397BE16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A1503-EE3C-401C-B57A-990729BD8B30}"/>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322760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708D-C032-4ADC-9371-6071F25E05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7F483C-ACCE-41C7-BFF9-33B04DE4FE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717247-04B6-45D4-AC66-A7260B3827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B7DD1B-FAD9-4437-B5FF-81B6608415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83033F-91C1-4ADA-A43C-1C829DCDEF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5211C1-E5A5-406D-B068-731406A2BD87}"/>
              </a:ext>
            </a:extLst>
          </p:cNvPr>
          <p:cNvSpPr>
            <a:spLocks noGrp="1"/>
          </p:cNvSpPr>
          <p:nvPr>
            <p:ph type="dt" sz="half" idx="10"/>
          </p:nvPr>
        </p:nvSpPr>
        <p:spPr/>
        <p:txBody>
          <a:bodyPr/>
          <a:lstStyle/>
          <a:p>
            <a:fld id="{640AE350-2353-4272-B370-7530287049E3}" type="datetime1">
              <a:rPr lang="en-US" smtClean="0"/>
              <a:t>3/17/2019</a:t>
            </a:fld>
            <a:endParaRPr lang="en-US"/>
          </a:p>
        </p:txBody>
      </p:sp>
      <p:sp>
        <p:nvSpPr>
          <p:cNvPr id="8" name="Footer Placeholder 7">
            <a:extLst>
              <a:ext uri="{FF2B5EF4-FFF2-40B4-BE49-F238E27FC236}">
                <a16:creationId xmlns:a16="http://schemas.microsoft.com/office/drawing/2014/main" id="{F496B386-E887-459B-B28F-17E58C7982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BDB885-3496-4AB9-8A0B-6E4199C48E03}"/>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39321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58F1-D9FF-4611-A881-06B992ECC4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CC8F9B-6D81-4190-B1AF-BEFA7766861C}"/>
              </a:ext>
            </a:extLst>
          </p:cNvPr>
          <p:cNvSpPr>
            <a:spLocks noGrp="1"/>
          </p:cNvSpPr>
          <p:nvPr>
            <p:ph type="dt" sz="half" idx="10"/>
          </p:nvPr>
        </p:nvSpPr>
        <p:spPr/>
        <p:txBody>
          <a:bodyPr/>
          <a:lstStyle/>
          <a:p>
            <a:fld id="{F8EB379D-C050-48C3-BCCD-233E932E68DA}" type="datetime1">
              <a:rPr lang="en-US" smtClean="0"/>
              <a:t>3/17/2019</a:t>
            </a:fld>
            <a:endParaRPr lang="en-US"/>
          </a:p>
        </p:txBody>
      </p:sp>
      <p:sp>
        <p:nvSpPr>
          <p:cNvPr id="4" name="Footer Placeholder 3">
            <a:extLst>
              <a:ext uri="{FF2B5EF4-FFF2-40B4-BE49-F238E27FC236}">
                <a16:creationId xmlns:a16="http://schemas.microsoft.com/office/drawing/2014/main" id="{B7C95378-F935-43D9-9C34-D856BB858F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0689B3-6372-47CA-ACC8-37AE74D26C14}"/>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421148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BAF00-379A-4F3B-9E3A-FD19B72D5BC0}"/>
              </a:ext>
            </a:extLst>
          </p:cNvPr>
          <p:cNvSpPr>
            <a:spLocks noGrp="1"/>
          </p:cNvSpPr>
          <p:nvPr>
            <p:ph type="dt" sz="half" idx="10"/>
          </p:nvPr>
        </p:nvSpPr>
        <p:spPr/>
        <p:txBody>
          <a:bodyPr/>
          <a:lstStyle/>
          <a:p>
            <a:fld id="{34A76988-F6AF-45BB-ACD2-5CE8150CC3F4}" type="datetime1">
              <a:rPr lang="en-US" smtClean="0"/>
              <a:t>3/17/2019</a:t>
            </a:fld>
            <a:endParaRPr lang="en-US"/>
          </a:p>
        </p:txBody>
      </p:sp>
      <p:sp>
        <p:nvSpPr>
          <p:cNvPr id="3" name="Footer Placeholder 2">
            <a:extLst>
              <a:ext uri="{FF2B5EF4-FFF2-40B4-BE49-F238E27FC236}">
                <a16:creationId xmlns:a16="http://schemas.microsoft.com/office/drawing/2014/main" id="{09632A3E-6169-402F-9B09-A8A7F3F1BE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8400FF-EF36-48EF-B1B0-4FD9C384154D}"/>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97777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DCDB-B685-44B4-B0A3-4F80B7422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DDE985-9C1C-430F-9D90-E71A11BE8A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99842-16FB-468C-A2F6-2A4CE8495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15264-72AC-4969-A434-A0E645867E14}"/>
              </a:ext>
            </a:extLst>
          </p:cNvPr>
          <p:cNvSpPr>
            <a:spLocks noGrp="1"/>
          </p:cNvSpPr>
          <p:nvPr>
            <p:ph type="dt" sz="half" idx="10"/>
          </p:nvPr>
        </p:nvSpPr>
        <p:spPr/>
        <p:txBody>
          <a:bodyPr/>
          <a:lstStyle/>
          <a:p>
            <a:fld id="{2877E6DD-1B4E-41B6-BAB4-23FF7A169617}" type="datetime1">
              <a:rPr lang="en-US" smtClean="0"/>
              <a:t>3/17/2019</a:t>
            </a:fld>
            <a:endParaRPr lang="en-US"/>
          </a:p>
        </p:txBody>
      </p:sp>
      <p:sp>
        <p:nvSpPr>
          <p:cNvPr id="6" name="Footer Placeholder 5">
            <a:extLst>
              <a:ext uri="{FF2B5EF4-FFF2-40B4-BE49-F238E27FC236}">
                <a16:creationId xmlns:a16="http://schemas.microsoft.com/office/drawing/2014/main" id="{CC39DC99-0A0E-4566-96F0-3FD7AA95E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2002C-7148-493C-B30B-9C5A0969FD6B}"/>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337526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353A-6946-47D1-84C0-1E778879D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AA91BC-E860-417A-ADB4-F2ECEEE83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76EF50-CF83-4258-A20D-FF2EB5CCE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95DF5-3B7F-4BF8-A44E-4C429861C6AB}"/>
              </a:ext>
            </a:extLst>
          </p:cNvPr>
          <p:cNvSpPr>
            <a:spLocks noGrp="1"/>
          </p:cNvSpPr>
          <p:nvPr>
            <p:ph type="dt" sz="half" idx="10"/>
          </p:nvPr>
        </p:nvSpPr>
        <p:spPr/>
        <p:txBody>
          <a:bodyPr/>
          <a:lstStyle/>
          <a:p>
            <a:fld id="{C3C5E348-D062-4ADD-8AEC-1B2A0467291C}" type="datetime1">
              <a:rPr lang="en-US" smtClean="0"/>
              <a:t>3/17/2019</a:t>
            </a:fld>
            <a:endParaRPr lang="en-US"/>
          </a:p>
        </p:txBody>
      </p:sp>
      <p:sp>
        <p:nvSpPr>
          <p:cNvPr id="6" name="Footer Placeholder 5">
            <a:extLst>
              <a:ext uri="{FF2B5EF4-FFF2-40B4-BE49-F238E27FC236}">
                <a16:creationId xmlns:a16="http://schemas.microsoft.com/office/drawing/2014/main" id="{A2F3B11B-4EA2-42FD-8E90-D2F158ADF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352F0-9010-45DC-BF12-65EC1E6FF24B}"/>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27057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BC1ECD-459F-4CDA-BFC2-A80400C6D3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915527-B199-4F07-B469-346C96B4D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18B19-1B51-4378-9BF3-6B513C16A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81893-A2DF-44C3-9BD5-014ABE8700AB}" type="datetime1">
              <a:rPr lang="en-US" smtClean="0"/>
              <a:t>3/17/2019</a:t>
            </a:fld>
            <a:endParaRPr lang="en-US"/>
          </a:p>
        </p:txBody>
      </p:sp>
      <p:sp>
        <p:nvSpPr>
          <p:cNvPr id="5" name="Footer Placeholder 4">
            <a:extLst>
              <a:ext uri="{FF2B5EF4-FFF2-40B4-BE49-F238E27FC236}">
                <a16:creationId xmlns:a16="http://schemas.microsoft.com/office/drawing/2014/main" id="{1EDAAE66-BE60-4F96-A2E5-E1FD52176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824074-E767-4E9B-9640-C6EE4F29F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7A1F-B479-4118-A823-65CF7838C4E2}" type="slidenum">
              <a:rPr lang="en-US" smtClean="0"/>
              <a:t>‹#›</a:t>
            </a:fld>
            <a:endParaRPr lang="en-US"/>
          </a:p>
        </p:txBody>
      </p:sp>
    </p:spTree>
    <p:extLst>
      <p:ext uri="{BB962C8B-B14F-4D97-AF65-F5344CB8AC3E}">
        <p14:creationId xmlns:p14="http://schemas.microsoft.com/office/powerpoint/2010/main" val="15354027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F301-FAEC-4133-8851-A250484C9DC4}"/>
              </a:ext>
            </a:extLst>
          </p:cNvPr>
          <p:cNvSpPr>
            <a:spLocks noGrp="1"/>
          </p:cNvSpPr>
          <p:nvPr>
            <p:ph type="ctrTitle"/>
          </p:nvPr>
        </p:nvSpPr>
        <p:spPr>
          <a:xfrm>
            <a:off x="1524000" y="1508126"/>
            <a:ext cx="9144000" cy="2387600"/>
          </a:xfrm>
        </p:spPr>
        <p:txBody>
          <a:bodyPr>
            <a:normAutofit/>
          </a:bodyPr>
          <a:lstStyle/>
          <a:p>
            <a:r>
              <a:rPr lang="en-US" sz="7200" dirty="0"/>
              <a:t>March 18, 2019</a:t>
            </a:r>
            <a:br>
              <a:rPr lang="en-US" sz="7200" dirty="0"/>
            </a:br>
            <a:r>
              <a:rPr lang="en-US" sz="7200" dirty="0"/>
              <a:t>Lab Meeting</a:t>
            </a:r>
          </a:p>
        </p:txBody>
      </p:sp>
      <p:sp>
        <p:nvSpPr>
          <p:cNvPr id="3" name="Subtitle 2">
            <a:extLst>
              <a:ext uri="{FF2B5EF4-FFF2-40B4-BE49-F238E27FC236}">
                <a16:creationId xmlns:a16="http://schemas.microsoft.com/office/drawing/2014/main" id="{CCC8C49F-2FD9-497E-B576-A7AA923FBC9C}"/>
              </a:ext>
            </a:extLst>
          </p:cNvPr>
          <p:cNvSpPr>
            <a:spLocks noGrp="1"/>
          </p:cNvSpPr>
          <p:nvPr>
            <p:ph type="subTitle" idx="1"/>
          </p:nvPr>
        </p:nvSpPr>
        <p:spPr>
          <a:xfrm>
            <a:off x="1524000" y="4487863"/>
            <a:ext cx="9144000" cy="727075"/>
          </a:xfrm>
        </p:spPr>
        <p:txBody>
          <a:bodyPr/>
          <a:lstStyle/>
          <a:p>
            <a:r>
              <a:rPr lang="en-US" dirty="0"/>
              <a:t>Hannah Trautmann</a:t>
            </a:r>
          </a:p>
        </p:txBody>
      </p:sp>
    </p:spTree>
    <p:extLst>
      <p:ext uri="{BB962C8B-B14F-4D97-AF65-F5344CB8AC3E}">
        <p14:creationId xmlns:p14="http://schemas.microsoft.com/office/powerpoint/2010/main" val="341275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8ADEA-8B17-43D1-9AB8-132FDD904532}"/>
              </a:ext>
            </a:extLst>
          </p:cNvPr>
          <p:cNvSpPr>
            <a:spLocks noGrp="1"/>
          </p:cNvSpPr>
          <p:nvPr>
            <p:ph type="title"/>
          </p:nvPr>
        </p:nvSpPr>
        <p:spPr/>
        <p:txBody>
          <a:bodyPr/>
          <a:lstStyle/>
          <a:p>
            <a:r>
              <a:rPr lang="en-US" dirty="0"/>
              <a:t>Mass Spec Results</a:t>
            </a:r>
          </a:p>
        </p:txBody>
      </p:sp>
      <p:sp>
        <p:nvSpPr>
          <p:cNvPr id="5" name="TextBox 1">
            <a:extLst>
              <a:ext uri="{FF2B5EF4-FFF2-40B4-BE49-F238E27FC236}">
                <a16:creationId xmlns:a16="http://schemas.microsoft.com/office/drawing/2014/main" id="{308B1B82-BC12-4470-A159-DED16D47936E}"/>
              </a:ext>
            </a:extLst>
          </p:cNvPr>
          <p:cNvSpPr txBox="1"/>
          <p:nvPr/>
        </p:nvSpPr>
        <p:spPr>
          <a:xfrm>
            <a:off x="5849937" y="2432050"/>
            <a:ext cx="45719" cy="5539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3600"/>
          </a:p>
        </p:txBody>
      </p:sp>
      <p:sp>
        <p:nvSpPr>
          <p:cNvPr id="6" name="TextBox 2">
            <a:extLst>
              <a:ext uri="{FF2B5EF4-FFF2-40B4-BE49-F238E27FC236}">
                <a16:creationId xmlns:a16="http://schemas.microsoft.com/office/drawing/2014/main" id="{F47D4155-9B5D-4541-BBB0-FB926BE3E0F1}"/>
              </a:ext>
            </a:extLst>
          </p:cNvPr>
          <p:cNvSpPr txBox="1"/>
          <p:nvPr/>
        </p:nvSpPr>
        <p:spPr>
          <a:xfrm>
            <a:off x="7500937" y="2432050"/>
            <a:ext cx="45719" cy="5539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3600"/>
          </a:p>
        </p:txBody>
      </p:sp>
      <p:sp>
        <p:nvSpPr>
          <p:cNvPr id="7" name="TextBox 3">
            <a:extLst>
              <a:ext uri="{FF2B5EF4-FFF2-40B4-BE49-F238E27FC236}">
                <a16:creationId xmlns:a16="http://schemas.microsoft.com/office/drawing/2014/main" id="{1CB02200-8850-4992-ADF2-8012E73DC623}"/>
              </a:ext>
            </a:extLst>
          </p:cNvPr>
          <p:cNvSpPr txBox="1"/>
          <p:nvPr/>
        </p:nvSpPr>
        <p:spPr>
          <a:xfrm>
            <a:off x="7500937" y="2800350"/>
            <a:ext cx="45719" cy="5539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3600"/>
          </a:p>
        </p:txBody>
      </p:sp>
      <p:sp>
        <p:nvSpPr>
          <p:cNvPr id="8" name="TextBox 4">
            <a:extLst>
              <a:ext uri="{FF2B5EF4-FFF2-40B4-BE49-F238E27FC236}">
                <a16:creationId xmlns:a16="http://schemas.microsoft.com/office/drawing/2014/main" id="{E7B746EB-54BA-4D81-B191-FB9EB5FE7972}"/>
              </a:ext>
            </a:extLst>
          </p:cNvPr>
          <p:cNvSpPr txBox="1"/>
          <p:nvPr/>
        </p:nvSpPr>
        <p:spPr>
          <a:xfrm>
            <a:off x="7500937" y="2984500"/>
            <a:ext cx="45719" cy="5539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3600"/>
          </a:p>
        </p:txBody>
      </p:sp>
      <p:sp>
        <p:nvSpPr>
          <p:cNvPr id="9" name="TextBox 5">
            <a:extLst>
              <a:ext uri="{FF2B5EF4-FFF2-40B4-BE49-F238E27FC236}">
                <a16:creationId xmlns:a16="http://schemas.microsoft.com/office/drawing/2014/main" id="{3A01D2F8-C742-422F-8C1A-07C339A195C6}"/>
              </a:ext>
            </a:extLst>
          </p:cNvPr>
          <p:cNvSpPr txBox="1"/>
          <p:nvPr/>
        </p:nvSpPr>
        <p:spPr>
          <a:xfrm>
            <a:off x="7500937" y="2247900"/>
            <a:ext cx="45719" cy="5539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3600"/>
          </a:p>
        </p:txBody>
      </p:sp>
      <p:sp>
        <p:nvSpPr>
          <p:cNvPr id="11" name="Content Placeholder 10">
            <a:extLst>
              <a:ext uri="{FF2B5EF4-FFF2-40B4-BE49-F238E27FC236}">
                <a16:creationId xmlns:a16="http://schemas.microsoft.com/office/drawing/2014/main" id="{01839259-2E3F-4DE8-AE99-4ECA3D343E5D}"/>
              </a:ext>
            </a:extLst>
          </p:cNvPr>
          <p:cNvSpPr>
            <a:spLocks noGrp="1"/>
          </p:cNvSpPr>
          <p:nvPr>
            <p:ph idx="1"/>
          </p:nvPr>
        </p:nvSpPr>
        <p:spPr/>
        <p:txBody>
          <a:bodyPr>
            <a:normAutofit/>
          </a:bodyPr>
          <a:lstStyle/>
          <a:p>
            <a:r>
              <a:rPr lang="en-US" dirty="0"/>
              <a:t>4 missing ribosome proteins: S1, S9, L35, L36</a:t>
            </a:r>
          </a:p>
          <a:p>
            <a:pPr lvl="1"/>
            <a:r>
              <a:rPr lang="en-US" dirty="0"/>
              <a:t>Need to update reference database</a:t>
            </a:r>
          </a:p>
          <a:p>
            <a:pPr lvl="1"/>
            <a:endParaRPr lang="en-US" dirty="0"/>
          </a:p>
          <a:p>
            <a:r>
              <a:rPr lang="en-US" dirty="0"/>
              <a:t>bS21-2 and bS21-3 identified</a:t>
            </a:r>
          </a:p>
          <a:p>
            <a:pPr lvl="1"/>
            <a:endParaRPr lang="en-US" dirty="0"/>
          </a:p>
        </p:txBody>
      </p:sp>
    </p:spTree>
    <p:extLst>
      <p:ext uri="{BB962C8B-B14F-4D97-AF65-F5344CB8AC3E}">
        <p14:creationId xmlns:p14="http://schemas.microsoft.com/office/powerpoint/2010/main" val="347084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A927-165E-499D-99A5-146326A42E38}"/>
              </a:ext>
            </a:extLst>
          </p:cNvPr>
          <p:cNvSpPr>
            <a:spLocks noGrp="1"/>
          </p:cNvSpPr>
          <p:nvPr>
            <p:ph type="title"/>
          </p:nvPr>
        </p:nvSpPr>
        <p:spPr/>
        <p:txBody>
          <a:bodyPr/>
          <a:lstStyle/>
          <a:p>
            <a:r>
              <a:rPr lang="en-US" dirty="0"/>
              <a:t>Next Steps</a:t>
            </a:r>
          </a:p>
        </p:txBody>
      </p:sp>
      <p:sp>
        <p:nvSpPr>
          <p:cNvPr id="6" name="Content Placeholder 10">
            <a:extLst>
              <a:ext uri="{FF2B5EF4-FFF2-40B4-BE49-F238E27FC236}">
                <a16:creationId xmlns:a16="http://schemas.microsoft.com/office/drawing/2014/main" id="{F6F3BB28-6D69-489D-A1B6-1A8757998655}"/>
              </a:ext>
            </a:extLst>
          </p:cNvPr>
          <p:cNvSpPr>
            <a:spLocks noGrp="1"/>
          </p:cNvSpPr>
          <p:nvPr>
            <p:ph idx="1"/>
          </p:nvPr>
        </p:nvSpPr>
        <p:spPr>
          <a:xfrm>
            <a:off x="838200" y="1825625"/>
            <a:ext cx="9548813" cy="2089150"/>
          </a:xfrm>
        </p:spPr>
        <p:txBody>
          <a:bodyPr>
            <a:normAutofit lnSpcReduction="10000"/>
          </a:bodyPr>
          <a:lstStyle/>
          <a:p>
            <a:r>
              <a:rPr lang="en-US" dirty="0"/>
              <a:t>Repeat purification with VSVG-tagged proteins</a:t>
            </a:r>
          </a:p>
          <a:p>
            <a:pPr lvl="1"/>
            <a:r>
              <a:rPr lang="en-US" dirty="0"/>
              <a:t>Can they be incorporated into the ribosome?</a:t>
            </a:r>
          </a:p>
          <a:p>
            <a:pPr lvl="1"/>
            <a:r>
              <a:rPr lang="en-US" dirty="0"/>
              <a:t>Western blot</a:t>
            </a:r>
          </a:p>
          <a:p>
            <a:r>
              <a:rPr lang="en-US" dirty="0"/>
              <a:t>Repeat with knockout strains</a:t>
            </a:r>
          </a:p>
          <a:p>
            <a:r>
              <a:rPr lang="en-US" dirty="0" err="1"/>
              <a:t>CryoEM</a:t>
            </a:r>
            <a:endParaRPr lang="en-US" dirty="0"/>
          </a:p>
          <a:p>
            <a:endParaRPr lang="en-US" dirty="0"/>
          </a:p>
          <a:p>
            <a:pPr lvl="1"/>
            <a:endParaRPr lang="en-US" dirty="0"/>
          </a:p>
        </p:txBody>
      </p:sp>
    </p:spTree>
    <p:extLst>
      <p:ext uri="{BB962C8B-B14F-4D97-AF65-F5344CB8AC3E}">
        <p14:creationId xmlns:p14="http://schemas.microsoft.com/office/powerpoint/2010/main" val="6116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6A5E-F798-41B8-87D6-D579D6FCDE68}"/>
              </a:ext>
            </a:extLst>
          </p:cNvPr>
          <p:cNvSpPr>
            <a:spLocks noGrp="1"/>
          </p:cNvSpPr>
          <p:nvPr>
            <p:ph type="title"/>
          </p:nvPr>
        </p:nvSpPr>
        <p:spPr/>
        <p:txBody>
          <a:bodyPr>
            <a:normAutofit/>
          </a:bodyPr>
          <a:lstStyle/>
          <a:p>
            <a:r>
              <a:rPr lang="en-US" dirty="0"/>
              <a:t>Experimental Questions</a:t>
            </a:r>
          </a:p>
        </p:txBody>
      </p:sp>
      <p:sp>
        <p:nvSpPr>
          <p:cNvPr id="3" name="Content Placeholder 2">
            <a:extLst>
              <a:ext uri="{FF2B5EF4-FFF2-40B4-BE49-F238E27FC236}">
                <a16:creationId xmlns:a16="http://schemas.microsoft.com/office/drawing/2014/main" id="{353828A3-A486-492F-9DF8-9BFFD22666F5}"/>
              </a:ext>
            </a:extLst>
          </p:cNvPr>
          <p:cNvSpPr>
            <a:spLocks noGrp="1"/>
          </p:cNvSpPr>
          <p:nvPr>
            <p:ph idx="1"/>
          </p:nvPr>
        </p:nvSpPr>
        <p:spPr>
          <a:xfrm>
            <a:off x="4641336" y="2011680"/>
            <a:ext cx="6789044" cy="3766185"/>
          </a:xfrm>
        </p:spPr>
        <p:txBody>
          <a:bodyPr>
            <a:normAutofit/>
          </a:bodyPr>
          <a:lstStyle/>
          <a:p>
            <a:pPr>
              <a:buFont typeface="Arial" panose="020B0604020202020204" pitchFamily="34" charset="0"/>
              <a:buChar char="•"/>
            </a:pPr>
            <a:r>
              <a:rPr lang="en-US" sz="3600" dirty="0"/>
              <a:t>Are all three proteins encoded by the </a:t>
            </a:r>
            <a:r>
              <a:rPr lang="en-US" sz="3600" i="1" dirty="0" err="1"/>
              <a:t>rpsU</a:t>
            </a:r>
            <a:r>
              <a:rPr lang="en-US" sz="3600" dirty="0"/>
              <a:t> homologs incorporated into ribosomes?</a:t>
            </a:r>
          </a:p>
          <a:p>
            <a:r>
              <a:rPr lang="en-US" sz="3600" dirty="0"/>
              <a:t>Can we develop an approach to determine if ribosomes with different bS21 homologs translate different genes?</a:t>
            </a:r>
          </a:p>
        </p:txBody>
      </p:sp>
      <p:pic>
        <p:nvPicPr>
          <p:cNvPr id="7" name="Graphic 6" descr="Head with Gears">
            <a:extLst>
              <a:ext uri="{FF2B5EF4-FFF2-40B4-BE49-F238E27FC236}">
                <a16:creationId xmlns:a16="http://schemas.microsoft.com/office/drawing/2014/main" id="{F98E134A-486D-4D19-925A-E46FBB1A23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051" y="2104216"/>
            <a:ext cx="3383936" cy="3383936"/>
          </a:xfrm>
          <a:prstGeom prst="rect">
            <a:avLst/>
          </a:prstGeom>
        </p:spPr>
      </p:pic>
      <p:sp>
        <p:nvSpPr>
          <p:cNvPr id="5" name="Rectangle 4">
            <a:extLst>
              <a:ext uri="{FF2B5EF4-FFF2-40B4-BE49-F238E27FC236}">
                <a16:creationId xmlns:a16="http://schemas.microsoft.com/office/drawing/2014/main" id="{019DF10F-5C03-41D5-B6E2-F6C910F4BF37}"/>
              </a:ext>
            </a:extLst>
          </p:cNvPr>
          <p:cNvSpPr/>
          <p:nvPr/>
        </p:nvSpPr>
        <p:spPr>
          <a:xfrm>
            <a:off x="4286250" y="3429000"/>
            <a:ext cx="7403756" cy="2447412"/>
          </a:xfrm>
          <a:prstGeom prst="rect">
            <a:avLst/>
          </a:prstGeom>
          <a:noFill/>
          <a:ln w="57150">
            <a:solidFill>
              <a:srgbClr val="C40C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170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E6F459BA-BB37-4F76-99F7-E808307ED1BE}"/>
              </a:ext>
            </a:extLst>
          </p:cNvPr>
          <p:cNvCxnSpPr>
            <a:cxnSpLocks/>
          </p:cNvCxnSpPr>
          <p:nvPr/>
        </p:nvCxnSpPr>
        <p:spPr>
          <a:xfrm>
            <a:off x="1424266" y="2235139"/>
            <a:ext cx="0" cy="42097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D394FA2-9ACD-4C37-9CAB-235FF721FF20}"/>
              </a:ext>
            </a:extLst>
          </p:cNvPr>
          <p:cNvSpPr>
            <a:spLocks noGrp="1"/>
          </p:cNvSpPr>
          <p:nvPr>
            <p:ph type="title"/>
          </p:nvPr>
        </p:nvSpPr>
        <p:spPr>
          <a:xfrm>
            <a:off x="82459" y="0"/>
            <a:ext cx="10772775" cy="1658198"/>
          </a:xfrm>
        </p:spPr>
        <p:txBody>
          <a:bodyPr/>
          <a:lstStyle/>
          <a:p>
            <a:r>
              <a:rPr lang="en-US" dirty="0"/>
              <a:t>Chromatin Immunoprecipitation (</a:t>
            </a:r>
            <a:r>
              <a:rPr lang="en-US" dirty="0" err="1"/>
              <a:t>ChIP</a:t>
            </a:r>
            <a:r>
              <a:rPr lang="en-US" dirty="0"/>
              <a:t>)</a:t>
            </a:r>
          </a:p>
        </p:txBody>
      </p:sp>
      <p:cxnSp>
        <p:nvCxnSpPr>
          <p:cNvPr id="5" name="Straight Connector 4">
            <a:extLst>
              <a:ext uri="{FF2B5EF4-FFF2-40B4-BE49-F238E27FC236}">
                <a16:creationId xmlns:a16="http://schemas.microsoft.com/office/drawing/2014/main" id="{100F6BFC-4A8D-4D95-9D03-1A556DAE9DEE}"/>
              </a:ext>
            </a:extLst>
          </p:cNvPr>
          <p:cNvCxnSpPr>
            <a:cxnSpLocks/>
          </p:cNvCxnSpPr>
          <p:nvPr/>
        </p:nvCxnSpPr>
        <p:spPr>
          <a:xfrm>
            <a:off x="837282" y="2656115"/>
            <a:ext cx="3438941"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5F5309B7-B261-4FF8-A5B6-0302E16F6B2C}"/>
              </a:ext>
            </a:extLst>
          </p:cNvPr>
          <p:cNvGrpSpPr/>
          <p:nvPr/>
        </p:nvGrpSpPr>
        <p:grpSpPr>
          <a:xfrm>
            <a:off x="3315653" y="1427621"/>
            <a:ext cx="2042431" cy="420978"/>
            <a:chOff x="3126377" y="1515292"/>
            <a:chExt cx="2042431" cy="420978"/>
          </a:xfrm>
        </p:grpSpPr>
        <p:sp>
          <p:nvSpPr>
            <p:cNvPr id="16" name="Plus Sign 15">
              <a:extLst>
                <a:ext uri="{FF2B5EF4-FFF2-40B4-BE49-F238E27FC236}">
                  <a16:creationId xmlns:a16="http://schemas.microsoft.com/office/drawing/2014/main" id="{38334A6A-AEBF-4816-8411-55E2099916FE}"/>
                </a:ext>
              </a:extLst>
            </p:cNvPr>
            <p:cNvSpPr/>
            <p:nvPr/>
          </p:nvSpPr>
          <p:spPr>
            <a:xfrm>
              <a:off x="3126377" y="1515292"/>
              <a:ext cx="474887" cy="42097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44BC08A-97A9-4255-967B-06D503C26531}"/>
                </a:ext>
              </a:extLst>
            </p:cNvPr>
            <p:cNvSpPr txBox="1"/>
            <p:nvPr/>
          </p:nvSpPr>
          <p:spPr>
            <a:xfrm>
              <a:off x="3601264" y="1541115"/>
              <a:ext cx="1567544" cy="369332"/>
            </a:xfrm>
            <a:prstGeom prst="rect">
              <a:avLst/>
            </a:prstGeom>
            <a:noFill/>
          </p:spPr>
          <p:txBody>
            <a:bodyPr wrap="square" rtlCol="0">
              <a:spAutoFit/>
            </a:bodyPr>
            <a:lstStyle/>
            <a:p>
              <a:r>
                <a:rPr lang="en-US" dirty="0"/>
                <a:t>Formaldehyde</a:t>
              </a:r>
            </a:p>
          </p:txBody>
        </p:sp>
      </p:grpSp>
      <p:grpSp>
        <p:nvGrpSpPr>
          <p:cNvPr id="48" name="Group 47">
            <a:extLst>
              <a:ext uri="{FF2B5EF4-FFF2-40B4-BE49-F238E27FC236}">
                <a16:creationId xmlns:a16="http://schemas.microsoft.com/office/drawing/2014/main" id="{04A60E40-D5C0-4E21-AB97-03FE21221DF2}"/>
              </a:ext>
            </a:extLst>
          </p:cNvPr>
          <p:cNvGrpSpPr/>
          <p:nvPr/>
        </p:nvGrpSpPr>
        <p:grpSpPr>
          <a:xfrm>
            <a:off x="2565180" y="4034120"/>
            <a:ext cx="2603628" cy="228262"/>
            <a:chOff x="2565180" y="4034120"/>
            <a:chExt cx="2603628" cy="228262"/>
          </a:xfrm>
        </p:grpSpPr>
        <p:cxnSp>
          <p:nvCxnSpPr>
            <p:cNvPr id="31" name="Straight Connector 30">
              <a:extLst>
                <a:ext uri="{FF2B5EF4-FFF2-40B4-BE49-F238E27FC236}">
                  <a16:creationId xmlns:a16="http://schemas.microsoft.com/office/drawing/2014/main" id="{DC671863-022D-478E-967D-3B0F2CFF50A5}"/>
                </a:ext>
              </a:extLst>
            </p:cNvPr>
            <p:cNvCxnSpPr>
              <a:cxnSpLocks/>
            </p:cNvCxnSpPr>
            <p:nvPr/>
          </p:nvCxnSpPr>
          <p:spPr>
            <a:xfrm>
              <a:off x="2588760" y="4262382"/>
              <a:ext cx="372154"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84C5DB7-BB12-48CD-ACA7-60618B13E26E}"/>
                </a:ext>
              </a:extLst>
            </p:cNvPr>
            <p:cNvCxnSpPr>
              <a:cxnSpLocks/>
            </p:cNvCxnSpPr>
            <p:nvPr/>
          </p:nvCxnSpPr>
          <p:spPr>
            <a:xfrm>
              <a:off x="3261635" y="4262382"/>
              <a:ext cx="53530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C59DFA4-7647-4440-9141-981423F447CC}"/>
                </a:ext>
              </a:extLst>
            </p:cNvPr>
            <p:cNvCxnSpPr>
              <a:cxnSpLocks/>
            </p:cNvCxnSpPr>
            <p:nvPr/>
          </p:nvCxnSpPr>
          <p:spPr>
            <a:xfrm>
              <a:off x="4093574" y="4262382"/>
              <a:ext cx="1075234"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66356783-EFD5-4A84-AF44-1D8F5A23003F}"/>
                </a:ext>
              </a:extLst>
            </p:cNvPr>
            <p:cNvSpPr/>
            <p:nvPr/>
          </p:nvSpPr>
          <p:spPr>
            <a:xfrm>
              <a:off x="3363820" y="4034120"/>
              <a:ext cx="237444" cy="2282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076B060A-2B4E-4482-9BD6-C00DE163F669}"/>
                </a:ext>
              </a:extLst>
            </p:cNvPr>
            <p:cNvSpPr/>
            <p:nvPr/>
          </p:nvSpPr>
          <p:spPr>
            <a:xfrm>
              <a:off x="2565180" y="4034120"/>
              <a:ext cx="237444" cy="2282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DDDE7BEF-9504-47C7-AABF-B03433F58FAC}"/>
                </a:ext>
              </a:extLst>
            </p:cNvPr>
            <p:cNvSpPr/>
            <p:nvPr/>
          </p:nvSpPr>
          <p:spPr>
            <a:xfrm>
              <a:off x="4656142" y="4034120"/>
              <a:ext cx="505509" cy="22819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3160A498-1DA4-4C69-9211-CE7693277ECF}"/>
              </a:ext>
            </a:extLst>
          </p:cNvPr>
          <p:cNvGrpSpPr/>
          <p:nvPr/>
        </p:nvGrpSpPr>
        <p:grpSpPr>
          <a:xfrm>
            <a:off x="1958839" y="5339560"/>
            <a:ext cx="1642425" cy="804134"/>
            <a:chOff x="4330697" y="1696948"/>
            <a:chExt cx="2260381" cy="1325563"/>
          </a:xfrm>
        </p:grpSpPr>
        <p:grpSp>
          <p:nvGrpSpPr>
            <p:cNvPr id="42" name="Group 41">
              <a:extLst>
                <a:ext uri="{FF2B5EF4-FFF2-40B4-BE49-F238E27FC236}">
                  <a16:creationId xmlns:a16="http://schemas.microsoft.com/office/drawing/2014/main" id="{C6681168-F88E-472E-9EE1-74166ECD1B69}"/>
                </a:ext>
              </a:extLst>
            </p:cNvPr>
            <p:cNvGrpSpPr/>
            <p:nvPr/>
          </p:nvGrpSpPr>
          <p:grpSpPr>
            <a:xfrm>
              <a:off x="4330697" y="1977885"/>
              <a:ext cx="719779" cy="699047"/>
              <a:chOff x="3039787" y="1749245"/>
              <a:chExt cx="577077" cy="534466"/>
            </a:xfrm>
          </p:grpSpPr>
          <p:cxnSp>
            <p:nvCxnSpPr>
              <p:cNvPr id="44" name="Straight Connector 43">
                <a:extLst>
                  <a:ext uri="{FF2B5EF4-FFF2-40B4-BE49-F238E27FC236}">
                    <a16:creationId xmlns:a16="http://schemas.microsoft.com/office/drawing/2014/main" id="{1C79503C-25B4-449F-86DA-07F8EB9C1A20}"/>
                  </a:ext>
                </a:extLst>
              </p:cNvPr>
              <p:cNvCxnSpPr>
                <a:cxnSpLocks/>
              </p:cNvCxnSpPr>
              <p:nvPr/>
            </p:nvCxnSpPr>
            <p:spPr>
              <a:xfrm>
                <a:off x="3039787" y="1749245"/>
                <a:ext cx="305410" cy="303580"/>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3C221BD-0353-4A14-96AC-8C4ACAB4F560}"/>
                  </a:ext>
                </a:extLst>
              </p:cNvPr>
              <p:cNvCxnSpPr>
                <a:cxnSpLocks/>
              </p:cNvCxnSpPr>
              <p:nvPr/>
            </p:nvCxnSpPr>
            <p:spPr>
              <a:xfrm flipV="1">
                <a:off x="3039787" y="2041190"/>
                <a:ext cx="305410" cy="242521"/>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4CADA3B-EF69-4ADB-9852-B8BCA39BDFE8}"/>
                  </a:ext>
                </a:extLst>
              </p:cNvPr>
              <p:cNvCxnSpPr>
                <a:cxnSpLocks/>
              </p:cNvCxnSpPr>
              <p:nvPr/>
            </p:nvCxnSpPr>
            <p:spPr>
              <a:xfrm>
                <a:off x="3318064" y="2053435"/>
                <a:ext cx="298800" cy="23317"/>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grpSp>
        <p:sp>
          <p:nvSpPr>
            <p:cNvPr id="43" name="Oval 42">
              <a:extLst>
                <a:ext uri="{FF2B5EF4-FFF2-40B4-BE49-F238E27FC236}">
                  <a16:creationId xmlns:a16="http://schemas.microsoft.com/office/drawing/2014/main" id="{DD4B8D26-7867-482F-BA61-97B775E9A782}"/>
                </a:ext>
              </a:extLst>
            </p:cNvPr>
            <p:cNvSpPr/>
            <p:nvPr/>
          </p:nvSpPr>
          <p:spPr>
            <a:xfrm>
              <a:off x="5048515" y="1696948"/>
              <a:ext cx="1542563" cy="1325563"/>
            </a:xfrm>
            <a:prstGeom prst="ellipse">
              <a:avLst/>
            </a:prstGeom>
            <a:solidFill>
              <a:srgbClr val="C40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α</a:t>
              </a:r>
              <a:r>
                <a:rPr lang="en-US" sz="1600" b="1" dirty="0">
                  <a:solidFill>
                    <a:schemeClr val="bg1"/>
                  </a:solidFill>
                </a:rPr>
                <a:t>-VSVG Beads</a:t>
              </a:r>
            </a:p>
          </p:txBody>
        </p:sp>
      </p:grpSp>
      <p:sp>
        <p:nvSpPr>
          <p:cNvPr id="50" name="TextBox 49">
            <a:extLst>
              <a:ext uri="{FF2B5EF4-FFF2-40B4-BE49-F238E27FC236}">
                <a16:creationId xmlns:a16="http://schemas.microsoft.com/office/drawing/2014/main" id="{988EB600-1830-4460-8530-86BB3DA33B90}"/>
              </a:ext>
            </a:extLst>
          </p:cNvPr>
          <p:cNvSpPr txBox="1"/>
          <p:nvPr/>
        </p:nvSpPr>
        <p:spPr>
          <a:xfrm>
            <a:off x="1754776" y="1181580"/>
            <a:ext cx="1335561"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1. Crosslink</a:t>
            </a:r>
          </a:p>
        </p:txBody>
      </p:sp>
      <p:sp>
        <p:nvSpPr>
          <p:cNvPr id="51" name="TextBox 50">
            <a:extLst>
              <a:ext uri="{FF2B5EF4-FFF2-40B4-BE49-F238E27FC236}">
                <a16:creationId xmlns:a16="http://schemas.microsoft.com/office/drawing/2014/main" id="{3B9D6BCD-BEFE-4F14-9E73-91667C23CF4C}"/>
              </a:ext>
            </a:extLst>
          </p:cNvPr>
          <p:cNvSpPr txBox="1"/>
          <p:nvPr/>
        </p:nvSpPr>
        <p:spPr>
          <a:xfrm>
            <a:off x="2096396" y="3089917"/>
            <a:ext cx="1335561"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2. Sonicate</a:t>
            </a:r>
          </a:p>
        </p:txBody>
      </p:sp>
      <p:sp>
        <p:nvSpPr>
          <p:cNvPr id="52" name="TextBox 51">
            <a:extLst>
              <a:ext uri="{FF2B5EF4-FFF2-40B4-BE49-F238E27FC236}">
                <a16:creationId xmlns:a16="http://schemas.microsoft.com/office/drawing/2014/main" id="{3A1708FD-4F92-449E-BA71-32BC91F662EC}"/>
              </a:ext>
            </a:extLst>
          </p:cNvPr>
          <p:cNvSpPr txBox="1"/>
          <p:nvPr/>
        </p:nvSpPr>
        <p:spPr>
          <a:xfrm>
            <a:off x="2035753" y="4579539"/>
            <a:ext cx="2451764"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3. </a:t>
            </a:r>
            <a:r>
              <a:rPr lang="en-US" b="1" dirty="0" err="1">
                <a:solidFill>
                  <a:srgbClr val="000000"/>
                </a:solidFill>
                <a:latin typeface="Calibri" panose="020F0502020204030204" pitchFamily="34" charset="0"/>
                <a:cs typeface="Calibri" panose="020F0502020204030204" pitchFamily="34" charset="0"/>
              </a:rPr>
              <a:t>Immunoprecipitate</a:t>
            </a:r>
            <a:endParaRPr lang="en-US" b="1" dirty="0">
              <a:solidFill>
                <a:srgbClr val="000000"/>
              </a:solidFill>
              <a:latin typeface="Calibri" panose="020F0502020204030204" pitchFamily="34" charset="0"/>
              <a:cs typeface="Calibri" panose="020F0502020204030204" pitchFamily="34" charset="0"/>
            </a:endParaRPr>
          </a:p>
        </p:txBody>
      </p:sp>
      <p:cxnSp>
        <p:nvCxnSpPr>
          <p:cNvPr id="54" name="Straight Connector 53">
            <a:extLst>
              <a:ext uri="{FF2B5EF4-FFF2-40B4-BE49-F238E27FC236}">
                <a16:creationId xmlns:a16="http://schemas.microsoft.com/office/drawing/2014/main" id="{50E99FF0-49E7-462B-A1F0-0364C75A3527}"/>
              </a:ext>
            </a:extLst>
          </p:cNvPr>
          <p:cNvCxnSpPr>
            <a:cxnSpLocks/>
          </p:cNvCxnSpPr>
          <p:nvPr/>
        </p:nvCxnSpPr>
        <p:spPr>
          <a:xfrm>
            <a:off x="7391297" y="2220385"/>
            <a:ext cx="1075234"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8A25517-9358-4994-A197-5D815526E441}"/>
              </a:ext>
            </a:extLst>
          </p:cNvPr>
          <p:cNvSpPr txBox="1"/>
          <p:nvPr/>
        </p:nvSpPr>
        <p:spPr>
          <a:xfrm>
            <a:off x="8296176" y="1291043"/>
            <a:ext cx="2451764"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4. Purify DNA</a:t>
            </a:r>
          </a:p>
        </p:txBody>
      </p:sp>
      <p:sp>
        <p:nvSpPr>
          <p:cNvPr id="59" name="TextBox 58">
            <a:extLst>
              <a:ext uri="{FF2B5EF4-FFF2-40B4-BE49-F238E27FC236}">
                <a16:creationId xmlns:a16="http://schemas.microsoft.com/office/drawing/2014/main" id="{A024C332-400D-4AEB-9F83-145E415FD8F8}"/>
              </a:ext>
            </a:extLst>
          </p:cNvPr>
          <p:cNvSpPr txBox="1"/>
          <p:nvPr/>
        </p:nvSpPr>
        <p:spPr>
          <a:xfrm>
            <a:off x="8293763" y="3244334"/>
            <a:ext cx="2789733" cy="646331"/>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5. Analyze by qPCR or next-generation sequencing</a:t>
            </a:r>
          </a:p>
        </p:txBody>
      </p:sp>
      <p:sp>
        <p:nvSpPr>
          <p:cNvPr id="3" name="Oval 2">
            <a:extLst>
              <a:ext uri="{FF2B5EF4-FFF2-40B4-BE49-F238E27FC236}">
                <a16:creationId xmlns:a16="http://schemas.microsoft.com/office/drawing/2014/main" id="{B633CCC2-263A-4019-ABC4-99B296C124E5}"/>
              </a:ext>
            </a:extLst>
          </p:cNvPr>
          <p:cNvSpPr/>
          <p:nvPr/>
        </p:nvSpPr>
        <p:spPr>
          <a:xfrm>
            <a:off x="993509" y="1822776"/>
            <a:ext cx="898856" cy="4579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POI</a:t>
            </a:r>
          </a:p>
        </p:txBody>
      </p:sp>
      <p:grpSp>
        <p:nvGrpSpPr>
          <p:cNvPr id="4" name="Group 3">
            <a:extLst>
              <a:ext uri="{FF2B5EF4-FFF2-40B4-BE49-F238E27FC236}">
                <a16:creationId xmlns:a16="http://schemas.microsoft.com/office/drawing/2014/main" id="{5F91CEAC-2280-4552-B91C-E20EF1CB7AFF}"/>
              </a:ext>
            </a:extLst>
          </p:cNvPr>
          <p:cNvGrpSpPr/>
          <p:nvPr/>
        </p:nvGrpSpPr>
        <p:grpSpPr>
          <a:xfrm>
            <a:off x="1166194" y="3801703"/>
            <a:ext cx="1075234" cy="460679"/>
            <a:chOff x="1166194" y="3801703"/>
            <a:chExt cx="1075234" cy="460679"/>
          </a:xfrm>
        </p:grpSpPr>
        <p:cxnSp>
          <p:nvCxnSpPr>
            <p:cNvPr id="25" name="Straight Connector 24">
              <a:extLst>
                <a:ext uri="{FF2B5EF4-FFF2-40B4-BE49-F238E27FC236}">
                  <a16:creationId xmlns:a16="http://schemas.microsoft.com/office/drawing/2014/main" id="{0305285D-0045-4C43-A462-F8A7EA2FDD55}"/>
                </a:ext>
              </a:extLst>
            </p:cNvPr>
            <p:cNvCxnSpPr>
              <a:cxnSpLocks/>
            </p:cNvCxnSpPr>
            <p:nvPr/>
          </p:nvCxnSpPr>
          <p:spPr>
            <a:xfrm>
              <a:off x="1166194" y="4262382"/>
              <a:ext cx="1075234"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D2A71C50-5A48-4FC1-A9AE-FD8325E1E6AC}"/>
                </a:ext>
              </a:extLst>
            </p:cNvPr>
            <p:cNvSpPr/>
            <p:nvPr/>
          </p:nvSpPr>
          <p:spPr>
            <a:xfrm>
              <a:off x="1197540" y="3801703"/>
              <a:ext cx="898856" cy="4579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POI</a:t>
              </a:r>
            </a:p>
          </p:txBody>
        </p:sp>
      </p:grpSp>
      <p:sp>
        <p:nvSpPr>
          <p:cNvPr id="64" name="Oval 63">
            <a:extLst>
              <a:ext uri="{FF2B5EF4-FFF2-40B4-BE49-F238E27FC236}">
                <a16:creationId xmlns:a16="http://schemas.microsoft.com/office/drawing/2014/main" id="{A55792D8-7745-450E-A763-83DED9ED5AFE}"/>
              </a:ext>
            </a:extLst>
          </p:cNvPr>
          <p:cNvSpPr/>
          <p:nvPr/>
        </p:nvSpPr>
        <p:spPr>
          <a:xfrm>
            <a:off x="7376464" y="1759412"/>
            <a:ext cx="898856" cy="4579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POI</a:t>
            </a:r>
          </a:p>
        </p:txBody>
      </p:sp>
      <p:sp>
        <p:nvSpPr>
          <p:cNvPr id="6" name="TextBox 5">
            <a:extLst>
              <a:ext uri="{FF2B5EF4-FFF2-40B4-BE49-F238E27FC236}">
                <a16:creationId xmlns:a16="http://schemas.microsoft.com/office/drawing/2014/main" id="{00F11320-C8EF-4439-A2E1-B3E481DD4A1E}"/>
              </a:ext>
            </a:extLst>
          </p:cNvPr>
          <p:cNvSpPr txBox="1"/>
          <p:nvPr/>
        </p:nvSpPr>
        <p:spPr>
          <a:xfrm>
            <a:off x="4365440" y="2471449"/>
            <a:ext cx="759396" cy="369332"/>
          </a:xfrm>
          <a:prstGeom prst="rect">
            <a:avLst/>
          </a:prstGeom>
          <a:noFill/>
        </p:spPr>
        <p:txBody>
          <a:bodyPr wrap="square" rtlCol="0">
            <a:spAutoFit/>
          </a:bodyPr>
          <a:lstStyle/>
          <a:p>
            <a:r>
              <a:rPr lang="en-US" dirty="0">
                <a:solidFill>
                  <a:srgbClr val="000000"/>
                </a:solidFill>
              </a:rPr>
              <a:t>DNA</a:t>
            </a:r>
          </a:p>
        </p:txBody>
      </p:sp>
      <p:grpSp>
        <p:nvGrpSpPr>
          <p:cNvPr id="39" name="Group 38">
            <a:extLst>
              <a:ext uri="{FF2B5EF4-FFF2-40B4-BE49-F238E27FC236}">
                <a16:creationId xmlns:a16="http://schemas.microsoft.com/office/drawing/2014/main" id="{F2430002-2D55-473C-B33E-06DF5461CCB9}"/>
              </a:ext>
            </a:extLst>
          </p:cNvPr>
          <p:cNvGrpSpPr/>
          <p:nvPr/>
        </p:nvGrpSpPr>
        <p:grpSpPr>
          <a:xfrm>
            <a:off x="7590105" y="4117872"/>
            <a:ext cx="1996732" cy="646332"/>
            <a:chOff x="2318207" y="1881963"/>
            <a:chExt cx="7555585" cy="3304824"/>
          </a:xfrm>
        </p:grpSpPr>
        <p:grpSp>
          <p:nvGrpSpPr>
            <p:cNvPr id="49" name="Group 48">
              <a:extLst>
                <a:ext uri="{FF2B5EF4-FFF2-40B4-BE49-F238E27FC236}">
                  <a16:creationId xmlns:a16="http://schemas.microsoft.com/office/drawing/2014/main" id="{E4AD9D14-17FB-42B3-AA40-95A68D3CD8D3}"/>
                </a:ext>
              </a:extLst>
            </p:cNvPr>
            <p:cNvGrpSpPr/>
            <p:nvPr/>
          </p:nvGrpSpPr>
          <p:grpSpPr>
            <a:xfrm>
              <a:off x="2318207" y="1881963"/>
              <a:ext cx="7555585" cy="3304824"/>
              <a:chOff x="2024350" y="1562986"/>
              <a:chExt cx="7555585" cy="3304824"/>
            </a:xfrm>
          </p:grpSpPr>
          <p:cxnSp>
            <p:nvCxnSpPr>
              <p:cNvPr id="60" name="Straight Connector 59">
                <a:extLst>
                  <a:ext uri="{FF2B5EF4-FFF2-40B4-BE49-F238E27FC236}">
                    <a16:creationId xmlns:a16="http://schemas.microsoft.com/office/drawing/2014/main" id="{1C1BDF73-6EE1-45A2-BAA9-1554F8777294}"/>
                  </a:ext>
                </a:extLst>
              </p:cNvPr>
              <p:cNvCxnSpPr>
                <a:cxnSpLocks/>
              </p:cNvCxnSpPr>
              <p:nvPr/>
            </p:nvCxnSpPr>
            <p:spPr>
              <a:xfrm>
                <a:off x="2024350" y="4867810"/>
                <a:ext cx="755558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E672A1B-B609-4A15-BF28-022F5774EA57}"/>
                  </a:ext>
                </a:extLst>
              </p:cNvPr>
              <p:cNvCxnSpPr>
                <a:cxnSpLocks/>
              </p:cNvCxnSpPr>
              <p:nvPr/>
            </p:nvCxnSpPr>
            <p:spPr>
              <a:xfrm flipV="1">
                <a:off x="2024350" y="1562986"/>
                <a:ext cx="0" cy="330482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4D8FCC9D-8CAD-4AC6-8FE6-80A884EA05F0}"/>
                </a:ext>
              </a:extLst>
            </p:cNvPr>
            <p:cNvSpPr/>
            <p:nvPr/>
          </p:nvSpPr>
          <p:spPr>
            <a:xfrm>
              <a:off x="3009014" y="1977656"/>
              <a:ext cx="1052623" cy="3200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3D99DC7-F445-4136-B84A-D67881DF80A1}"/>
                </a:ext>
              </a:extLst>
            </p:cNvPr>
            <p:cNvSpPr/>
            <p:nvPr/>
          </p:nvSpPr>
          <p:spPr>
            <a:xfrm>
              <a:off x="4752443" y="4210493"/>
              <a:ext cx="1052623" cy="976294"/>
            </a:xfrm>
            <a:prstGeom prst="rect">
              <a:avLst/>
            </a:prstGeom>
            <a:solidFill>
              <a:srgbClr val="C40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A4F5E60-3376-4F07-9159-30EE791093EF}"/>
                </a:ext>
              </a:extLst>
            </p:cNvPr>
            <p:cNvSpPr/>
            <p:nvPr/>
          </p:nvSpPr>
          <p:spPr>
            <a:xfrm>
              <a:off x="6786805" y="4201762"/>
              <a:ext cx="1052623" cy="976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DF717F3-75D2-4895-90C0-CB834C7E8B6C}"/>
                </a:ext>
              </a:extLst>
            </p:cNvPr>
            <p:cNvSpPr/>
            <p:nvPr/>
          </p:nvSpPr>
          <p:spPr>
            <a:xfrm>
              <a:off x="8656674" y="4210493"/>
              <a:ext cx="1052623" cy="976294"/>
            </a:xfrm>
            <a:prstGeom prst="rect">
              <a:avLst/>
            </a:prstGeom>
            <a:solidFill>
              <a:srgbClr val="C40C0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91FFC1FA-E7E8-46F1-A751-CE547D197F48}"/>
              </a:ext>
            </a:extLst>
          </p:cNvPr>
          <p:cNvSpPr txBox="1"/>
          <p:nvPr/>
        </p:nvSpPr>
        <p:spPr>
          <a:xfrm>
            <a:off x="7534540" y="5074059"/>
            <a:ext cx="3029342" cy="369332"/>
          </a:xfrm>
          <a:prstGeom prst="rect">
            <a:avLst/>
          </a:prstGeom>
          <a:noFill/>
        </p:spPr>
        <p:txBody>
          <a:bodyPr wrap="square" rtlCol="0">
            <a:spAutoFit/>
          </a:bodyPr>
          <a:lstStyle/>
          <a:p>
            <a:r>
              <a:rPr lang="en-US" dirty="0"/>
              <a:t>ATGTCCATTGTATCGTATGTATCC</a:t>
            </a:r>
          </a:p>
        </p:txBody>
      </p:sp>
      <p:sp>
        <p:nvSpPr>
          <p:cNvPr id="62" name="Rectangle: Rounded Corners 61">
            <a:extLst>
              <a:ext uri="{FF2B5EF4-FFF2-40B4-BE49-F238E27FC236}">
                <a16:creationId xmlns:a16="http://schemas.microsoft.com/office/drawing/2014/main" id="{2803CF1E-69E8-4482-B4AE-3AB08A397267}"/>
              </a:ext>
            </a:extLst>
          </p:cNvPr>
          <p:cNvSpPr/>
          <p:nvPr/>
        </p:nvSpPr>
        <p:spPr>
          <a:xfrm>
            <a:off x="3118316" y="1993280"/>
            <a:ext cx="237444" cy="2282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250D106E-C067-4F86-BE65-35FACC45B07D}"/>
              </a:ext>
            </a:extLst>
          </p:cNvPr>
          <p:cNvSpPr/>
          <p:nvPr/>
        </p:nvSpPr>
        <p:spPr>
          <a:xfrm>
            <a:off x="2319676" y="2004297"/>
            <a:ext cx="237444" cy="2282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03551960-118C-4691-A42E-8ACCB253AC3E}"/>
              </a:ext>
            </a:extLst>
          </p:cNvPr>
          <p:cNvSpPr/>
          <p:nvPr/>
        </p:nvSpPr>
        <p:spPr>
          <a:xfrm>
            <a:off x="3709678" y="2004035"/>
            <a:ext cx="505509" cy="22819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6FE9B989-B933-4FF2-97EF-4454FF2AA5DB}"/>
              </a:ext>
            </a:extLst>
          </p:cNvPr>
          <p:cNvCxnSpPr>
            <a:cxnSpLocks/>
          </p:cNvCxnSpPr>
          <p:nvPr/>
        </p:nvCxnSpPr>
        <p:spPr>
          <a:xfrm>
            <a:off x="2438398" y="2214940"/>
            <a:ext cx="0" cy="42097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D4258E7-7A7B-48E8-B2FC-AFEE4E925B7E}"/>
              </a:ext>
            </a:extLst>
          </p:cNvPr>
          <p:cNvCxnSpPr>
            <a:cxnSpLocks/>
          </p:cNvCxnSpPr>
          <p:nvPr/>
        </p:nvCxnSpPr>
        <p:spPr>
          <a:xfrm>
            <a:off x="3237038" y="2201969"/>
            <a:ext cx="0" cy="42097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846AF5B-1BEC-4EB3-B820-C0C14E14491C}"/>
              </a:ext>
            </a:extLst>
          </p:cNvPr>
          <p:cNvCxnSpPr>
            <a:cxnSpLocks/>
          </p:cNvCxnSpPr>
          <p:nvPr/>
        </p:nvCxnSpPr>
        <p:spPr>
          <a:xfrm>
            <a:off x="3962432" y="2188998"/>
            <a:ext cx="0" cy="42097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76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0 0 L 0 0.25 E" pathEditMode="relative" ptsTypes="">
                                      <p:cBhvr>
                                        <p:cTn id="30" dur="2000" fill="hold"/>
                                        <p:tgtEl>
                                          <p:spTgt spid="4"/>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6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8" grpId="0"/>
      <p:bldP spid="59" grpId="0"/>
      <p:bldP spid="64" grpId="0" animBg="1"/>
      <p:bldP spid="64" grpId="1"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239E-5B80-4885-98AC-8CF7CD478E7B}"/>
              </a:ext>
            </a:extLst>
          </p:cNvPr>
          <p:cNvSpPr>
            <a:spLocks noGrp="1"/>
          </p:cNvSpPr>
          <p:nvPr>
            <p:ph type="title"/>
          </p:nvPr>
        </p:nvSpPr>
        <p:spPr>
          <a:xfrm>
            <a:off x="267830" y="176381"/>
            <a:ext cx="10772775" cy="1658198"/>
          </a:xfrm>
        </p:spPr>
        <p:txBody>
          <a:bodyPr>
            <a:normAutofit/>
          </a:bodyPr>
          <a:lstStyle/>
          <a:p>
            <a:pPr algn="ctr"/>
            <a:r>
              <a:rPr lang="en-US" dirty="0" err="1"/>
              <a:t>ChIPPAR</a:t>
            </a:r>
            <a:br>
              <a:rPr lang="en-US" dirty="0"/>
            </a:br>
            <a:r>
              <a:rPr lang="en-US" dirty="0"/>
              <a:t>(</a:t>
            </a:r>
            <a:r>
              <a:rPr lang="en-US" dirty="0" err="1"/>
              <a:t>ChIP</a:t>
            </a:r>
            <a:r>
              <a:rPr lang="en-US" dirty="0"/>
              <a:t> in presence or absence of rifampicin)</a:t>
            </a:r>
          </a:p>
        </p:txBody>
      </p:sp>
      <p:sp>
        <p:nvSpPr>
          <p:cNvPr id="5" name="TextBox 4">
            <a:extLst>
              <a:ext uri="{FF2B5EF4-FFF2-40B4-BE49-F238E27FC236}">
                <a16:creationId xmlns:a16="http://schemas.microsoft.com/office/drawing/2014/main" id="{7DD9CA5D-E98A-4EEF-BDA4-0A42B54F2FE5}"/>
              </a:ext>
            </a:extLst>
          </p:cNvPr>
          <p:cNvSpPr txBox="1"/>
          <p:nvPr/>
        </p:nvSpPr>
        <p:spPr>
          <a:xfrm>
            <a:off x="7416156" y="6251401"/>
            <a:ext cx="3521035" cy="369332"/>
          </a:xfrm>
          <a:prstGeom prst="rect">
            <a:avLst/>
          </a:prstGeom>
          <a:noFill/>
        </p:spPr>
        <p:txBody>
          <a:bodyPr wrap="square" rtlCol="0">
            <a:spAutoFit/>
          </a:bodyPr>
          <a:lstStyle/>
          <a:p>
            <a:r>
              <a:rPr lang="en-US" dirty="0" err="1"/>
              <a:t>Kambara</a:t>
            </a:r>
            <a:r>
              <a:rPr lang="en-US" dirty="0"/>
              <a:t>, Ramsey, and Dove 2018</a:t>
            </a:r>
          </a:p>
        </p:txBody>
      </p:sp>
      <p:pic>
        <p:nvPicPr>
          <p:cNvPr id="6" name="Picture 5">
            <a:extLst>
              <a:ext uri="{FF2B5EF4-FFF2-40B4-BE49-F238E27FC236}">
                <a16:creationId xmlns:a16="http://schemas.microsoft.com/office/drawing/2014/main" id="{22F07B96-2788-4AFA-BB1F-807AA5A6AC7D}"/>
              </a:ext>
            </a:extLst>
          </p:cNvPr>
          <p:cNvPicPr>
            <a:picLocks noChangeAspect="1"/>
          </p:cNvPicPr>
          <p:nvPr/>
        </p:nvPicPr>
        <p:blipFill rotWithShape="1">
          <a:blip r:embed="rId3"/>
          <a:srcRect b="48790"/>
          <a:stretch/>
        </p:blipFill>
        <p:spPr>
          <a:xfrm>
            <a:off x="972878" y="1693725"/>
            <a:ext cx="3846262" cy="2333989"/>
          </a:xfrm>
          <a:prstGeom prst="rect">
            <a:avLst/>
          </a:prstGeom>
        </p:spPr>
      </p:pic>
      <p:pic>
        <p:nvPicPr>
          <p:cNvPr id="7" name="Picture 6">
            <a:extLst>
              <a:ext uri="{FF2B5EF4-FFF2-40B4-BE49-F238E27FC236}">
                <a16:creationId xmlns:a16="http://schemas.microsoft.com/office/drawing/2014/main" id="{418FD9CC-C40B-4786-9DEE-DA26465F4CFC}"/>
              </a:ext>
            </a:extLst>
          </p:cNvPr>
          <p:cNvPicPr>
            <a:picLocks noChangeAspect="1"/>
          </p:cNvPicPr>
          <p:nvPr/>
        </p:nvPicPr>
        <p:blipFill>
          <a:blip r:embed="rId4"/>
          <a:stretch>
            <a:fillRect/>
          </a:stretch>
        </p:blipFill>
        <p:spPr>
          <a:xfrm>
            <a:off x="6096000" y="1648938"/>
            <a:ext cx="4755030" cy="4227474"/>
          </a:xfrm>
          <a:prstGeom prst="rect">
            <a:avLst/>
          </a:prstGeom>
        </p:spPr>
      </p:pic>
      <p:pic>
        <p:nvPicPr>
          <p:cNvPr id="8" name="Picture 7">
            <a:extLst>
              <a:ext uri="{FF2B5EF4-FFF2-40B4-BE49-F238E27FC236}">
                <a16:creationId xmlns:a16="http://schemas.microsoft.com/office/drawing/2014/main" id="{C5515AAB-18A9-41BC-BAD8-C58F6D0EC847}"/>
              </a:ext>
            </a:extLst>
          </p:cNvPr>
          <p:cNvPicPr>
            <a:picLocks noChangeAspect="1"/>
          </p:cNvPicPr>
          <p:nvPr/>
        </p:nvPicPr>
        <p:blipFill rotWithShape="1">
          <a:blip r:embed="rId3"/>
          <a:srcRect t="51449"/>
          <a:stretch/>
        </p:blipFill>
        <p:spPr>
          <a:xfrm>
            <a:off x="972878" y="4027714"/>
            <a:ext cx="3846262" cy="2212801"/>
          </a:xfrm>
          <a:prstGeom prst="rect">
            <a:avLst/>
          </a:prstGeom>
        </p:spPr>
      </p:pic>
      <p:sp>
        <p:nvSpPr>
          <p:cNvPr id="3" name="Rectangle 2">
            <a:extLst>
              <a:ext uri="{FF2B5EF4-FFF2-40B4-BE49-F238E27FC236}">
                <a16:creationId xmlns:a16="http://schemas.microsoft.com/office/drawing/2014/main" id="{5FD3EA06-B9E8-46B5-88EE-39CF76658886}"/>
              </a:ext>
            </a:extLst>
          </p:cNvPr>
          <p:cNvSpPr/>
          <p:nvPr/>
        </p:nvSpPr>
        <p:spPr>
          <a:xfrm>
            <a:off x="6813680" y="2377148"/>
            <a:ext cx="598715" cy="3693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F9DFCC-8149-4681-BDE8-3CB39BE979A3}"/>
              </a:ext>
            </a:extLst>
          </p:cNvPr>
          <p:cNvSpPr/>
          <p:nvPr/>
        </p:nvSpPr>
        <p:spPr>
          <a:xfrm>
            <a:off x="6813679" y="3122470"/>
            <a:ext cx="598715" cy="3693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668ACC-45A6-4244-BD45-87695A2D8176}"/>
              </a:ext>
            </a:extLst>
          </p:cNvPr>
          <p:cNvSpPr/>
          <p:nvPr/>
        </p:nvSpPr>
        <p:spPr>
          <a:xfrm>
            <a:off x="6813678" y="3926855"/>
            <a:ext cx="598715" cy="3693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177E0C-5000-4D99-B738-FF1970BB2C95}"/>
              </a:ext>
            </a:extLst>
          </p:cNvPr>
          <p:cNvSpPr/>
          <p:nvPr/>
        </p:nvSpPr>
        <p:spPr>
          <a:xfrm>
            <a:off x="6813678" y="4779693"/>
            <a:ext cx="598715" cy="1846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DFF4A7-CD5A-43B0-8FBA-76F1EAF14989}"/>
              </a:ext>
            </a:extLst>
          </p:cNvPr>
          <p:cNvSpPr/>
          <p:nvPr/>
        </p:nvSpPr>
        <p:spPr>
          <a:xfrm>
            <a:off x="8533255" y="3307136"/>
            <a:ext cx="1372364" cy="9595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34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A5B1-F547-497D-8E67-B6A817462729}"/>
              </a:ext>
            </a:extLst>
          </p:cNvPr>
          <p:cNvSpPr>
            <a:spLocks noGrp="1"/>
          </p:cNvSpPr>
          <p:nvPr>
            <p:ph type="title"/>
          </p:nvPr>
        </p:nvSpPr>
        <p:spPr>
          <a:xfrm>
            <a:off x="231922" y="106128"/>
            <a:ext cx="10772775" cy="1658198"/>
          </a:xfrm>
        </p:spPr>
        <p:txBody>
          <a:bodyPr/>
          <a:lstStyle/>
          <a:p>
            <a:r>
              <a:rPr lang="en-US" dirty="0"/>
              <a:t>Experimental Design</a:t>
            </a:r>
          </a:p>
        </p:txBody>
      </p:sp>
      <p:grpSp>
        <p:nvGrpSpPr>
          <p:cNvPr id="5" name="Group 4">
            <a:extLst>
              <a:ext uri="{FF2B5EF4-FFF2-40B4-BE49-F238E27FC236}">
                <a16:creationId xmlns:a16="http://schemas.microsoft.com/office/drawing/2014/main" id="{9856CDB6-C865-48D6-B691-0B76082D65C1}"/>
              </a:ext>
            </a:extLst>
          </p:cNvPr>
          <p:cNvGrpSpPr/>
          <p:nvPr/>
        </p:nvGrpSpPr>
        <p:grpSpPr>
          <a:xfrm>
            <a:off x="590880" y="1019896"/>
            <a:ext cx="11264363" cy="4702694"/>
            <a:chOff x="590880" y="1019896"/>
            <a:chExt cx="11264363" cy="4702694"/>
          </a:xfrm>
        </p:grpSpPr>
        <p:grpSp>
          <p:nvGrpSpPr>
            <p:cNvPr id="32" name="Group 31">
              <a:extLst>
                <a:ext uri="{FF2B5EF4-FFF2-40B4-BE49-F238E27FC236}">
                  <a16:creationId xmlns:a16="http://schemas.microsoft.com/office/drawing/2014/main" id="{281F9A09-BEDD-4D7B-B2C3-241680931B6B}"/>
                </a:ext>
              </a:extLst>
            </p:cNvPr>
            <p:cNvGrpSpPr/>
            <p:nvPr/>
          </p:nvGrpSpPr>
          <p:grpSpPr>
            <a:xfrm>
              <a:off x="590880" y="2476864"/>
              <a:ext cx="5362428" cy="2082602"/>
              <a:chOff x="588538" y="2294363"/>
              <a:chExt cx="5362428" cy="2082602"/>
            </a:xfrm>
          </p:grpSpPr>
          <p:grpSp>
            <p:nvGrpSpPr>
              <p:cNvPr id="26" name="Group 25">
                <a:extLst>
                  <a:ext uri="{FF2B5EF4-FFF2-40B4-BE49-F238E27FC236}">
                    <a16:creationId xmlns:a16="http://schemas.microsoft.com/office/drawing/2014/main" id="{FBE0383A-1A3F-4D64-9B13-36E68ADC138E}"/>
                  </a:ext>
                </a:extLst>
              </p:cNvPr>
              <p:cNvGrpSpPr/>
              <p:nvPr/>
            </p:nvGrpSpPr>
            <p:grpSpPr>
              <a:xfrm>
                <a:off x="588538" y="2294363"/>
                <a:ext cx="5362428" cy="2082602"/>
                <a:chOff x="231922" y="1837163"/>
                <a:chExt cx="5362428" cy="2082602"/>
              </a:xfrm>
            </p:grpSpPr>
            <p:grpSp>
              <p:nvGrpSpPr>
                <p:cNvPr id="11" name="Group 10">
                  <a:extLst>
                    <a:ext uri="{FF2B5EF4-FFF2-40B4-BE49-F238E27FC236}">
                      <a16:creationId xmlns:a16="http://schemas.microsoft.com/office/drawing/2014/main" id="{510149BE-6477-4261-A4E1-65D9C063DF43}"/>
                    </a:ext>
                  </a:extLst>
                </p:cNvPr>
                <p:cNvGrpSpPr/>
                <p:nvPr/>
              </p:nvGrpSpPr>
              <p:grpSpPr>
                <a:xfrm>
                  <a:off x="1103487" y="2072440"/>
                  <a:ext cx="1714142" cy="1356560"/>
                  <a:chOff x="2336863" y="3449356"/>
                  <a:chExt cx="855722" cy="607249"/>
                </a:xfrm>
              </p:grpSpPr>
              <p:sp>
                <p:nvSpPr>
                  <p:cNvPr id="9" name="Oval 8">
                    <a:extLst>
                      <a:ext uri="{FF2B5EF4-FFF2-40B4-BE49-F238E27FC236}">
                        <a16:creationId xmlns:a16="http://schemas.microsoft.com/office/drawing/2014/main" id="{8D7871F9-1542-42D9-BF25-0C43AA181E5B}"/>
                      </a:ext>
                    </a:extLst>
                  </p:cNvPr>
                  <p:cNvSpPr/>
                  <p:nvPr/>
                </p:nvSpPr>
                <p:spPr>
                  <a:xfrm>
                    <a:off x="2336863" y="3449356"/>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05ABC8B-BB26-4A57-BFD9-C619028AD87A}"/>
                      </a:ext>
                    </a:extLst>
                  </p:cNvPr>
                  <p:cNvSpPr/>
                  <p:nvPr/>
                </p:nvSpPr>
                <p:spPr>
                  <a:xfrm>
                    <a:off x="2412643" y="3773826"/>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21BB94D-B6E9-436B-9AB5-51B3488B18B6}"/>
                    </a:ext>
                  </a:extLst>
                </p:cNvPr>
                <p:cNvGrpSpPr/>
                <p:nvPr/>
              </p:nvGrpSpPr>
              <p:grpSpPr>
                <a:xfrm>
                  <a:off x="447041" y="1837163"/>
                  <a:ext cx="956614" cy="429888"/>
                  <a:chOff x="2998208" y="3538328"/>
                  <a:chExt cx="389067" cy="166531"/>
                </a:xfrm>
              </p:grpSpPr>
              <p:sp>
                <p:nvSpPr>
                  <p:cNvPr id="12" name="Oval 11">
                    <a:extLst>
                      <a:ext uri="{FF2B5EF4-FFF2-40B4-BE49-F238E27FC236}">
                        <a16:creationId xmlns:a16="http://schemas.microsoft.com/office/drawing/2014/main" id="{1436DDFB-EFE3-4D51-8ED0-0C1AD7C18912}"/>
                      </a:ext>
                    </a:extLst>
                  </p:cNvPr>
                  <p:cNvSpPr/>
                  <p:nvPr/>
                </p:nvSpPr>
                <p:spPr>
                  <a:xfrm>
                    <a:off x="2998208" y="35665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7D634C-C47B-4442-A2FE-5C99AE98A292}"/>
                      </a:ext>
                    </a:extLst>
                  </p:cNvPr>
                  <p:cNvSpPr/>
                  <p:nvPr/>
                </p:nvSpPr>
                <p:spPr>
                  <a:xfrm>
                    <a:off x="3058367"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93A852-D0E5-482C-AF2F-7F06449D85A9}"/>
                      </a:ext>
                    </a:extLst>
                  </p:cNvPr>
                  <p:cNvSpPr/>
                  <p:nvPr/>
                </p:nvSpPr>
                <p:spPr>
                  <a:xfrm>
                    <a:off x="3127896" y="3538328"/>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48EF47-8B5B-4DAC-89EF-67026CE64DB4}"/>
                      </a:ext>
                    </a:extLst>
                  </p:cNvPr>
                  <p:cNvSpPr/>
                  <p:nvPr/>
                </p:nvSpPr>
                <p:spPr>
                  <a:xfrm>
                    <a:off x="3188965"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C600757-F28A-4949-9FB6-1B80C0B9E5C0}"/>
                      </a:ext>
                    </a:extLst>
                  </p:cNvPr>
                  <p:cNvSpPr/>
                  <p:nvPr/>
                </p:nvSpPr>
                <p:spPr>
                  <a:xfrm>
                    <a:off x="3245000" y="3575545"/>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C654AA-E875-4AF8-8AF6-ECBB29284D84}"/>
                      </a:ext>
                    </a:extLst>
                  </p:cNvPr>
                  <p:cNvSpPr/>
                  <p:nvPr/>
                </p:nvSpPr>
                <p:spPr>
                  <a:xfrm>
                    <a:off x="3298298" y="36211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E152E9B9-7C98-4218-BF32-4D20188A4C21}"/>
                    </a:ext>
                  </a:extLst>
                </p:cNvPr>
                <p:cNvCxnSpPr>
                  <a:cxnSpLocks/>
                </p:cNvCxnSpPr>
                <p:nvPr/>
              </p:nvCxnSpPr>
              <p:spPr>
                <a:xfrm>
                  <a:off x="231922" y="3919765"/>
                  <a:ext cx="536242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C0567F2-BE51-4DBB-B826-BA8D0A52D614}"/>
                    </a:ext>
                  </a:extLst>
                </p:cNvPr>
                <p:cNvSpPr/>
                <p:nvPr/>
              </p:nvSpPr>
              <p:spPr>
                <a:xfrm>
                  <a:off x="3901571" y="3193723"/>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sp>
              <p:nvSpPr>
                <p:cNvPr id="25" name="Freeform: Shape 24">
                  <a:extLst>
                    <a:ext uri="{FF2B5EF4-FFF2-40B4-BE49-F238E27FC236}">
                      <a16:creationId xmlns:a16="http://schemas.microsoft.com/office/drawing/2014/main" id="{A19E7A5F-ABB7-47F1-A6F4-36FB89D0B65E}"/>
                    </a:ext>
                  </a:extLst>
                </p:cNvPr>
                <p:cNvSpPr/>
                <p:nvPr/>
              </p:nvSpPr>
              <p:spPr>
                <a:xfrm>
                  <a:off x="231922" y="2800969"/>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Connector 27">
                <a:extLst>
                  <a:ext uri="{FF2B5EF4-FFF2-40B4-BE49-F238E27FC236}">
                    <a16:creationId xmlns:a16="http://schemas.microsoft.com/office/drawing/2014/main" id="{2DF8C450-D695-4335-BEB9-EE661D7A88A3}"/>
                  </a:ext>
                </a:extLst>
              </p:cNvPr>
              <p:cNvCxnSpPr/>
              <p:nvPr/>
            </p:nvCxnSpPr>
            <p:spPr>
              <a:xfrm>
                <a:off x="951572" y="4013944"/>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2168459-F76A-4E66-BBBC-9FF54748DF40}"/>
                  </a:ext>
                </a:extLst>
              </p:cNvPr>
              <p:cNvCxnSpPr/>
              <p:nvPr/>
            </p:nvCxnSpPr>
            <p:spPr>
              <a:xfrm>
                <a:off x="942428" y="4013944"/>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329D9AC7-391D-4346-B643-1BFD345215C9}"/>
                </a:ext>
              </a:extLst>
            </p:cNvPr>
            <p:cNvGrpSpPr/>
            <p:nvPr/>
          </p:nvGrpSpPr>
          <p:grpSpPr>
            <a:xfrm>
              <a:off x="6942587" y="1019896"/>
              <a:ext cx="4193761" cy="3539570"/>
              <a:chOff x="1400589" y="380195"/>
              <a:chExt cx="4193761" cy="3539570"/>
            </a:xfrm>
          </p:grpSpPr>
          <p:grpSp>
            <p:nvGrpSpPr>
              <p:cNvPr id="37" name="Group 36">
                <a:extLst>
                  <a:ext uri="{FF2B5EF4-FFF2-40B4-BE49-F238E27FC236}">
                    <a16:creationId xmlns:a16="http://schemas.microsoft.com/office/drawing/2014/main" id="{805899F8-EF1A-4065-B7A5-26E99BFA32E3}"/>
                  </a:ext>
                </a:extLst>
              </p:cNvPr>
              <p:cNvGrpSpPr/>
              <p:nvPr/>
            </p:nvGrpSpPr>
            <p:grpSpPr>
              <a:xfrm>
                <a:off x="3540653" y="380195"/>
                <a:ext cx="1714142" cy="1356560"/>
                <a:chOff x="3553528" y="2691841"/>
                <a:chExt cx="855722" cy="607249"/>
              </a:xfrm>
            </p:grpSpPr>
            <p:sp>
              <p:nvSpPr>
                <p:cNvPr id="48" name="Oval 47">
                  <a:extLst>
                    <a:ext uri="{FF2B5EF4-FFF2-40B4-BE49-F238E27FC236}">
                      <a16:creationId xmlns:a16="http://schemas.microsoft.com/office/drawing/2014/main" id="{4422F08F-8860-4B5B-8126-2E88A162D670}"/>
                    </a:ext>
                  </a:extLst>
                </p:cNvPr>
                <p:cNvSpPr/>
                <p:nvPr/>
              </p:nvSpPr>
              <p:spPr>
                <a:xfrm>
                  <a:off x="3553528" y="2691841"/>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683E3E7-3787-4576-AD58-943892333C53}"/>
                    </a:ext>
                  </a:extLst>
                </p:cNvPr>
                <p:cNvSpPr/>
                <p:nvPr/>
              </p:nvSpPr>
              <p:spPr>
                <a:xfrm>
                  <a:off x="3629307" y="3016311"/>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EEDEA44C-E6B8-4662-8FD3-65BACF6E7B8C}"/>
                  </a:ext>
                </a:extLst>
              </p:cNvPr>
              <p:cNvCxnSpPr>
                <a:cxnSpLocks/>
              </p:cNvCxnSpPr>
              <p:nvPr/>
            </p:nvCxnSpPr>
            <p:spPr>
              <a:xfrm>
                <a:off x="1841161" y="3919765"/>
                <a:ext cx="3753189"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E2A3F689-32E7-4109-8398-99DF355D6485}"/>
                  </a:ext>
                </a:extLst>
              </p:cNvPr>
              <p:cNvSpPr/>
              <p:nvPr/>
            </p:nvSpPr>
            <p:spPr>
              <a:xfrm>
                <a:off x="1400589" y="3041722"/>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grpSp>
        <p:sp>
          <p:nvSpPr>
            <p:cNvPr id="51" name="TextBox 50">
              <a:extLst>
                <a:ext uri="{FF2B5EF4-FFF2-40B4-BE49-F238E27FC236}">
                  <a16:creationId xmlns:a16="http://schemas.microsoft.com/office/drawing/2014/main" id="{C0ACCA48-D64E-4030-8808-310940C71F6F}"/>
                </a:ext>
              </a:extLst>
            </p:cNvPr>
            <p:cNvSpPr txBox="1"/>
            <p:nvPr/>
          </p:nvSpPr>
          <p:spPr>
            <a:xfrm>
              <a:off x="2097274" y="5199370"/>
              <a:ext cx="3521035" cy="523220"/>
            </a:xfrm>
            <a:prstGeom prst="rect">
              <a:avLst/>
            </a:prstGeom>
            <a:noFill/>
          </p:spPr>
          <p:txBody>
            <a:bodyPr wrap="square" rtlCol="0">
              <a:spAutoFit/>
            </a:bodyPr>
            <a:lstStyle/>
            <a:p>
              <a:r>
                <a:rPr lang="en-US" sz="2800" dirty="0"/>
                <a:t>- rifampicin</a:t>
              </a:r>
            </a:p>
          </p:txBody>
        </p:sp>
        <p:sp>
          <p:nvSpPr>
            <p:cNvPr id="52" name="TextBox 51">
              <a:extLst>
                <a:ext uri="{FF2B5EF4-FFF2-40B4-BE49-F238E27FC236}">
                  <a16:creationId xmlns:a16="http://schemas.microsoft.com/office/drawing/2014/main" id="{1258CC00-168A-4923-B9A6-5DB2AEF8234C}"/>
                </a:ext>
              </a:extLst>
            </p:cNvPr>
            <p:cNvSpPr txBox="1"/>
            <p:nvPr/>
          </p:nvSpPr>
          <p:spPr>
            <a:xfrm>
              <a:off x="8334208" y="5157273"/>
              <a:ext cx="3521035" cy="523220"/>
            </a:xfrm>
            <a:prstGeom prst="rect">
              <a:avLst/>
            </a:prstGeom>
            <a:noFill/>
          </p:spPr>
          <p:txBody>
            <a:bodyPr wrap="square" rtlCol="0">
              <a:spAutoFit/>
            </a:bodyPr>
            <a:lstStyle/>
            <a:p>
              <a:r>
                <a:rPr lang="en-US" sz="2800" dirty="0"/>
                <a:t>+ rifampicin</a:t>
              </a:r>
            </a:p>
          </p:txBody>
        </p:sp>
        <p:cxnSp>
          <p:nvCxnSpPr>
            <p:cNvPr id="29" name="Straight Connector 28">
              <a:extLst>
                <a:ext uri="{FF2B5EF4-FFF2-40B4-BE49-F238E27FC236}">
                  <a16:creationId xmlns:a16="http://schemas.microsoft.com/office/drawing/2014/main" id="{6D8DFD5B-BB43-4527-A266-BD3D0256A99E}"/>
                </a:ext>
              </a:extLst>
            </p:cNvPr>
            <p:cNvCxnSpPr/>
            <p:nvPr/>
          </p:nvCxnSpPr>
          <p:spPr>
            <a:xfrm>
              <a:off x="7700722" y="4182612"/>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DE842C3-2683-49AA-8F8F-EC99BCB44E91}"/>
                </a:ext>
              </a:extLst>
            </p:cNvPr>
            <p:cNvCxnSpPr/>
            <p:nvPr/>
          </p:nvCxnSpPr>
          <p:spPr>
            <a:xfrm>
              <a:off x="7691578" y="4182612"/>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684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A5B1-F547-497D-8E67-B6A817462729}"/>
              </a:ext>
            </a:extLst>
          </p:cNvPr>
          <p:cNvSpPr>
            <a:spLocks noGrp="1"/>
          </p:cNvSpPr>
          <p:nvPr>
            <p:ph type="title"/>
          </p:nvPr>
        </p:nvSpPr>
        <p:spPr>
          <a:xfrm>
            <a:off x="146789" y="3407"/>
            <a:ext cx="10772775" cy="1658198"/>
          </a:xfrm>
        </p:spPr>
        <p:txBody>
          <a:bodyPr/>
          <a:lstStyle/>
          <a:p>
            <a:r>
              <a:rPr lang="en-US" dirty="0"/>
              <a:t>Experimental Design</a:t>
            </a:r>
          </a:p>
        </p:txBody>
      </p:sp>
      <p:grpSp>
        <p:nvGrpSpPr>
          <p:cNvPr id="5" name="Group 4">
            <a:extLst>
              <a:ext uri="{FF2B5EF4-FFF2-40B4-BE49-F238E27FC236}">
                <a16:creationId xmlns:a16="http://schemas.microsoft.com/office/drawing/2014/main" id="{9856CDB6-C865-48D6-B691-0B76082D65C1}"/>
              </a:ext>
            </a:extLst>
          </p:cNvPr>
          <p:cNvGrpSpPr/>
          <p:nvPr/>
        </p:nvGrpSpPr>
        <p:grpSpPr>
          <a:xfrm>
            <a:off x="590880" y="1039478"/>
            <a:ext cx="11264363" cy="4507640"/>
            <a:chOff x="590880" y="1039478"/>
            <a:chExt cx="11264363" cy="4507640"/>
          </a:xfrm>
        </p:grpSpPr>
        <p:grpSp>
          <p:nvGrpSpPr>
            <p:cNvPr id="32" name="Group 31">
              <a:extLst>
                <a:ext uri="{FF2B5EF4-FFF2-40B4-BE49-F238E27FC236}">
                  <a16:creationId xmlns:a16="http://schemas.microsoft.com/office/drawing/2014/main" id="{281F9A09-BEDD-4D7B-B2C3-241680931B6B}"/>
                </a:ext>
              </a:extLst>
            </p:cNvPr>
            <p:cNvGrpSpPr/>
            <p:nvPr/>
          </p:nvGrpSpPr>
          <p:grpSpPr>
            <a:xfrm>
              <a:off x="590880" y="2476864"/>
              <a:ext cx="10328684" cy="2082602"/>
              <a:chOff x="588538" y="2294363"/>
              <a:chExt cx="10328684" cy="2082602"/>
            </a:xfrm>
          </p:grpSpPr>
          <p:grpSp>
            <p:nvGrpSpPr>
              <p:cNvPr id="26" name="Group 25">
                <a:extLst>
                  <a:ext uri="{FF2B5EF4-FFF2-40B4-BE49-F238E27FC236}">
                    <a16:creationId xmlns:a16="http://schemas.microsoft.com/office/drawing/2014/main" id="{FBE0383A-1A3F-4D64-9B13-36E68ADC138E}"/>
                  </a:ext>
                </a:extLst>
              </p:cNvPr>
              <p:cNvGrpSpPr/>
              <p:nvPr/>
            </p:nvGrpSpPr>
            <p:grpSpPr>
              <a:xfrm>
                <a:off x="588538" y="2294363"/>
                <a:ext cx="10328684" cy="2082602"/>
                <a:chOff x="231922" y="1837163"/>
                <a:chExt cx="10328684" cy="2082602"/>
              </a:xfrm>
            </p:grpSpPr>
            <p:grpSp>
              <p:nvGrpSpPr>
                <p:cNvPr id="11" name="Group 10">
                  <a:extLst>
                    <a:ext uri="{FF2B5EF4-FFF2-40B4-BE49-F238E27FC236}">
                      <a16:creationId xmlns:a16="http://schemas.microsoft.com/office/drawing/2014/main" id="{510149BE-6477-4261-A4E1-65D9C063DF43}"/>
                    </a:ext>
                  </a:extLst>
                </p:cNvPr>
                <p:cNvGrpSpPr/>
                <p:nvPr/>
              </p:nvGrpSpPr>
              <p:grpSpPr>
                <a:xfrm>
                  <a:off x="1103487" y="2072440"/>
                  <a:ext cx="1714142" cy="1356560"/>
                  <a:chOff x="2336863" y="3449356"/>
                  <a:chExt cx="855722" cy="607249"/>
                </a:xfrm>
              </p:grpSpPr>
              <p:sp>
                <p:nvSpPr>
                  <p:cNvPr id="9" name="Oval 8">
                    <a:extLst>
                      <a:ext uri="{FF2B5EF4-FFF2-40B4-BE49-F238E27FC236}">
                        <a16:creationId xmlns:a16="http://schemas.microsoft.com/office/drawing/2014/main" id="{8D7871F9-1542-42D9-BF25-0C43AA181E5B}"/>
                      </a:ext>
                    </a:extLst>
                  </p:cNvPr>
                  <p:cNvSpPr/>
                  <p:nvPr/>
                </p:nvSpPr>
                <p:spPr>
                  <a:xfrm>
                    <a:off x="2336863" y="3449356"/>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05ABC8B-BB26-4A57-BFD9-C619028AD87A}"/>
                      </a:ext>
                    </a:extLst>
                  </p:cNvPr>
                  <p:cNvSpPr/>
                  <p:nvPr/>
                </p:nvSpPr>
                <p:spPr>
                  <a:xfrm>
                    <a:off x="2412643" y="3773826"/>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21BB94D-B6E9-436B-9AB5-51B3488B18B6}"/>
                    </a:ext>
                  </a:extLst>
                </p:cNvPr>
                <p:cNvGrpSpPr/>
                <p:nvPr/>
              </p:nvGrpSpPr>
              <p:grpSpPr>
                <a:xfrm>
                  <a:off x="447041" y="1837163"/>
                  <a:ext cx="956614" cy="429888"/>
                  <a:chOff x="2998208" y="3538328"/>
                  <a:chExt cx="389067" cy="166531"/>
                </a:xfrm>
              </p:grpSpPr>
              <p:sp>
                <p:nvSpPr>
                  <p:cNvPr id="12" name="Oval 11">
                    <a:extLst>
                      <a:ext uri="{FF2B5EF4-FFF2-40B4-BE49-F238E27FC236}">
                        <a16:creationId xmlns:a16="http://schemas.microsoft.com/office/drawing/2014/main" id="{1436DDFB-EFE3-4D51-8ED0-0C1AD7C18912}"/>
                      </a:ext>
                    </a:extLst>
                  </p:cNvPr>
                  <p:cNvSpPr/>
                  <p:nvPr/>
                </p:nvSpPr>
                <p:spPr>
                  <a:xfrm>
                    <a:off x="2998208" y="35665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7D634C-C47B-4442-A2FE-5C99AE98A292}"/>
                      </a:ext>
                    </a:extLst>
                  </p:cNvPr>
                  <p:cNvSpPr/>
                  <p:nvPr/>
                </p:nvSpPr>
                <p:spPr>
                  <a:xfrm>
                    <a:off x="3058367"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93A852-D0E5-482C-AF2F-7F06449D85A9}"/>
                      </a:ext>
                    </a:extLst>
                  </p:cNvPr>
                  <p:cNvSpPr/>
                  <p:nvPr/>
                </p:nvSpPr>
                <p:spPr>
                  <a:xfrm>
                    <a:off x="3127896" y="3538328"/>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48EF47-8B5B-4DAC-89EF-67026CE64DB4}"/>
                      </a:ext>
                    </a:extLst>
                  </p:cNvPr>
                  <p:cNvSpPr/>
                  <p:nvPr/>
                </p:nvSpPr>
                <p:spPr>
                  <a:xfrm>
                    <a:off x="3188965"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C600757-F28A-4949-9FB6-1B80C0B9E5C0}"/>
                      </a:ext>
                    </a:extLst>
                  </p:cNvPr>
                  <p:cNvSpPr/>
                  <p:nvPr/>
                </p:nvSpPr>
                <p:spPr>
                  <a:xfrm>
                    <a:off x="3245000" y="3575545"/>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C654AA-E875-4AF8-8AF6-ECBB29284D84}"/>
                      </a:ext>
                    </a:extLst>
                  </p:cNvPr>
                  <p:cNvSpPr/>
                  <p:nvPr/>
                </p:nvSpPr>
                <p:spPr>
                  <a:xfrm>
                    <a:off x="3298298" y="36211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E152E9B9-7C98-4218-BF32-4D20188A4C21}"/>
                    </a:ext>
                  </a:extLst>
                </p:cNvPr>
                <p:cNvCxnSpPr>
                  <a:cxnSpLocks/>
                </p:cNvCxnSpPr>
                <p:nvPr/>
              </p:nvCxnSpPr>
              <p:spPr>
                <a:xfrm>
                  <a:off x="231922" y="3919765"/>
                  <a:ext cx="536242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C0567F2-BE51-4DBB-B826-BA8D0A52D614}"/>
                    </a:ext>
                  </a:extLst>
                </p:cNvPr>
                <p:cNvSpPr/>
                <p:nvPr/>
              </p:nvSpPr>
              <p:spPr>
                <a:xfrm>
                  <a:off x="3901571" y="3193723"/>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sp>
              <p:nvSpPr>
                <p:cNvPr id="25" name="Freeform: Shape 24">
                  <a:extLst>
                    <a:ext uri="{FF2B5EF4-FFF2-40B4-BE49-F238E27FC236}">
                      <a16:creationId xmlns:a16="http://schemas.microsoft.com/office/drawing/2014/main" id="{A19E7A5F-ABB7-47F1-A6F4-36FB89D0B65E}"/>
                    </a:ext>
                  </a:extLst>
                </p:cNvPr>
                <p:cNvSpPr/>
                <p:nvPr/>
              </p:nvSpPr>
              <p:spPr>
                <a:xfrm>
                  <a:off x="6674406" y="2830806"/>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Connector 27">
                <a:extLst>
                  <a:ext uri="{FF2B5EF4-FFF2-40B4-BE49-F238E27FC236}">
                    <a16:creationId xmlns:a16="http://schemas.microsoft.com/office/drawing/2014/main" id="{2DF8C450-D695-4335-BEB9-EE661D7A88A3}"/>
                  </a:ext>
                </a:extLst>
              </p:cNvPr>
              <p:cNvCxnSpPr/>
              <p:nvPr/>
            </p:nvCxnSpPr>
            <p:spPr>
              <a:xfrm>
                <a:off x="951572" y="4013944"/>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2168459-F76A-4E66-BBBC-9FF54748DF40}"/>
                  </a:ext>
                </a:extLst>
              </p:cNvPr>
              <p:cNvCxnSpPr/>
              <p:nvPr/>
            </p:nvCxnSpPr>
            <p:spPr>
              <a:xfrm>
                <a:off x="942428" y="4013944"/>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329D9AC7-391D-4346-B643-1BFD345215C9}"/>
                </a:ext>
              </a:extLst>
            </p:cNvPr>
            <p:cNvGrpSpPr/>
            <p:nvPr/>
          </p:nvGrpSpPr>
          <p:grpSpPr>
            <a:xfrm>
              <a:off x="7383159" y="1039478"/>
              <a:ext cx="4078781" cy="3568110"/>
              <a:chOff x="1841161" y="399777"/>
              <a:chExt cx="4078781" cy="3568110"/>
            </a:xfrm>
          </p:grpSpPr>
          <p:grpSp>
            <p:nvGrpSpPr>
              <p:cNvPr id="37" name="Group 36">
                <a:extLst>
                  <a:ext uri="{FF2B5EF4-FFF2-40B4-BE49-F238E27FC236}">
                    <a16:creationId xmlns:a16="http://schemas.microsoft.com/office/drawing/2014/main" id="{805899F8-EF1A-4065-B7A5-26E99BFA32E3}"/>
                  </a:ext>
                </a:extLst>
              </p:cNvPr>
              <p:cNvGrpSpPr/>
              <p:nvPr/>
            </p:nvGrpSpPr>
            <p:grpSpPr>
              <a:xfrm>
                <a:off x="4033232" y="399777"/>
                <a:ext cx="1714142" cy="1356560"/>
                <a:chOff x="3799430" y="2700607"/>
                <a:chExt cx="855722" cy="607249"/>
              </a:xfrm>
            </p:grpSpPr>
            <p:sp>
              <p:nvSpPr>
                <p:cNvPr id="48" name="Oval 47">
                  <a:extLst>
                    <a:ext uri="{FF2B5EF4-FFF2-40B4-BE49-F238E27FC236}">
                      <a16:creationId xmlns:a16="http://schemas.microsoft.com/office/drawing/2014/main" id="{4422F08F-8860-4B5B-8126-2E88A162D670}"/>
                    </a:ext>
                  </a:extLst>
                </p:cNvPr>
                <p:cNvSpPr/>
                <p:nvPr/>
              </p:nvSpPr>
              <p:spPr>
                <a:xfrm>
                  <a:off x="3799430" y="2700607"/>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683E3E7-3787-4576-AD58-943892333C53}"/>
                    </a:ext>
                  </a:extLst>
                </p:cNvPr>
                <p:cNvSpPr/>
                <p:nvPr/>
              </p:nvSpPr>
              <p:spPr>
                <a:xfrm>
                  <a:off x="3875210" y="3025077"/>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EEDEA44C-E6B8-4662-8FD3-65BACF6E7B8C}"/>
                  </a:ext>
                </a:extLst>
              </p:cNvPr>
              <p:cNvCxnSpPr>
                <a:cxnSpLocks/>
              </p:cNvCxnSpPr>
              <p:nvPr/>
            </p:nvCxnSpPr>
            <p:spPr>
              <a:xfrm>
                <a:off x="1841161" y="3919765"/>
                <a:ext cx="3753189"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E2A3F689-32E7-4109-8398-99DF355D6485}"/>
                  </a:ext>
                </a:extLst>
              </p:cNvPr>
              <p:cNvSpPr/>
              <p:nvPr/>
            </p:nvSpPr>
            <p:spPr>
              <a:xfrm>
                <a:off x="4510621" y="3241845"/>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grpSp>
        <p:sp>
          <p:nvSpPr>
            <p:cNvPr id="51" name="TextBox 50">
              <a:extLst>
                <a:ext uri="{FF2B5EF4-FFF2-40B4-BE49-F238E27FC236}">
                  <a16:creationId xmlns:a16="http://schemas.microsoft.com/office/drawing/2014/main" id="{C0ACCA48-D64E-4030-8808-310940C71F6F}"/>
                </a:ext>
              </a:extLst>
            </p:cNvPr>
            <p:cNvSpPr txBox="1"/>
            <p:nvPr/>
          </p:nvSpPr>
          <p:spPr>
            <a:xfrm>
              <a:off x="1882962" y="5023898"/>
              <a:ext cx="3521035" cy="523220"/>
            </a:xfrm>
            <a:prstGeom prst="rect">
              <a:avLst/>
            </a:prstGeom>
            <a:noFill/>
          </p:spPr>
          <p:txBody>
            <a:bodyPr wrap="square" rtlCol="0">
              <a:spAutoFit/>
            </a:bodyPr>
            <a:lstStyle/>
            <a:p>
              <a:r>
                <a:rPr lang="en-US" sz="2800" dirty="0"/>
                <a:t>Protein coding</a:t>
              </a:r>
            </a:p>
          </p:txBody>
        </p:sp>
        <p:sp>
          <p:nvSpPr>
            <p:cNvPr id="52" name="TextBox 51">
              <a:extLst>
                <a:ext uri="{FF2B5EF4-FFF2-40B4-BE49-F238E27FC236}">
                  <a16:creationId xmlns:a16="http://schemas.microsoft.com/office/drawing/2014/main" id="{1258CC00-168A-4923-B9A6-5DB2AEF8234C}"/>
                </a:ext>
              </a:extLst>
            </p:cNvPr>
            <p:cNvSpPr txBox="1"/>
            <p:nvPr/>
          </p:nvSpPr>
          <p:spPr>
            <a:xfrm>
              <a:off x="7691578" y="5012478"/>
              <a:ext cx="4163665" cy="523220"/>
            </a:xfrm>
            <a:prstGeom prst="rect">
              <a:avLst/>
            </a:prstGeom>
            <a:noFill/>
          </p:spPr>
          <p:txBody>
            <a:bodyPr wrap="square" rtlCol="0">
              <a:spAutoFit/>
            </a:bodyPr>
            <a:lstStyle/>
            <a:p>
              <a:r>
                <a:rPr lang="en-US" sz="2800" dirty="0"/>
                <a:t>Non-protein coding</a:t>
              </a:r>
            </a:p>
          </p:txBody>
        </p:sp>
        <p:cxnSp>
          <p:nvCxnSpPr>
            <p:cNvPr id="29" name="Straight Connector 28">
              <a:extLst>
                <a:ext uri="{FF2B5EF4-FFF2-40B4-BE49-F238E27FC236}">
                  <a16:creationId xmlns:a16="http://schemas.microsoft.com/office/drawing/2014/main" id="{6D8DFD5B-BB43-4527-A266-BD3D0256A99E}"/>
                </a:ext>
              </a:extLst>
            </p:cNvPr>
            <p:cNvCxnSpPr/>
            <p:nvPr/>
          </p:nvCxnSpPr>
          <p:spPr>
            <a:xfrm>
              <a:off x="7700722" y="4182612"/>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DE842C3-2683-49AA-8F8F-EC99BCB44E91}"/>
                </a:ext>
              </a:extLst>
            </p:cNvPr>
            <p:cNvCxnSpPr/>
            <p:nvPr/>
          </p:nvCxnSpPr>
          <p:spPr>
            <a:xfrm>
              <a:off x="7691578" y="4182612"/>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Freeform: Shape 32">
            <a:extLst>
              <a:ext uri="{FF2B5EF4-FFF2-40B4-BE49-F238E27FC236}">
                <a16:creationId xmlns:a16="http://schemas.microsoft.com/office/drawing/2014/main" id="{D6BE7EEB-01A7-4414-8029-5D824F679BAD}"/>
              </a:ext>
            </a:extLst>
          </p:cNvPr>
          <p:cNvSpPr/>
          <p:nvPr/>
        </p:nvSpPr>
        <p:spPr>
          <a:xfrm>
            <a:off x="590880" y="3405561"/>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203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0A5E-B796-4429-AE29-1A626F89C799}"/>
              </a:ext>
            </a:extLst>
          </p:cNvPr>
          <p:cNvSpPr>
            <a:spLocks noGrp="1"/>
          </p:cNvSpPr>
          <p:nvPr>
            <p:ph type="title"/>
          </p:nvPr>
        </p:nvSpPr>
        <p:spPr>
          <a:xfrm>
            <a:off x="190880" y="97197"/>
            <a:ext cx="10772775" cy="1658198"/>
          </a:xfrm>
        </p:spPr>
        <p:txBody>
          <a:bodyPr/>
          <a:lstStyle/>
          <a:p>
            <a:r>
              <a:rPr lang="en-US" dirty="0"/>
              <a:t>Hypothesis for </a:t>
            </a:r>
            <a:r>
              <a:rPr lang="en-US" dirty="0" err="1"/>
              <a:t>ChIP</a:t>
            </a:r>
            <a:r>
              <a:rPr lang="en-US" dirty="0"/>
              <a:t> experiment with bS21</a:t>
            </a:r>
          </a:p>
        </p:txBody>
      </p:sp>
      <p:grpSp>
        <p:nvGrpSpPr>
          <p:cNvPr id="18" name="Group 17">
            <a:extLst>
              <a:ext uri="{FF2B5EF4-FFF2-40B4-BE49-F238E27FC236}">
                <a16:creationId xmlns:a16="http://schemas.microsoft.com/office/drawing/2014/main" id="{D3B3FCE5-7F8C-4F30-BC57-91B881C91B87}"/>
              </a:ext>
            </a:extLst>
          </p:cNvPr>
          <p:cNvGrpSpPr/>
          <p:nvPr/>
        </p:nvGrpSpPr>
        <p:grpSpPr>
          <a:xfrm>
            <a:off x="2318207" y="1755395"/>
            <a:ext cx="7555585" cy="3304824"/>
            <a:chOff x="2318207" y="1881963"/>
            <a:chExt cx="7555585" cy="3304824"/>
          </a:xfrm>
        </p:grpSpPr>
        <p:grpSp>
          <p:nvGrpSpPr>
            <p:cNvPr id="13" name="Group 12">
              <a:extLst>
                <a:ext uri="{FF2B5EF4-FFF2-40B4-BE49-F238E27FC236}">
                  <a16:creationId xmlns:a16="http://schemas.microsoft.com/office/drawing/2014/main" id="{09B4D380-D4C5-4D77-8D2E-9D41213A19F5}"/>
                </a:ext>
              </a:extLst>
            </p:cNvPr>
            <p:cNvGrpSpPr/>
            <p:nvPr/>
          </p:nvGrpSpPr>
          <p:grpSpPr>
            <a:xfrm>
              <a:off x="2318207" y="1881963"/>
              <a:ext cx="7555585" cy="3304824"/>
              <a:chOff x="2024350" y="1562986"/>
              <a:chExt cx="7555585" cy="3304824"/>
            </a:xfrm>
          </p:grpSpPr>
          <p:cxnSp>
            <p:nvCxnSpPr>
              <p:cNvPr id="8" name="Straight Connector 7">
                <a:extLst>
                  <a:ext uri="{FF2B5EF4-FFF2-40B4-BE49-F238E27FC236}">
                    <a16:creationId xmlns:a16="http://schemas.microsoft.com/office/drawing/2014/main" id="{E40F30FF-5EFA-4DC4-A6A2-DEAA6D342D20}"/>
                  </a:ext>
                </a:extLst>
              </p:cNvPr>
              <p:cNvCxnSpPr>
                <a:cxnSpLocks/>
              </p:cNvCxnSpPr>
              <p:nvPr/>
            </p:nvCxnSpPr>
            <p:spPr>
              <a:xfrm>
                <a:off x="2024350" y="4867810"/>
                <a:ext cx="755558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567509-7F7D-4197-B43D-C22C5A929FD7}"/>
                  </a:ext>
                </a:extLst>
              </p:cNvPr>
              <p:cNvCxnSpPr>
                <a:cxnSpLocks/>
              </p:cNvCxnSpPr>
              <p:nvPr/>
            </p:nvCxnSpPr>
            <p:spPr>
              <a:xfrm flipV="1">
                <a:off x="2024350" y="1562986"/>
                <a:ext cx="0" cy="330482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76B787D7-4765-4B14-A9D3-EA8B46574941}"/>
                </a:ext>
              </a:extLst>
            </p:cNvPr>
            <p:cNvSpPr/>
            <p:nvPr/>
          </p:nvSpPr>
          <p:spPr>
            <a:xfrm>
              <a:off x="3009014" y="1977656"/>
              <a:ext cx="1052623" cy="320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A0B1C4-69CB-4308-B813-777A5CEBE7D6}"/>
                </a:ext>
              </a:extLst>
            </p:cNvPr>
            <p:cNvSpPr/>
            <p:nvPr/>
          </p:nvSpPr>
          <p:spPr>
            <a:xfrm>
              <a:off x="4752443" y="4210493"/>
              <a:ext cx="1052623" cy="976294"/>
            </a:xfrm>
            <a:prstGeom prst="rect">
              <a:avLst/>
            </a:prstGeom>
            <a:solidFill>
              <a:srgbClr val="C40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67B7BC-8A8F-4E4B-AECE-258C799B4454}"/>
                </a:ext>
              </a:extLst>
            </p:cNvPr>
            <p:cNvSpPr/>
            <p:nvPr/>
          </p:nvSpPr>
          <p:spPr>
            <a:xfrm>
              <a:off x="6786805" y="4201762"/>
              <a:ext cx="1052623" cy="9762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9579D9C-253D-4C29-8EC7-599562EBB287}"/>
                </a:ext>
              </a:extLst>
            </p:cNvPr>
            <p:cNvSpPr/>
            <p:nvPr/>
          </p:nvSpPr>
          <p:spPr>
            <a:xfrm>
              <a:off x="8656674" y="4210493"/>
              <a:ext cx="1052623" cy="976294"/>
            </a:xfrm>
            <a:prstGeom prst="rect">
              <a:avLst/>
            </a:prstGeom>
            <a:solidFill>
              <a:srgbClr val="C40C0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07611CF0-8AE4-42C0-A1B9-6FB83C4E47FB}"/>
              </a:ext>
            </a:extLst>
          </p:cNvPr>
          <p:cNvSpPr txBox="1"/>
          <p:nvPr/>
        </p:nvSpPr>
        <p:spPr>
          <a:xfrm>
            <a:off x="2445488" y="5060219"/>
            <a:ext cx="8133905" cy="1200329"/>
          </a:xfrm>
          <a:prstGeom prst="rect">
            <a:avLst/>
          </a:prstGeom>
          <a:noFill/>
        </p:spPr>
        <p:txBody>
          <a:bodyPr wrap="square" rtlCol="0">
            <a:spAutoFit/>
          </a:bodyPr>
          <a:lstStyle/>
          <a:p>
            <a:r>
              <a:rPr lang="en-US" sz="2400" dirty="0"/>
              <a:t>           -rif                     +rif                        -rif                      +rif</a:t>
            </a:r>
          </a:p>
          <a:p>
            <a:endParaRPr lang="en-US" sz="2400" dirty="0"/>
          </a:p>
          <a:p>
            <a:r>
              <a:rPr lang="en-US" sz="2400" dirty="0"/>
              <a:t>              Protein coding                         Non-protein coding</a:t>
            </a:r>
          </a:p>
        </p:txBody>
      </p:sp>
      <p:sp>
        <p:nvSpPr>
          <p:cNvPr id="20" name="TextBox 19">
            <a:extLst>
              <a:ext uri="{FF2B5EF4-FFF2-40B4-BE49-F238E27FC236}">
                <a16:creationId xmlns:a16="http://schemas.microsoft.com/office/drawing/2014/main" id="{B159841B-FE9C-4054-9AC0-E1DD06FFC7B8}"/>
              </a:ext>
            </a:extLst>
          </p:cNvPr>
          <p:cNvSpPr txBox="1"/>
          <p:nvPr/>
        </p:nvSpPr>
        <p:spPr>
          <a:xfrm>
            <a:off x="127088" y="2677425"/>
            <a:ext cx="1911031" cy="1384995"/>
          </a:xfrm>
          <a:prstGeom prst="rect">
            <a:avLst/>
          </a:prstGeom>
          <a:noFill/>
        </p:spPr>
        <p:txBody>
          <a:bodyPr wrap="square" rtlCol="0">
            <a:spAutoFit/>
          </a:bodyPr>
          <a:lstStyle/>
          <a:p>
            <a:pPr algn="r"/>
            <a:r>
              <a:rPr lang="en-US" sz="2800" dirty="0"/>
              <a:t>bS21</a:t>
            </a:r>
          </a:p>
          <a:p>
            <a:pPr algn="r"/>
            <a:r>
              <a:rPr lang="en-US" sz="2800" dirty="0"/>
              <a:t>fold enrichment</a:t>
            </a:r>
          </a:p>
        </p:txBody>
      </p:sp>
    </p:spTree>
    <p:extLst>
      <p:ext uri="{BB962C8B-B14F-4D97-AF65-F5344CB8AC3E}">
        <p14:creationId xmlns:p14="http://schemas.microsoft.com/office/powerpoint/2010/main" val="636096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7152-9BE0-4E52-8A69-7CBE7EB53AB7}"/>
              </a:ext>
            </a:extLst>
          </p:cNvPr>
          <p:cNvSpPr>
            <a:spLocks noGrp="1"/>
          </p:cNvSpPr>
          <p:nvPr>
            <p:ph type="title"/>
          </p:nvPr>
        </p:nvSpPr>
        <p:spPr>
          <a:xfrm>
            <a:off x="502318" y="0"/>
            <a:ext cx="10772775" cy="1658198"/>
          </a:xfrm>
        </p:spPr>
        <p:txBody>
          <a:bodyPr/>
          <a:lstStyle/>
          <a:p>
            <a:r>
              <a:rPr lang="en-US" dirty="0"/>
              <a:t>Experiment Results</a:t>
            </a:r>
          </a:p>
        </p:txBody>
      </p:sp>
      <p:graphicFrame>
        <p:nvGraphicFramePr>
          <p:cNvPr id="6" name="Content Placeholder 5">
            <a:extLst>
              <a:ext uri="{FF2B5EF4-FFF2-40B4-BE49-F238E27FC236}">
                <a16:creationId xmlns:a16="http://schemas.microsoft.com/office/drawing/2014/main" id="{ED9A047A-1C79-44EA-8920-D565F6DD93FD}"/>
              </a:ext>
            </a:extLst>
          </p:cNvPr>
          <p:cNvGraphicFramePr>
            <a:graphicFrameLocks noGrp="1"/>
          </p:cNvGraphicFramePr>
          <p:nvPr>
            <p:ph idx="1"/>
            <p:extLst>
              <p:ext uri="{D42A27DB-BD31-4B8C-83A1-F6EECF244321}">
                <p14:modId xmlns:p14="http://schemas.microsoft.com/office/powerpoint/2010/main" val="1780029609"/>
              </p:ext>
            </p:extLst>
          </p:nvPr>
        </p:nvGraphicFramePr>
        <p:xfrm>
          <a:off x="1208838" y="1674895"/>
          <a:ext cx="8311607" cy="4249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9249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FD61-34F8-44DA-8E78-F485665319F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686FA8B8-F158-4A67-8941-04DECB9BD6A7}"/>
              </a:ext>
            </a:extLst>
          </p:cNvPr>
          <p:cNvSpPr>
            <a:spLocks noGrp="1"/>
          </p:cNvSpPr>
          <p:nvPr>
            <p:ph idx="1"/>
          </p:nvPr>
        </p:nvSpPr>
        <p:spPr/>
        <p:txBody>
          <a:bodyPr/>
          <a:lstStyle/>
          <a:p>
            <a:r>
              <a:rPr lang="en-US" dirty="0"/>
              <a:t>New control – modified ribosomal binding site</a:t>
            </a:r>
          </a:p>
          <a:p>
            <a:r>
              <a:rPr lang="en-US" dirty="0"/>
              <a:t>Additional </a:t>
            </a:r>
            <a:r>
              <a:rPr lang="en-US" dirty="0" err="1"/>
              <a:t>immunopurification</a:t>
            </a:r>
            <a:r>
              <a:rPr lang="en-US" dirty="0"/>
              <a:t> with B’-TAP</a:t>
            </a:r>
          </a:p>
          <a:p>
            <a:r>
              <a:rPr lang="en-US" dirty="0"/>
              <a:t>Ribosome profiling</a:t>
            </a:r>
          </a:p>
        </p:txBody>
      </p:sp>
    </p:spTree>
    <p:extLst>
      <p:ext uri="{BB962C8B-B14F-4D97-AF65-F5344CB8AC3E}">
        <p14:creationId xmlns:p14="http://schemas.microsoft.com/office/powerpoint/2010/main" val="1316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6469-94FF-4010-9D4C-BB7BC3DCB535}"/>
              </a:ext>
            </a:extLst>
          </p:cNvPr>
          <p:cNvSpPr>
            <a:spLocks noGrp="1"/>
          </p:cNvSpPr>
          <p:nvPr>
            <p:ph type="title"/>
          </p:nvPr>
        </p:nvSpPr>
        <p:spPr>
          <a:xfrm>
            <a:off x="430529" y="403757"/>
            <a:ext cx="10772775" cy="1658198"/>
          </a:xfrm>
        </p:spPr>
        <p:txBody>
          <a:bodyPr/>
          <a:lstStyle/>
          <a:p>
            <a:r>
              <a:rPr lang="en-US" dirty="0"/>
              <a:t>Prokaryotic Ribosomes</a:t>
            </a:r>
          </a:p>
        </p:txBody>
      </p:sp>
      <p:grpSp>
        <p:nvGrpSpPr>
          <p:cNvPr id="5" name="Group 4">
            <a:extLst>
              <a:ext uri="{FF2B5EF4-FFF2-40B4-BE49-F238E27FC236}">
                <a16:creationId xmlns:a16="http://schemas.microsoft.com/office/drawing/2014/main" id="{921EB310-FC84-41D3-8B24-A1D28AD4072C}"/>
              </a:ext>
            </a:extLst>
          </p:cNvPr>
          <p:cNvGrpSpPr/>
          <p:nvPr/>
        </p:nvGrpSpPr>
        <p:grpSpPr>
          <a:xfrm>
            <a:off x="3231210" y="2385603"/>
            <a:ext cx="5362428" cy="2082602"/>
            <a:chOff x="588538" y="2294363"/>
            <a:chExt cx="5362428" cy="2082602"/>
          </a:xfrm>
        </p:grpSpPr>
        <p:grpSp>
          <p:nvGrpSpPr>
            <p:cNvPr id="6" name="Group 5">
              <a:extLst>
                <a:ext uri="{FF2B5EF4-FFF2-40B4-BE49-F238E27FC236}">
                  <a16:creationId xmlns:a16="http://schemas.microsoft.com/office/drawing/2014/main" id="{13883328-3A0E-43D6-94AD-F6827FFDAB31}"/>
                </a:ext>
              </a:extLst>
            </p:cNvPr>
            <p:cNvGrpSpPr/>
            <p:nvPr/>
          </p:nvGrpSpPr>
          <p:grpSpPr>
            <a:xfrm>
              <a:off x="588538" y="2294363"/>
              <a:ext cx="5362428" cy="2082602"/>
              <a:chOff x="231922" y="1837163"/>
              <a:chExt cx="5362428" cy="2082602"/>
            </a:xfrm>
          </p:grpSpPr>
          <p:grpSp>
            <p:nvGrpSpPr>
              <p:cNvPr id="9" name="Group 8">
                <a:extLst>
                  <a:ext uri="{FF2B5EF4-FFF2-40B4-BE49-F238E27FC236}">
                    <a16:creationId xmlns:a16="http://schemas.microsoft.com/office/drawing/2014/main" id="{13DE6F30-639C-4B2F-8F8F-F79D0BAAADC3}"/>
                  </a:ext>
                </a:extLst>
              </p:cNvPr>
              <p:cNvGrpSpPr/>
              <p:nvPr/>
            </p:nvGrpSpPr>
            <p:grpSpPr>
              <a:xfrm>
                <a:off x="1103487" y="2072440"/>
                <a:ext cx="1714142" cy="1356560"/>
                <a:chOff x="2336863" y="3449356"/>
                <a:chExt cx="855722" cy="607249"/>
              </a:xfrm>
            </p:grpSpPr>
            <p:sp>
              <p:nvSpPr>
                <p:cNvPr id="20" name="Oval 19">
                  <a:extLst>
                    <a:ext uri="{FF2B5EF4-FFF2-40B4-BE49-F238E27FC236}">
                      <a16:creationId xmlns:a16="http://schemas.microsoft.com/office/drawing/2014/main" id="{2A965F55-1DFC-4DCF-AA12-12BEE7BFEAC6}"/>
                    </a:ext>
                  </a:extLst>
                </p:cNvPr>
                <p:cNvSpPr/>
                <p:nvPr/>
              </p:nvSpPr>
              <p:spPr>
                <a:xfrm>
                  <a:off x="2336863" y="3449356"/>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48879C-9165-41AB-890E-65FCE69628A2}"/>
                    </a:ext>
                  </a:extLst>
                </p:cNvPr>
                <p:cNvSpPr/>
                <p:nvPr/>
              </p:nvSpPr>
              <p:spPr>
                <a:xfrm>
                  <a:off x="2412643" y="3773826"/>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9732577F-2733-4BD5-9FA4-2764F50C9734}"/>
                  </a:ext>
                </a:extLst>
              </p:cNvPr>
              <p:cNvGrpSpPr/>
              <p:nvPr/>
            </p:nvGrpSpPr>
            <p:grpSpPr>
              <a:xfrm>
                <a:off x="447041" y="1837163"/>
                <a:ext cx="956614" cy="429888"/>
                <a:chOff x="2998208" y="3538328"/>
                <a:chExt cx="389067" cy="166531"/>
              </a:xfrm>
            </p:grpSpPr>
            <p:sp>
              <p:nvSpPr>
                <p:cNvPr id="14" name="Oval 13">
                  <a:extLst>
                    <a:ext uri="{FF2B5EF4-FFF2-40B4-BE49-F238E27FC236}">
                      <a16:creationId xmlns:a16="http://schemas.microsoft.com/office/drawing/2014/main" id="{02365774-4F22-4708-B526-6328F9708853}"/>
                    </a:ext>
                  </a:extLst>
                </p:cNvPr>
                <p:cNvSpPr/>
                <p:nvPr/>
              </p:nvSpPr>
              <p:spPr>
                <a:xfrm>
                  <a:off x="2998208" y="35665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9EBBF-50EB-48A2-A084-95D537D82993}"/>
                    </a:ext>
                  </a:extLst>
                </p:cNvPr>
                <p:cNvSpPr/>
                <p:nvPr/>
              </p:nvSpPr>
              <p:spPr>
                <a:xfrm>
                  <a:off x="3058367"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EAF19A4-E103-448A-9F50-223077FBA3DF}"/>
                    </a:ext>
                  </a:extLst>
                </p:cNvPr>
                <p:cNvSpPr/>
                <p:nvPr/>
              </p:nvSpPr>
              <p:spPr>
                <a:xfrm>
                  <a:off x="3127896" y="3538328"/>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6D0E70B-B86D-4ECF-B4D3-4CB1589716D7}"/>
                    </a:ext>
                  </a:extLst>
                </p:cNvPr>
                <p:cNvSpPr/>
                <p:nvPr/>
              </p:nvSpPr>
              <p:spPr>
                <a:xfrm>
                  <a:off x="3188965"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33508FF-FCCC-4071-B793-EF43A65BD19A}"/>
                    </a:ext>
                  </a:extLst>
                </p:cNvPr>
                <p:cNvSpPr/>
                <p:nvPr/>
              </p:nvSpPr>
              <p:spPr>
                <a:xfrm>
                  <a:off x="3245000" y="3575545"/>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99036A5-7C09-4851-857A-6EE3F9CBC0CA}"/>
                    </a:ext>
                  </a:extLst>
                </p:cNvPr>
                <p:cNvSpPr/>
                <p:nvPr/>
              </p:nvSpPr>
              <p:spPr>
                <a:xfrm>
                  <a:off x="3298298" y="36211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323993E0-C0C4-4D2D-AB2E-28C573B404A2}"/>
                  </a:ext>
                </a:extLst>
              </p:cNvPr>
              <p:cNvCxnSpPr>
                <a:cxnSpLocks/>
              </p:cNvCxnSpPr>
              <p:nvPr/>
            </p:nvCxnSpPr>
            <p:spPr>
              <a:xfrm>
                <a:off x="231922" y="3919765"/>
                <a:ext cx="536242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C28C82F-05F8-4348-BD63-1B4E81BD42AB}"/>
                  </a:ext>
                </a:extLst>
              </p:cNvPr>
              <p:cNvSpPr/>
              <p:nvPr/>
            </p:nvSpPr>
            <p:spPr>
              <a:xfrm>
                <a:off x="3901571" y="3193723"/>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sp>
            <p:nvSpPr>
              <p:cNvPr id="13" name="Freeform: Shape 12">
                <a:extLst>
                  <a:ext uri="{FF2B5EF4-FFF2-40B4-BE49-F238E27FC236}">
                    <a16:creationId xmlns:a16="http://schemas.microsoft.com/office/drawing/2014/main" id="{30828378-04F3-49B0-B711-23B116B75913}"/>
                  </a:ext>
                </a:extLst>
              </p:cNvPr>
              <p:cNvSpPr/>
              <p:nvPr/>
            </p:nvSpPr>
            <p:spPr>
              <a:xfrm>
                <a:off x="231922" y="2800969"/>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A8AB2439-5763-4629-B3EC-ECEE1AE19710}"/>
                </a:ext>
              </a:extLst>
            </p:cNvPr>
            <p:cNvCxnSpPr/>
            <p:nvPr/>
          </p:nvCxnSpPr>
          <p:spPr>
            <a:xfrm>
              <a:off x="951572" y="4013944"/>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21C304-6916-4B20-BCE9-B3DE953D0C39}"/>
                </a:ext>
              </a:extLst>
            </p:cNvPr>
            <p:cNvCxnSpPr/>
            <p:nvPr/>
          </p:nvCxnSpPr>
          <p:spPr>
            <a:xfrm>
              <a:off x="942428" y="4013944"/>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9584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A5B1-F547-497D-8E67-B6A817462729}"/>
              </a:ext>
            </a:extLst>
          </p:cNvPr>
          <p:cNvSpPr>
            <a:spLocks noGrp="1"/>
          </p:cNvSpPr>
          <p:nvPr>
            <p:ph type="title"/>
          </p:nvPr>
        </p:nvSpPr>
        <p:spPr>
          <a:xfrm>
            <a:off x="146789" y="3407"/>
            <a:ext cx="10772775" cy="1658198"/>
          </a:xfrm>
        </p:spPr>
        <p:txBody>
          <a:bodyPr/>
          <a:lstStyle/>
          <a:p>
            <a:r>
              <a:rPr lang="en-US" dirty="0"/>
              <a:t>Next Steps</a:t>
            </a:r>
          </a:p>
        </p:txBody>
      </p:sp>
      <p:grpSp>
        <p:nvGrpSpPr>
          <p:cNvPr id="5" name="Group 4">
            <a:extLst>
              <a:ext uri="{FF2B5EF4-FFF2-40B4-BE49-F238E27FC236}">
                <a16:creationId xmlns:a16="http://schemas.microsoft.com/office/drawing/2014/main" id="{9856CDB6-C865-48D6-B691-0B76082D65C1}"/>
              </a:ext>
            </a:extLst>
          </p:cNvPr>
          <p:cNvGrpSpPr/>
          <p:nvPr/>
        </p:nvGrpSpPr>
        <p:grpSpPr>
          <a:xfrm>
            <a:off x="590880" y="1039478"/>
            <a:ext cx="11264363" cy="4927107"/>
            <a:chOff x="590880" y="1039478"/>
            <a:chExt cx="11264363" cy="4927107"/>
          </a:xfrm>
        </p:grpSpPr>
        <p:grpSp>
          <p:nvGrpSpPr>
            <p:cNvPr id="32" name="Group 31">
              <a:extLst>
                <a:ext uri="{FF2B5EF4-FFF2-40B4-BE49-F238E27FC236}">
                  <a16:creationId xmlns:a16="http://schemas.microsoft.com/office/drawing/2014/main" id="{281F9A09-BEDD-4D7B-B2C3-241680931B6B}"/>
                </a:ext>
              </a:extLst>
            </p:cNvPr>
            <p:cNvGrpSpPr/>
            <p:nvPr/>
          </p:nvGrpSpPr>
          <p:grpSpPr>
            <a:xfrm>
              <a:off x="590880" y="2476864"/>
              <a:ext cx="10328684" cy="2082602"/>
              <a:chOff x="588538" y="2294363"/>
              <a:chExt cx="10328684" cy="2082602"/>
            </a:xfrm>
          </p:grpSpPr>
          <p:grpSp>
            <p:nvGrpSpPr>
              <p:cNvPr id="26" name="Group 25">
                <a:extLst>
                  <a:ext uri="{FF2B5EF4-FFF2-40B4-BE49-F238E27FC236}">
                    <a16:creationId xmlns:a16="http://schemas.microsoft.com/office/drawing/2014/main" id="{FBE0383A-1A3F-4D64-9B13-36E68ADC138E}"/>
                  </a:ext>
                </a:extLst>
              </p:cNvPr>
              <p:cNvGrpSpPr/>
              <p:nvPr/>
            </p:nvGrpSpPr>
            <p:grpSpPr>
              <a:xfrm>
                <a:off x="588538" y="2294363"/>
                <a:ext cx="10328684" cy="2082602"/>
                <a:chOff x="231922" y="1837163"/>
                <a:chExt cx="10328684" cy="2082602"/>
              </a:xfrm>
            </p:grpSpPr>
            <p:grpSp>
              <p:nvGrpSpPr>
                <p:cNvPr id="11" name="Group 10">
                  <a:extLst>
                    <a:ext uri="{FF2B5EF4-FFF2-40B4-BE49-F238E27FC236}">
                      <a16:creationId xmlns:a16="http://schemas.microsoft.com/office/drawing/2014/main" id="{510149BE-6477-4261-A4E1-65D9C063DF43}"/>
                    </a:ext>
                  </a:extLst>
                </p:cNvPr>
                <p:cNvGrpSpPr/>
                <p:nvPr/>
              </p:nvGrpSpPr>
              <p:grpSpPr>
                <a:xfrm>
                  <a:off x="1103487" y="2072440"/>
                  <a:ext cx="1714142" cy="1356560"/>
                  <a:chOff x="2336863" y="3449356"/>
                  <a:chExt cx="855722" cy="607249"/>
                </a:xfrm>
              </p:grpSpPr>
              <p:sp>
                <p:nvSpPr>
                  <p:cNvPr id="9" name="Oval 8">
                    <a:extLst>
                      <a:ext uri="{FF2B5EF4-FFF2-40B4-BE49-F238E27FC236}">
                        <a16:creationId xmlns:a16="http://schemas.microsoft.com/office/drawing/2014/main" id="{8D7871F9-1542-42D9-BF25-0C43AA181E5B}"/>
                      </a:ext>
                    </a:extLst>
                  </p:cNvPr>
                  <p:cNvSpPr/>
                  <p:nvPr/>
                </p:nvSpPr>
                <p:spPr>
                  <a:xfrm>
                    <a:off x="2336863" y="3449356"/>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05ABC8B-BB26-4A57-BFD9-C619028AD87A}"/>
                      </a:ext>
                    </a:extLst>
                  </p:cNvPr>
                  <p:cNvSpPr/>
                  <p:nvPr/>
                </p:nvSpPr>
                <p:spPr>
                  <a:xfrm>
                    <a:off x="2412643" y="3773826"/>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21BB94D-B6E9-436B-9AB5-51B3488B18B6}"/>
                    </a:ext>
                  </a:extLst>
                </p:cNvPr>
                <p:cNvGrpSpPr/>
                <p:nvPr/>
              </p:nvGrpSpPr>
              <p:grpSpPr>
                <a:xfrm>
                  <a:off x="447041" y="1837163"/>
                  <a:ext cx="956614" cy="429888"/>
                  <a:chOff x="2998208" y="3538328"/>
                  <a:chExt cx="389067" cy="166531"/>
                </a:xfrm>
              </p:grpSpPr>
              <p:sp>
                <p:nvSpPr>
                  <p:cNvPr id="12" name="Oval 11">
                    <a:extLst>
                      <a:ext uri="{FF2B5EF4-FFF2-40B4-BE49-F238E27FC236}">
                        <a16:creationId xmlns:a16="http://schemas.microsoft.com/office/drawing/2014/main" id="{1436DDFB-EFE3-4D51-8ED0-0C1AD7C18912}"/>
                      </a:ext>
                    </a:extLst>
                  </p:cNvPr>
                  <p:cNvSpPr/>
                  <p:nvPr/>
                </p:nvSpPr>
                <p:spPr>
                  <a:xfrm>
                    <a:off x="2998208" y="35665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7D634C-C47B-4442-A2FE-5C99AE98A292}"/>
                      </a:ext>
                    </a:extLst>
                  </p:cNvPr>
                  <p:cNvSpPr/>
                  <p:nvPr/>
                </p:nvSpPr>
                <p:spPr>
                  <a:xfrm>
                    <a:off x="3058367"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93A852-D0E5-482C-AF2F-7F06449D85A9}"/>
                      </a:ext>
                    </a:extLst>
                  </p:cNvPr>
                  <p:cNvSpPr/>
                  <p:nvPr/>
                </p:nvSpPr>
                <p:spPr>
                  <a:xfrm>
                    <a:off x="3127896" y="3538328"/>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48EF47-8B5B-4DAC-89EF-67026CE64DB4}"/>
                      </a:ext>
                    </a:extLst>
                  </p:cNvPr>
                  <p:cNvSpPr/>
                  <p:nvPr/>
                </p:nvSpPr>
                <p:spPr>
                  <a:xfrm>
                    <a:off x="3188965"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C600757-F28A-4949-9FB6-1B80C0B9E5C0}"/>
                      </a:ext>
                    </a:extLst>
                  </p:cNvPr>
                  <p:cNvSpPr/>
                  <p:nvPr/>
                </p:nvSpPr>
                <p:spPr>
                  <a:xfrm>
                    <a:off x="3245000" y="3575545"/>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C654AA-E875-4AF8-8AF6-ECBB29284D84}"/>
                      </a:ext>
                    </a:extLst>
                  </p:cNvPr>
                  <p:cNvSpPr/>
                  <p:nvPr/>
                </p:nvSpPr>
                <p:spPr>
                  <a:xfrm>
                    <a:off x="3298298" y="36211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E152E9B9-7C98-4218-BF32-4D20188A4C21}"/>
                    </a:ext>
                  </a:extLst>
                </p:cNvPr>
                <p:cNvCxnSpPr>
                  <a:cxnSpLocks/>
                </p:cNvCxnSpPr>
                <p:nvPr/>
              </p:nvCxnSpPr>
              <p:spPr>
                <a:xfrm>
                  <a:off x="231922" y="3919765"/>
                  <a:ext cx="536242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C0567F2-BE51-4DBB-B826-BA8D0A52D614}"/>
                    </a:ext>
                  </a:extLst>
                </p:cNvPr>
                <p:cNvSpPr/>
                <p:nvPr/>
              </p:nvSpPr>
              <p:spPr>
                <a:xfrm>
                  <a:off x="3901571" y="3193723"/>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sp>
              <p:nvSpPr>
                <p:cNvPr id="25" name="Freeform: Shape 24">
                  <a:extLst>
                    <a:ext uri="{FF2B5EF4-FFF2-40B4-BE49-F238E27FC236}">
                      <a16:creationId xmlns:a16="http://schemas.microsoft.com/office/drawing/2014/main" id="{A19E7A5F-ABB7-47F1-A6F4-36FB89D0B65E}"/>
                    </a:ext>
                  </a:extLst>
                </p:cNvPr>
                <p:cNvSpPr/>
                <p:nvPr/>
              </p:nvSpPr>
              <p:spPr>
                <a:xfrm>
                  <a:off x="6674406" y="2830806"/>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Connector 27">
                <a:extLst>
                  <a:ext uri="{FF2B5EF4-FFF2-40B4-BE49-F238E27FC236}">
                    <a16:creationId xmlns:a16="http://schemas.microsoft.com/office/drawing/2014/main" id="{2DF8C450-D695-4335-BEB9-EE661D7A88A3}"/>
                  </a:ext>
                </a:extLst>
              </p:cNvPr>
              <p:cNvCxnSpPr/>
              <p:nvPr/>
            </p:nvCxnSpPr>
            <p:spPr>
              <a:xfrm>
                <a:off x="951572" y="4013944"/>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2168459-F76A-4E66-BBBC-9FF54748DF40}"/>
                  </a:ext>
                </a:extLst>
              </p:cNvPr>
              <p:cNvCxnSpPr/>
              <p:nvPr/>
            </p:nvCxnSpPr>
            <p:spPr>
              <a:xfrm>
                <a:off x="942428" y="4013944"/>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329D9AC7-391D-4346-B643-1BFD345215C9}"/>
                </a:ext>
              </a:extLst>
            </p:cNvPr>
            <p:cNvGrpSpPr/>
            <p:nvPr/>
          </p:nvGrpSpPr>
          <p:grpSpPr>
            <a:xfrm>
              <a:off x="7383159" y="1039478"/>
              <a:ext cx="4078781" cy="3568110"/>
              <a:chOff x="1841161" y="399777"/>
              <a:chExt cx="4078781" cy="3568110"/>
            </a:xfrm>
          </p:grpSpPr>
          <p:grpSp>
            <p:nvGrpSpPr>
              <p:cNvPr id="37" name="Group 36">
                <a:extLst>
                  <a:ext uri="{FF2B5EF4-FFF2-40B4-BE49-F238E27FC236}">
                    <a16:creationId xmlns:a16="http://schemas.microsoft.com/office/drawing/2014/main" id="{805899F8-EF1A-4065-B7A5-26E99BFA32E3}"/>
                  </a:ext>
                </a:extLst>
              </p:cNvPr>
              <p:cNvGrpSpPr/>
              <p:nvPr/>
            </p:nvGrpSpPr>
            <p:grpSpPr>
              <a:xfrm>
                <a:off x="4033232" y="399777"/>
                <a:ext cx="1714142" cy="1356560"/>
                <a:chOff x="3799430" y="2700607"/>
                <a:chExt cx="855722" cy="607249"/>
              </a:xfrm>
            </p:grpSpPr>
            <p:sp>
              <p:nvSpPr>
                <p:cNvPr id="48" name="Oval 47">
                  <a:extLst>
                    <a:ext uri="{FF2B5EF4-FFF2-40B4-BE49-F238E27FC236}">
                      <a16:creationId xmlns:a16="http://schemas.microsoft.com/office/drawing/2014/main" id="{4422F08F-8860-4B5B-8126-2E88A162D670}"/>
                    </a:ext>
                  </a:extLst>
                </p:cNvPr>
                <p:cNvSpPr/>
                <p:nvPr/>
              </p:nvSpPr>
              <p:spPr>
                <a:xfrm>
                  <a:off x="3799430" y="2700607"/>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683E3E7-3787-4576-AD58-943892333C53}"/>
                    </a:ext>
                  </a:extLst>
                </p:cNvPr>
                <p:cNvSpPr/>
                <p:nvPr/>
              </p:nvSpPr>
              <p:spPr>
                <a:xfrm>
                  <a:off x="3875210" y="3025077"/>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EEDEA44C-E6B8-4662-8FD3-65BACF6E7B8C}"/>
                  </a:ext>
                </a:extLst>
              </p:cNvPr>
              <p:cNvCxnSpPr>
                <a:cxnSpLocks/>
              </p:cNvCxnSpPr>
              <p:nvPr/>
            </p:nvCxnSpPr>
            <p:spPr>
              <a:xfrm>
                <a:off x="1841161" y="3919765"/>
                <a:ext cx="3753189"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E2A3F689-32E7-4109-8398-99DF355D6485}"/>
                  </a:ext>
                </a:extLst>
              </p:cNvPr>
              <p:cNvSpPr/>
              <p:nvPr/>
            </p:nvSpPr>
            <p:spPr>
              <a:xfrm>
                <a:off x="4510621" y="3241845"/>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grpSp>
        <p:sp>
          <p:nvSpPr>
            <p:cNvPr id="51" name="TextBox 50">
              <a:extLst>
                <a:ext uri="{FF2B5EF4-FFF2-40B4-BE49-F238E27FC236}">
                  <a16:creationId xmlns:a16="http://schemas.microsoft.com/office/drawing/2014/main" id="{C0ACCA48-D64E-4030-8808-310940C71F6F}"/>
                </a:ext>
              </a:extLst>
            </p:cNvPr>
            <p:cNvSpPr txBox="1"/>
            <p:nvPr/>
          </p:nvSpPr>
          <p:spPr>
            <a:xfrm>
              <a:off x="1882962" y="5023898"/>
              <a:ext cx="3521035" cy="523220"/>
            </a:xfrm>
            <a:prstGeom prst="rect">
              <a:avLst/>
            </a:prstGeom>
            <a:noFill/>
          </p:spPr>
          <p:txBody>
            <a:bodyPr wrap="square" rtlCol="0">
              <a:spAutoFit/>
            </a:bodyPr>
            <a:lstStyle/>
            <a:p>
              <a:r>
                <a:rPr lang="en-US" sz="2800" dirty="0"/>
                <a:t>WT</a:t>
              </a:r>
            </a:p>
          </p:txBody>
        </p:sp>
        <p:sp>
          <p:nvSpPr>
            <p:cNvPr id="52" name="TextBox 51">
              <a:extLst>
                <a:ext uri="{FF2B5EF4-FFF2-40B4-BE49-F238E27FC236}">
                  <a16:creationId xmlns:a16="http://schemas.microsoft.com/office/drawing/2014/main" id="{1258CC00-168A-4923-B9A6-5DB2AEF8234C}"/>
                </a:ext>
              </a:extLst>
            </p:cNvPr>
            <p:cNvSpPr txBox="1"/>
            <p:nvPr/>
          </p:nvSpPr>
          <p:spPr>
            <a:xfrm>
              <a:off x="7691578" y="5012478"/>
              <a:ext cx="4163665" cy="954107"/>
            </a:xfrm>
            <a:prstGeom prst="rect">
              <a:avLst/>
            </a:prstGeom>
            <a:noFill/>
          </p:spPr>
          <p:txBody>
            <a:bodyPr wrap="square" rtlCol="0">
              <a:spAutoFit/>
            </a:bodyPr>
            <a:lstStyle/>
            <a:p>
              <a:r>
                <a:rPr lang="en-US" sz="2800" dirty="0"/>
                <a:t>Modified ribosomal binding site</a:t>
              </a:r>
            </a:p>
          </p:txBody>
        </p:sp>
        <p:cxnSp>
          <p:nvCxnSpPr>
            <p:cNvPr id="29" name="Straight Connector 28">
              <a:extLst>
                <a:ext uri="{FF2B5EF4-FFF2-40B4-BE49-F238E27FC236}">
                  <a16:creationId xmlns:a16="http://schemas.microsoft.com/office/drawing/2014/main" id="{6D8DFD5B-BB43-4527-A266-BD3D0256A99E}"/>
                </a:ext>
              </a:extLst>
            </p:cNvPr>
            <p:cNvCxnSpPr/>
            <p:nvPr/>
          </p:nvCxnSpPr>
          <p:spPr>
            <a:xfrm>
              <a:off x="7700722" y="4182612"/>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DE842C3-2683-49AA-8F8F-EC99BCB44E91}"/>
                </a:ext>
              </a:extLst>
            </p:cNvPr>
            <p:cNvCxnSpPr/>
            <p:nvPr/>
          </p:nvCxnSpPr>
          <p:spPr>
            <a:xfrm>
              <a:off x="7691578" y="4182612"/>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Freeform: Shape 32">
            <a:extLst>
              <a:ext uri="{FF2B5EF4-FFF2-40B4-BE49-F238E27FC236}">
                <a16:creationId xmlns:a16="http://schemas.microsoft.com/office/drawing/2014/main" id="{D6BE7EEB-01A7-4414-8029-5D824F679BAD}"/>
              </a:ext>
            </a:extLst>
          </p:cNvPr>
          <p:cNvSpPr/>
          <p:nvPr/>
        </p:nvSpPr>
        <p:spPr>
          <a:xfrm>
            <a:off x="590880" y="3405561"/>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801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A5B1-F547-497D-8E67-B6A817462729}"/>
              </a:ext>
            </a:extLst>
          </p:cNvPr>
          <p:cNvSpPr>
            <a:spLocks noGrp="1"/>
          </p:cNvSpPr>
          <p:nvPr>
            <p:ph type="title"/>
          </p:nvPr>
        </p:nvSpPr>
        <p:spPr>
          <a:xfrm>
            <a:off x="146789" y="3407"/>
            <a:ext cx="10772775" cy="1658198"/>
          </a:xfrm>
        </p:spPr>
        <p:txBody>
          <a:bodyPr/>
          <a:lstStyle/>
          <a:p>
            <a:r>
              <a:rPr lang="en-US" dirty="0"/>
              <a:t>Next Steps</a:t>
            </a:r>
          </a:p>
        </p:txBody>
      </p:sp>
      <p:grpSp>
        <p:nvGrpSpPr>
          <p:cNvPr id="65" name="Group 64">
            <a:extLst>
              <a:ext uri="{FF2B5EF4-FFF2-40B4-BE49-F238E27FC236}">
                <a16:creationId xmlns:a16="http://schemas.microsoft.com/office/drawing/2014/main" id="{A5636FA5-6B86-4B76-BCDA-D2CB884B3B34}"/>
              </a:ext>
            </a:extLst>
          </p:cNvPr>
          <p:cNvGrpSpPr/>
          <p:nvPr/>
        </p:nvGrpSpPr>
        <p:grpSpPr>
          <a:xfrm>
            <a:off x="6388455" y="5641940"/>
            <a:ext cx="1642425" cy="804134"/>
            <a:chOff x="4330697" y="1696948"/>
            <a:chExt cx="2260381" cy="1325563"/>
          </a:xfrm>
        </p:grpSpPr>
        <p:grpSp>
          <p:nvGrpSpPr>
            <p:cNvPr id="66" name="Group 65">
              <a:extLst>
                <a:ext uri="{FF2B5EF4-FFF2-40B4-BE49-F238E27FC236}">
                  <a16:creationId xmlns:a16="http://schemas.microsoft.com/office/drawing/2014/main" id="{1A2A1A92-FD8D-4869-82B5-9F7B2D28FB67}"/>
                </a:ext>
              </a:extLst>
            </p:cNvPr>
            <p:cNvGrpSpPr/>
            <p:nvPr/>
          </p:nvGrpSpPr>
          <p:grpSpPr>
            <a:xfrm>
              <a:off x="4330697" y="1977885"/>
              <a:ext cx="719779" cy="699047"/>
              <a:chOff x="3039787" y="1749245"/>
              <a:chExt cx="577077" cy="534466"/>
            </a:xfrm>
          </p:grpSpPr>
          <p:cxnSp>
            <p:nvCxnSpPr>
              <p:cNvPr id="68" name="Straight Connector 67">
                <a:extLst>
                  <a:ext uri="{FF2B5EF4-FFF2-40B4-BE49-F238E27FC236}">
                    <a16:creationId xmlns:a16="http://schemas.microsoft.com/office/drawing/2014/main" id="{1398DF0B-6CC0-4AD0-A036-6B0AC04A630B}"/>
                  </a:ext>
                </a:extLst>
              </p:cNvPr>
              <p:cNvCxnSpPr>
                <a:cxnSpLocks/>
              </p:cNvCxnSpPr>
              <p:nvPr/>
            </p:nvCxnSpPr>
            <p:spPr>
              <a:xfrm>
                <a:off x="3039787" y="1749245"/>
                <a:ext cx="305410" cy="303580"/>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59C86BB-D90D-4194-B483-AC93C9C0EB7C}"/>
                  </a:ext>
                </a:extLst>
              </p:cNvPr>
              <p:cNvCxnSpPr>
                <a:cxnSpLocks/>
              </p:cNvCxnSpPr>
              <p:nvPr/>
            </p:nvCxnSpPr>
            <p:spPr>
              <a:xfrm flipV="1">
                <a:off x="3039787" y="2041190"/>
                <a:ext cx="305410" cy="242521"/>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3563703-EBA5-41B8-8FF7-52AF180337DE}"/>
                  </a:ext>
                </a:extLst>
              </p:cNvPr>
              <p:cNvCxnSpPr>
                <a:cxnSpLocks/>
              </p:cNvCxnSpPr>
              <p:nvPr/>
            </p:nvCxnSpPr>
            <p:spPr>
              <a:xfrm>
                <a:off x="3318064" y="2053435"/>
                <a:ext cx="298800" cy="23317"/>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grpSp>
        <p:sp>
          <p:nvSpPr>
            <p:cNvPr id="67" name="Oval 66">
              <a:extLst>
                <a:ext uri="{FF2B5EF4-FFF2-40B4-BE49-F238E27FC236}">
                  <a16:creationId xmlns:a16="http://schemas.microsoft.com/office/drawing/2014/main" id="{F34C92B0-FCF5-4187-8C0C-FADD9C5B5119}"/>
                </a:ext>
              </a:extLst>
            </p:cNvPr>
            <p:cNvSpPr/>
            <p:nvPr/>
          </p:nvSpPr>
          <p:spPr>
            <a:xfrm>
              <a:off x="5048515" y="1696948"/>
              <a:ext cx="1542563" cy="1325563"/>
            </a:xfrm>
            <a:prstGeom prst="ellipse">
              <a:avLst/>
            </a:prstGeom>
            <a:solidFill>
              <a:srgbClr val="C40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α</a:t>
              </a:r>
              <a:r>
                <a:rPr lang="en-US" sz="1600" b="1" dirty="0">
                  <a:solidFill>
                    <a:schemeClr val="bg1"/>
                  </a:solidFill>
                </a:rPr>
                <a:t>-VSVG Beads</a:t>
              </a:r>
            </a:p>
          </p:txBody>
        </p:sp>
      </p:grpSp>
      <p:grpSp>
        <p:nvGrpSpPr>
          <p:cNvPr id="71" name="Group 70">
            <a:extLst>
              <a:ext uri="{FF2B5EF4-FFF2-40B4-BE49-F238E27FC236}">
                <a16:creationId xmlns:a16="http://schemas.microsoft.com/office/drawing/2014/main" id="{FF84CCC6-9702-42A6-8E1F-8576E72858EF}"/>
              </a:ext>
            </a:extLst>
          </p:cNvPr>
          <p:cNvGrpSpPr/>
          <p:nvPr/>
        </p:nvGrpSpPr>
        <p:grpSpPr>
          <a:xfrm>
            <a:off x="1252728" y="5619863"/>
            <a:ext cx="1642425" cy="804134"/>
            <a:chOff x="4330697" y="1696948"/>
            <a:chExt cx="2260381" cy="1325563"/>
          </a:xfrm>
        </p:grpSpPr>
        <p:grpSp>
          <p:nvGrpSpPr>
            <p:cNvPr id="72" name="Group 71">
              <a:extLst>
                <a:ext uri="{FF2B5EF4-FFF2-40B4-BE49-F238E27FC236}">
                  <a16:creationId xmlns:a16="http://schemas.microsoft.com/office/drawing/2014/main" id="{062F3D8D-32DD-41A1-9797-A6C410B6A219}"/>
                </a:ext>
              </a:extLst>
            </p:cNvPr>
            <p:cNvGrpSpPr/>
            <p:nvPr/>
          </p:nvGrpSpPr>
          <p:grpSpPr>
            <a:xfrm>
              <a:off x="4330697" y="1977885"/>
              <a:ext cx="719779" cy="699047"/>
              <a:chOff x="3039787" y="1749245"/>
              <a:chExt cx="577077" cy="534466"/>
            </a:xfrm>
          </p:grpSpPr>
          <p:cxnSp>
            <p:nvCxnSpPr>
              <p:cNvPr id="74" name="Straight Connector 73">
                <a:extLst>
                  <a:ext uri="{FF2B5EF4-FFF2-40B4-BE49-F238E27FC236}">
                    <a16:creationId xmlns:a16="http://schemas.microsoft.com/office/drawing/2014/main" id="{A2C00051-CCF1-422F-95C6-AEAD30F63F39}"/>
                  </a:ext>
                </a:extLst>
              </p:cNvPr>
              <p:cNvCxnSpPr>
                <a:cxnSpLocks/>
              </p:cNvCxnSpPr>
              <p:nvPr/>
            </p:nvCxnSpPr>
            <p:spPr>
              <a:xfrm>
                <a:off x="3039787" y="1749245"/>
                <a:ext cx="305410" cy="303580"/>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98119F7-E73A-4C65-BA6B-B2DC87EA2D0F}"/>
                  </a:ext>
                </a:extLst>
              </p:cNvPr>
              <p:cNvCxnSpPr>
                <a:cxnSpLocks/>
              </p:cNvCxnSpPr>
              <p:nvPr/>
            </p:nvCxnSpPr>
            <p:spPr>
              <a:xfrm flipV="1">
                <a:off x="3039787" y="2041190"/>
                <a:ext cx="305410" cy="242521"/>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C9B7BF9-9330-4806-9BD7-948BF6352751}"/>
                  </a:ext>
                </a:extLst>
              </p:cNvPr>
              <p:cNvCxnSpPr>
                <a:cxnSpLocks/>
              </p:cNvCxnSpPr>
              <p:nvPr/>
            </p:nvCxnSpPr>
            <p:spPr>
              <a:xfrm>
                <a:off x="3318064" y="2053435"/>
                <a:ext cx="298800" cy="23317"/>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grpSp>
        <p:sp>
          <p:nvSpPr>
            <p:cNvPr id="73" name="Oval 72">
              <a:extLst>
                <a:ext uri="{FF2B5EF4-FFF2-40B4-BE49-F238E27FC236}">
                  <a16:creationId xmlns:a16="http://schemas.microsoft.com/office/drawing/2014/main" id="{E4537841-10E5-433F-BE4C-C8036AD8A329}"/>
                </a:ext>
              </a:extLst>
            </p:cNvPr>
            <p:cNvSpPr/>
            <p:nvPr/>
          </p:nvSpPr>
          <p:spPr>
            <a:xfrm>
              <a:off x="5048515" y="1696948"/>
              <a:ext cx="1542563" cy="1325563"/>
            </a:xfrm>
            <a:prstGeom prst="ellipse">
              <a:avLst/>
            </a:prstGeom>
            <a:solidFill>
              <a:srgbClr val="C40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α</a:t>
              </a:r>
              <a:r>
                <a:rPr lang="en-US" sz="1600" b="1" dirty="0">
                  <a:solidFill>
                    <a:schemeClr val="bg1"/>
                  </a:solidFill>
                </a:rPr>
                <a:t>-VSVG Beads</a:t>
              </a:r>
            </a:p>
          </p:txBody>
        </p:sp>
      </p:grpSp>
      <p:grpSp>
        <p:nvGrpSpPr>
          <p:cNvPr id="82" name="Group 81">
            <a:extLst>
              <a:ext uri="{FF2B5EF4-FFF2-40B4-BE49-F238E27FC236}">
                <a16:creationId xmlns:a16="http://schemas.microsoft.com/office/drawing/2014/main" id="{58D5596D-2720-487B-96B4-B4B99BBC7029}"/>
              </a:ext>
            </a:extLst>
          </p:cNvPr>
          <p:cNvGrpSpPr/>
          <p:nvPr/>
        </p:nvGrpSpPr>
        <p:grpSpPr>
          <a:xfrm>
            <a:off x="11575" y="2230139"/>
            <a:ext cx="10284236" cy="2650765"/>
            <a:chOff x="11575" y="2230139"/>
            <a:chExt cx="10284236" cy="2650765"/>
          </a:xfrm>
        </p:grpSpPr>
        <p:grpSp>
          <p:nvGrpSpPr>
            <p:cNvPr id="79" name="Group 78">
              <a:extLst>
                <a:ext uri="{FF2B5EF4-FFF2-40B4-BE49-F238E27FC236}">
                  <a16:creationId xmlns:a16="http://schemas.microsoft.com/office/drawing/2014/main" id="{AA743838-6D17-4BC5-85B9-242F29B04782}"/>
                </a:ext>
              </a:extLst>
            </p:cNvPr>
            <p:cNvGrpSpPr/>
            <p:nvPr/>
          </p:nvGrpSpPr>
          <p:grpSpPr>
            <a:xfrm>
              <a:off x="293048" y="2230139"/>
              <a:ext cx="10002763" cy="2650765"/>
              <a:chOff x="293048" y="2230139"/>
              <a:chExt cx="10002763" cy="2650765"/>
            </a:xfrm>
          </p:grpSpPr>
          <p:sp>
            <p:nvSpPr>
              <p:cNvPr id="33" name="Freeform: Shape 32">
                <a:extLst>
                  <a:ext uri="{FF2B5EF4-FFF2-40B4-BE49-F238E27FC236}">
                    <a16:creationId xmlns:a16="http://schemas.microsoft.com/office/drawing/2014/main" id="{D6BE7EEB-01A7-4414-8029-5D824F679BAD}"/>
                  </a:ext>
                </a:extLst>
              </p:cNvPr>
              <p:cNvSpPr/>
              <p:nvPr/>
            </p:nvSpPr>
            <p:spPr>
              <a:xfrm>
                <a:off x="5006525" y="3776893"/>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6F469C3A-C113-41F3-9AC2-CCD7AAD31512}"/>
                  </a:ext>
                </a:extLst>
              </p:cNvPr>
              <p:cNvGrpSpPr/>
              <p:nvPr/>
            </p:nvGrpSpPr>
            <p:grpSpPr>
              <a:xfrm>
                <a:off x="293048" y="2230139"/>
                <a:ext cx="10002763" cy="2650765"/>
                <a:chOff x="356616" y="2315123"/>
                <a:chExt cx="10002763" cy="2650765"/>
              </a:xfrm>
            </p:grpSpPr>
            <p:sp>
              <p:nvSpPr>
                <p:cNvPr id="36" name="Oval 35">
                  <a:extLst>
                    <a:ext uri="{FF2B5EF4-FFF2-40B4-BE49-F238E27FC236}">
                      <a16:creationId xmlns:a16="http://schemas.microsoft.com/office/drawing/2014/main" id="{6AF491E9-C667-4EFF-9C1B-CD3C08147BAB}"/>
                    </a:ext>
                  </a:extLst>
                </p:cNvPr>
                <p:cNvSpPr/>
                <p:nvPr/>
              </p:nvSpPr>
              <p:spPr>
                <a:xfrm>
                  <a:off x="620016" y="2526227"/>
                  <a:ext cx="1714142" cy="1121283"/>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257C1C4-E6B6-434D-AD74-00D1F2BA0536}"/>
                    </a:ext>
                  </a:extLst>
                </p:cNvPr>
                <p:cNvSpPr/>
                <p:nvPr/>
              </p:nvSpPr>
              <p:spPr>
                <a:xfrm>
                  <a:off x="771815" y="3251075"/>
                  <a:ext cx="1409320" cy="631712"/>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6DBFE02-5AD1-438C-8279-99C0C0981CE9}"/>
                    </a:ext>
                  </a:extLst>
                </p:cNvPr>
                <p:cNvSpPr/>
                <p:nvPr/>
              </p:nvSpPr>
              <p:spPr>
                <a:xfrm>
                  <a:off x="570367" y="2387023"/>
                  <a:ext cx="218771" cy="216159"/>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CD38C30-A716-40A3-83D9-7CC692CDD111}"/>
                    </a:ext>
                  </a:extLst>
                </p:cNvPr>
                <p:cNvGrpSpPr/>
                <p:nvPr/>
              </p:nvGrpSpPr>
              <p:grpSpPr>
                <a:xfrm>
                  <a:off x="356616" y="2315123"/>
                  <a:ext cx="10002763" cy="2650765"/>
                  <a:chOff x="356616" y="2315123"/>
                  <a:chExt cx="10002763" cy="2650765"/>
                </a:xfrm>
              </p:grpSpPr>
              <p:grpSp>
                <p:nvGrpSpPr>
                  <p:cNvPr id="32" name="Group 31">
                    <a:extLst>
                      <a:ext uri="{FF2B5EF4-FFF2-40B4-BE49-F238E27FC236}">
                        <a16:creationId xmlns:a16="http://schemas.microsoft.com/office/drawing/2014/main" id="{281F9A09-BEDD-4D7B-B2C3-241680931B6B}"/>
                      </a:ext>
                    </a:extLst>
                  </p:cNvPr>
                  <p:cNvGrpSpPr/>
                  <p:nvPr/>
                </p:nvGrpSpPr>
                <p:grpSpPr>
                  <a:xfrm>
                    <a:off x="356616" y="2855854"/>
                    <a:ext cx="10002763" cy="2110034"/>
                    <a:chOff x="-4051797" y="2294363"/>
                    <a:chExt cx="10002763" cy="2110034"/>
                  </a:xfrm>
                </p:grpSpPr>
                <p:grpSp>
                  <p:nvGrpSpPr>
                    <p:cNvPr id="26" name="Group 25">
                      <a:extLst>
                        <a:ext uri="{FF2B5EF4-FFF2-40B4-BE49-F238E27FC236}">
                          <a16:creationId xmlns:a16="http://schemas.microsoft.com/office/drawing/2014/main" id="{FBE0383A-1A3F-4D64-9B13-36E68ADC138E}"/>
                        </a:ext>
                      </a:extLst>
                    </p:cNvPr>
                    <p:cNvGrpSpPr/>
                    <p:nvPr/>
                  </p:nvGrpSpPr>
                  <p:grpSpPr>
                    <a:xfrm>
                      <a:off x="-4051797" y="2294363"/>
                      <a:ext cx="10002763" cy="2082602"/>
                      <a:chOff x="-4408413" y="1837163"/>
                      <a:chExt cx="10002763" cy="2082602"/>
                    </a:xfrm>
                  </p:grpSpPr>
                  <p:grpSp>
                    <p:nvGrpSpPr>
                      <p:cNvPr id="11" name="Group 10">
                        <a:extLst>
                          <a:ext uri="{FF2B5EF4-FFF2-40B4-BE49-F238E27FC236}">
                            <a16:creationId xmlns:a16="http://schemas.microsoft.com/office/drawing/2014/main" id="{510149BE-6477-4261-A4E1-65D9C063DF43}"/>
                          </a:ext>
                        </a:extLst>
                      </p:cNvPr>
                      <p:cNvGrpSpPr/>
                      <p:nvPr/>
                    </p:nvGrpSpPr>
                    <p:grpSpPr>
                      <a:xfrm>
                        <a:off x="1103487" y="2072440"/>
                        <a:ext cx="1714142" cy="1356560"/>
                        <a:chOff x="2336863" y="3449356"/>
                        <a:chExt cx="855722" cy="607249"/>
                      </a:xfrm>
                    </p:grpSpPr>
                    <p:sp>
                      <p:nvSpPr>
                        <p:cNvPr id="9" name="Oval 8">
                          <a:extLst>
                            <a:ext uri="{FF2B5EF4-FFF2-40B4-BE49-F238E27FC236}">
                              <a16:creationId xmlns:a16="http://schemas.microsoft.com/office/drawing/2014/main" id="{8D7871F9-1542-42D9-BF25-0C43AA181E5B}"/>
                            </a:ext>
                          </a:extLst>
                        </p:cNvPr>
                        <p:cNvSpPr/>
                        <p:nvPr/>
                      </p:nvSpPr>
                      <p:spPr>
                        <a:xfrm>
                          <a:off x="2336863" y="3449356"/>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05ABC8B-BB26-4A57-BFD9-C619028AD87A}"/>
                            </a:ext>
                          </a:extLst>
                        </p:cNvPr>
                        <p:cNvSpPr/>
                        <p:nvPr/>
                      </p:nvSpPr>
                      <p:spPr>
                        <a:xfrm>
                          <a:off x="2412643" y="3773826"/>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21BB94D-B6E9-436B-9AB5-51B3488B18B6}"/>
                          </a:ext>
                        </a:extLst>
                      </p:cNvPr>
                      <p:cNvGrpSpPr/>
                      <p:nvPr/>
                    </p:nvGrpSpPr>
                    <p:grpSpPr>
                      <a:xfrm>
                        <a:off x="447041" y="1837163"/>
                        <a:ext cx="956614" cy="429888"/>
                        <a:chOff x="2998208" y="3538328"/>
                        <a:chExt cx="389067" cy="166531"/>
                      </a:xfrm>
                    </p:grpSpPr>
                    <p:sp>
                      <p:nvSpPr>
                        <p:cNvPr id="12" name="Oval 11">
                          <a:extLst>
                            <a:ext uri="{FF2B5EF4-FFF2-40B4-BE49-F238E27FC236}">
                              <a16:creationId xmlns:a16="http://schemas.microsoft.com/office/drawing/2014/main" id="{1436DDFB-EFE3-4D51-8ED0-0C1AD7C18912}"/>
                            </a:ext>
                          </a:extLst>
                        </p:cNvPr>
                        <p:cNvSpPr/>
                        <p:nvPr/>
                      </p:nvSpPr>
                      <p:spPr>
                        <a:xfrm>
                          <a:off x="2998208" y="35665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7D634C-C47B-4442-A2FE-5C99AE98A292}"/>
                            </a:ext>
                          </a:extLst>
                        </p:cNvPr>
                        <p:cNvSpPr/>
                        <p:nvPr/>
                      </p:nvSpPr>
                      <p:spPr>
                        <a:xfrm>
                          <a:off x="3058367"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93A852-D0E5-482C-AF2F-7F06449D85A9}"/>
                            </a:ext>
                          </a:extLst>
                        </p:cNvPr>
                        <p:cNvSpPr/>
                        <p:nvPr/>
                      </p:nvSpPr>
                      <p:spPr>
                        <a:xfrm>
                          <a:off x="3127896" y="3538328"/>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48EF47-8B5B-4DAC-89EF-67026CE64DB4}"/>
                            </a:ext>
                          </a:extLst>
                        </p:cNvPr>
                        <p:cNvSpPr/>
                        <p:nvPr/>
                      </p:nvSpPr>
                      <p:spPr>
                        <a:xfrm>
                          <a:off x="3188965"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C600757-F28A-4949-9FB6-1B80C0B9E5C0}"/>
                            </a:ext>
                          </a:extLst>
                        </p:cNvPr>
                        <p:cNvSpPr/>
                        <p:nvPr/>
                      </p:nvSpPr>
                      <p:spPr>
                        <a:xfrm>
                          <a:off x="3245000" y="3575545"/>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C654AA-E875-4AF8-8AF6-ECBB29284D84}"/>
                            </a:ext>
                          </a:extLst>
                        </p:cNvPr>
                        <p:cNvSpPr/>
                        <p:nvPr/>
                      </p:nvSpPr>
                      <p:spPr>
                        <a:xfrm>
                          <a:off x="3298298" y="36211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E152E9B9-7C98-4218-BF32-4D20188A4C21}"/>
                          </a:ext>
                        </a:extLst>
                      </p:cNvPr>
                      <p:cNvCxnSpPr>
                        <a:cxnSpLocks/>
                      </p:cNvCxnSpPr>
                      <p:nvPr/>
                    </p:nvCxnSpPr>
                    <p:spPr>
                      <a:xfrm>
                        <a:off x="-4408413" y="3919765"/>
                        <a:ext cx="1000276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C0567F2-BE51-4DBB-B826-BA8D0A52D614}"/>
                          </a:ext>
                        </a:extLst>
                      </p:cNvPr>
                      <p:cNvSpPr/>
                      <p:nvPr/>
                    </p:nvSpPr>
                    <p:spPr>
                      <a:xfrm>
                        <a:off x="3901571" y="3193723"/>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grpSp>
                <p:cxnSp>
                  <p:nvCxnSpPr>
                    <p:cNvPr id="28" name="Straight Connector 27">
                      <a:extLst>
                        <a:ext uri="{FF2B5EF4-FFF2-40B4-BE49-F238E27FC236}">
                          <a16:creationId xmlns:a16="http://schemas.microsoft.com/office/drawing/2014/main" id="{2DF8C450-D695-4335-BEB9-EE661D7A88A3}"/>
                        </a:ext>
                      </a:extLst>
                    </p:cNvPr>
                    <p:cNvCxnSpPr/>
                    <p:nvPr/>
                  </p:nvCxnSpPr>
                  <p:spPr>
                    <a:xfrm>
                      <a:off x="-3890089" y="4041376"/>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2168459-F76A-4E66-BBBC-9FF54748DF40}"/>
                        </a:ext>
                      </a:extLst>
                    </p:cNvPr>
                    <p:cNvCxnSpPr/>
                    <p:nvPr/>
                  </p:nvCxnSpPr>
                  <p:spPr>
                    <a:xfrm>
                      <a:off x="-3899233" y="4041376"/>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Oval 40">
                    <a:extLst>
                      <a:ext uri="{FF2B5EF4-FFF2-40B4-BE49-F238E27FC236}">
                        <a16:creationId xmlns:a16="http://schemas.microsoft.com/office/drawing/2014/main" id="{F2EE5B49-BB38-4EDB-914B-CEC58D2417B5}"/>
                      </a:ext>
                    </a:extLst>
                  </p:cNvPr>
                  <p:cNvSpPr/>
                  <p:nvPr/>
                </p:nvSpPr>
                <p:spPr>
                  <a:xfrm>
                    <a:off x="432592" y="2315123"/>
                    <a:ext cx="218771" cy="216159"/>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9459F99-D143-45C2-AA69-916FDC26F7B1}"/>
                      </a:ext>
                    </a:extLst>
                  </p:cNvPr>
                  <p:cNvSpPr/>
                  <p:nvPr/>
                </p:nvSpPr>
                <p:spPr>
                  <a:xfrm>
                    <a:off x="701413" y="2504679"/>
                    <a:ext cx="218771" cy="216159"/>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E1F8D0CB-3467-42F8-BC61-DE0F371EAF10}"/>
                      </a:ext>
                    </a:extLst>
                  </p:cNvPr>
                  <p:cNvSpPr/>
                  <p:nvPr/>
                </p:nvSpPr>
                <p:spPr>
                  <a:xfrm rot="10800000">
                    <a:off x="2230784" y="3398681"/>
                    <a:ext cx="285626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3FCC8EE6-905A-42A5-AF2B-1AC226E91BA9}"/>
                      </a:ext>
                    </a:extLst>
                  </p:cNvPr>
                  <p:cNvSpPr/>
                  <p:nvPr/>
                </p:nvSpPr>
                <p:spPr>
                  <a:xfrm>
                    <a:off x="553950" y="3501364"/>
                    <a:ext cx="314066" cy="3228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64" name="Oval 63">
                    <a:extLst>
                      <a:ext uri="{FF2B5EF4-FFF2-40B4-BE49-F238E27FC236}">
                        <a16:creationId xmlns:a16="http://schemas.microsoft.com/office/drawing/2014/main" id="{1ED0111D-7F7A-4230-B587-B6899902150C}"/>
                      </a:ext>
                    </a:extLst>
                  </p:cNvPr>
                  <p:cNvSpPr/>
                  <p:nvPr/>
                </p:nvSpPr>
                <p:spPr>
                  <a:xfrm>
                    <a:off x="5836463" y="4200927"/>
                    <a:ext cx="314066" cy="3228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grpSp>
        </p:grpSp>
        <p:sp>
          <p:nvSpPr>
            <p:cNvPr id="81" name="Freeform: Shape 80">
              <a:extLst>
                <a:ext uri="{FF2B5EF4-FFF2-40B4-BE49-F238E27FC236}">
                  <a16:creationId xmlns:a16="http://schemas.microsoft.com/office/drawing/2014/main" id="{3A1F8C29-F27C-4963-A666-53784A0AAC43}"/>
                </a:ext>
              </a:extLst>
            </p:cNvPr>
            <p:cNvSpPr/>
            <p:nvPr/>
          </p:nvSpPr>
          <p:spPr>
            <a:xfrm>
              <a:off x="11575" y="3171397"/>
              <a:ext cx="2141316" cy="196836"/>
            </a:xfrm>
            <a:custGeom>
              <a:avLst/>
              <a:gdLst>
                <a:gd name="connsiteX0" fmla="*/ 2141316 w 2141316"/>
                <a:gd name="connsiteY0" fmla="*/ 196836 h 196836"/>
                <a:gd name="connsiteX1" fmla="*/ 1620455 w 2141316"/>
                <a:gd name="connsiteY1" fmla="*/ 66 h 196836"/>
                <a:gd name="connsiteX2" fmla="*/ 630820 w 2141316"/>
                <a:gd name="connsiteY2" fmla="*/ 173687 h 196836"/>
                <a:gd name="connsiteX3" fmla="*/ 0 w 2141316"/>
                <a:gd name="connsiteY3" fmla="*/ 69514 h 196836"/>
                <a:gd name="connsiteX4" fmla="*/ 0 w 2141316"/>
                <a:gd name="connsiteY4" fmla="*/ 69514 h 196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316" h="196836">
                  <a:moveTo>
                    <a:pt x="2141316" y="196836"/>
                  </a:moveTo>
                  <a:cubicBezTo>
                    <a:pt x="2006760" y="100380"/>
                    <a:pt x="1872204" y="3924"/>
                    <a:pt x="1620455" y="66"/>
                  </a:cubicBezTo>
                  <a:cubicBezTo>
                    <a:pt x="1368706" y="-3792"/>
                    <a:pt x="900896" y="162112"/>
                    <a:pt x="630820" y="173687"/>
                  </a:cubicBezTo>
                  <a:cubicBezTo>
                    <a:pt x="360744" y="185262"/>
                    <a:pt x="0" y="69514"/>
                    <a:pt x="0" y="69514"/>
                  </a:cubicBezTo>
                  <a:lnTo>
                    <a:pt x="0" y="69514"/>
                  </a:ln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C27414EC-2ED5-4B40-B43E-534C6952BE75}"/>
              </a:ext>
            </a:extLst>
          </p:cNvPr>
          <p:cNvGrpSpPr/>
          <p:nvPr/>
        </p:nvGrpSpPr>
        <p:grpSpPr>
          <a:xfrm>
            <a:off x="800438" y="3013691"/>
            <a:ext cx="8028719" cy="1867213"/>
            <a:chOff x="800438" y="3013691"/>
            <a:chExt cx="8028719" cy="1867213"/>
          </a:xfrm>
        </p:grpSpPr>
        <p:cxnSp>
          <p:nvCxnSpPr>
            <p:cNvPr id="83" name="Straight Connector 82">
              <a:extLst>
                <a:ext uri="{FF2B5EF4-FFF2-40B4-BE49-F238E27FC236}">
                  <a16:creationId xmlns:a16="http://schemas.microsoft.com/office/drawing/2014/main" id="{4F465790-37B6-48F5-9566-06731C43CD35}"/>
                </a:ext>
              </a:extLst>
            </p:cNvPr>
            <p:cNvCxnSpPr/>
            <p:nvPr/>
          </p:nvCxnSpPr>
          <p:spPr>
            <a:xfrm>
              <a:off x="856616" y="3015104"/>
              <a:ext cx="332544" cy="39292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998ECA9-AD24-496E-9C9D-CC5D12EFE8E0}"/>
                </a:ext>
              </a:extLst>
            </p:cNvPr>
            <p:cNvCxnSpPr>
              <a:cxnSpLocks/>
            </p:cNvCxnSpPr>
            <p:nvPr/>
          </p:nvCxnSpPr>
          <p:spPr>
            <a:xfrm flipH="1">
              <a:off x="800438" y="3013691"/>
              <a:ext cx="439543" cy="394333"/>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77EA333-B524-4A85-A1A0-036C7B23D5D2}"/>
                </a:ext>
              </a:extLst>
            </p:cNvPr>
            <p:cNvCxnSpPr>
              <a:cxnSpLocks/>
            </p:cNvCxnSpPr>
            <p:nvPr/>
          </p:nvCxnSpPr>
          <p:spPr>
            <a:xfrm>
              <a:off x="1345806" y="3771317"/>
              <a:ext cx="39937" cy="1075191"/>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BF57AD0-C7C5-4CB3-9DF1-831E504B60D7}"/>
                </a:ext>
              </a:extLst>
            </p:cNvPr>
            <p:cNvCxnSpPr>
              <a:cxnSpLocks/>
            </p:cNvCxnSpPr>
            <p:nvPr/>
          </p:nvCxnSpPr>
          <p:spPr>
            <a:xfrm>
              <a:off x="6661407" y="4353639"/>
              <a:ext cx="0" cy="527265"/>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E26BCA9-2032-4B1C-A1BB-44EF22DC617F}"/>
                </a:ext>
              </a:extLst>
            </p:cNvPr>
            <p:cNvCxnSpPr/>
            <p:nvPr/>
          </p:nvCxnSpPr>
          <p:spPr>
            <a:xfrm>
              <a:off x="6161294" y="3563939"/>
              <a:ext cx="332544" cy="39292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7745316-AE51-4E77-9E45-3A0EBAB4B168}"/>
                </a:ext>
              </a:extLst>
            </p:cNvPr>
            <p:cNvCxnSpPr>
              <a:cxnSpLocks/>
            </p:cNvCxnSpPr>
            <p:nvPr/>
          </p:nvCxnSpPr>
          <p:spPr>
            <a:xfrm flipH="1">
              <a:off x="6105116" y="3562526"/>
              <a:ext cx="439543" cy="394333"/>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ADAA9E0-73E0-49C5-9638-F8CF1FE87B5F}"/>
                </a:ext>
              </a:extLst>
            </p:cNvPr>
            <p:cNvCxnSpPr>
              <a:cxnSpLocks/>
            </p:cNvCxnSpPr>
            <p:nvPr/>
          </p:nvCxnSpPr>
          <p:spPr>
            <a:xfrm>
              <a:off x="7519090" y="3566789"/>
              <a:ext cx="1310067" cy="6845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sp>
        <p:nvSpPr>
          <p:cNvPr id="3" name="Oval 2">
            <a:extLst>
              <a:ext uri="{FF2B5EF4-FFF2-40B4-BE49-F238E27FC236}">
                <a16:creationId xmlns:a16="http://schemas.microsoft.com/office/drawing/2014/main" id="{F4E1BBD1-3DB6-47C7-B927-E7BBD0B5D28F}"/>
              </a:ext>
            </a:extLst>
          </p:cNvPr>
          <p:cNvSpPr/>
          <p:nvPr/>
        </p:nvSpPr>
        <p:spPr>
          <a:xfrm>
            <a:off x="7893934" y="324091"/>
            <a:ext cx="3264061" cy="180070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9B7CE1F-0B4D-495F-86E3-F435A533CFA7}"/>
              </a:ext>
            </a:extLst>
          </p:cNvPr>
          <p:cNvGrpSpPr/>
          <p:nvPr/>
        </p:nvGrpSpPr>
        <p:grpSpPr>
          <a:xfrm>
            <a:off x="8174123" y="844081"/>
            <a:ext cx="286415" cy="243460"/>
            <a:chOff x="10009396" y="890859"/>
            <a:chExt cx="1714142" cy="1356560"/>
          </a:xfrm>
        </p:grpSpPr>
        <p:sp>
          <p:nvSpPr>
            <p:cNvPr id="54" name="Oval 53">
              <a:extLst>
                <a:ext uri="{FF2B5EF4-FFF2-40B4-BE49-F238E27FC236}">
                  <a16:creationId xmlns:a16="http://schemas.microsoft.com/office/drawing/2014/main" id="{AAC4310D-78CE-4946-9766-9FE9B1CC2FA4}"/>
                </a:ext>
              </a:extLst>
            </p:cNvPr>
            <p:cNvSpPr/>
            <p:nvPr/>
          </p:nvSpPr>
          <p:spPr>
            <a:xfrm>
              <a:off x="10009396" y="890859"/>
              <a:ext cx="1714142" cy="1121283"/>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B50ACFC-9A96-4420-B190-C2DF579FA397}"/>
                </a:ext>
              </a:extLst>
            </p:cNvPr>
            <p:cNvSpPr/>
            <p:nvPr/>
          </p:nvSpPr>
          <p:spPr>
            <a:xfrm>
              <a:off x="10161195" y="1615707"/>
              <a:ext cx="1409320" cy="631712"/>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FAD7340A-2DC6-42B9-B0F7-7C17ADD300B5}"/>
              </a:ext>
            </a:extLst>
          </p:cNvPr>
          <p:cNvSpPr/>
          <p:nvPr/>
        </p:nvSpPr>
        <p:spPr>
          <a:xfrm>
            <a:off x="8583845" y="1007045"/>
            <a:ext cx="860570" cy="12096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5DD25F1D-C6D5-49BF-9970-ACC3C1EE0EF7}"/>
              </a:ext>
            </a:extLst>
          </p:cNvPr>
          <p:cNvGrpSpPr/>
          <p:nvPr/>
        </p:nvGrpSpPr>
        <p:grpSpPr>
          <a:xfrm>
            <a:off x="8829157" y="888763"/>
            <a:ext cx="286415" cy="243460"/>
            <a:chOff x="10009396" y="890859"/>
            <a:chExt cx="1714142" cy="1356560"/>
          </a:xfrm>
        </p:grpSpPr>
        <p:sp>
          <p:nvSpPr>
            <p:cNvPr id="59" name="Oval 58">
              <a:extLst>
                <a:ext uri="{FF2B5EF4-FFF2-40B4-BE49-F238E27FC236}">
                  <a16:creationId xmlns:a16="http://schemas.microsoft.com/office/drawing/2014/main" id="{EECD37B6-65E7-4049-AC80-BE6FD6A43E0D}"/>
                </a:ext>
              </a:extLst>
            </p:cNvPr>
            <p:cNvSpPr/>
            <p:nvPr/>
          </p:nvSpPr>
          <p:spPr>
            <a:xfrm>
              <a:off x="10009396" y="890859"/>
              <a:ext cx="1714142" cy="1121283"/>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67DD77A-39CA-46FC-AEC6-DE80287EDAF0}"/>
                </a:ext>
              </a:extLst>
            </p:cNvPr>
            <p:cNvSpPr/>
            <p:nvPr/>
          </p:nvSpPr>
          <p:spPr>
            <a:xfrm>
              <a:off x="10161195" y="1615707"/>
              <a:ext cx="1409320" cy="631712"/>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5F03818D-3BC8-4FDB-91F7-6CEDDA6CDBF8}"/>
              </a:ext>
            </a:extLst>
          </p:cNvPr>
          <p:cNvGrpSpPr/>
          <p:nvPr/>
        </p:nvGrpSpPr>
        <p:grpSpPr>
          <a:xfrm>
            <a:off x="9525964" y="589046"/>
            <a:ext cx="286415" cy="243460"/>
            <a:chOff x="10009396" y="890859"/>
            <a:chExt cx="1714142" cy="1356560"/>
          </a:xfrm>
        </p:grpSpPr>
        <p:sp>
          <p:nvSpPr>
            <p:cNvPr id="62" name="Oval 61">
              <a:extLst>
                <a:ext uri="{FF2B5EF4-FFF2-40B4-BE49-F238E27FC236}">
                  <a16:creationId xmlns:a16="http://schemas.microsoft.com/office/drawing/2014/main" id="{3A8AB26F-8F64-467E-81BF-C194D2155846}"/>
                </a:ext>
              </a:extLst>
            </p:cNvPr>
            <p:cNvSpPr/>
            <p:nvPr/>
          </p:nvSpPr>
          <p:spPr>
            <a:xfrm>
              <a:off x="10009396" y="890859"/>
              <a:ext cx="1714142" cy="1121283"/>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64CFF27-BA53-4147-B377-790CB1CE4C16}"/>
                </a:ext>
              </a:extLst>
            </p:cNvPr>
            <p:cNvSpPr/>
            <p:nvPr/>
          </p:nvSpPr>
          <p:spPr>
            <a:xfrm>
              <a:off x="10161195" y="1615707"/>
              <a:ext cx="1409320" cy="631712"/>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FD58A6DD-1558-49C7-A6B1-57C669B0A442}"/>
              </a:ext>
            </a:extLst>
          </p:cNvPr>
          <p:cNvGrpSpPr/>
          <p:nvPr/>
        </p:nvGrpSpPr>
        <p:grpSpPr>
          <a:xfrm>
            <a:off x="10602517" y="1200979"/>
            <a:ext cx="286415" cy="243460"/>
            <a:chOff x="10009396" y="890859"/>
            <a:chExt cx="1714142" cy="1356560"/>
          </a:xfrm>
        </p:grpSpPr>
        <p:sp>
          <p:nvSpPr>
            <p:cNvPr id="86" name="Oval 85">
              <a:extLst>
                <a:ext uri="{FF2B5EF4-FFF2-40B4-BE49-F238E27FC236}">
                  <a16:creationId xmlns:a16="http://schemas.microsoft.com/office/drawing/2014/main" id="{44FA1EC5-2B75-4C71-B382-B9680D247D11}"/>
                </a:ext>
              </a:extLst>
            </p:cNvPr>
            <p:cNvSpPr/>
            <p:nvPr/>
          </p:nvSpPr>
          <p:spPr>
            <a:xfrm>
              <a:off x="10009396" y="890859"/>
              <a:ext cx="1714142" cy="1121283"/>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0ADC9F95-4608-4D09-AEDB-C68AE7AFBC1B}"/>
                </a:ext>
              </a:extLst>
            </p:cNvPr>
            <p:cNvSpPr/>
            <p:nvPr/>
          </p:nvSpPr>
          <p:spPr>
            <a:xfrm>
              <a:off x="10161195" y="1615707"/>
              <a:ext cx="1409320" cy="631712"/>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4ECD1CF1-55F6-4137-802A-BFA0F7811DDF}"/>
              </a:ext>
            </a:extLst>
          </p:cNvPr>
          <p:cNvGrpSpPr/>
          <p:nvPr/>
        </p:nvGrpSpPr>
        <p:grpSpPr>
          <a:xfrm>
            <a:off x="10152603" y="1521967"/>
            <a:ext cx="286415" cy="243460"/>
            <a:chOff x="10009396" y="890859"/>
            <a:chExt cx="1714142" cy="1356560"/>
          </a:xfrm>
        </p:grpSpPr>
        <p:sp>
          <p:nvSpPr>
            <p:cNvPr id="89" name="Oval 88">
              <a:extLst>
                <a:ext uri="{FF2B5EF4-FFF2-40B4-BE49-F238E27FC236}">
                  <a16:creationId xmlns:a16="http://schemas.microsoft.com/office/drawing/2014/main" id="{397DF79F-2CD0-49BF-96C4-5F4FAD23DB23}"/>
                </a:ext>
              </a:extLst>
            </p:cNvPr>
            <p:cNvSpPr/>
            <p:nvPr/>
          </p:nvSpPr>
          <p:spPr>
            <a:xfrm>
              <a:off x="10009396" y="890859"/>
              <a:ext cx="1714142" cy="1121283"/>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E972B5D3-8E57-4CDD-BC2D-DA7881DDF4AE}"/>
                </a:ext>
              </a:extLst>
            </p:cNvPr>
            <p:cNvSpPr/>
            <p:nvPr/>
          </p:nvSpPr>
          <p:spPr>
            <a:xfrm>
              <a:off x="10161195" y="1615707"/>
              <a:ext cx="1409320" cy="631712"/>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F755CE70-5AB1-48CF-A41D-29C95944C278}"/>
              </a:ext>
            </a:extLst>
          </p:cNvPr>
          <p:cNvGrpSpPr/>
          <p:nvPr/>
        </p:nvGrpSpPr>
        <p:grpSpPr>
          <a:xfrm>
            <a:off x="8542742" y="1563619"/>
            <a:ext cx="286415" cy="243460"/>
            <a:chOff x="10009396" y="890859"/>
            <a:chExt cx="1714142" cy="1356560"/>
          </a:xfrm>
        </p:grpSpPr>
        <p:sp>
          <p:nvSpPr>
            <p:cNvPr id="92" name="Oval 91">
              <a:extLst>
                <a:ext uri="{FF2B5EF4-FFF2-40B4-BE49-F238E27FC236}">
                  <a16:creationId xmlns:a16="http://schemas.microsoft.com/office/drawing/2014/main" id="{A7C86E09-C982-4806-A30B-42F0727BCD93}"/>
                </a:ext>
              </a:extLst>
            </p:cNvPr>
            <p:cNvSpPr/>
            <p:nvPr/>
          </p:nvSpPr>
          <p:spPr>
            <a:xfrm>
              <a:off x="10009396" y="890859"/>
              <a:ext cx="1714142" cy="1121283"/>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85C19F61-37F0-41FF-8D62-C41F9DE0D97B}"/>
                </a:ext>
              </a:extLst>
            </p:cNvPr>
            <p:cNvSpPr/>
            <p:nvPr/>
          </p:nvSpPr>
          <p:spPr>
            <a:xfrm>
              <a:off x="10161195" y="1615707"/>
              <a:ext cx="1409320" cy="631712"/>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41D1FA52-C338-44F5-BD33-17078D353037}"/>
              </a:ext>
            </a:extLst>
          </p:cNvPr>
          <p:cNvGrpSpPr/>
          <p:nvPr/>
        </p:nvGrpSpPr>
        <p:grpSpPr>
          <a:xfrm>
            <a:off x="9339835" y="1539875"/>
            <a:ext cx="286415" cy="243460"/>
            <a:chOff x="10009396" y="890859"/>
            <a:chExt cx="1714142" cy="1356560"/>
          </a:xfrm>
        </p:grpSpPr>
        <p:sp>
          <p:nvSpPr>
            <p:cNvPr id="95" name="Oval 94">
              <a:extLst>
                <a:ext uri="{FF2B5EF4-FFF2-40B4-BE49-F238E27FC236}">
                  <a16:creationId xmlns:a16="http://schemas.microsoft.com/office/drawing/2014/main" id="{3B6FD3F4-150D-4799-9187-33A7D18867E5}"/>
                </a:ext>
              </a:extLst>
            </p:cNvPr>
            <p:cNvSpPr/>
            <p:nvPr/>
          </p:nvSpPr>
          <p:spPr>
            <a:xfrm>
              <a:off x="10009396" y="890859"/>
              <a:ext cx="1714142" cy="1121283"/>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2361384-19C1-410A-A7D1-C0B1D9D8AEFF}"/>
                </a:ext>
              </a:extLst>
            </p:cNvPr>
            <p:cNvSpPr/>
            <p:nvPr/>
          </p:nvSpPr>
          <p:spPr>
            <a:xfrm>
              <a:off x="10161195" y="1615707"/>
              <a:ext cx="1409320" cy="631712"/>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968F863C-7059-4DBE-A4E1-A96BC5AA3D09}"/>
              </a:ext>
            </a:extLst>
          </p:cNvPr>
          <p:cNvGrpSpPr/>
          <p:nvPr/>
        </p:nvGrpSpPr>
        <p:grpSpPr>
          <a:xfrm>
            <a:off x="10152603" y="787394"/>
            <a:ext cx="286415" cy="243460"/>
            <a:chOff x="10009396" y="890859"/>
            <a:chExt cx="1714142" cy="1356560"/>
          </a:xfrm>
        </p:grpSpPr>
        <p:sp>
          <p:nvSpPr>
            <p:cNvPr id="98" name="Oval 97">
              <a:extLst>
                <a:ext uri="{FF2B5EF4-FFF2-40B4-BE49-F238E27FC236}">
                  <a16:creationId xmlns:a16="http://schemas.microsoft.com/office/drawing/2014/main" id="{C78AEF3B-F352-48AD-BBAC-96AC918A37D4}"/>
                </a:ext>
              </a:extLst>
            </p:cNvPr>
            <p:cNvSpPr/>
            <p:nvPr/>
          </p:nvSpPr>
          <p:spPr>
            <a:xfrm>
              <a:off x="10009396" y="890859"/>
              <a:ext cx="1714142" cy="1121283"/>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5DC624C7-4E8C-4CB3-BB43-0844C47B14B1}"/>
                </a:ext>
              </a:extLst>
            </p:cNvPr>
            <p:cNvSpPr/>
            <p:nvPr/>
          </p:nvSpPr>
          <p:spPr>
            <a:xfrm>
              <a:off x="10161195" y="1615707"/>
              <a:ext cx="1409320" cy="631712"/>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09C5C614-409B-4C0E-92F4-98AAC68FEA6A}"/>
              </a:ext>
            </a:extLst>
          </p:cNvPr>
          <p:cNvGrpSpPr/>
          <p:nvPr/>
        </p:nvGrpSpPr>
        <p:grpSpPr>
          <a:xfrm>
            <a:off x="8847337" y="543577"/>
            <a:ext cx="286415" cy="243460"/>
            <a:chOff x="10009396" y="890859"/>
            <a:chExt cx="1714142" cy="1356560"/>
          </a:xfrm>
        </p:grpSpPr>
        <p:sp>
          <p:nvSpPr>
            <p:cNvPr id="101" name="Oval 100">
              <a:extLst>
                <a:ext uri="{FF2B5EF4-FFF2-40B4-BE49-F238E27FC236}">
                  <a16:creationId xmlns:a16="http://schemas.microsoft.com/office/drawing/2014/main" id="{07946EAA-AA55-4EC7-B4DD-995C5B1EB509}"/>
                </a:ext>
              </a:extLst>
            </p:cNvPr>
            <p:cNvSpPr/>
            <p:nvPr/>
          </p:nvSpPr>
          <p:spPr>
            <a:xfrm>
              <a:off x="10009396" y="890859"/>
              <a:ext cx="1714142" cy="1121283"/>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3457E52E-E8B8-452E-BD3F-23EB420C6CE8}"/>
                </a:ext>
              </a:extLst>
            </p:cNvPr>
            <p:cNvSpPr/>
            <p:nvPr/>
          </p:nvSpPr>
          <p:spPr>
            <a:xfrm>
              <a:off x="10161195" y="1615707"/>
              <a:ext cx="1409320" cy="631712"/>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64F73840-DFD2-466A-A80F-E385DD65FA65}"/>
              </a:ext>
            </a:extLst>
          </p:cNvPr>
          <p:cNvGrpSpPr/>
          <p:nvPr/>
        </p:nvGrpSpPr>
        <p:grpSpPr>
          <a:xfrm>
            <a:off x="9525964" y="1051746"/>
            <a:ext cx="286415" cy="243460"/>
            <a:chOff x="10009396" y="890859"/>
            <a:chExt cx="1714142" cy="1356560"/>
          </a:xfrm>
        </p:grpSpPr>
        <p:sp>
          <p:nvSpPr>
            <p:cNvPr id="104" name="Oval 103">
              <a:extLst>
                <a:ext uri="{FF2B5EF4-FFF2-40B4-BE49-F238E27FC236}">
                  <a16:creationId xmlns:a16="http://schemas.microsoft.com/office/drawing/2014/main" id="{57CE2D97-BEA3-4A1F-9EEE-6CF6CFCFFD9D}"/>
                </a:ext>
              </a:extLst>
            </p:cNvPr>
            <p:cNvSpPr/>
            <p:nvPr/>
          </p:nvSpPr>
          <p:spPr>
            <a:xfrm>
              <a:off x="10009396" y="890859"/>
              <a:ext cx="1714142" cy="1121283"/>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FDDA5F0-A663-4BBB-B75F-05ED06DA5EAD}"/>
                </a:ext>
              </a:extLst>
            </p:cNvPr>
            <p:cNvSpPr/>
            <p:nvPr/>
          </p:nvSpPr>
          <p:spPr>
            <a:xfrm>
              <a:off x="10161195" y="1615707"/>
              <a:ext cx="1409320" cy="631712"/>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BC562583-4754-443C-A496-F65A1D506433}"/>
              </a:ext>
            </a:extLst>
          </p:cNvPr>
          <p:cNvSpPr/>
          <p:nvPr/>
        </p:nvSpPr>
        <p:spPr>
          <a:xfrm>
            <a:off x="9909872" y="917480"/>
            <a:ext cx="860570" cy="12096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26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0 L 0 0.25 E" pathEditMode="relative" ptsTypes="">
                                      <p:cBhvr>
                                        <p:cTn id="18" dur="2000" fill="hold"/>
                                        <p:tgtEl>
                                          <p:spTgt spid="125"/>
                                        </p:tgtEl>
                                        <p:attrNameLst>
                                          <p:attrName>ppt_x</p:attrName>
                                          <p:attrName>ppt_y</p:attrName>
                                        </p:attrNameLst>
                                      </p:cBhvr>
                                    </p:animMotion>
                                  </p:childTnLst>
                                </p:cTn>
                              </p:par>
                              <p:par>
                                <p:cTn id="19" presetID="42" presetClass="path" presetSubtype="0" accel="50000" decel="50000" fill="hold" nodeType="withEffect">
                                  <p:stCondLst>
                                    <p:cond delay="0"/>
                                  </p:stCondLst>
                                  <p:childTnLst>
                                    <p:animMotion origin="layout" path="M 0 0 L 0 0.25 E" pathEditMode="relative" ptsTypes="">
                                      <p:cBhvr>
                                        <p:cTn id="20" dur="2000" fill="hold"/>
                                        <p:tgtEl>
                                          <p:spTgt spid="8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A5B1-F547-497D-8E67-B6A817462729}"/>
              </a:ext>
            </a:extLst>
          </p:cNvPr>
          <p:cNvSpPr>
            <a:spLocks noGrp="1"/>
          </p:cNvSpPr>
          <p:nvPr>
            <p:ph type="title"/>
          </p:nvPr>
        </p:nvSpPr>
        <p:spPr>
          <a:xfrm>
            <a:off x="146789" y="3407"/>
            <a:ext cx="10772775" cy="1658198"/>
          </a:xfrm>
        </p:spPr>
        <p:txBody>
          <a:bodyPr/>
          <a:lstStyle/>
          <a:p>
            <a:r>
              <a:rPr lang="en-US" dirty="0"/>
              <a:t>Next Steps</a:t>
            </a:r>
          </a:p>
        </p:txBody>
      </p:sp>
      <p:grpSp>
        <p:nvGrpSpPr>
          <p:cNvPr id="65" name="Group 64">
            <a:extLst>
              <a:ext uri="{FF2B5EF4-FFF2-40B4-BE49-F238E27FC236}">
                <a16:creationId xmlns:a16="http://schemas.microsoft.com/office/drawing/2014/main" id="{A5636FA5-6B86-4B76-BCDA-D2CB884B3B34}"/>
              </a:ext>
            </a:extLst>
          </p:cNvPr>
          <p:cNvGrpSpPr/>
          <p:nvPr/>
        </p:nvGrpSpPr>
        <p:grpSpPr>
          <a:xfrm flipH="1">
            <a:off x="1391671" y="4962589"/>
            <a:ext cx="1642425" cy="804134"/>
            <a:chOff x="4330697" y="1696948"/>
            <a:chExt cx="2260381" cy="1325563"/>
          </a:xfrm>
        </p:grpSpPr>
        <p:grpSp>
          <p:nvGrpSpPr>
            <p:cNvPr id="66" name="Group 65">
              <a:extLst>
                <a:ext uri="{FF2B5EF4-FFF2-40B4-BE49-F238E27FC236}">
                  <a16:creationId xmlns:a16="http://schemas.microsoft.com/office/drawing/2014/main" id="{1A2A1A92-FD8D-4869-82B5-9F7B2D28FB67}"/>
                </a:ext>
              </a:extLst>
            </p:cNvPr>
            <p:cNvGrpSpPr/>
            <p:nvPr/>
          </p:nvGrpSpPr>
          <p:grpSpPr>
            <a:xfrm>
              <a:off x="4330697" y="1977885"/>
              <a:ext cx="719779" cy="699047"/>
              <a:chOff x="3039787" y="1749245"/>
              <a:chExt cx="577077" cy="534466"/>
            </a:xfrm>
          </p:grpSpPr>
          <p:cxnSp>
            <p:nvCxnSpPr>
              <p:cNvPr id="68" name="Straight Connector 67">
                <a:extLst>
                  <a:ext uri="{FF2B5EF4-FFF2-40B4-BE49-F238E27FC236}">
                    <a16:creationId xmlns:a16="http://schemas.microsoft.com/office/drawing/2014/main" id="{1398DF0B-6CC0-4AD0-A036-6B0AC04A630B}"/>
                  </a:ext>
                </a:extLst>
              </p:cNvPr>
              <p:cNvCxnSpPr>
                <a:cxnSpLocks/>
              </p:cNvCxnSpPr>
              <p:nvPr/>
            </p:nvCxnSpPr>
            <p:spPr>
              <a:xfrm>
                <a:off x="3039787" y="1749245"/>
                <a:ext cx="305410" cy="303580"/>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59C86BB-D90D-4194-B483-AC93C9C0EB7C}"/>
                  </a:ext>
                </a:extLst>
              </p:cNvPr>
              <p:cNvCxnSpPr>
                <a:cxnSpLocks/>
              </p:cNvCxnSpPr>
              <p:nvPr/>
            </p:nvCxnSpPr>
            <p:spPr>
              <a:xfrm flipV="1">
                <a:off x="3039787" y="2041190"/>
                <a:ext cx="305410" cy="242521"/>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3563703-EBA5-41B8-8FF7-52AF180337DE}"/>
                  </a:ext>
                </a:extLst>
              </p:cNvPr>
              <p:cNvCxnSpPr>
                <a:cxnSpLocks/>
              </p:cNvCxnSpPr>
              <p:nvPr/>
            </p:nvCxnSpPr>
            <p:spPr>
              <a:xfrm>
                <a:off x="3318064" y="2053435"/>
                <a:ext cx="298800" cy="23317"/>
              </a:xfrm>
              <a:prstGeom prst="line">
                <a:avLst/>
              </a:prstGeom>
              <a:ln w="76200">
                <a:solidFill>
                  <a:srgbClr val="C40C08"/>
                </a:solidFill>
              </a:ln>
            </p:spPr>
            <p:style>
              <a:lnRef idx="1">
                <a:schemeClr val="accent1"/>
              </a:lnRef>
              <a:fillRef idx="0">
                <a:schemeClr val="accent1"/>
              </a:fillRef>
              <a:effectRef idx="0">
                <a:schemeClr val="accent1"/>
              </a:effectRef>
              <a:fontRef idx="minor">
                <a:schemeClr val="tx1"/>
              </a:fontRef>
            </p:style>
          </p:cxnSp>
        </p:grpSp>
        <p:sp>
          <p:nvSpPr>
            <p:cNvPr id="67" name="Oval 66">
              <a:extLst>
                <a:ext uri="{FF2B5EF4-FFF2-40B4-BE49-F238E27FC236}">
                  <a16:creationId xmlns:a16="http://schemas.microsoft.com/office/drawing/2014/main" id="{F34C92B0-FCF5-4187-8C0C-FADD9C5B5119}"/>
                </a:ext>
              </a:extLst>
            </p:cNvPr>
            <p:cNvSpPr/>
            <p:nvPr/>
          </p:nvSpPr>
          <p:spPr>
            <a:xfrm>
              <a:off x="5048515" y="1696948"/>
              <a:ext cx="1542563" cy="1325563"/>
            </a:xfrm>
            <a:prstGeom prst="ellipse">
              <a:avLst/>
            </a:prstGeom>
            <a:solidFill>
              <a:srgbClr val="C40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bg1"/>
                  </a:solidFill>
                </a:rPr>
                <a:t>α</a:t>
              </a:r>
              <a:r>
                <a:rPr lang="en-US" sz="1600" b="1" dirty="0">
                  <a:solidFill>
                    <a:schemeClr val="bg1"/>
                  </a:solidFill>
                </a:rPr>
                <a:t>-VSVG Beads</a:t>
              </a:r>
            </a:p>
          </p:txBody>
        </p:sp>
      </p:grpSp>
      <p:grpSp>
        <p:nvGrpSpPr>
          <p:cNvPr id="54" name="Group 53">
            <a:extLst>
              <a:ext uri="{FF2B5EF4-FFF2-40B4-BE49-F238E27FC236}">
                <a16:creationId xmlns:a16="http://schemas.microsoft.com/office/drawing/2014/main" id="{7FD78E0E-1251-423C-A255-1597EB0068F1}"/>
              </a:ext>
            </a:extLst>
          </p:cNvPr>
          <p:cNvGrpSpPr/>
          <p:nvPr/>
        </p:nvGrpSpPr>
        <p:grpSpPr>
          <a:xfrm>
            <a:off x="9868255" y="5534577"/>
            <a:ext cx="1642425" cy="804134"/>
            <a:chOff x="4330697" y="1696948"/>
            <a:chExt cx="2260381" cy="1325563"/>
          </a:xfrm>
          <a:solidFill>
            <a:schemeClr val="accent4"/>
          </a:solidFill>
        </p:grpSpPr>
        <p:grpSp>
          <p:nvGrpSpPr>
            <p:cNvPr id="55" name="Group 54">
              <a:extLst>
                <a:ext uri="{FF2B5EF4-FFF2-40B4-BE49-F238E27FC236}">
                  <a16:creationId xmlns:a16="http://schemas.microsoft.com/office/drawing/2014/main" id="{4960387B-028C-433B-9BCD-B9FC05100AF1}"/>
                </a:ext>
              </a:extLst>
            </p:cNvPr>
            <p:cNvGrpSpPr/>
            <p:nvPr/>
          </p:nvGrpSpPr>
          <p:grpSpPr>
            <a:xfrm>
              <a:off x="4330697" y="1977885"/>
              <a:ext cx="719779" cy="699047"/>
              <a:chOff x="3039787" y="1749245"/>
              <a:chExt cx="577077" cy="534466"/>
            </a:xfrm>
            <a:grpFill/>
          </p:grpSpPr>
          <p:cxnSp>
            <p:nvCxnSpPr>
              <p:cNvPr id="57" name="Straight Connector 56">
                <a:extLst>
                  <a:ext uri="{FF2B5EF4-FFF2-40B4-BE49-F238E27FC236}">
                    <a16:creationId xmlns:a16="http://schemas.microsoft.com/office/drawing/2014/main" id="{298BFB22-8E73-475D-8D24-A0C2BA8063E1}"/>
                  </a:ext>
                </a:extLst>
              </p:cNvPr>
              <p:cNvCxnSpPr>
                <a:cxnSpLocks/>
              </p:cNvCxnSpPr>
              <p:nvPr/>
            </p:nvCxnSpPr>
            <p:spPr>
              <a:xfrm>
                <a:off x="3039787" y="1749245"/>
                <a:ext cx="305410" cy="303580"/>
              </a:xfrm>
              <a:prstGeom prst="line">
                <a:avLst/>
              </a:prstGeom>
              <a:grpFill/>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D471CBD-4878-4E90-857C-A9A78F722D6D}"/>
                  </a:ext>
                </a:extLst>
              </p:cNvPr>
              <p:cNvCxnSpPr>
                <a:cxnSpLocks/>
              </p:cNvCxnSpPr>
              <p:nvPr/>
            </p:nvCxnSpPr>
            <p:spPr>
              <a:xfrm flipV="1">
                <a:off x="3039787" y="2041190"/>
                <a:ext cx="305410" cy="242521"/>
              </a:xfrm>
              <a:prstGeom prst="line">
                <a:avLst/>
              </a:prstGeom>
              <a:grpFill/>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F9A4693-DC01-4B5C-B287-4E5CCD5C308D}"/>
                  </a:ext>
                </a:extLst>
              </p:cNvPr>
              <p:cNvCxnSpPr>
                <a:cxnSpLocks/>
              </p:cNvCxnSpPr>
              <p:nvPr/>
            </p:nvCxnSpPr>
            <p:spPr>
              <a:xfrm>
                <a:off x="3318064" y="2053435"/>
                <a:ext cx="298800" cy="23317"/>
              </a:xfrm>
              <a:prstGeom prst="line">
                <a:avLst/>
              </a:prstGeom>
              <a:grpFill/>
              <a:ln w="762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6" name="Oval 55">
              <a:extLst>
                <a:ext uri="{FF2B5EF4-FFF2-40B4-BE49-F238E27FC236}">
                  <a16:creationId xmlns:a16="http://schemas.microsoft.com/office/drawing/2014/main" id="{4089135B-CC5A-4F77-A3B7-78B09F2A4A51}"/>
                </a:ext>
              </a:extLst>
            </p:cNvPr>
            <p:cNvSpPr/>
            <p:nvPr/>
          </p:nvSpPr>
          <p:spPr>
            <a:xfrm>
              <a:off x="5048515" y="1696948"/>
              <a:ext cx="1542563" cy="1325563"/>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IgG Beads</a:t>
              </a:r>
            </a:p>
          </p:txBody>
        </p:sp>
      </p:grpSp>
      <p:sp>
        <p:nvSpPr>
          <p:cNvPr id="33" name="Freeform: Shape 32">
            <a:extLst>
              <a:ext uri="{FF2B5EF4-FFF2-40B4-BE49-F238E27FC236}">
                <a16:creationId xmlns:a16="http://schemas.microsoft.com/office/drawing/2014/main" id="{D6BE7EEB-01A7-4414-8029-5D824F679BAD}"/>
              </a:ext>
            </a:extLst>
          </p:cNvPr>
          <p:cNvSpPr/>
          <p:nvPr/>
        </p:nvSpPr>
        <p:spPr>
          <a:xfrm>
            <a:off x="5187539" y="3001014"/>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EBF57AD0-C7C5-4CB3-9DF1-831E504B60D7}"/>
              </a:ext>
            </a:extLst>
          </p:cNvPr>
          <p:cNvCxnSpPr>
            <a:cxnSpLocks/>
          </p:cNvCxnSpPr>
          <p:nvPr/>
        </p:nvCxnSpPr>
        <p:spPr>
          <a:xfrm>
            <a:off x="6817760" y="3566873"/>
            <a:ext cx="0" cy="527265"/>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ADAA9E0-73E0-49C5-9638-F8CF1FE87B5F}"/>
              </a:ext>
            </a:extLst>
          </p:cNvPr>
          <p:cNvCxnSpPr>
            <a:cxnSpLocks/>
          </p:cNvCxnSpPr>
          <p:nvPr/>
        </p:nvCxnSpPr>
        <p:spPr>
          <a:xfrm>
            <a:off x="7675443" y="2780023"/>
            <a:ext cx="1310067" cy="6845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81BD62F-7783-4D43-9640-DA2E544FA20F}"/>
              </a:ext>
            </a:extLst>
          </p:cNvPr>
          <p:cNvGrpSpPr/>
          <p:nvPr/>
        </p:nvGrpSpPr>
        <p:grpSpPr>
          <a:xfrm>
            <a:off x="5329516" y="1994991"/>
            <a:ext cx="2370588" cy="1667889"/>
            <a:chOff x="5329516" y="1994991"/>
            <a:chExt cx="2370588" cy="1667889"/>
          </a:xfrm>
        </p:grpSpPr>
        <p:sp>
          <p:nvSpPr>
            <p:cNvPr id="64" name="Oval 63">
              <a:extLst>
                <a:ext uri="{FF2B5EF4-FFF2-40B4-BE49-F238E27FC236}">
                  <a16:creationId xmlns:a16="http://schemas.microsoft.com/office/drawing/2014/main" id="{1ED0111D-7F7A-4230-B587-B6899902150C}"/>
                </a:ext>
              </a:extLst>
            </p:cNvPr>
            <p:cNvSpPr/>
            <p:nvPr/>
          </p:nvSpPr>
          <p:spPr>
            <a:xfrm>
              <a:off x="5953909" y="3340064"/>
              <a:ext cx="314066" cy="3228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nvGrpSpPr>
            <p:cNvPr id="11" name="Group 10">
              <a:extLst>
                <a:ext uri="{FF2B5EF4-FFF2-40B4-BE49-F238E27FC236}">
                  <a16:creationId xmlns:a16="http://schemas.microsoft.com/office/drawing/2014/main" id="{510149BE-6477-4261-A4E1-65D9C063DF43}"/>
                </a:ext>
              </a:extLst>
            </p:cNvPr>
            <p:cNvGrpSpPr/>
            <p:nvPr/>
          </p:nvGrpSpPr>
          <p:grpSpPr>
            <a:xfrm>
              <a:off x="5985962" y="2230268"/>
              <a:ext cx="1714142" cy="1356560"/>
              <a:chOff x="2336863" y="3449356"/>
              <a:chExt cx="855722" cy="607249"/>
            </a:xfrm>
          </p:grpSpPr>
          <p:sp>
            <p:nvSpPr>
              <p:cNvPr id="9" name="Oval 8">
                <a:extLst>
                  <a:ext uri="{FF2B5EF4-FFF2-40B4-BE49-F238E27FC236}">
                    <a16:creationId xmlns:a16="http://schemas.microsoft.com/office/drawing/2014/main" id="{8D7871F9-1542-42D9-BF25-0C43AA181E5B}"/>
                  </a:ext>
                </a:extLst>
              </p:cNvPr>
              <p:cNvSpPr/>
              <p:nvPr/>
            </p:nvSpPr>
            <p:spPr>
              <a:xfrm>
                <a:off x="2336863" y="3449356"/>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05ABC8B-BB26-4A57-BFD9-C619028AD87A}"/>
                  </a:ext>
                </a:extLst>
              </p:cNvPr>
              <p:cNvSpPr/>
              <p:nvPr/>
            </p:nvSpPr>
            <p:spPr>
              <a:xfrm>
                <a:off x="2412643" y="3773826"/>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21BB94D-B6E9-436B-9AB5-51B3488B18B6}"/>
                </a:ext>
              </a:extLst>
            </p:cNvPr>
            <p:cNvGrpSpPr/>
            <p:nvPr/>
          </p:nvGrpSpPr>
          <p:grpSpPr>
            <a:xfrm>
              <a:off x="5329516" y="1994991"/>
              <a:ext cx="956614" cy="429888"/>
              <a:chOff x="2998208" y="3538328"/>
              <a:chExt cx="389067" cy="166531"/>
            </a:xfrm>
          </p:grpSpPr>
          <p:sp>
            <p:nvSpPr>
              <p:cNvPr id="12" name="Oval 11">
                <a:extLst>
                  <a:ext uri="{FF2B5EF4-FFF2-40B4-BE49-F238E27FC236}">
                    <a16:creationId xmlns:a16="http://schemas.microsoft.com/office/drawing/2014/main" id="{1436DDFB-EFE3-4D51-8ED0-0C1AD7C18912}"/>
                  </a:ext>
                </a:extLst>
              </p:cNvPr>
              <p:cNvSpPr/>
              <p:nvPr/>
            </p:nvSpPr>
            <p:spPr>
              <a:xfrm>
                <a:off x="2998208" y="35665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7D634C-C47B-4442-A2FE-5C99AE98A292}"/>
                  </a:ext>
                </a:extLst>
              </p:cNvPr>
              <p:cNvSpPr/>
              <p:nvPr/>
            </p:nvSpPr>
            <p:spPr>
              <a:xfrm>
                <a:off x="3058367"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93A852-D0E5-482C-AF2F-7F06449D85A9}"/>
                  </a:ext>
                </a:extLst>
              </p:cNvPr>
              <p:cNvSpPr/>
              <p:nvPr/>
            </p:nvSpPr>
            <p:spPr>
              <a:xfrm>
                <a:off x="3127896" y="3538328"/>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48EF47-8B5B-4DAC-89EF-67026CE64DB4}"/>
                  </a:ext>
                </a:extLst>
              </p:cNvPr>
              <p:cNvSpPr/>
              <p:nvPr/>
            </p:nvSpPr>
            <p:spPr>
              <a:xfrm>
                <a:off x="3188965"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C600757-F28A-4949-9FB6-1B80C0B9E5C0}"/>
                  </a:ext>
                </a:extLst>
              </p:cNvPr>
              <p:cNvSpPr/>
              <p:nvPr/>
            </p:nvSpPr>
            <p:spPr>
              <a:xfrm>
                <a:off x="3245000" y="3575545"/>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C654AA-E875-4AF8-8AF6-ECBB29284D84}"/>
                  </a:ext>
                </a:extLst>
              </p:cNvPr>
              <p:cNvSpPr/>
              <p:nvPr/>
            </p:nvSpPr>
            <p:spPr>
              <a:xfrm>
                <a:off x="3298298" y="36211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2" name="Oval 21">
            <a:extLst>
              <a:ext uri="{FF2B5EF4-FFF2-40B4-BE49-F238E27FC236}">
                <a16:creationId xmlns:a16="http://schemas.microsoft.com/office/drawing/2014/main" id="{4C0567F2-BE51-4DBB-B826-BA8D0A52D614}"/>
              </a:ext>
            </a:extLst>
          </p:cNvPr>
          <p:cNvSpPr/>
          <p:nvPr/>
        </p:nvSpPr>
        <p:spPr>
          <a:xfrm>
            <a:off x="8784046" y="3351551"/>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cxnSp>
        <p:nvCxnSpPr>
          <p:cNvPr id="61" name="Straight Connector 60">
            <a:extLst>
              <a:ext uri="{FF2B5EF4-FFF2-40B4-BE49-F238E27FC236}">
                <a16:creationId xmlns:a16="http://schemas.microsoft.com/office/drawing/2014/main" id="{1552F78F-A63D-4F04-9984-28C9E97832A6}"/>
              </a:ext>
            </a:extLst>
          </p:cNvPr>
          <p:cNvCxnSpPr>
            <a:cxnSpLocks/>
          </p:cNvCxnSpPr>
          <p:nvPr/>
        </p:nvCxnSpPr>
        <p:spPr>
          <a:xfrm>
            <a:off x="5095412" y="4059742"/>
            <a:ext cx="5381413" cy="1785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3146E145-4830-45B0-97ED-9F73B1031B88}"/>
              </a:ext>
            </a:extLst>
          </p:cNvPr>
          <p:cNvSpPr/>
          <p:nvPr/>
        </p:nvSpPr>
        <p:spPr>
          <a:xfrm>
            <a:off x="9428428" y="3964536"/>
            <a:ext cx="670526" cy="38624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TAP</a:t>
            </a:r>
          </a:p>
        </p:txBody>
      </p:sp>
      <p:grpSp>
        <p:nvGrpSpPr>
          <p:cNvPr id="5" name="Group 4">
            <a:extLst>
              <a:ext uri="{FF2B5EF4-FFF2-40B4-BE49-F238E27FC236}">
                <a16:creationId xmlns:a16="http://schemas.microsoft.com/office/drawing/2014/main" id="{388B510E-C107-415A-AAC4-5DD7F5201A7D}"/>
              </a:ext>
            </a:extLst>
          </p:cNvPr>
          <p:cNvGrpSpPr/>
          <p:nvPr/>
        </p:nvGrpSpPr>
        <p:grpSpPr>
          <a:xfrm>
            <a:off x="-198537" y="1446543"/>
            <a:ext cx="5398364" cy="2611605"/>
            <a:chOff x="-196586" y="1452666"/>
            <a:chExt cx="5398364" cy="2611605"/>
          </a:xfrm>
        </p:grpSpPr>
        <p:sp>
          <p:nvSpPr>
            <p:cNvPr id="36" name="Oval 35">
              <a:extLst>
                <a:ext uri="{FF2B5EF4-FFF2-40B4-BE49-F238E27FC236}">
                  <a16:creationId xmlns:a16="http://schemas.microsoft.com/office/drawing/2014/main" id="{6AF491E9-C667-4EFF-9C1B-CD3C08147BAB}"/>
                </a:ext>
              </a:extLst>
            </p:cNvPr>
            <p:cNvSpPr/>
            <p:nvPr/>
          </p:nvSpPr>
          <p:spPr>
            <a:xfrm>
              <a:off x="734750" y="1663770"/>
              <a:ext cx="1714142" cy="1121283"/>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257C1C4-E6B6-434D-AD74-00D1F2BA0536}"/>
                </a:ext>
              </a:extLst>
            </p:cNvPr>
            <p:cNvSpPr/>
            <p:nvPr/>
          </p:nvSpPr>
          <p:spPr>
            <a:xfrm>
              <a:off x="886549" y="2388618"/>
              <a:ext cx="1409320" cy="631712"/>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6DBFE02-5AD1-438C-8279-99C0C0981CE9}"/>
                </a:ext>
              </a:extLst>
            </p:cNvPr>
            <p:cNvSpPr/>
            <p:nvPr/>
          </p:nvSpPr>
          <p:spPr>
            <a:xfrm>
              <a:off x="685101" y="1524566"/>
              <a:ext cx="218771" cy="216159"/>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2EE5B49-BB38-4EDB-914B-CEC58D2417B5}"/>
                </a:ext>
              </a:extLst>
            </p:cNvPr>
            <p:cNvSpPr/>
            <p:nvPr/>
          </p:nvSpPr>
          <p:spPr>
            <a:xfrm>
              <a:off x="547326" y="1452666"/>
              <a:ext cx="218771" cy="216159"/>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9459F99-D143-45C2-AA69-916FDC26F7B1}"/>
                </a:ext>
              </a:extLst>
            </p:cNvPr>
            <p:cNvSpPr/>
            <p:nvPr/>
          </p:nvSpPr>
          <p:spPr>
            <a:xfrm>
              <a:off x="816147" y="1642222"/>
              <a:ext cx="218771" cy="216159"/>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E1F8D0CB-3467-42F8-BC61-DE0F371EAF10}"/>
                </a:ext>
              </a:extLst>
            </p:cNvPr>
            <p:cNvSpPr/>
            <p:nvPr/>
          </p:nvSpPr>
          <p:spPr>
            <a:xfrm rot="10800000">
              <a:off x="2345518" y="2536224"/>
              <a:ext cx="285626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3FCC8EE6-905A-42A5-AF2B-1AC226E91BA9}"/>
                </a:ext>
              </a:extLst>
            </p:cNvPr>
            <p:cNvSpPr/>
            <p:nvPr/>
          </p:nvSpPr>
          <p:spPr>
            <a:xfrm>
              <a:off x="668684" y="2638907"/>
              <a:ext cx="314066" cy="3228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1" name="Freeform: Shape 80">
              <a:extLst>
                <a:ext uri="{FF2B5EF4-FFF2-40B4-BE49-F238E27FC236}">
                  <a16:creationId xmlns:a16="http://schemas.microsoft.com/office/drawing/2014/main" id="{3A1F8C29-F27C-4963-A666-53784A0AAC43}"/>
                </a:ext>
              </a:extLst>
            </p:cNvPr>
            <p:cNvSpPr/>
            <p:nvPr/>
          </p:nvSpPr>
          <p:spPr>
            <a:xfrm>
              <a:off x="189877" y="2393924"/>
              <a:ext cx="2141316" cy="196836"/>
            </a:xfrm>
            <a:custGeom>
              <a:avLst/>
              <a:gdLst>
                <a:gd name="connsiteX0" fmla="*/ 2141316 w 2141316"/>
                <a:gd name="connsiteY0" fmla="*/ 196836 h 196836"/>
                <a:gd name="connsiteX1" fmla="*/ 1620455 w 2141316"/>
                <a:gd name="connsiteY1" fmla="*/ 66 h 196836"/>
                <a:gd name="connsiteX2" fmla="*/ 630820 w 2141316"/>
                <a:gd name="connsiteY2" fmla="*/ 173687 h 196836"/>
                <a:gd name="connsiteX3" fmla="*/ 0 w 2141316"/>
                <a:gd name="connsiteY3" fmla="*/ 69514 h 196836"/>
                <a:gd name="connsiteX4" fmla="*/ 0 w 2141316"/>
                <a:gd name="connsiteY4" fmla="*/ 69514 h 196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316" h="196836">
                  <a:moveTo>
                    <a:pt x="2141316" y="196836"/>
                  </a:moveTo>
                  <a:cubicBezTo>
                    <a:pt x="2006760" y="100380"/>
                    <a:pt x="1872204" y="3924"/>
                    <a:pt x="1620455" y="66"/>
                  </a:cubicBezTo>
                  <a:cubicBezTo>
                    <a:pt x="1368706" y="-3792"/>
                    <a:pt x="900896" y="162112"/>
                    <a:pt x="630820" y="173687"/>
                  </a:cubicBezTo>
                  <a:cubicBezTo>
                    <a:pt x="360744" y="185262"/>
                    <a:pt x="0" y="69514"/>
                    <a:pt x="0" y="69514"/>
                  </a:cubicBezTo>
                  <a:lnTo>
                    <a:pt x="0" y="69514"/>
                  </a:ln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Connector 119">
              <a:extLst>
                <a:ext uri="{FF2B5EF4-FFF2-40B4-BE49-F238E27FC236}">
                  <a16:creationId xmlns:a16="http://schemas.microsoft.com/office/drawing/2014/main" id="{377EA333-B524-4A85-A1A0-036C7B23D5D2}"/>
                </a:ext>
              </a:extLst>
            </p:cNvPr>
            <p:cNvCxnSpPr>
              <a:cxnSpLocks/>
            </p:cNvCxnSpPr>
            <p:nvPr/>
          </p:nvCxnSpPr>
          <p:spPr>
            <a:xfrm>
              <a:off x="1499447" y="2982957"/>
              <a:ext cx="39937" cy="1075191"/>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93B1DAE-EE9C-4313-9133-49B53F905FC6}"/>
                </a:ext>
              </a:extLst>
            </p:cNvPr>
            <p:cNvCxnSpPr>
              <a:cxnSpLocks/>
            </p:cNvCxnSpPr>
            <p:nvPr/>
          </p:nvCxnSpPr>
          <p:spPr>
            <a:xfrm>
              <a:off x="-196586" y="4046420"/>
              <a:ext cx="5381413" cy="1785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634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0 0 L 0 0.25 E" pathEditMode="relative" ptsTypes="">
                                      <p:cBhvr>
                                        <p:cTn id="14" dur="2000" fill="hold"/>
                                        <p:tgtEl>
                                          <p:spTgt spid="60"/>
                                        </p:tgtEl>
                                        <p:attrNameLst>
                                          <p:attrName>ppt_x</p:attrName>
                                          <p:attrName>ppt_y</p:attrName>
                                        </p:attrNameLst>
                                      </p:cBhvr>
                                    </p:animMotion>
                                  </p:childTnLst>
                                </p:cTn>
                              </p:par>
                              <p:par>
                                <p:cTn id="15" presetID="42" presetClass="path" presetSubtype="0" accel="50000" decel="50000" fill="hold" nodeType="withEffect">
                                  <p:stCondLst>
                                    <p:cond delay="0"/>
                                  </p:stCondLst>
                                  <p:childTnLst>
                                    <p:animMotion origin="layout" path="M 0 0 L 0 0.25 E" pathEditMode="relative" ptsTypes="">
                                      <p:cBhvr>
                                        <p:cTn id="16" dur="2000" fill="hold"/>
                                        <p:tgtEl>
                                          <p:spTgt spid="61"/>
                                        </p:tgtEl>
                                        <p:attrNameLst>
                                          <p:attrName>ppt_x</p:attrName>
                                          <p:attrName>ppt_y</p:attrName>
                                        </p:attrNameLst>
                                      </p:cBhvr>
                                    </p:animMotion>
                                  </p:childTnLst>
                                </p:cTn>
                              </p:par>
                              <p:par>
                                <p:cTn id="17" presetID="42" presetClass="path" presetSubtype="0" accel="50000" decel="50000" fill="hold" nodeType="withEffect">
                                  <p:stCondLst>
                                    <p:cond delay="0"/>
                                  </p:stCondLst>
                                  <p:childTnLst>
                                    <p:animMotion origin="layout" path="M 0 0 L 0 0.25 E" pathEditMode="relative" ptsTypes="">
                                      <p:cBhvr>
                                        <p:cTn id="18" dur="2000" fill="hold"/>
                                        <p:tgtEl>
                                          <p:spTgt spid="121"/>
                                        </p:tgtEl>
                                        <p:attrNameLst>
                                          <p:attrName>ppt_x</p:attrName>
                                          <p:attrName>ppt_y</p:attrName>
                                        </p:attrNameLst>
                                      </p:cBhvr>
                                    </p:animMotion>
                                  </p:childTnLst>
                                </p:cTn>
                              </p:par>
                              <p:par>
                                <p:cTn id="19" presetID="42" presetClass="path" presetSubtype="0" accel="50000" decel="50000" fill="hold" nodeType="withEffect">
                                  <p:stCondLst>
                                    <p:cond delay="0"/>
                                  </p:stCondLst>
                                  <p:childTnLst>
                                    <p:animMotion origin="layout" path="M 0 0 L 0 0.25 E" pathEditMode="relative" ptsTypes="">
                                      <p:cBhvr>
                                        <p:cTn id="20" dur="2000" fill="hold"/>
                                        <p:tgtEl>
                                          <p:spTgt spid="19"/>
                                        </p:tgtEl>
                                        <p:attrNameLst>
                                          <p:attrName>ppt_x</p:attrName>
                                          <p:attrName>ppt_y</p:attrName>
                                        </p:attrNameLst>
                                      </p:cBhvr>
                                    </p:animMotion>
                                  </p:childTnLst>
                                </p:cTn>
                              </p:par>
                              <p:par>
                                <p:cTn id="21" presetID="42" presetClass="path" presetSubtype="0" accel="50000" decel="50000" fill="hold" nodeType="withEffect">
                                  <p:stCondLst>
                                    <p:cond delay="0"/>
                                  </p:stCondLst>
                                  <p:childTnLst>
                                    <p:animMotion origin="layout" path="M 0 0 L 0 0.25 E" pathEditMode="relative" ptsTypes="">
                                      <p:cBhvr>
                                        <p:cTn id="22" dur="2000" fill="hold"/>
                                        <p:tgtEl>
                                          <p:spTgt spid="124"/>
                                        </p:tgtEl>
                                        <p:attrNameLst>
                                          <p:attrName>ppt_x</p:attrName>
                                          <p:attrName>ppt_y</p:attrName>
                                        </p:attrNameLst>
                                      </p:cBhvr>
                                    </p:animMotion>
                                  </p:childTnLst>
                                </p:cTn>
                              </p:par>
                              <p:par>
                                <p:cTn id="23" presetID="42" presetClass="path" presetSubtype="0" accel="50000" decel="50000" fill="hold" grpId="0" nodeType="withEffect">
                                  <p:stCondLst>
                                    <p:cond delay="0"/>
                                  </p:stCondLst>
                                  <p:childTnLst>
                                    <p:animMotion origin="layout" path="M 0 0 L 0 0.25 E" pathEditMode="relative" ptsTypes="">
                                      <p:cBhvr>
                                        <p:cTn id="24" dur="2000" fill="hold"/>
                                        <p:tgtEl>
                                          <p:spTgt spid="22"/>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3.95833E-6 0.25 L -0.25 0.25 " pathEditMode="relative" rAng="0" ptsTypes="AA">
                                      <p:cBhvr>
                                        <p:cTn id="38" dur="2000" fill="hold"/>
                                        <p:tgtEl>
                                          <p:spTgt spid="61"/>
                                        </p:tgtEl>
                                        <p:attrNameLst>
                                          <p:attrName>ppt_x</p:attrName>
                                          <p:attrName>ppt_y</p:attrName>
                                        </p:attrNameLst>
                                      </p:cBhvr>
                                      <p:rCtr x="-12500" y="0"/>
                                    </p:animMotion>
                                  </p:childTnLst>
                                </p:cTn>
                              </p:par>
                              <p:par>
                                <p:cTn id="39" presetID="35" presetClass="path" presetSubtype="0" accel="50000" decel="50000" fill="hold" nodeType="withEffect">
                                  <p:stCondLst>
                                    <p:cond delay="0"/>
                                  </p:stCondLst>
                                  <p:childTnLst>
                                    <p:animMotion origin="layout" path="M 3.125E-6 0.25 L -0.25 0.25 " pathEditMode="relative" rAng="0" ptsTypes="AA">
                                      <p:cBhvr>
                                        <p:cTn id="40" dur="2000" fill="hold"/>
                                        <p:tgtEl>
                                          <p:spTgt spid="19"/>
                                        </p:tgtEl>
                                        <p:attrNameLst>
                                          <p:attrName>ppt_x</p:attrName>
                                          <p:attrName>ppt_y</p:attrName>
                                        </p:attrNameLst>
                                      </p:cBhvr>
                                      <p:rCtr x="-12500" y="0"/>
                                    </p:animMotion>
                                  </p:childTnLst>
                                </p:cTn>
                              </p:par>
                              <p:par>
                                <p:cTn id="41" presetID="35" presetClass="path" presetSubtype="0" accel="50000" decel="50000" fill="hold" nodeType="withEffect">
                                  <p:stCondLst>
                                    <p:cond delay="0"/>
                                  </p:stCondLst>
                                  <p:childTnLst>
                                    <p:animMotion origin="layout" path="M -4.79167E-6 0.25163 L -0.25 0.25163 " pathEditMode="relative" rAng="0" ptsTypes="AA">
                                      <p:cBhvr>
                                        <p:cTn id="42" dur="2000" fill="hold"/>
                                        <p:tgtEl>
                                          <p:spTgt spid="121"/>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2" grpId="0" animBg="1"/>
      <p:bldP spid="60" grpId="0" animBg="1"/>
      <p:bldP spid="6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A927-165E-499D-99A5-146326A42E38}"/>
              </a:ext>
            </a:extLst>
          </p:cNvPr>
          <p:cNvSpPr>
            <a:spLocks noGrp="1"/>
          </p:cNvSpPr>
          <p:nvPr>
            <p:ph type="title"/>
          </p:nvPr>
        </p:nvSpPr>
        <p:spPr/>
        <p:txBody>
          <a:bodyPr/>
          <a:lstStyle/>
          <a:p>
            <a:r>
              <a:rPr lang="en-US" dirty="0"/>
              <a:t>Next Steps – Ribosome profiling</a:t>
            </a:r>
          </a:p>
        </p:txBody>
      </p:sp>
      <p:pic>
        <p:nvPicPr>
          <p:cNvPr id="1026" name="Picture 2" descr="Image result for ribosome profiling">
            <a:extLst>
              <a:ext uri="{FF2B5EF4-FFF2-40B4-BE49-F238E27FC236}">
                <a16:creationId xmlns:a16="http://schemas.microsoft.com/office/drawing/2014/main" id="{C6B36E0C-9F36-4B70-8D41-65425166A21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888" r="67720"/>
          <a:stretch/>
        </p:blipFill>
        <p:spPr bwMode="auto">
          <a:xfrm>
            <a:off x="4519217" y="1499190"/>
            <a:ext cx="3153566" cy="56708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E50798A-7CA7-4B76-929D-4CD9CA86BFFA}"/>
              </a:ext>
            </a:extLst>
          </p:cNvPr>
          <p:cNvSpPr txBox="1"/>
          <p:nvPr/>
        </p:nvSpPr>
        <p:spPr>
          <a:xfrm>
            <a:off x="8803758" y="6308209"/>
            <a:ext cx="2785730" cy="369332"/>
          </a:xfrm>
          <a:prstGeom prst="rect">
            <a:avLst/>
          </a:prstGeom>
          <a:noFill/>
        </p:spPr>
        <p:txBody>
          <a:bodyPr wrap="square" rtlCol="0">
            <a:spAutoFit/>
          </a:bodyPr>
          <a:lstStyle/>
          <a:p>
            <a:r>
              <a:rPr lang="en-US" dirty="0"/>
              <a:t>Brar and Weissman, 2015</a:t>
            </a:r>
          </a:p>
        </p:txBody>
      </p:sp>
    </p:spTree>
    <p:extLst>
      <p:ext uri="{BB962C8B-B14F-4D97-AF65-F5344CB8AC3E}">
        <p14:creationId xmlns:p14="http://schemas.microsoft.com/office/powerpoint/2010/main" val="3073318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4A27-98A5-4DED-B39E-5C5C43274915}"/>
              </a:ext>
            </a:extLst>
          </p:cNvPr>
          <p:cNvSpPr>
            <a:spLocks noGrp="1"/>
          </p:cNvSpPr>
          <p:nvPr>
            <p:ph type="title"/>
          </p:nvPr>
        </p:nvSpPr>
        <p:spPr>
          <a:xfrm>
            <a:off x="4439496" y="2599901"/>
            <a:ext cx="3313008" cy="1658198"/>
          </a:xfrm>
        </p:spPr>
        <p:txBody>
          <a:bodyPr/>
          <a:lstStyle/>
          <a:p>
            <a:r>
              <a:rPr lang="en-US" dirty="0"/>
              <a:t>Questions?</a:t>
            </a:r>
          </a:p>
        </p:txBody>
      </p:sp>
    </p:spTree>
    <p:extLst>
      <p:ext uri="{BB962C8B-B14F-4D97-AF65-F5344CB8AC3E}">
        <p14:creationId xmlns:p14="http://schemas.microsoft.com/office/powerpoint/2010/main" val="3630011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7247-F0A1-4F4A-91D4-16F5E6DE5E83}"/>
              </a:ext>
            </a:extLst>
          </p:cNvPr>
          <p:cNvSpPr>
            <a:spLocks noGrp="1"/>
          </p:cNvSpPr>
          <p:nvPr>
            <p:ph type="title"/>
          </p:nvPr>
        </p:nvSpPr>
        <p:spPr>
          <a:xfrm>
            <a:off x="218320" y="-128590"/>
            <a:ext cx="10772775" cy="1658198"/>
          </a:xfrm>
        </p:spPr>
        <p:txBody>
          <a:bodyPr/>
          <a:lstStyle/>
          <a:p>
            <a:r>
              <a:rPr lang="en-US" dirty="0"/>
              <a:t>Specialized Ribosomes</a:t>
            </a:r>
          </a:p>
        </p:txBody>
      </p:sp>
      <p:pic>
        <p:nvPicPr>
          <p:cNvPr id="4" name="Content Placeholder 3">
            <a:extLst>
              <a:ext uri="{FF2B5EF4-FFF2-40B4-BE49-F238E27FC236}">
                <a16:creationId xmlns:a16="http://schemas.microsoft.com/office/drawing/2014/main" id="{3D8B3725-1DC6-4FDD-AC4D-AADAAEDA9B04}"/>
              </a:ext>
            </a:extLst>
          </p:cNvPr>
          <p:cNvPicPr>
            <a:picLocks noGrp="1" noChangeAspect="1"/>
          </p:cNvPicPr>
          <p:nvPr>
            <p:ph idx="1"/>
          </p:nvPr>
        </p:nvPicPr>
        <p:blipFill>
          <a:blip r:embed="rId3"/>
          <a:stretch>
            <a:fillRect/>
          </a:stretch>
        </p:blipFill>
        <p:spPr>
          <a:xfrm>
            <a:off x="5159887" y="1149667"/>
            <a:ext cx="4750608" cy="2279332"/>
          </a:xfrm>
          <a:prstGeom prst="rect">
            <a:avLst/>
          </a:prstGeom>
        </p:spPr>
      </p:pic>
      <p:sp>
        <p:nvSpPr>
          <p:cNvPr id="5" name="TextBox 4">
            <a:extLst>
              <a:ext uri="{FF2B5EF4-FFF2-40B4-BE49-F238E27FC236}">
                <a16:creationId xmlns:a16="http://schemas.microsoft.com/office/drawing/2014/main" id="{F532590B-39A6-489A-9788-0C4951C9CA4E}"/>
              </a:ext>
            </a:extLst>
          </p:cNvPr>
          <p:cNvSpPr txBox="1"/>
          <p:nvPr/>
        </p:nvSpPr>
        <p:spPr>
          <a:xfrm>
            <a:off x="-182138" y="1812280"/>
            <a:ext cx="3356441" cy="954107"/>
          </a:xfrm>
          <a:prstGeom prst="rect">
            <a:avLst/>
          </a:prstGeom>
          <a:noFill/>
        </p:spPr>
        <p:txBody>
          <a:bodyPr wrap="square" rtlCol="0">
            <a:spAutoFit/>
          </a:bodyPr>
          <a:lstStyle/>
          <a:p>
            <a:pPr algn="r"/>
            <a:r>
              <a:rPr lang="en-US" sz="2800" dirty="0"/>
              <a:t>Different life stages (</a:t>
            </a:r>
            <a:r>
              <a:rPr lang="en-US" sz="2800" i="1" dirty="0"/>
              <a:t>A. thaliana</a:t>
            </a:r>
            <a:r>
              <a:rPr lang="en-US" sz="2800" dirty="0"/>
              <a:t>)</a:t>
            </a:r>
          </a:p>
        </p:txBody>
      </p:sp>
      <p:pic>
        <p:nvPicPr>
          <p:cNvPr id="6" name="Picture 5">
            <a:extLst>
              <a:ext uri="{FF2B5EF4-FFF2-40B4-BE49-F238E27FC236}">
                <a16:creationId xmlns:a16="http://schemas.microsoft.com/office/drawing/2014/main" id="{658BCE3C-DE6B-430A-9CE7-1F7682CF4A7B}"/>
              </a:ext>
            </a:extLst>
          </p:cNvPr>
          <p:cNvPicPr>
            <a:picLocks noChangeAspect="1"/>
          </p:cNvPicPr>
          <p:nvPr/>
        </p:nvPicPr>
        <p:blipFill>
          <a:blip r:embed="rId4"/>
          <a:stretch>
            <a:fillRect/>
          </a:stretch>
        </p:blipFill>
        <p:spPr>
          <a:xfrm>
            <a:off x="3487104" y="3711672"/>
            <a:ext cx="3860800" cy="2626870"/>
          </a:xfrm>
          <a:prstGeom prst="rect">
            <a:avLst/>
          </a:prstGeom>
        </p:spPr>
      </p:pic>
      <p:pic>
        <p:nvPicPr>
          <p:cNvPr id="7" name="Picture 6">
            <a:extLst>
              <a:ext uri="{FF2B5EF4-FFF2-40B4-BE49-F238E27FC236}">
                <a16:creationId xmlns:a16="http://schemas.microsoft.com/office/drawing/2014/main" id="{3257B7EB-685D-4677-9E71-361BDDB1BDCD}"/>
              </a:ext>
            </a:extLst>
          </p:cNvPr>
          <p:cNvPicPr>
            <a:picLocks noChangeAspect="1"/>
          </p:cNvPicPr>
          <p:nvPr/>
        </p:nvPicPr>
        <p:blipFill>
          <a:blip r:embed="rId5"/>
          <a:stretch>
            <a:fillRect/>
          </a:stretch>
        </p:blipFill>
        <p:spPr>
          <a:xfrm>
            <a:off x="7347904" y="3711672"/>
            <a:ext cx="4140774" cy="2605279"/>
          </a:xfrm>
          <a:prstGeom prst="rect">
            <a:avLst/>
          </a:prstGeom>
        </p:spPr>
      </p:pic>
      <p:sp>
        <p:nvSpPr>
          <p:cNvPr id="8" name="TextBox 7">
            <a:extLst>
              <a:ext uri="{FF2B5EF4-FFF2-40B4-BE49-F238E27FC236}">
                <a16:creationId xmlns:a16="http://schemas.microsoft.com/office/drawing/2014/main" id="{9ACF9D26-3D67-4AEE-A153-DB4427A7EE51}"/>
              </a:ext>
            </a:extLst>
          </p:cNvPr>
          <p:cNvSpPr txBox="1"/>
          <p:nvPr/>
        </p:nvSpPr>
        <p:spPr>
          <a:xfrm>
            <a:off x="425905" y="4740048"/>
            <a:ext cx="2631440" cy="954107"/>
          </a:xfrm>
          <a:prstGeom prst="rect">
            <a:avLst/>
          </a:prstGeom>
          <a:noFill/>
        </p:spPr>
        <p:txBody>
          <a:bodyPr wrap="square" rtlCol="0">
            <a:spAutoFit/>
          </a:bodyPr>
          <a:lstStyle/>
          <a:p>
            <a:pPr algn="r"/>
            <a:r>
              <a:rPr lang="en-US" sz="2800" dirty="0"/>
              <a:t>Different tissues (</a:t>
            </a:r>
            <a:r>
              <a:rPr lang="en-US" sz="2800" i="1" dirty="0"/>
              <a:t>H. sapiens</a:t>
            </a:r>
            <a:r>
              <a:rPr lang="en-US" sz="2800" dirty="0"/>
              <a:t>)</a:t>
            </a:r>
          </a:p>
        </p:txBody>
      </p:sp>
      <p:sp>
        <p:nvSpPr>
          <p:cNvPr id="9" name="TextBox 8">
            <a:extLst>
              <a:ext uri="{FF2B5EF4-FFF2-40B4-BE49-F238E27FC236}">
                <a16:creationId xmlns:a16="http://schemas.microsoft.com/office/drawing/2014/main" id="{931B9B14-BEC9-4F8C-BF30-9E08B6076AD4}"/>
              </a:ext>
            </a:extLst>
          </p:cNvPr>
          <p:cNvSpPr txBox="1"/>
          <p:nvPr/>
        </p:nvSpPr>
        <p:spPr>
          <a:xfrm>
            <a:off x="9829075" y="6372439"/>
            <a:ext cx="3068320" cy="369332"/>
          </a:xfrm>
          <a:prstGeom prst="rect">
            <a:avLst/>
          </a:prstGeom>
          <a:noFill/>
        </p:spPr>
        <p:txBody>
          <a:bodyPr wrap="square" rtlCol="0">
            <a:spAutoFit/>
          </a:bodyPr>
          <a:lstStyle/>
          <a:p>
            <a:r>
              <a:rPr lang="en-US" dirty="0" err="1"/>
              <a:t>Xue</a:t>
            </a:r>
            <a:r>
              <a:rPr lang="en-US" dirty="0"/>
              <a:t> and </a:t>
            </a:r>
            <a:r>
              <a:rPr lang="en-US" dirty="0" err="1"/>
              <a:t>Barna</a:t>
            </a:r>
            <a:r>
              <a:rPr lang="en-US" dirty="0"/>
              <a:t> 2012</a:t>
            </a:r>
          </a:p>
        </p:txBody>
      </p:sp>
    </p:spTree>
    <p:extLst>
      <p:ext uri="{BB962C8B-B14F-4D97-AF65-F5344CB8AC3E}">
        <p14:creationId xmlns:p14="http://schemas.microsoft.com/office/powerpoint/2010/main" val="183626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6469-94FF-4010-9D4C-BB7BC3DCB535}"/>
              </a:ext>
            </a:extLst>
          </p:cNvPr>
          <p:cNvSpPr>
            <a:spLocks noGrp="1"/>
          </p:cNvSpPr>
          <p:nvPr>
            <p:ph type="title"/>
          </p:nvPr>
        </p:nvSpPr>
        <p:spPr>
          <a:xfrm>
            <a:off x="208926" y="162029"/>
            <a:ext cx="10772775" cy="1658198"/>
          </a:xfrm>
        </p:spPr>
        <p:txBody>
          <a:bodyPr/>
          <a:lstStyle/>
          <a:p>
            <a:r>
              <a:rPr lang="en-US" dirty="0"/>
              <a:t>Specialized Ribosomes</a:t>
            </a:r>
          </a:p>
        </p:txBody>
      </p:sp>
      <p:pic>
        <p:nvPicPr>
          <p:cNvPr id="22" name="Picture 21">
            <a:extLst>
              <a:ext uri="{FF2B5EF4-FFF2-40B4-BE49-F238E27FC236}">
                <a16:creationId xmlns:a16="http://schemas.microsoft.com/office/drawing/2014/main" id="{B584A124-C498-46A2-809E-11096C1BED78}"/>
              </a:ext>
            </a:extLst>
          </p:cNvPr>
          <p:cNvPicPr>
            <a:picLocks noChangeAspect="1"/>
          </p:cNvPicPr>
          <p:nvPr/>
        </p:nvPicPr>
        <p:blipFill rotWithShape="1">
          <a:blip r:embed="rId3"/>
          <a:srcRect t="1064" b="22242"/>
          <a:stretch/>
        </p:blipFill>
        <p:spPr>
          <a:xfrm>
            <a:off x="2608270" y="1529404"/>
            <a:ext cx="7493503" cy="3741349"/>
          </a:xfrm>
          <a:prstGeom prst="rect">
            <a:avLst/>
          </a:prstGeom>
        </p:spPr>
      </p:pic>
      <p:sp>
        <p:nvSpPr>
          <p:cNvPr id="23" name="TextBox 22">
            <a:extLst>
              <a:ext uri="{FF2B5EF4-FFF2-40B4-BE49-F238E27FC236}">
                <a16:creationId xmlns:a16="http://schemas.microsoft.com/office/drawing/2014/main" id="{DDCCF6C3-BDC2-4E24-BA5B-8179C1309328}"/>
              </a:ext>
            </a:extLst>
          </p:cNvPr>
          <p:cNvSpPr txBox="1"/>
          <p:nvPr/>
        </p:nvSpPr>
        <p:spPr>
          <a:xfrm>
            <a:off x="8466448" y="6419754"/>
            <a:ext cx="3521035" cy="369332"/>
          </a:xfrm>
          <a:prstGeom prst="rect">
            <a:avLst/>
          </a:prstGeom>
          <a:noFill/>
        </p:spPr>
        <p:txBody>
          <a:bodyPr wrap="square" rtlCol="0">
            <a:spAutoFit/>
          </a:bodyPr>
          <a:lstStyle/>
          <a:p>
            <a:r>
              <a:rPr lang="en-US" dirty="0" err="1"/>
              <a:t>Byrgazov</a:t>
            </a:r>
            <a:r>
              <a:rPr lang="en-US" dirty="0"/>
              <a:t> et al. 2013</a:t>
            </a:r>
          </a:p>
        </p:txBody>
      </p:sp>
      <p:sp>
        <p:nvSpPr>
          <p:cNvPr id="3" name="Rectangle 2">
            <a:extLst>
              <a:ext uri="{FF2B5EF4-FFF2-40B4-BE49-F238E27FC236}">
                <a16:creationId xmlns:a16="http://schemas.microsoft.com/office/drawing/2014/main" id="{64322E9E-E7B0-4F90-B98A-6EDD4AD25216}"/>
              </a:ext>
            </a:extLst>
          </p:cNvPr>
          <p:cNvSpPr/>
          <p:nvPr/>
        </p:nvSpPr>
        <p:spPr>
          <a:xfrm>
            <a:off x="2657257" y="3573021"/>
            <a:ext cx="2388113" cy="12960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65A51-6504-47B2-908B-F285FED70118}"/>
              </a:ext>
            </a:extLst>
          </p:cNvPr>
          <p:cNvSpPr/>
          <p:nvPr/>
        </p:nvSpPr>
        <p:spPr>
          <a:xfrm>
            <a:off x="2657257" y="1587247"/>
            <a:ext cx="354903" cy="12960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8C9B5C-9B60-48A5-A325-EA4119B25DBC}"/>
              </a:ext>
            </a:extLst>
          </p:cNvPr>
          <p:cNvSpPr/>
          <p:nvPr/>
        </p:nvSpPr>
        <p:spPr>
          <a:xfrm>
            <a:off x="9225662" y="1521637"/>
            <a:ext cx="867028" cy="37413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60D417-D1DB-4265-9E07-8679436F121F}"/>
              </a:ext>
            </a:extLst>
          </p:cNvPr>
          <p:cNvSpPr/>
          <p:nvPr/>
        </p:nvSpPr>
        <p:spPr>
          <a:xfrm>
            <a:off x="6810915" y="2310992"/>
            <a:ext cx="306495" cy="504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4D587C-F289-4DC7-9854-FA6EEC264584}"/>
              </a:ext>
            </a:extLst>
          </p:cNvPr>
          <p:cNvSpPr/>
          <p:nvPr/>
        </p:nvSpPr>
        <p:spPr>
          <a:xfrm>
            <a:off x="7478486" y="3990653"/>
            <a:ext cx="298095" cy="4058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E88B2D-34E4-40D4-863A-6DC288599513}"/>
              </a:ext>
            </a:extLst>
          </p:cNvPr>
          <p:cNvSpPr/>
          <p:nvPr/>
        </p:nvSpPr>
        <p:spPr>
          <a:xfrm>
            <a:off x="4971889" y="4761813"/>
            <a:ext cx="2194893" cy="566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79D356C-5B3F-49D3-AD1F-089CAD9977EC}"/>
              </a:ext>
            </a:extLst>
          </p:cNvPr>
          <p:cNvSpPr/>
          <p:nvPr/>
        </p:nvSpPr>
        <p:spPr>
          <a:xfrm>
            <a:off x="2796497" y="1554783"/>
            <a:ext cx="6429165" cy="7631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3B30848-C7D7-4BCC-8BAA-5ACB40507D84}"/>
              </a:ext>
            </a:extLst>
          </p:cNvPr>
          <p:cNvSpPr/>
          <p:nvPr/>
        </p:nvSpPr>
        <p:spPr>
          <a:xfrm>
            <a:off x="6755438" y="2281216"/>
            <a:ext cx="2723829" cy="630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70A8180-B92C-452F-8545-11F084D7113C}"/>
              </a:ext>
            </a:extLst>
          </p:cNvPr>
          <p:cNvSpPr/>
          <p:nvPr/>
        </p:nvSpPr>
        <p:spPr>
          <a:xfrm>
            <a:off x="7166782" y="4009016"/>
            <a:ext cx="2723829" cy="7014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49308F4-A260-412B-9BCA-079D9402C2B8}"/>
              </a:ext>
            </a:extLst>
          </p:cNvPr>
          <p:cNvSpPr/>
          <p:nvPr/>
        </p:nvSpPr>
        <p:spPr>
          <a:xfrm>
            <a:off x="2689230" y="2349088"/>
            <a:ext cx="2723829" cy="630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7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P spid="27" grpId="0" animBg="1"/>
      <p:bldP spid="28" grpId="0" animBg="1"/>
      <p:bldP spid="29" grpId="0" animBg="1"/>
      <p:bldP spid="4" grpId="0" animBg="1"/>
      <p:bldP spid="4" grpId="1" animBg="1"/>
      <p:bldP spid="12" grpId="0" animBg="1"/>
      <p:bldP spid="12" grpId="1" animBg="1"/>
      <p:bldP spid="13" grpId="0"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300" y="1483868"/>
            <a:ext cx="4719320" cy="4719320"/>
          </a:xfrm>
          <a:prstGeom prst="rect">
            <a:avLst/>
          </a:prstGeom>
        </p:spPr>
      </p:pic>
      <p:sp>
        <p:nvSpPr>
          <p:cNvPr id="5" name="TextBox 4"/>
          <p:cNvSpPr txBox="1"/>
          <p:nvPr/>
        </p:nvSpPr>
        <p:spPr>
          <a:xfrm>
            <a:off x="2895600" y="2361805"/>
            <a:ext cx="662361" cy="338554"/>
          </a:xfrm>
          <a:prstGeom prst="rect">
            <a:avLst/>
          </a:prstGeom>
          <a:noFill/>
        </p:spPr>
        <p:txBody>
          <a:bodyPr wrap="none" rtlCol="0">
            <a:spAutoFit/>
          </a:bodyPr>
          <a:lstStyle/>
          <a:p>
            <a:r>
              <a:rPr lang="en-US" sz="1600" dirty="0">
                <a:latin typeface="Arial" charset="0"/>
                <a:ea typeface="Arial" charset="0"/>
                <a:cs typeface="Arial" charset="0"/>
              </a:rPr>
              <a:t>bS21</a:t>
            </a:r>
          </a:p>
        </p:txBody>
      </p:sp>
      <p:sp>
        <p:nvSpPr>
          <p:cNvPr id="6" name="TextBox 5"/>
          <p:cNvSpPr txBox="1"/>
          <p:nvPr/>
        </p:nvSpPr>
        <p:spPr>
          <a:xfrm>
            <a:off x="3992880" y="1314591"/>
            <a:ext cx="1676934" cy="338554"/>
          </a:xfrm>
          <a:prstGeom prst="rect">
            <a:avLst/>
          </a:prstGeom>
          <a:noFill/>
        </p:spPr>
        <p:txBody>
          <a:bodyPr wrap="none" rtlCol="0">
            <a:spAutoFit/>
          </a:bodyPr>
          <a:lstStyle/>
          <a:p>
            <a:r>
              <a:rPr lang="en-US" sz="1600">
                <a:latin typeface="Arial" charset="0"/>
                <a:ea typeface="Arial" charset="0"/>
                <a:cs typeface="Arial" charset="0"/>
              </a:rPr>
              <a:t>P-site tRNA ASL</a:t>
            </a:r>
          </a:p>
        </p:txBody>
      </p:sp>
      <p:sp>
        <p:nvSpPr>
          <p:cNvPr id="7" name="TextBox 6"/>
          <p:cNvSpPr txBox="1"/>
          <p:nvPr/>
        </p:nvSpPr>
        <p:spPr>
          <a:xfrm>
            <a:off x="4551681" y="2253488"/>
            <a:ext cx="787395" cy="338554"/>
          </a:xfrm>
          <a:prstGeom prst="rect">
            <a:avLst/>
          </a:prstGeom>
          <a:noFill/>
        </p:spPr>
        <p:txBody>
          <a:bodyPr wrap="none" rtlCol="0">
            <a:spAutoFit/>
          </a:bodyPr>
          <a:lstStyle/>
          <a:p>
            <a:r>
              <a:rPr lang="en-US" sz="1600">
                <a:latin typeface="Arial" charset="0"/>
                <a:ea typeface="Arial" charset="0"/>
                <a:cs typeface="Arial" charset="0"/>
              </a:rPr>
              <a:t>mRNA</a:t>
            </a:r>
          </a:p>
        </p:txBody>
      </p:sp>
      <p:cxnSp>
        <p:nvCxnSpPr>
          <p:cNvPr id="9" name="Straight Connector 8"/>
          <p:cNvCxnSpPr/>
          <p:nvPr/>
        </p:nvCxnSpPr>
        <p:spPr>
          <a:xfrm>
            <a:off x="3557962" y="2700359"/>
            <a:ext cx="993719" cy="7384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43572" y="2580980"/>
            <a:ext cx="1113389" cy="11558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52509" y="1653145"/>
            <a:ext cx="640946" cy="769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2CAB237-EFEA-E643-B125-54F1F694AE90}"/>
              </a:ext>
            </a:extLst>
          </p:cNvPr>
          <p:cNvSpPr txBox="1"/>
          <p:nvPr/>
        </p:nvSpPr>
        <p:spPr>
          <a:xfrm>
            <a:off x="8758240" y="6358467"/>
            <a:ext cx="1624419" cy="369332"/>
          </a:xfrm>
          <a:prstGeom prst="rect">
            <a:avLst/>
          </a:prstGeom>
          <a:noFill/>
        </p:spPr>
        <p:txBody>
          <a:bodyPr wrap="none" rtlCol="0">
            <a:spAutoFit/>
          </a:bodyPr>
          <a:lstStyle/>
          <a:p>
            <a:r>
              <a:rPr lang="en-US" dirty="0"/>
              <a:t>Steven Gregory</a:t>
            </a:r>
          </a:p>
        </p:txBody>
      </p:sp>
      <p:sp>
        <p:nvSpPr>
          <p:cNvPr id="12" name="Title 1">
            <a:extLst>
              <a:ext uri="{FF2B5EF4-FFF2-40B4-BE49-F238E27FC236}">
                <a16:creationId xmlns:a16="http://schemas.microsoft.com/office/drawing/2014/main" id="{41313626-4DFF-4A65-8C54-E48BF9B9B510}"/>
              </a:ext>
            </a:extLst>
          </p:cNvPr>
          <p:cNvSpPr txBox="1">
            <a:spLocks/>
          </p:cNvSpPr>
          <p:nvPr/>
        </p:nvSpPr>
        <p:spPr>
          <a:xfrm>
            <a:off x="657224" y="499533"/>
            <a:ext cx="10772775" cy="165819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a:lstStyle>
          <a:p>
            <a:r>
              <a:rPr lang="en-US"/>
              <a:t>Ribosomal Protein bS21</a:t>
            </a:r>
            <a:endParaRPr lang="en-US" dirty="0"/>
          </a:p>
        </p:txBody>
      </p:sp>
    </p:spTree>
    <p:extLst>
      <p:ext uri="{BB962C8B-B14F-4D97-AF65-F5344CB8AC3E}">
        <p14:creationId xmlns:p14="http://schemas.microsoft.com/office/powerpoint/2010/main" val="149512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5009-DF26-4182-850A-43C26FD76392}"/>
              </a:ext>
            </a:extLst>
          </p:cNvPr>
          <p:cNvSpPr>
            <a:spLocks noGrp="1"/>
          </p:cNvSpPr>
          <p:nvPr>
            <p:ph type="title"/>
          </p:nvPr>
        </p:nvSpPr>
        <p:spPr>
          <a:xfrm>
            <a:off x="369841" y="201270"/>
            <a:ext cx="10772775" cy="1658198"/>
          </a:xfrm>
        </p:spPr>
        <p:txBody>
          <a:bodyPr>
            <a:normAutofit/>
          </a:bodyPr>
          <a:lstStyle/>
          <a:p>
            <a:r>
              <a:rPr lang="en-US" sz="4800" dirty="0"/>
              <a:t>Do ribosomes with different bS21 proteins translate different mRNAs?</a:t>
            </a:r>
          </a:p>
        </p:txBody>
      </p:sp>
      <p:grpSp>
        <p:nvGrpSpPr>
          <p:cNvPr id="4" name="Group 3">
            <a:extLst>
              <a:ext uri="{FF2B5EF4-FFF2-40B4-BE49-F238E27FC236}">
                <a16:creationId xmlns:a16="http://schemas.microsoft.com/office/drawing/2014/main" id="{E29169D8-48BE-4F08-9DB6-24092E8AF7D4}"/>
              </a:ext>
            </a:extLst>
          </p:cNvPr>
          <p:cNvGrpSpPr/>
          <p:nvPr/>
        </p:nvGrpSpPr>
        <p:grpSpPr>
          <a:xfrm>
            <a:off x="8411606" y="1683433"/>
            <a:ext cx="1409693" cy="723294"/>
            <a:chOff x="7100126" y="5205557"/>
            <a:chExt cx="1409693" cy="723294"/>
          </a:xfrm>
        </p:grpSpPr>
        <p:cxnSp>
          <p:nvCxnSpPr>
            <p:cNvPr id="5" name="Straight Connector 4">
              <a:extLst>
                <a:ext uri="{FF2B5EF4-FFF2-40B4-BE49-F238E27FC236}">
                  <a16:creationId xmlns:a16="http://schemas.microsoft.com/office/drawing/2014/main" id="{3050DDFF-7CE3-4BC8-84EE-F96D947E147D}"/>
                </a:ext>
              </a:extLst>
            </p:cNvPr>
            <p:cNvCxnSpPr/>
            <p:nvPr/>
          </p:nvCxnSpPr>
          <p:spPr>
            <a:xfrm>
              <a:off x="7275874" y="5810864"/>
              <a:ext cx="123394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0D210F74-22E1-4FA0-9A30-F46E16AFEFD6}"/>
                </a:ext>
              </a:extLst>
            </p:cNvPr>
            <p:cNvSpPr/>
            <p:nvPr/>
          </p:nvSpPr>
          <p:spPr>
            <a:xfrm>
              <a:off x="7622191" y="5574889"/>
              <a:ext cx="585017" cy="235974"/>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8EC0EED-3FCE-40A3-A62D-1663C807D192}"/>
                </a:ext>
              </a:extLst>
            </p:cNvPr>
            <p:cNvSpPr txBox="1"/>
            <p:nvPr/>
          </p:nvSpPr>
          <p:spPr>
            <a:xfrm>
              <a:off x="7547098" y="5205557"/>
              <a:ext cx="723275" cy="338554"/>
            </a:xfrm>
            <a:prstGeom prst="rect">
              <a:avLst/>
            </a:prstGeom>
            <a:noFill/>
          </p:spPr>
          <p:txBody>
            <a:bodyPr wrap="none" rtlCol="0">
              <a:spAutoFit/>
            </a:bodyPr>
            <a:lstStyle/>
            <a:p>
              <a:r>
                <a:rPr lang="en-US" sz="1600" b="1" i="1" dirty="0">
                  <a:latin typeface="Century Gothic" charset="0"/>
                  <a:ea typeface="Century Gothic" charset="0"/>
                  <a:cs typeface="Century Gothic" charset="0"/>
                </a:rPr>
                <a:t>rpsU3</a:t>
              </a:r>
            </a:p>
          </p:txBody>
        </p:sp>
        <p:cxnSp>
          <p:nvCxnSpPr>
            <p:cNvPr id="8" name="Straight Connector 7">
              <a:extLst>
                <a:ext uri="{FF2B5EF4-FFF2-40B4-BE49-F238E27FC236}">
                  <a16:creationId xmlns:a16="http://schemas.microsoft.com/office/drawing/2014/main" id="{706987F0-D3C8-4FC9-B23B-09C38913D6C3}"/>
                </a:ext>
              </a:extLst>
            </p:cNvPr>
            <p:cNvCxnSpPr/>
            <p:nvPr/>
          </p:nvCxnSpPr>
          <p:spPr>
            <a:xfrm flipH="1">
              <a:off x="7100126" y="5633884"/>
              <a:ext cx="132735" cy="29496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5B74A3C-4A6E-4804-A762-920BCF56AACD}"/>
                </a:ext>
              </a:extLst>
            </p:cNvPr>
            <p:cNvCxnSpPr/>
            <p:nvPr/>
          </p:nvCxnSpPr>
          <p:spPr>
            <a:xfrm flipH="1">
              <a:off x="7218112" y="5633883"/>
              <a:ext cx="132735" cy="29496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90A03814-6D2C-49E0-B052-E07FC5C05FD9}"/>
              </a:ext>
            </a:extLst>
          </p:cNvPr>
          <p:cNvGrpSpPr/>
          <p:nvPr/>
        </p:nvGrpSpPr>
        <p:grpSpPr>
          <a:xfrm>
            <a:off x="3980939" y="1683433"/>
            <a:ext cx="4468761" cy="633523"/>
            <a:chOff x="2669459" y="5484957"/>
            <a:chExt cx="4468761" cy="633523"/>
          </a:xfrm>
        </p:grpSpPr>
        <p:sp>
          <p:nvSpPr>
            <p:cNvPr id="11" name="TextBox 10">
              <a:extLst>
                <a:ext uri="{FF2B5EF4-FFF2-40B4-BE49-F238E27FC236}">
                  <a16:creationId xmlns:a16="http://schemas.microsoft.com/office/drawing/2014/main" id="{C7195CEE-0271-4972-AD0D-9FDC8235FCEC}"/>
                </a:ext>
              </a:extLst>
            </p:cNvPr>
            <p:cNvSpPr txBox="1"/>
            <p:nvPr/>
          </p:nvSpPr>
          <p:spPr>
            <a:xfrm>
              <a:off x="2824084" y="5484957"/>
              <a:ext cx="723275" cy="338554"/>
            </a:xfrm>
            <a:prstGeom prst="rect">
              <a:avLst/>
            </a:prstGeom>
            <a:noFill/>
          </p:spPr>
          <p:txBody>
            <a:bodyPr wrap="none" rtlCol="0">
              <a:spAutoFit/>
            </a:bodyPr>
            <a:lstStyle/>
            <a:p>
              <a:r>
                <a:rPr lang="en-US" sz="1600" b="1" i="1" dirty="0">
                  <a:latin typeface="Century Gothic" charset="0"/>
                  <a:ea typeface="Century Gothic" charset="0"/>
                  <a:cs typeface="Century Gothic" charset="0"/>
                </a:rPr>
                <a:t>rpsU2</a:t>
              </a:r>
            </a:p>
          </p:txBody>
        </p:sp>
        <p:sp>
          <p:nvSpPr>
            <p:cNvPr id="12" name="Rectangle 11">
              <a:extLst>
                <a:ext uri="{FF2B5EF4-FFF2-40B4-BE49-F238E27FC236}">
                  <a16:creationId xmlns:a16="http://schemas.microsoft.com/office/drawing/2014/main" id="{85F51C7A-AE9E-4970-A97D-8A0BCA6A0C26}"/>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62FF35D-35D2-4A15-8F8C-79974BD1BDDE}"/>
                </a:ext>
              </a:extLst>
            </p:cNvPr>
            <p:cNvCxnSpPr/>
            <p:nvPr/>
          </p:nvCxnSpPr>
          <p:spPr>
            <a:xfrm>
              <a:off x="2669459" y="6090264"/>
              <a:ext cx="4468761"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7D93C546-8DB0-4237-8DBE-6F4E2EC4482D}"/>
                </a:ext>
              </a:extLst>
            </p:cNvPr>
            <p:cNvSpPr/>
            <p:nvPr/>
          </p:nvSpPr>
          <p:spPr>
            <a:xfrm>
              <a:off x="2874590" y="5854290"/>
              <a:ext cx="585017" cy="235974"/>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539813-90F5-4D68-A6A2-72AF2F87FA0E}"/>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3653AD1-93C3-4F04-914F-0568C2920644}"/>
                </a:ext>
              </a:extLst>
            </p:cNvPr>
            <p:cNvSpPr txBox="1"/>
            <p:nvPr/>
          </p:nvSpPr>
          <p:spPr>
            <a:xfrm>
              <a:off x="4560636" y="5779926"/>
              <a:ext cx="769763" cy="338554"/>
            </a:xfrm>
            <a:prstGeom prst="rect">
              <a:avLst/>
            </a:prstGeom>
            <a:noFill/>
          </p:spPr>
          <p:txBody>
            <a:bodyPr wrap="none" rtlCol="0">
              <a:spAutoFit/>
            </a:bodyPr>
            <a:lstStyle/>
            <a:p>
              <a:r>
                <a:rPr lang="en-US" sz="1600" i="1" dirty="0" err="1">
                  <a:latin typeface="Century Gothic" charset="0"/>
                  <a:ea typeface="Century Gothic" charset="0"/>
                  <a:cs typeface="Century Gothic" charset="0"/>
                </a:rPr>
                <a:t>dnaG</a:t>
              </a:r>
              <a:endParaRPr lang="en-US" sz="1600" i="1" dirty="0">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12038486-C64E-4983-8722-8B0276543892}"/>
                </a:ext>
              </a:extLst>
            </p:cNvPr>
            <p:cNvSpPr txBox="1"/>
            <p:nvPr/>
          </p:nvSpPr>
          <p:spPr>
            <a:xfrm>
              <a:off x="5844491" y="5779926"/>
              <a:ext cx="673582" cy="338554"/>
            </a:xfrm>
            <a:prstGeom prst="rect">
              <a:avLst/>
            </a:prstGeom>
            <a:noFill/>
          </p:spPr>
          <p:txBody>
            <a:bodyPr wrap="none" rtlCol="0">
              <a:spAutoFit/>
            </a:bodyPr>
            <a:lstStyle/>
            <a:p>
              <a:r>
                <a:rPr lang="en-US" sz="1600" i="1" dirty="0" err="1">
                  <a:latin typeface="Century Gothic" charset="0"/>
                  <a:ea typeface="Century Gothic" charset="0"/>
                  <a:cs typeface="Century Gothic" charset="0"/>
                </a:rPr>
                <a:t>rpoD</a:t>
              </a:r>
              <a:endParaRPr lang="en-US" sz="1600" i="1" dirty="0">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7C45FC6A-57B2-411C-B995-67F7085CE315}"/>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7DF6D79-F6B4-4B7E-8978-45F08E715D06}"/>
                </a:ext>
              </a:extLst>
            </p:cNvPr>
            <p:cNvSpPr txBox="1"/>
            <p:nvPr/>
          </p:nvSpPr>
          <p:spPr>
            <a:xfrm>
              <a:off x="3609726" y="5779926"/>
              <a:ext cx="689612" cy="338554"/>
            </a:xfrm>
            <a:prstGeom prst="rect">
              <a:avLst/>
            </a:prstGeom>
            <a:noFill/>
          </p:spPr>
          <p:txBody>
            <a:bodyPr wrap="none" rtlCol="0">
              <a:spAutoFit/>
            </a:bodyPr>
            <a:lstStyle/>
            <a:p>
              <a:r>
                <a:rPr lang="en-US" sz="1600" i="1" dirty="0" err="1">
                  <a:latin typeface="Century Gothic" charset="0"/>
                  <a:ea typeface="Century Gothic" charset="0"/>
                  <a:cs typeface="Century Gothic" charset="0"/>
                </a:rPr>
                <a:t>yqeY</a:t>
              </a:r>
              <a:endParaRPr lang="en-US" sz="1600" i="1" dirty="0">
                <a:latin typeface="Century Gothic" charset="0"/>
                <a:ea typeface="Century Gothic" charset="0"/>
                <a:cs typeface="Century Gothic" charset="0"/>
              </a:endParaRPr>
            </a:p>
          </p:txBody>
        </p:sp>
      </p:grpSp>
      <p:grpSp>
        <p:nvGrpSpPr>
          <p:cNvPr id="20" name="Group 19">
            <a:extLst>
              <a:ext uri="{FF2B5EF4-FFF2-40B4-BE49-F238E27FC236}">
                <a16:creationId xmlns:a16="http://schemas.microsoft.com/office/drawing/2014/main" id="{3FE851BA-8557-4415-BA37-178BD1010220}"/>
              </a:ext>
            </a:extLst>
          </p:cNvPr>
          <p:cNvGrpSpPr/>
          <p:nvPr/>
        </p:nvGrpSpPr>
        <p:grpSpPr>
          <a:xfrm>
            <a:off x="1400961" y="1683433"/>
            <a:ext cx="2654711" cy="708546"/>
            <a:chOff x="88488" y="5220305"/>
            <a:chExt cx="2654711" cy="708546"/>
          </a:xfrm>
        </p:grpSpPr>
        <p:sp>
          <p:nvSpPr>
            <p:cNvPr id="21" name="Rectangle 20">
              <a:extLst>
                <a:ext uri="{FF2B5EF4-FFF2-40B4-BE49-F238E27FC236}">
                  <a16:creationId xmlns:a16="http://schemas.microsoft.com/office/drawing/2014/main" id="{7F6575DC-33FA-4F12-9A11-237CFBD1F753}"/>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9B0F3AD-7A89-44C1-8482-F2A797629141}"/>
                </a:ext>
              </a:extLst>
            </p:cNvPr>
            <p:cNvCxnSpPr/>
            <p:nvPr/>
          </p:nvCxnSpPr>
          <p:spPr>
            <a:xfrm>
              <a:off x="88488" y="5810864"/>
              <a:ext cx="243348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824469CE-D663-4711-B3EA-0B37B5CC49ED}"/>
                </a:ext>
              </a:extLst>
            </p:cNvPr>
            <p:cNvSpPr/>
            <p:nvPr/>
          </p:nvSpPr>
          <p:spPr>
            <a:xfrm>
              <a:off x="1597743" y="5574890"/>
              <a:ext cx="585017" cy="23597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D1BE8AD-2135-481A-86AA-0624ABFC147A}"/>
                </a:ext>
              </a:extLst>
            </p:cNvPr>
            <p:cNvSpPr txBox="1"/>
            <p:nvPr/>
          </p:nvSpPr>
          <p:spPr>
            <a:xfrm>
              <a:off x="1548736" y="5220305"/>
              <a:ext cx="723275" cy="338554"/>
            </a:xfrm>
            <a:prstGeom prst="rect">
              <a:avLst/>
            </a:prstGeom>
            <a:noFill/>
          </p:spPr>
          <p:txBody>
            <a:bodyPr wrap="none" rtlCol="0">
              <a:spAutoFit/>
            </a:bodyPr>
            <a:lstStyle/>
            <a:p>
              <a:r>
                <a:rPr lang="en-US" sz="1600" b="1" i="1" dirty="0">
                  <a:latin typeface="Century Gothic" charset="0"/>
                  <a:ea typeface="Century Gothic" charset="0"/>
                  <a:cs typeface="Century Gothic" charset="0"/>
                </a:rPr>
                <a:t>rpsU1</a:t>
              </a:r>
            </a:p>
          </p:txBody>
        </p:sp>
        <p:sp>
          <p:nvSpPr>
            <p:cNvPr id="25" name="TextBox 24">
              <a:extLst>
                <a:ext uri="{FF2B5EF4-FFF2-40B4-BE49-F238E27FC236}">
                  <a16:creationId xmlns:a16="http://schemas.microsoft.com/office/drawing/2014/main" id="{A704C714-2770-4204-B70B-D97EA14363C8}"/>
                </a:ext>
              </a:extLst>
            </p:cNvPr>
            <p:cNvSpPr txBox="1"/>
            <p:nvPr/>
          </p:nvSpPr>
          <p:spPr>
            <a:xfrm>
              <a:off x="685110" y="5508210"/>
              <a:ext cx="704039" cy="338554"/>
            </a:xfrm>
            <a:prstGeom prst="rect">
              <a:avLst/>
            </a:prstGeom>
            <a:noFill/>
          </p:spPr>
          <p:txBody>
            <a:bodyPr wrap="none" rtlCol="0">
              <a:spAutoFit/>
            </a:bodyPr>
            <a:lstStyle/>
            <a:p>
              <a:r>
                <a:rPr lang="en-US" sz="1600" i="1" dirty="0" err="1">
                  <a:latin typeface="Century Gothic" charset="0"/>
                  <a:ea typeface="Century Gothic" charset="0"/>
                  <a:cs typeface="Century Gothic" charset="0"/>
                </a:rPr>
                <a:t>cspC</a:t>
              </a:r>
              <a:endParaRPr lang="en-US" sz="1600" i="1" dirty="0">
                <a:latin typeface="Century Gothic" charset="0"/>
                <a:ea typeface="Century Gothic" charset="0"/>
                <a:cs typeface="Century Gothic" charset="0"/>
              </a:endParaRPr>
            </a:p>
          </p:txBody>
        </p:sp>
        <p:cxnSp>
          <p:nvCxnSpPr>
            <p:cNvPr id="26" name="Straight Connector 25">
              <a:extLst>
                <a:ext uri="{FF2B5EF4-FFF2-40B4-BE49-F238E27FC236}">
                  <a16:creationId xmlns:a16="http://schemas.microsoft.com/office/drawing/2014/main" id="{F4B7647E-F404-4FF6-AAA0-604BC3FA1EF1}"/>
                </a:ext>
              </a:extLst>
            </p:cNvPr>
            <p:cNvCxnSpPr/>
            <p:nvPr/>
          </p:nvCxnSpPr>
          <p:spPr>
            <a:xfrm flipH="1">
              <a:off x="2492478" y="5633884"/>
              <a:ext cx="132735" cy="29496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6672AC4-0978-4371-9BD6-42064E50F9D2}"/>
                </a:ext>
              </a:extLst>
            </p:cNvPr>
            <p:cNvCxnSpPr/>
            <p:nvPr/>
          </p:nvCxnSpPr>
          <p:spPr>
            <a:xfrm flipH="1">
              <a:off x="2610464" y="5633883"/>
              <a:ext cx="132735" cy="29496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8B0D2D92-6458-426F-8B4C-0A2A222D746B}"/>
              </a:ext>
            </a:extLst>
          </p:cNvPr>
          <p:cNvGrpSpPr/>
          <p:nvPr/>
        </p:nvGrpSpPr>
        <p:grpSpPr>
          <a:xfrm>
            <a:off x="1873230" y="2928198"/>
            <a:ext cx="3632185" cy="3349966"/>
            <a:chOff x="921080" y="1972069"/>
            <a:chExt cx="3632185" cy="3349966"/>
          </a:xfrm>
        </p:grpSpPr>
        <p:grpSp>
          <p:nvGrpSpPr>
            <p:cNvPr id="30" name="Group 29">
              <a:extLst>
                <a:ext uri="{FF2B5EF4-FFF2-40B4-BE49-F238E27FC236}">
                  <a16:creationId xmlns:a16="http://schemas.microsoft.com/office/drawing/2014/main" id="{84A8590B-8491-4DD2-B0A9-FAB00603CCBC}"/>
                </a:ext>
              </a:extLst>
            </p:cNvPr>
            <p:cNvGrpSpPr/>
            <p:nvPr/>
          </p:nvGrpSpPr>
          <p:grpSpPr>
            <a:xfrm>
              <a:off x="921080" y="1972069"/>
              <a:ext cx="3632185" cy="3349966"/>
              <a:chOff x="921080" y="1972069"/>
              <a:chExt cx="3632185" cy="3349966"/>
            </a:xfrm>
          </p:grpSpPr>
          <p:sp>
            <p:nvSpPr>
              <p:cNvPr id="32" name="Oval 31">
                <a:extLst>
                  <a:ext uri="{FF2B5EF4-FFF2-40B4-BE49-F238E27FC236}">
                    <a16:creationId xmlns:a16="http://schemas.microsoft.com/office/drawing/2014/main" id="{9E913CAF-C2E8-4D58-BC4F-89182476F28A}"/>
                  </a:ext>
                </a:extLst>
              </p:cNvPr>
              <p:cNvSpPr/>
              <p:nvPr/>
            </p:nvSpPr>
            <p:spPr>
              <a:xfrm>
                <a:off x="1457065" y="3931357"/>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8F43A24-A553-4408-8BF2-8E705057DFDB}"/>
                  </a:ext>
                </a:extLst>
              </p:cNvPr>
              <p:cNvGrpSpPr/>
              <p:nvPr/>
            </p:nvGrpSpPr>
            <p:grpSpPr>
              <a:xfrm>
                <a:off x="2118411" y="4004888"/>
                <a:ext cx="389067" cy="166531"/>
                <a:chOff x="1588834" y="3090438"/>
                <a:chExt cx="389067" cy="166531"/>
              </a:xfrm>
            </p:grpSpPr>
            <p:sp>
              <p:nvSpPr>
                <p:cNvPr id="63" name="Oval 62">
                  <a:extLst>
                    <a:ext uri="{FF2B5EF4-FFF2-40B4-BE49-F238E27FC236}">
                      <a16:creationId xmlns:a16="http://schemas.microsoft.com/office/drawing/2014/main" id="{50C40EC0-D91C-4B5C-97E2-737FC30C2144}"/>
                    </a:ext>
                  </a:extLst>
                </p:cNvPr>
                <p:cNvSpPr/>
                <p:nvPr/>
              </p:nvSpPr>
              <p:spPr>
                <a:xfrm>
                  <a:off x="1588834" y="31186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C304AD9-728F-400B-9555-F7DC5E97C0A1}"/>
                    </a:ext>
                  </a:extLst>
                </p:cNvPr>
                <p:cNvSpPr/>
                <p:nvPr/>
              </p:nvSpPr>
              <p:spPr>
                <a:xfrm>
                  <a:off x="1648993"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D5FDE67-C710-4781-860F-6AFD333E5111}"/>
                    </a:ext>
                  </a:extLst>
                </p:cNvPr>
                <p:cNvSpPr/>
                <p:nvPr/>
              </p:nvSpPr>
              <p:spPr>
                <a:xfrm>
                  <a:off x="1718522" y="3090438"/>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8FB88B6-A33B-4C18-A0B5-C959E5BF4FA1}"/>
                    </a:ext>
                  </a:extLst>
                </p:cNvPr>
                <p:cNvSpPr/>
                <p:nvPr/>
              </p:nvSpPr>
              <p:spPr>
                <a:xfrm>
                  <a:off x="1779591"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FD0F2A16-A3CC-4828-9CA5-426F42F9B3E4}"/>
                    </a:ext>
                  </a:extLst>
                </p:cNvPr>
                <p:cNvSpPr/>
                <p:nvPr/>
              </p:nvSpPr>
              <p:spPr>
                <a:xfrm>
                  <a:off x="1835626" y="3127655"/>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8FECF0F-52B0-4DCC-B5B1-B8C8B4CB9484}"/>
                    </a:ext>
                  </a:extLst>
                </p:cNvPr>
                <p:cNvSpPr/>
                <p:nvPr/>
              </p:nvSpPr>
              <p:spPr>
                <a:xfrm>
                  <a:off x="1888924" y="31732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Freeform 157">
                <a:extLst>
                  <a:ext uri="{FF2B5EF4-FFF2-40B4-BE49-F238E27FC236}">
                    <a16:creationId xmlns:a16="http://schemas.microsoft.com/office/drawing/2014/main" id="{1DB6EA17-307D-4EC4-A078-517C768387E8}"/>
                  </a:ext>
                </a:extLst>
              </p:cNvPr>
              <p:cNvSpPr/>
              <p:nvPr/>
            </p:nvSpPr>
            <p:spPr>
              <a:xfrm>
                <a:off x="1064142" y="4277834"/>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0A85D57-3BD1-4BB1-ABAA-14AA28784776}"/>
                  </a:ext>
                </a:extLst>
              </p:cNvPr>
              <p:cNvSpPr/>
              <p:nvPr/>
            </p:nvSpPr>
            <p:spPr>
              <a:xfrm>
                <a:off x="1532845" y="4255827"/>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A7F13C7-802A-4DCD-BE55-A4A8378EFFF0}"/>
                  </a:ext>
                </a:extLst>
              </p:cNvPr>
              <p:cNvSpPr/>
              <p:nvPr/>
            </p:nvSpPr>
            <p:spPr>
              <a:xfrm rot="21097913">
                <a:off x="1593318" y="4280773"/>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160">
                <a:extLst>
                  <a:ext uri="{FF2B5EF4-FFF2-40B4-BE49-F238E27FC236}">
                    <a16:creationId xmlns:a16="http://schemas.microsoft.com/office/drawing/2014/main" id="{3934C9F0-A669-4C7F-AB90-8F8CA7BCAF44}"/>
                  </a:ext>
                </a:extLst>
              </p:cNvPr>
              <p:cNvSpPr/>
              <p:nvPr/>
            </p:nvSpPr>
            <p:spPr>
              <a:xfrm>
                <a:off x="2006798" y="4695658"/>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1EC59BA-CB71-4E6C-B47B-F0EE007021AE}"/>
                  </a:ext>
                </a:extLst>
              </p:cNvPr>
              <p:cNvSpPr/>
              <p:nvPr/>
            </p:nvSpPr>
            <p:spPr>
              <a:xfrm>
                <a:off x="2253973" y="3258552"/>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1DA51DC4-9CE4-47BE-B625-638DC5EBE698}"/>
                  </a:ext>
                </a:extLst>
              </p:cNvPr>
              <p:cNvGrpSpPr/>
              <p:nvPr/>
            </p:nvGrpSpPr>
            <p:grpSpPr>
              <a:xfrm>
                <a:off x="2915319" y="3332083"/>
                <a:ext cx="389067" cy="166531"/>
                <a:chOff x="1588834" y="3090438"/>
                <a:chExt cx="389067" cy="166531"/>
              </a:xfrm>
            </p:grpSpPr>
            <p:sp>
              <p:nvSpPr>
                <p:cNvPr id="57" name="Oval 56">
                  <a:extLst>
                    <a:ext uri="{FF2B5EF4-FFF2-40B4-BE49-F238E27FC236}">
                      <a16:creationId xmlns:a16="http://schemas.microsoft.com/office/drawing/2014/main" id="{3D7FB393-C2EB-43F0-AD84-10B98C9A0BF2}"/>
                    </a:ext>
                  </a:extLst>
                </p:cNvPr>
                <p:cNvSpPr/>
                <p:nvPr/>
              </p:nvSpPr>
              <p:spPr>
                <a:xfrm>
                  <a:off x="1588834" y="31186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BB2EFC6-DC60-4752-B4A2-E0D8ECF5A19A}"/>
                    </a:ext>
                  </a:extLst>
                </p:cNvPr>
                <p:cNvSpPr/>
                <p:nvPr/>
              </p:nvSpPr>
              <p:spPr>
                <a:xfrm>
                  <a:off x="1648993"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A6E7875-2F65-4C1C-949F-9190F6335F41}"/>
                    </a:ext>
                  </a:extLst>
                </p:cNvPr>
                <p:cNvSpPr/>
                <p:nvPr/>
              </p:nvSpPr>
              <p:spPr>
                <a:xfrm>
                  <a:off x="1718522" y="3090438"/>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DEC5F6C-2170-430A-844E-BE3D859DE32A}"/>
                    </a:ext>
                  </a:extLst>
                </p:cNvPr>
                <p:cNvSpPr/>
                <p:nvPr/>
              </p:nvSpPr>
              <p:spPr>
                <a:xfrm>
                  <a:off x="1779591"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3C1F23F1-9F95-4527-AB3F-536747990A83}"/>
                    </a:ext>
                  </a:extLst>
                </p:cNvPr>
                <p:cNvSpPr/>
                <p:nvPr/>
              </p:nvSpPr>
              <p:spPr>
                <a:xfrm>
                  <a:off x="1835626" y="3127655"/>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1C3D89F-8596-4385-B035-A026CD7A8ABB}"/>
                    </a:ext>
                  </a:extLst>
                </p:cNvPr>
                <p:cNvSpPr/>
                <p:nvPr/>
              </p:nvSpPr>
              <p:spPr>
                <a:xfrm>
                  <a:off x="1888924" y="31732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Freeform 170">
                <a:extLst>
                  <a:ext uri="{FF2B5EF4-FFF2-40B4-BE49-F238E27FC236}">
                    <a16:creationId xmlns:a16="http://schemas.microsoft.com/office/drawing/2014/main" id="{B78BD896-17BB-434E-AFCC-0943A192AF8B}"/>
                  </a:ext>
                </a:extLst>
              </p:cNvPr>
              <p:cNvSpPr/>
              <p:nvPr/>
            </p:nvSpPr>
            <p:spPr>
              <a:xfrm>
                <a:off x="1861050" y="3605029"/>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2599604-F0A3-4A17-AFED-7817C61EC306}"/>
                  </a:ext>
                </a:extLst>
              </p:cNvPr>
              <p:cNvSpPr/>
              <p:nvPr/>
            </p:nvSpPr>
            <p:spPr>
              <a:xfrm>
                <a:off x="2329753" y="3583022"/>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B6ECA33-6BE9-4E7D-BB0F-8EA62E1351DA}"/>
                  </a:ext>
                </a:extLst>
              </p:cNvPr>
              <p:cNvSpPr/>
              <p:nvPr/>
            </p:nvSpPr>
            <p:spPr>
              <a:xfrm rot="21097913">
                <a:off x="2390226" y="3607968"/>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58CF5C1-04C6-43FC-9CF9-8792549E7525}"/>
                  </a:ext>
                </a:extLst>
              </p:cNvPr>
              <p:cNvSpPr/>
              <p:nvPr/>
            </p:nvSpPr>
            <p:spPr>
              <a:xfrm>
                <a:off x="1384712" y="2508668"/>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F96032C-ED0E-4E36-B9E5-FB60AD269979}"/>
                  </a:ext>
                </a:extLst>
              </p:cNvPr>
              <p:cNvGrpSpPr/>
              <p:nvPr/>
            </p:nvGrpSpPr>
            <p:grpSpPr>
              <a:xfrm>
                <a:off x="2046058" y="2582199"/>
                <a:ext cx="389067" cy="166531"/>
                <a:chOff x="1588834" y="3090438"/>
                <a:chExt cx="389067" cy="166531"/>
              </a:xfrm>
            </p:grpSpPr>
            <p:sp>
              <p:nvSpPr>
                <p:cNvPr id="51" name="Oval 50">
                  <a:extLst>
                    <a:ext uri="{FF2B5EF4-FFF2-40B4-BE49-F238E27FC236}">
                      <a16:creationId xmlns:a16="http://schemas.microsoft.com/office/drawing/2014/main" id="{56CFF747-6927-4114-97B5-9C322E0964BA}"/>
                    </a:ext>
                  </a:extLst>
                </p:cNvPr>
                <p:cNvSpPr/>
                <p:nvPr/>
              </p:nvSpPr>
              <p:spPr>
                <a:xfrm>
                  <a:off x="1588834" y="31186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6057F23-66CC-4A27-AEF9-729FAFEEB0D0}"/>
                    </a:ext>
                  </a:extLst>
                </p:cNvPr>
                <p:cNvSpPr/>
                <p:nvPr/>
              </p:nvSpPr>
              <p:spPr>
                <a:xfrm>
                  <a:off x="1648993"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36641EC-F4D1-49F1-9B40-8A2CB60A60C2}"/>
                    </a:ext>
                  </a:extLst>
                </p:cNvPr>
                <p:cNvSpPr/>
                <p:nvPr/>
              </p:nvSpPr>
              <p:spPr>
                <a:xfrm>
                  <a:off x="1718522" y="3090438"/>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12D6D7D-5E7F-4BF6-B0BE-870857AE33B8}"/>
                    </a:ext>
                  </a:extLst>
                </p:cNvPr>
                <p:cNvSpPr/>
                <p:nvPr/>
              </p:nvSpPr>
              <p:spPr>
                <a:xfrm>
                  <a:off x="1779591"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73006B0-64A5-4601-A130-90432CBCD824}"/>
                    </a:ext>
                  </a:extLst>
                </p:cNvPr>
                <p:cNvSpPr/>
                <p:nvPr/>
              </p:nvSpPr>
              <p:spPr>
                <a:xfrm>
                  <a:off x="1835626" y="3127655"/>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6E15EEE-D58F-42E7-91C9-E83AEA589F6D}"/>
                    </a:ext>
                  </a:extLst>
                </p:cNvPr>
                <p:cNvSpPr/>
                <p:nvPr/>
              </p:nvSpPr>
              <p:spPr>
                <a:xfrm>
                  <a:off x="1888924" y="31732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Freeform 192">
                <a:extLst>
                  <a:ext uri="{FF2B5EF4-FFF2-40B4-BE49-F238E27FC236}">
                    <a16:creationId xmlns:a16="http://schemas.microsoft.com/office/drawing/2014/main" id="{04F29770-4D68-4540-9AC2-B283E0486498}"/>
                  </a:ext>
                </a:extLst>
              </p:cNvPr>
              <p:cNvSpPr/>
              <p:nvPr/>
            </p:nvSpPr>
            <p:spPr>
              <a:xfrm>
                <a:off x="991789" y="2855145"/>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BF9F8A3-D879-4D1F-BD70-F7AC16095B5E}"/>
                  </a:ext>
                </a:extLst>
              </p:cNvPr>
              <p:cNvSpPr/>
              <p:nvPr/>
            </p:nvSpPr>
            <p:spPr>
              <a:xfrm>
                <a:off x="1460492" y="2833138"/>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BEDEEA8-115A-4C39-A392-A7C155704770}"/>
                  </a:ext>
                </a:extLst>
              </p:cNvPr>
              <p:cNvSpPr/>
              <p:nvPr/>
            </p:nvSpPr>
            <p:spPr>
              <a:xfrm rot="21097913">
                <a:off x="1520965" y="2858084"/>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229">
                <a:extLst>
                  <a:ext uri="{FF2B5EF4-FFF2-40B4-BE49-F238E27FC236}">
                    <a16:creationId xmlns:a16="http://schemas.microsoft.com/office/drawing/2014/main" id="{C8327786-F1F7-4C46-AD13-F732222C47D6}"/>
                  </a:ext>
                </a:extLst>
              </p:cNvPr>
              <p:cNvSpPr/>
              <p:nvPr/>
            </p:nvSpPr>
            <p:spPr>
              <a:xfrm>
                <a:off x="1687226" y="4955004"/>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82479CA5-3E38-43C7-BADC-4AAEF1CFF1FC}"/>
                  </a:ext>
                </a:extLst>
              </p:cNvPr>
              <p:cNvSpPr txBox="1"/>
              <p:nvPr/>
            </p:nvSpPr>
            <p:spPr>
              <a:xfrm>
                <a:off x="1749145" y="2008806"/>
                <a:ext cx="2071401" cy="369332"/>
              </a:xfrm>
              <a:prstGeom prst="rect">
                <a:avLst/>
              </a:prstGeom>
              <a:noFill/>
            </p:spPr>
            <p:txBody>
              <a:bodyPr wrap="none" rtlCol="0">
                <a:spAutoFit/>
              </a:bodyPr>
              <a:lstStyle/>
              <a:p>
                <a:r>
                  <a:rPr lang="en-US" dirty="0">
                    <a:latin typeface="Century Gothic" charset="0"/>
                    <a:ea typeface="Century Gothic" charset="0"/>
                    <a:cs typeface="Century Gothic" charset="0"/>
                  </a:rPr>
                  <a:t>Standard growth</a:t>
                </a:r>
              </a:p>
            </p:txBody>
          </p:sp>
          <p:sp>
            <p:nvSpPr>
              <p:cNvPr id="50" name="Rectangle 49">
                <a:extLst>
                  <a:ext uri="{FF2B5EF4-FFF2-40B4-BE49-F238E27FC236}">
                    <a16:creationId xmlns:a16="http://schemas.microsoft.com/office/drawing/2014/main" id="{4AD7E855-A1BD-46DB-BF11-3CE42D2B57C2}"/>
                  </a:ext>
                </a:extLst>
              </p:cNvPr>
              <p:cNvSpPr/>
              <p:nvPr/>
            </p:nvSpPr>
            <p:spPr>
              <a:xfrm>
                <a:off x="921080" y="1972069"/>
                <a:ext cx="3632185" cy="3349966"/>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1" name="Straight Connector 30">
              <a:extLst>
                <a:ext uri="{FF2B5EF4-FFF2-40B4-BE49-F238E27FC236}">
                  <a16:creationId xmlns:a16="http://schemas.microsoft.com/office/drawing/2014/main" id="{079809CC-8D4C-4146-8BFA-75EA22807A03}"/>
                </a:ext>
              </a:extLst>
            </p:cNvPr>
            <p:cNvCxnSpPr/>
            <p:nvPr/>
          </p:nvCxnSpPr>
          <p:spPr>
            <a:xfrm>
              <a:off x="921080" y="2407820"/>
              <a:ext cx="3632185" cy="0"/>
            </a:xfrm>
            <a:prstGeom prst="line">
              <a:avLst/>
            </a:prstGeom>
            <a:effectLst/>
          </p:spPr>
          <p:style>
            <a:lnRef idx="2">
              <a:schemeClr val="dk1"/>
            </a:lnRef>
            <a:fillRef idx="0">
              <a:schemeClr val="dk1"/>
            </a:fillRef>
            <a:effectRef idx="1">
              <a:schemeClr val="dk1"/>
            </a:effectRef>
            <a:fontRef idx="minor">
              <a:schemeClr val="tx1"/>
            </a:fontRef>
          </p:style>
        </p:cxnSp>
      </p:grpSp>
      <p:grpSp>
        <p:nvGrpSpPr>
          <p:cNvPr id="69" name="Group 68">
            <a:extLst>
              <a:ext uri="{FF2B5EF4-FFF2-40B4-BE49-F238E27FC236}">
                <a16:creationId xmlns:a16="http://schemas.microsoft.com/office/drawing/2014/main" id="{C9AC1592-EA2F-4909-B2F4-A7309854FA15}"/>
              </a:ext>
            </a:extLst>
          </p:cNvPr>
          <p:cNvGrpSpPr/>
          <p:nvPr/>
        </p:nvGrpSpPr>
        <p:grpSpPr>
          <a:xfrm>
            <a:off x="5505415" y="2930175"/>
            <a:ext cx="3632186" cy="3349966"/>
            <a:chOff x="4553264" y="1972069"/>
            <a:chExt cx="3632186" cy="3349966"/>
          </a:xfrm>
        </p:grpSpPr>
        <p:grpSp>
          <p:nvGrpSpPr>
            <p:cNvPr id="70" name="Group 69">
              <a:extLst>
                <a:ext uri="{FF2B5EF4-FFF2-40B4-BE49-F238E27FC236}">
                  <a16:creationId xmlns:a16="http://schemas.microsoft.com/office/drawing/2014/main" id="{98AD671B-EDA3-4147-913C-83B507D3E1AE}"/>
                </a:ext>
              </a:extLst>
            </p:cNvPr>
            <p:cNvGrpSpPr/>
            <p:nvPr/>
          </p:nvGrpSpPr>
          <p:grpSpPr>
            <a:xfrm>
              <a:off x="4553265" y="1972069"/>
              <a:ext cx="3632185" cy="3349966"/>
              <a:chOff x="4553265" y="1972069"/>
              <a:chExt cx="3632185" cy="3349966"/>
            </a:xfrm>
          </p:grpSpPr>
          <p:sp>
            <p:nvSpPr>
              <p:cNvPr id="72" name="TextBox 71">
                <a:extLst>
                  <a:ext uri="{FF2B5EF4-FFF2-40B4-BE49-F238E27FC236}">
                    <a16:creationId xmlns:a16="http://schemas.microsoft.com/office/drawing/2014/main" id="{906B7E84-39C8-4AA7-832F-976399F673B5}"/>
                  </a:ext>
                </a:extLst>
              </p:cNvPr>
              <p:cNvSpPr txBox="1"/>
              <p:nvPr/>
            </p:nvSpPr>
            <p:spPr>
              <a:xfrm>
                <a:off x="5263168" y="2009586"/>
                <a:ext cx="1951175" cy="369332"/>
              </a:xfrm>
              <a:prstGeom prst="rect">
                <a:avLst/>
              </a:prstGeom>
              <a:noFill/>
            </p:spPr>
            <p:txBody>
              <a:bodyPr wrap="none" rtlCol="0">
                <a:spAutoFit/>
              </a:bodyPr>
              <a:lstStyle/>
              <a:p>
                <a:r>
                  <a:rPr lang="en-US" dirty="0" err="1">
                    <a:latin typeface="Century Gothic" charset="0"/>
                    <a:ea typeface="Century Gothic" charset="0"/>
                    <a:cs typeface="Century Gothic" charset="0"/>
                  </a:rPr>
                  <a:t>MglA</a:t>
                </a:r>
                <a:r>
                  <a:rPr lang="en-US" dirty="0">
                    <a:latin typeface="Century Gothic" charset="0"/>
                    <a:ea typeface="Century Gothic" charset="0"/>
                    <a:cs typeface="Century Gothic" charset="0"/>
                  </a:rPr>
                  <a:t>-activated</a:t>
                </a:r>
              </a:p>
            </p:txBody>
          </p:sp>
          <p:sp>
            <p:nvSpPr>
              <p:cNvPr id="73" name="Oval 72">
                <a:extLst>
                  <a:ext uri="{FF2B5EF4-FFF2-40B4-BE49-F238E27FC236}">
                    <a16:creationId xmlns:a16="http://schemas.microsoft.com/office/drawing/2014/main" id="{F99BC630-57FB-40C0-9578-8AD4B44FBE49}"/>
                  </a:ext>
                </a:extLst>
              </p:cNvPr>
              <p:cNvSpPr/>
              <p:nvPr/>
            </p:nvSpPr>
            <p:spPr>
              <a:xfrm>
                <a:off x="5984487" y="3324373"/>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773498-888C-429D-9D64-14B4F5CA74F6}"/>
                  </a:ext>
                </a:extLst>
              </p:cNvPr>
              <p:cNvGrpSpPr/>
              <p:nvPr/>
            </p:nvGrpSpPr>
            <p:grpSpPr>
              <a:xfrm>
                <a:off x="6645833" y="3397904"/>
                <a:ext cx="389067" cy="166531"/>
                <a:chOff x="1588834" y="3090438"/>
                <a:chExt cx="389067" cy="166531"/>
              </a:xfrm>
              <a:solidFill>
                <a:srgbClr val="FF0000"/>
              </a:solidFill>
            </p:grpSpPr>
            <p:sp>
              <p:nvSpPr>
                <p:cNvPr id="101" name="Oval 100">
                  <a:extLst>
                    <a:ext uri="{FF2B5EF4-FFF2-40B4-BE49-F238E27FC236}">
                      <a16:creationId xmlns:a16="http://schemas.microsoft.com/office/drawing/2014/main" id="{E48AA06F-AD2B-4D6E-837F-C6BE4A4F7463}"/>
                    </a:ext>
                  </a:extLst>
                </p:cNvPr>
                <p:cNvSpPr/>
                <p:nvPr/>
              </p:nvSpPr>
              <p:spPr>
                <a:xfrm>
                  <a:off x="1588834" y="3118633"/>
                  <a:ext cx="88977" cy="83736"/>
                </a:xfrm>
                <a:prstGeom prst="ellipse">
                  <a:avLst/>
                </a:prstGeom>
                <a:grpFill/>
                <a:ln>
                  <a:solidFill>
                    <a:srgbClr val="CD1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86CE4769-5DA8-4A37-A1A5-93A87771D45F}"/>
                    </a:ext>
                  </a:extLst>
                </p:cNvPr>
                <p:cNvSpPr/>
                <p:nvPr/>
              </p:nvSpPr>
              <p:spPr>
                <a:xfrm>
                  <a:off x="1648993" y="3099802"/>
                  <a:ext cx="88977" cy="83736"/>
                </a:xfrm>
                <a:prstGeom prst="ellipse">
                  <a:avLst/>
                </a:prstGeom>
                <a:grpFill/>
                <a:ln>
                  <a:solidFill>
                    <a:srgbClr val="CD1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792CE1E9-F97E-4CE8-A35C-D28848B819A4}"/>
                    </a:ext>
                  </a:extLst>
                </p:cNvPr>
                <p:cNvSpPr/>
                <p:nvPr/>
              </p:nvSpPr>
              <p:spPr>
                <a:xfrm>
                  <a:off x="1718522" y="3090438"/>
                  <a:ext cx="88977" cy="83736"/>
                </a:xfrm>
                <a:prstGeom prst="ellipse">
                  <a:avLst/>
                </a:prstGeom>
                <a:grpFill/>
                <a:ln>
                  <a:solidFill>
                    <a:srgbClr val="CD1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D1ED301C-886A-4DA4-BF2B-D2F1B8582B7E}"/>
                    </a:ext>
                  </a:extLst>
                </p:cNvPr>
                <p:cNvSpPr/>
                <p:nvPr/>
              </p:nvSpPr>
              <p:spPr>
                <a:xfrm>
                  <a:off x="1779591" y="3099802"/>
                  <a:ext cx="88977" cy="83736"/>
                </a:xfrm>
                <a:prstGeom prst="ellipse">
                  <a:avLst/>
                </a:prstGeom>
                <a:grpFill/>
                <a:ln>
                  <a:solidFill>
                    <a:srgbClr val="CD1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C4EABDF-2847-4511-9F4C-1149E64FAFEE}"/>
                    </a:ext>
                  </a:extLst>
                </p:cNvPr>
                <p:cNvSpPr/>
                <p:nvPr/>
              </p:nvSpPr>
              <p:spPr>
                <a:xfrm>
                  <a:off x="1835626" y="3127655"/>
                  <a:ext cx="88977" cy="83736"/>
                </a:xfrm>
                <a:prstGeom prst="ellipse">
                  <a:avLst/>
                </a:prstGeom>
                <a:grpFill/>
                <a:ln>
                  <a:solidFill>
                    <a:srgbClr val="CD1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4FB0900E-4FF8-477F-830B-1C6C626437FC}"/>
                    </a:ext>
                  </a:extLst>
                </p:cNvPr>
                <p:cNvSpPr/>
                <p:nvPr/>
              </p:nvSpPr>
              <p:spPr>
                <a:xfrm>
                  <a:off x="1888924" y="3173233"/>
                  <a:ext cx="88977" cy="83736"/>
                </a:xfrm>
                <a:prstGeom prst="ellipse">
                  <a:avLst/>
                </a:prstGeom>
                <a:grpFill/>
                <a:ln>
                  <a:solidFill>
                    <a:srgbClr val="CD1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Freeform 204">
                <a:extLst>
                  <a:ext uri="{FF2B5EF4-FFF2-40B4-BE49-F238E27FC236}">
                    <a16:creationId xmlns:a16="http://schemas.microsoft.com/office/drawing/2014/main" id="{1D9BE1F7-1355-4192-B248-92013BDA12DB}"/>
                  </a:ext>
                </a:extLst>
              </p:cNvPr>
              <p:cNvSpPr/>
              <p:nvPr/>
            </p:nvSpPr>
            <p:spPr>
              <a:xfrm>
                <a:off x="5591564" y="3670850"/>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F3633BC-C314-4A8E-BF0F-A997920723A2}"/>
                  </a:ext>
                </a:extLst>
              </p:cNvPr>
              <p:cNvSpPr/>
              <p:nvPr/>
            </p:nvSpPr>
            <p:spPr>
              <a:xfrm>
                <a:off x="6060267" y="3648843"/>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81E6116E-4C20-400F-A739-9700171DC3A4}"/>
                  </a:ext>
                </a:extLst>
              </p:cNvPr>
              <p:cNvSpPr/>
              <p:nvPr/>
            </p:nvSpPr>
            <p:spPr>
              <a:xfrm rot="21097913">
                <a:off x="6120740" y="3673789"/>
                <a:ext cx="311655" cy="128261"/>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12E05105-38E7-430D-B983-D36CF6F28A05}"/>
                  </a:ext>
                </a:extLst>
              </p:cNvPr>
              <p:cNvSpPr/>
              <p:nvPr/>
            </p:nvSpPr>
            <p:spPr>
              <a:xfrm>
                <a:off x="5115552" y="4000098"/>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55069D44-DE2E-4510-BCCB-FED98CED13D9}"/>
                  </a:ext>
                </a:extLst>
              </p:cNvPr>
              <p:cNvGrpSpPr/>
              <p:nvPr/>
            </p:nvGrpSpPr>
            <p:grpSpPr>
              <a:xfrm>
                <a:off x="5776898" y="4073629"/>
                <a:ext cx="389067" cy="166531"/>
                <a:chOff x="1588834" y="3090438"/>
                <a:chExt cx="389067" cy="166531"/>
              </a:xfrm>
              <a:solidFill>
                <a:schemeClr val="accent5">
                  <a:lumMod val="60000"/>
                  <a:lumOff val="40000"/>
                </a:schemeClr>
              </a:solidFill>
            </p:grpSpPr>
            <p:sp>
              <p:nvSpPr>
                <p:cNvPr id="95" name="Oval 94">
                  <a:extLst>
                    <a:ext uri="{FF2B5EF4-FFF2-40B4-BE49-F238E27FC236}">
                      <a16:creationId xmlns:a16="http://schemas.microsoft.com/office/drawing/2014/main" id="{B5CE2ABA-0C14-4079-90A4-940A6607CCA4}"/>
                    </a:ext>
                  </a:extLst>
                </p:cNvPr>
                <p:cNvSpPr/>
                <p:nvPr/>
              </p:nvSpPr>
              <p:spPr>
                <a:xfrm>
                  <a:off x="1588834" y="3118633"/>
                  <a:ext cx="88977" cy="837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885E6D56-E61F-43A2-A061-D92F8396279E}"/>
                    </a:ext>
                  </a:extLst>
                </p:cNvPr>
                <p:cNvSpPr/>
                <p:nvPr/>
              </p:nvSpPr>
              <p:spPr>
                <a:xfrm>
                  <a:off x="1648993" y="3099802"/>
                  <a:ext cx="88977" cy="837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1BC21F0-607D-4B7F-98A2-CF9CC233DACB}"/>
                    </a:ext>
                  </a:extLst>
                </p:cNvPr>
                <p:cNvSpPr/>
                <p:nvPr/>
              </p:nvSpPr>
              <p:spPr>
                <a:xfrm>
                  <a:off x="1718522" y="3090438"/>
                  <a:ext cx="88977" cy="837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88F36782-A4D1-4246-B4ED-0B6279BCE4E6}"/>
                    </a:ext>
                  </a:extLst>
                </p:cNvPr>
                <p:cNvSpPr/>
                <p:nvPr/>
              </p:nvSpPr>
              <p:spPr>
                <a:xfrm>
                  <a:off x="1779591" y="3099802"/>
                  <a:ext cx="88977" cy="837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3AF9B1C7-A94E-4FF4-9676-CD3AE475377D}"/>
                    </a:ext>
                  </a:extLst>
                </p:cNvPr>
                <p:cNvSpPr/>
                <p:nvPr/>
              </p:nvSpPr>
              <p:spPr>
                <a:xfrm>
                  <a:off x="1835626" y="3127655"/>
                  <a:ext cx="88977" cy="837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B3128C55-4D0C-463C-9FF7-80046F1ACBD4}"/>
                    </a:ext>
                  </a:extLst>
                </p:cNvPr>
                <p:cNvSpPr/>
                <p:nvPr/>
              </p:nvSpPr>
              <p:spPr>
                <a:xfrm>
                  <a:off x="1888924" y="3173233"/>
                  <a:ext cx="88977" cy="837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Freeform 226">
                <a:extLst>
                  <a:ext uri="{FF2B5EF4-FFF2-40B4-BE49-F238E27FC236}">
                    <a16:creationId xmlns:a16="http://schemas.microsoft.com/office/drawing/2014/main" id="{E379991F-87EB-49E2-97E3-15E6C9A25E40}"/>
                  </a:ext>
                </a:extLst>
              </p:cNvPr>
              <p:cNvSpPr/>
              <p:nvPr/>
            </p:nvSpPr>
            <p:spPr>
              <a:xfrm>
                <a:off x="4722629" y="4346575"/>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5F6F62A5-1FE9-498F-B267-D6B791307F00}"/>
                  </a:ext>
                </a:extLst>
              </p:cNvPr>
              <p:cNvSpPr/>
              <p:nvPr/>
            </p:nvSpPr>
            <p:spPr>
              <a:xfrm>
                <a:off x="5191332" y="4324568"/>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7699760-B92A-4BA0-AFC3-5A1DB980BF9C}"/>
                  </a:ext>
                </a:extLst>
              </p:cNvPr>
              <p:cNvSpPr/>
              <p:nvPr/>
            </p:nvSpPr>
            <p:spPr>
              <a:xfrm rot="21097913">
                <a:off x="5251805" y="4349514"/>
                <a:ext cx="311655" cy="128261"/>
              </a:xfrm>
              <a:prstGeom prst="ellipse">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B400681-C4F9-4325-99E4-747617B1AA37}"/>
                  </a:ext>
                </a:extLst>
              </p:cNvPr>
              <p:cNvSpPr/>
              <p:nvPr/>
            </p:nvSpPr>
            <p:spPr>
              <a:xfrm>
                <a:off x="4553265" y="1972069"/>
                <a:ext cx="3632185" cy="3349966"/>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7382DC3-9F51-4199-A651-E1AA3F082691}"/>
                  </a:ext>
                </a:extLst>
              </p:cNvPr>
              <p:cNvSpPr/>
              <p:nvPr/>
            </p:nvSpPr>
            <p:spPr>
              <a:xfrm>
                <a:off x="5051902" y="2510638"/>
                <a:ext cx="855722" cy="501930"/>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EF018925-ED18-480F-A14B-8D7065BCBA8B}"/>
                  </a:ext>
                </a:extLst>
              </p:cNvPr>
              <p:cNvGrpSpPr/>
              <p:nvPr/>
            </p:nvGrpSpPr>
            <p:grpSpPr>
              <a:xfrm>
                <a:off x="5713248" y="2584169"/>
                <a:ext cx="389067" cy="166531"/>
                <a:chOff x="1588834" y="3090438"/>
                <a:chExt cx="389067" cy="166531"/>
              </a:xfrm>
            </p:grpSpPr>
            <p:sp>
              <p:nvSpPr>
                <p:cNvPr id="89" name="Oval 88">
                  <a:extLst>
                    <a:ext uri="{FF2B5EF4-FFF2-40B4-BE49-F238E27FC236}">
                      <a16:creationId xmlns:a16="http://schemas.microsoft.com/office/drawing/2014/main" id="{6BC9F04C-D5AE-4632-A91C-C1B396E3B9A6}"/>
                    </a:ext>
                  </a:extLst>
                </p:cNvPr>
                <p:cNvSpPr/>
                <p:nvPr/>
              </p:nvSpPr>
              <p:spPr>
                <a:xfrm>
                  <a:off x="1588834" y="31186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D97AFE78-D815-4357-BC2E-A7BED73031E7}"/>
                    </a:ext>
                  </a:extLst>
                </p:cNvPr>
                <p:cNvSpPr/>
                <p:nvPr/>
              </p:nvSpPr>
              <p:spPr>
                <a:xfrm>
                  <a:off x="1648993"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4D1E1A43-6FDF-4A8C-8580-8368B9C6A3DB}"/>
                    </a:ext>
                  </a:extLst>
                </p:cNvPr>
                <p:cNvSpPr/>
                <p:nvPr/>
              </p:nvSpPr>
              <p:spPr>
                <a:xfrm>
                  <a:off x="1718522" y="3090438"/>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C08C867-6D6E-4549-BCA3-93F22CC3486D}"/>
                    </a:ext>
                  </a:extLst>
                </p:cNvPr>
                <p:cNvSpPr/>
                <p:nvPr/>
              </p:nvSpPr>
              <p:spPr>
                <a:xfrm>
                  <a:off x="1779591" y="3099802"/>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A6A3388B-6551-484A-BDE1-DD8E04B82DD3}"/>
                    </a:ext>
                  </a:extLst>
                </p:cNvPr>
                <p:cNvSpPr/>
                <p:nvPr/>
              </p:nvSpPr>
              <p:spPr>
                <a:xfrm>
                  <a:off x="1835626" y="3127655"/>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15F66DBF-5A85-45FE-8888-8FB10A631D38}"/>
                    </a:ext>
                  </a:extLst>
                </p:cNvPr>
                <p:cNvSpPr/>
                <p:nvPr/>
              </p:nvSpPr>
              <p:spPr>
                <a:xfrm>
                  <a:off x="1888924" y="3173233"/>
                  <a:ext cx="88977" cy="83736"/>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6" name="Freeform 131">
                <a:extLst>
                  <a:ext uri="{FF2B5EF4-FFF2-40B4-BE49-F238E27FC236}">
                    <a16:creationId xmlns:a16="http://schemas.microsoft.com/office/drawing/2014/main" id="{D8B7E5BE-6EEB-4E44-8383-5DCB6FFA4B3D}"/>
                  </a:ext>
                </a:extLst>
              </p:cNvPr>
              <p:cNvSpPr/>
              <p:nvPr/>
            </p:nvSpPr>
            <p:spPr>
              <a:xfrm>
                <a:off x="4658979" y="2857115"/>
                <a:ext cx="2433484" cy="313834"/>
              </a:xfrm>
              <a:custGeom>
                <a:avLst/>
                <a:gdLst>
                  <a:gd name="connsiteX0" fmla="*/ 0 w 3200400"/>
                  <a:gd name="connsiteY0" fmla="*/ 237661 h 376138"/>
                  <a:gd name="connsiteX1" fmla="*/ 840658 w 3200400"/>
                  <a:gd name="connsiteY1" fmla="*/ 16435 h 376138"/>
                  <a:gd name="connsiteX2" fmla="*/ 1386348 w 3200400"/>
                  <a:gd name="connsiteY2" fmla="*/ 45932 h 376138"/>
                  <a:gd name="connsiteX3" fmla="*/ 1932039 w 3200400"/>
                  <a:gd name="connsiteY3" fmla="*/ 281906 h 376138"/>
                  <a:gd name="connsiteX4" fmla="*/ 2625213 w 3200400"/>
                  <a:gd name="connsiteY4" fmla="*/ 370396 h 376138"/>
                  <a:gd name="connsiteX5" fmla="*/ 3200400 w 3200400"/>
                  <a:gd name="connsiteY5" fmla="*/ 134422 h 3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76138">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w="190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0F896F6E-5096-4AAC-94EF-8D9CD5EC3968}"/>
                  </a:ext>
                </a:extLst>
              </p:cNvPr>
              <p:cNvSpPr/>
              <p:nvPr/>
            </p:nvSpPr>
            <p:spPr>
              <a:xfrm>
                <a:off x="5127682" y="2835108"/>
                <a:ext cx="703551" cy="282779"/>
              </a:xfrm>
              <a:prstGeom prst="ellipse">
                <a:avLst/>
              </a:prstGeom>
              <a:solidFill>
                <a:schemeClr val="accent3">
                  <a:lumMod val="20000"/>
                  <a:lumOff val="80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D75DF9E-8DFC-41C1-AE97-1DE16E29B9AA}"/>
                  </a:ext>
                </a:extLst>
              </p:cNvPr>
              <p:cNvSpPr/>
              <p:nvPr/>
            </p:nvSpPr>
            <p:spPr>
              <a:xfrm rot="21097913">
                <a:off x="5188155" y="2860054"/>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1" name="Straight Connector 70">
              <a:extLst>
                <a:ext uri="{FF2B5EF4-FFF2-40B4-BE49-F238E27FC236}">
                  <a16:creationId xmlns:a16="http://schemas.microsoft.com/office/drawing/2014/main" id="{3F5336A9-6739-4C53-A67E-4324CC5F011C}"/>
                </a:ext>
              </a:extLst>
            </p:cNvPr>
            <p:cNvCxnSpPr/>
            <p:nvPr/>
          </p:nvCxnSpPr>
          <p:spPr>
            <a:xfrm>
              <a:off x="4553264" y="2407820"/>
              <a:ext cx="3632185" cy="0"/>
            </a:xfrm>
            <a:prstGeom prst="line">
              <a:avLst/>
            </a:prstGeom>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5595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6A5E-F798-41B8-87D6-D579D6FCDE68}"/>
              </a:ext>
            </a:extLst>
          </p:cNvPr>
          <p:cNvSpPr>
            <a:spLocks noGrp="1"/>
          </p:cNvSpPr>
          <p:nvPr>
            <p:ph type="title"/>
          </p:nvPr>
        </p:nvSpPr>
        <p:spPr/>
        <p:txBody>
          <a:bodyPr>
            <a:normAutofit/>
          </a:bodyPr>
          <a:lstStyle/>
          <a:p>
            <a:r>
              <a:rPr lang="en-US" dirty="0"/>
              <a:t>Experimental Questions</a:t>
            </a:r>
          </a:p>
        </p:txBody>
      </p:sp>
      <p:sp>
        <p:nvSpPr>
          <p:cNvPr id="3" name="Content Placeholder 2">
            <a:extLst>
              <a:ext uri="{FF2B5EF4-FFF2-40B4-BE49-F238E27FC236}">
                <a16:creationId xmlns:a16="http://schemas.microsoft.com/office/drawing/2014/main" id="{353828A3-A486-492F-9DF8-9BFFD22666F5}"/>
              </a:ext>
            </a:extLst>
          </p:cNvPr>
          <p:cNvSpPr>
            <a:spLocks noGrp="1"/>
          </p:cNvSpPr>
          <p:nvPr>
            <p:ph idx="1"/>
          </p:nvPr>
        </p:nvSpPr>
        <p:spPr>
          <a:xfrm>
            <a:off x="4641336" y="2011680"/>
            <a:ext cx="6789044" cy="3766185"/>
          </a:xfrm>
        </p:spPr>
        <p:txBody>
          <a:bodyPr>
            <a:normAutofit/>
          </a:bodyPr>
          <a:lstStyle/>
          <a:p>
            <a:pPr>
              <a:buFont typeface="Arial" panose="020B0604020202020204" pitchFamily="34" charset="0"/>
              <a:buChar char="•"/>
            </a:pPr>
            <a:r>
              <a:rPr lang="en-US" sz="3600" dirty="0"/>
              <a:t>Are all three proteins encoded by the </a:t>
            </a:r>
            <a:r>
              <a:rPr lang="en-US" sz="3600" i="1" dirty="0" err="1"/>
              <a:t>rpsU</a:t>
            </a:r>
            <a:r>
              <a:rPr lang="en-US" sz="3600" dirty="0"/>
              <a:t> homologs incorporated into ribosomes?</a:t>
            </a:r>
          </a:p>
          <a:p>
            <a:pPr>
              <a:buFont typeface="Arial" panose="020B0604020202020204" pitchFamily="34" charset="0"/>
              <a:buChar char="•"/>
            </a:pPr>
            <a:r>
              <a:rPr lang="en-US" sz="3600" dirty="0"/>
              <a:t>Can we develop an approach to determine if ribosomes with different bS21 homologs translate different genes?</a:t>
            </a:r>
            <a:endParaRPr lang="en-US" dirty="0"/>
          </a:p>
        </p:txBody>
      </p:sp>
      <p:pic>
        <p:nvPicPr>
          <p:cNvPr id="7" name="Graphic 6" descr="Head with Gears">
            <a:extLst>
              <a:ext uri="{FF2B5EF4-FFF2-40B4-BE49-F238E27FC236}">
                <a16:creationId xmlns:a16="http://schemas.microsoft.com/office/drawing/2014/main" id="{F98E134A-486D-4D19-925A-E46FBB1A23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051" y="2104216"/>
            <a:ext cx="3383936" cy="3383936"/>
          </a:xfrm>
          <a:prstGeom prst="rect">
            <a:avLst/>
          </a:prstGeom>
        </p:spPr>
      </p:pic>
    </p:spTree>
    <p:extLst>
      <p:ext uri="{BB962C8B-B14F-4D97-AF65-F5344CB8AC3E}">
        <p14:creationId xmlns:p14="http://schemas.microsoft.com/office/powerpoint/2010/main" val="39792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A6F6-14C5-4EC4-80B3-6550E38D75B5}"/>
              </a:ext>
            </a:extLst>
          </p:cNvPr>
          <p:cNvSpPr>
            <a:spLocks noGrp="1"/>
          </p:cNvSpPr>
          <p:nvPr>
            <p:ph type="title"/>
          </p:nvPr>
        </p:nvSpPr>
        <p:spPr>
          <a:xfrm>
            <a:off x="1156211" y="37175"/>
            <a:ext cx="10772775" cy="1658198"/>
          </a:xfrm>
        </p:spPr>
        <p:txBody>
          <a:bodyPr/>
          <a:lstStyle/>
          <a:p>
            <a:r>
              <a:rPr lang="en-US" dirty="0"/>
              <a:t>Ribosome Purification</a:t>
            </a:r>
          </a:p>
        </p:txBody>
      </p:sp>
      <p:pic>
        <p:nvPicPr>
          <p:cNvPr id="6" name="Graphic 5" descr="Flask">
            <a:extLst>
              <a:ext uri="{FF2B5EF4-FFF2-40B4-BE49-F238E27FC236}">
                <a16:creationId xmlns:a16="http://schemas.microsoft.com/office/drawing/2014/main" id="{2D9D7466-C420-49A0-8151-9F97B6E1698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0725"/>
          <a:stretch/>
        </p:blipFill>
        <p:spPr>
          <a:xfrm>
            <a:off x="381817" y="1637440"/>
            <a:ext cx="1548788" cy="1072936"/>
          </a:xfrm>
          <a:prstGeom prst="rect">
            <a:avLst/>
          </a:prstGeom>
        </p:spPr>
      </p:pic>
      <p:sp>
        <p:nvSpPr>
          <p:cNvPr id="7" name="TextBox 6">
            <a:extLst>
              <a:ext uri="{FF2B5EF4-FFF2-40B4-BE49-F238E27FC236}">
                <a16:creationId xmlns:a16="http://schemas.microsoft.com/office/drawing/2014/main" id="{7C5BAFF0-EB3F-49C8-9AFA-443704E08764}"/>
              </a:ext>
            </a:extLst>
          </p:cNvPr>
          <p:cNvSpPr txBox="1"/>
          <p:nvPr/>
        </p:nvSpPr>
        <p:spPr>
          <a:xfrm>
            <a:off x="2862957" y="1850742"/>
            <a:ext cx="2060154" cy="646331"/>
          </a:xfrm>
          <a:prstGeom prst="rect">
            <a:avLst/>
          </a:prstGeom>
          <a:noFill/>
        </p:spPr>
        <p:txBody>
          <a:bodyPr wrap="square" rtlCol="0">
            <a:spAutoFit/>
          </a:bodyPr>
          <a:lstStyle/>
          <a:p>
            <a:r>
              <a:rPr lang="en-US" dirty="0"/>
              <a:t>Culture cells and create cell pellet</a:t>
            </a:r>
          </a:p>
        </p:txBody>
      </p:sp>
      <p:grpSp>
        <p:nvGrpSpPr>
          <p:cNvPr id="38" name="Group 37">
            <a:extLst>
              <a:ext uri="{FF2B5EF4-FFF2-40B4-BE49-F238E27FC236}">
                <a16:creationId xmlns:a16="http://schemas.microsoft.com/office/drawing/2014/main" id="{8E2D97D1-3EF3-493A-823A-94D1A8783E93}"/>
              </a:ext>
            </a:extLst>
          </p:cNvPr>
          <p:cNvGrpSpPr/>
          <p:nvPr/>
        </p:nvGrpSpPr>
        <p:grpSpPr>
          <a:xfrm>
            <a:off x="505349" y="5031690"/>
            <a:ext cx="4417762" cy="646331"/>
            <a:chOff x="505349" y="5031690"/>
            <a:chExt cx="4417762" cy="646331"/>
          </a:xfrm>
        </p:grpSpPr>
        <p:sp>
          <p:nvSpPr>
            <p:cNvPr id="8" name="Oval 7">
              <a:extLst>
                <a:ext uri="{FF2B5EF4-FFF2-40B4-BE49-F238E27FC236}">
                  <a16:creationId xmlns:a16="http://schemas.microsoft.com/office/drawing/2014/main" id="{7ADEC9CA-0F81-4EDC-B0EF-3D40B86DAA68}"/>
                </a:ext>
              </a:extLst>
            </p:cNvPr>
            <p:cNvSpPr/>
            <p:nvPr/>
          </p:nvSpPr>
          <p:spPr>
            <a:xfrm>
              <a:off x="505349" y="5095291"/>
              <a:ext cx="860743" cy="51913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CDB9F3-920B-4C4E-9336-468F8A589083}"/>
                </a:ext>
              </a:extLst>
            </p:cNvPr>
            <p:cNvSpPr txBox="1"/>
            <p:nvPr/>
          </p:nvSpPr>
          <p:spPr>
            <a:xfrm>
              <a:off x="2862957" y="5031690"/>
              <a:ext cx="2060154" cy="646331"/>
            </a:xfrm>
            <a:prstGeom prst="rect">
              <a:avLst/>
            </a:prstGeom>
            <a:noFill/>
          </p:spPr>
          <p:txBody>
            <a:bodyPr wrap="square" rtlCol="0">
              <a:spAutoFit/>
            </a:bodyPr>
            <a:lstStyle/>
            <a:p>
              <a:r>
                <a:rPr lang="en-US" dirty="0"/>
                <a:t>Lyse cells using French Press</a:t>
              </a:r>
            </a:p>
          </p:txBody>
        </p:sp>
        <p:sp>
          <p:nvSpPr>
            <p:cNvPr id="11" name="Oval 10">
              <a:extLst>
                <a:ext uri="{FF2B5EF4-FFF2-40B4-BE49-F238E27FC236}">
                  <a16:creationId xmlns:a16="http://schemas.microsoft.com/office/drawing/2014/main" id="{8A7D65F7-9743-4F64-A919-79A6146226C2}"/>
                </a:ext>
              </a:extLst>
            </p:cNvPr>
            <p:cNvSpPr/>
            <p:nvPr/>
          </p:nvSpPr>
          <p:spPr>
            <a:xfrm>
              <a:off x="1684153" y="5073259"/>
              <a:ext cx="860743" cy="519131"/>
            </a:xfrm>
            <a:prstGeom prst="ellipse">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87BA41BF-3AEE-43E4-BA14-0E3224103454}"/>
              </a:ext>
            </a:extLst>
          </p:cNvPr>
          <p:cNvGrpSpPr/>
          <p:nvPr/>
        </p:nvGrpSpPr>
        <p:grpSpPr>
          <a:xfrm>
            <a:off x="572951" y="3157142"/>
            <a:ext cx="4390809" cy="1153720"/>
            <a:chOff x="532302" y="2780372"/>
            <a:chExt cx="4390809" cy="1153720"/>
          </a:xfrm>
        </p:grpSpPr>
        <p:sp>
          <p:nvSpPr>
            <p:cNvPr id="12" name="TextBox 11">
              <a:extLst>
                <a:ext uri="{FF2B5EF4-FFF2-40B4-BE49-F238E27FC236}">
                  <a16:creationId xmlns:a16="http://schemas.microsoft.com/office/drawing/2014/main" id="{43B8BDF6-9CCD-416A-93D2-4AB054A5C808}"/>
                </a:ext>
              </a:extLst>
            </p:cNvPr>
            <p:cNvSpPr txBox="1"/>
            <p:nvPr/>
          </p:nvSpPr>
          <p:spPr>
            <a:xfrm>
              <a:off x="2862957" y="3172566"/>
              <a:ext cx="2060154" cy="369332"/>
            </a:xfrm>
            <a:prstGeom prst="rect">
              <a:avLst/>
            </a:prstGeom>
            <a:noFill/>
          </p:spPr>
          <p:txBody>
            <a:bodyPr wrap="square" rtlCol="0">
              <a:spAutoFit/>
            </a:bodyPr>
            <a:lstStyle/>
            <a:p>
              <a:r>
                <a:rPr lang="en-US" dirty="0"/>
                <a:t>Add </a:t>
              </a:r>
              <a:r>
                <a:rPr lang="en-US" dirty="0" err="1"/>
                <a:t>DNAse</a:t>
              </a:r>
              <a:endParaRPr lang="en-US" dirty="0"/>
            </a:p>
          </p:txBody>
        </p:sp>
        <p:pic>
          <p:nvPicPr>
            <p:cNvPr id="13" name="Graphic 12" descr="Scissors">
              <a:extLst>
                <a:ext uri="{FF2B5EF4-FFF2-40B4-BE49-F238E27FC236}">
                  <a16:creationId xmlns:a16="http://schemas.microsoft.com/office/drawing/2014/main" id="{6D73CF63-1AA6-4932-9236-BCF8A3ABD8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393188">
              <a:off x="1491112" y="3029567"/>
              <a:ext cx="648515" cy="648515"/>
            </a:xfrm>
            <a:prstGeom prst="rect">
              <a:avLst/>
            </a:prstGeom>
          </p:spPr>
        </p:pic>
        <p:pic>
          <p:nvPicPr>
            <p:cNvPr id="14" name="Picture 2" descr="Image result for dna clipart no background">
              <a:extLst>
                <a:ext uri="{FF2B5EF4-FFF2-40B4-BE49-F238E27FC236}">
                  <a16:creationId xmlns:a16="http://schemas.microsoft.com/office/drawing/2014/main" id="{70F5B5BE-9717-4A32-9B45-899FF7516BA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2302" y="2780372"/>
              <a:ext cx="1151851" cy="1153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B5B51837-8160-4B59-939A-28C6CDB51CEC}"/>
              </a:ext>
            </a:extLst>
          </p:cNvPr>
          <p:cNvGrpSpPr/>
          <p:nvPr/>
        </p:nvGrpSpPr>
        <p:grpSpPr>
          <a:xfrm>
            <a:off x="7412920" y="1401318"/>
            <a:ext cx="2591655" cy="1072936"/>
            <a:chOff x="7412920" y="1401318"/>
            <a:chExt cx="2591655" cy="1072936"/>
          </a:xfrm>
        </p:grpSpPr>
        <p:sp>
          <p:nvSpPr>
            <p:cNvPr id="16" name="TextBox 15">
              <a:extLst>
                <a:ext uri="{FF2B5EF4-FFF2-40B4-BE49-F238E27FC236}">
                  <a16:creationId xmlns:a16="http://schemas.microsoft.com/office/drawing/2014/main" id="{3426652E-F0C0-414B-AFB2-A480835F866E}"/>
                </a:ext>
              </a:extLst>
            </p:cNvPr>
            <p:cNvSpPr txBox="1"/>
            <p:nvPr/>
          </p:nvSpPr>
          <p:spPr>
            <a:xfrm>
              <a:off x="7944421" y="1650703"/>
              <a:ext cx="2060154" cy="369332"/>
            </a:xfrm>
            <a:prstGeom prst="rect">
              <a:avLst/>
            </a:prstGeom>
            <a:noFill/>
          </p:spPr>
          <p:txBody>
            <a:bodyPr wrap="square" rtlCol="0">
              <a:spAutoFit/>
            </a:bodyPr>
            <a:lstStyle/>
            <a:p>
              <a:r>
                <a:rPr lang="en-US" dirty="0"/>
                <a:t>Remove cell debris</a:t>
              </a:r>
            </a:p>
          </p:txBody>
        </p:sp>
        <p:grpSp>
          <p:nvGrpSpPr>
            <p:cNvPr id="18" name="Group 17">
              <a:extLst>
                <a:ext uri="{FF2B5EF4-FFF2-40B4-BE49-F238E27FC236}">
                  <a16:creationId xmlns:a16="http://schemas.microsoft.com/office/drawing/2014/main" id="{F5F42721-8615-4DD2-A19B-D7D8A56D96EF}"/>
                </a:ext>
              </a:extLst>
            </p:cNvPr>
            <p:cNvGrpSpPr/>
            <p:nvPr/>
          </p:nvGrpSpPr>
          <p:grpSpPr>
            <a:xfrm>
              <a:off x="7412920" y="1401318"/>
              <a:ext cx="198305" cy="1072936"/>
              <a:chOff x="6819441" y="1761125"/>
              <a:chExt cx="198305" cy="1072936"/>
            </a:xfrm>
          </p:grpSpPr>
          <p:sp>
            <p:nvSpPr>
              <p:cNvPr id="17" name="Rectangle: Rounded Corners 16">
                <a:extLst>
                  <a:ext uri="{FF2B5EF4-FFF2-40B4-BE49-F238E27FC236}">
                    <a16:creationId xmlns:a16="http://schemas.microsoft.com/office/drawing/2014/main" id="{3240AA6A-EC61-41CD-8A9A-D7EF680D97A9}"/>
                  </a:ext>
                </a:extLst>
              </p:cNvPr>
              <p:cNvSpPr/>
              <p:nvPr/>
            </p:nvSpPr>
            <p:spPr>
              <a:xfrm>
                <a:off x="6819441" y="1761125"/>
                <a:ext cx="198305" cy="1072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2E926114-6760-4490-9143-CAC64F11E5DA}"/>
                  </a:ext>
                </a:extLst>
              </p:cNvPr>
              <p:cNvSpPr/>
              <p:nvPr/>
            </p:nvSpPr>
            <p:spPr>
              <a:xfrm>
                <a:off x="6819441" y="2662695"/>
                <a:ext cx="198305" cy="16925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A7AC8ED3-1D40-4EBC-BFD4-C2FFF042DDBA}"/>
              </a:ext>
            </a:extLst>
          </p:cNvPr>
          <p:cNvGrpSpPr/>
          <p:nvPr/>
        </p:nvGrpSpPr>
        <p:grpSpPr>
          <a:xfrm>
            <a:off x="7382563" y="3265348"/>
            <a:ext cx="198305" cy="1072936"/>
            <a:chOff x="7583684" y="1390382"/>
            <a:chExt cx="198305" cy="1072936"/>
          </a:xfrm>
        </p:grpSpPr>
        <p:grpSp>
          <p:nvGrpSpPr>
            <p:cNvPr id="22" name="Group 21">
              <a:extLst>
                <a:ext uri="{FF2B5EF4-FFF2-40B4-BE49-F238E27FC236}">
                  <a16:creationId xmlns:a16="http://schemas.microsoft.com/office/drawing/2014/main" id="{3BE03B13-95D0-4747-AE27-962CED9AC6C4}"/>
                </a:ext>
              </a:extLst>
            </p:cNvPr>
            <p:cNvGrpSpPr/>
            <p:nvPr/>
          </p:nvGrpSpPr>
          <p:grpSpPr>
            <a:xfrm>
              <a:off x="7583684" y="1390382"/>
              <a:ext cx="198305" cy="1072936"/>
              <a:chOff x="6819441" y="1761125"/>
              <a:chExt cx="198305" cy="1072936"/>
            </a:xfrm>
          </p:grpSpPr>
          <p:sp>
            <p:nvSpPr>
              <p:cNvPr id="23" name="Rectangle: Rounded Corners 22">
                <a:extLst>
                  <a:ext uri="{FF2B5EF4-FFF2-40B4-BE49-F238E27FC236}">
                    <a16:creationId xmlns:a16="http://schemas.microsoft.com/office/drawing/2014/main" id="{88372840-DB69-47EE-A959-6C3A2369AE53}"/>
                  </a:ext>
                </a:extLst>
              </p:cNvPr>
              <p:cNvSpPr/>
              <p:nvPr/>
            </p:nvSpPr>
            <p:spPr>
              <a:xfrm>
                <a:off x="6819441" y="1761125"/>
                <a:ext cx="198305" cy="1072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57B3831-116E-4389-9ECE-9BD976217442}"/>
                  </a:ext>
                </a:extLst>
              </p:cNvPr>
              <p:cNvSpPr/>
              <p:nvPr/>
            </p:nvSpPr>
            <p:spPr>
              <a:xfrm>
                <a:off x="6819441" y="2496998"/>
                <a:ext cx="198305" cy="33494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Rounded Corners 24">
              <a:extLst>
                <a:ext uri="{FF2B5EF4-FFF2-40B4-BE49-F238E27FC236}">
                  <a16:creationId xmlns:a16="http://schemas.microsoft.com/office/drawing/2014/main" id="{B22FC6A8-6E24-4903-AE8B-F8F0DF4FB9A8}"/>
                </a:ext>
              </a:extLst>
            </p:cNvPr>
            <p:cNvSpPr/>
            <p:nvPr/>
          </p:nvSpPr>
          <p:spPr>
            <a:xfrm>
              <a:off x="7583684" y="2022199"/>
              <a:ext cx="198305" cy="152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2B7A18FC-1D6B-4724-9420-0B3B7828952C}"/>
              </a:ext>
            </a:extLst>
          </p:cNvPr>
          <p:cNvSpPr txBox="1"/>
          <p:nvPr/>
        </p:nvSpPr>
        <p:spPr>
          <a:xfrm>
            <a:off x="7947891" y="3712499"/>
            <a:ext cx="2484305" cy="369332"/>
          </a:xfrm>
          <a:prstGeom prst="rect">
            <a:avLst/>
          </a:prstGeom>
          <a:noFill/>
        </p:spPr>
        <p:txBody>
          <a:bodyPr wrap="square" rtlCol="0">
            <a:spAutoFit/>
          </a:bodyPr>
          <a:lstStyle/>
          <a:p>
            <a:r>
              <a:rPr lang="en-US" dirty="0"/>
              <a:t>Layer on sucrose cushion</a:t>
            </a:r>
          </a:p>
        </p:txBody>
      </p:sp>
      <p:grpSp>
        <p:nvGrpSpPr>
          <p:cNvPr id="29" name="Group 28">
            <a:extLst>
              <a:ext uri="{FF2B5EF4-FFF2-40B4-BE49-F238E27FC236}">
                <a16:creationId xmlns:a16="http://schemas.microsoft.com/office/drawing/2014/main" id="{4256E3CD-741D-4537-BCF3-45371BC0CDFB}"/>
              </a:ext>
            </a:extLst>
          </p:cNvPr>
          <p:cNvGrpSpPr/>
          <p:nvPr/>
        </p:nvGrpSpPr>
        <p:grpSpPr>
          <a:xfrm>
            <a:off x="7382562" y="4779512"/>
            <a:ext cx="198305" cy="1072936"/>
            <a:chOff x="6819441" y="1761125"/>
            <a:chExt cx="198305" cy="1072936"/>
          </a:xfrm>
        </p:grpSpPr>
        <p:sp>
          <p:nvSpPr>
            <p:cNvPr id="31" name="Rectangle: Rounded Corners 30">
              <a:extLst>
                <a:ext uri="{FF2B5EF4-FFF2-40B4-BE49-F238E27FC236}">
                  <a16:creationId xmlns:a16="http://schemas.microsoft.com/office/drawing/2014/main" id="{C99E641A-1FA9-4809-A350-CEB5701872A5}"/>
                </a:ext>
              </a:extLst>
            </p:cNvPr>
            <p:cNvSpPr/>
            <p:nvPr/>
          </p:nvSpPr>
          <p:spPr>
            <a:xfrm>
              <a:off x="6819441" y="1761125"/>
              <a:ext cx="198305" cy="1072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0D5DEC2A-338C-4821-A25C-5583174916E7}"/>
                </a:ext>
              </a:extLst>
            </p:cNvPr>
            <p:cNvSpPr/>
            <p:nvPr/>
          </p:nvSpPr>
          <p:spPr>
            <a:xfrm>
              <a:off x="6819441" y="2496998"/>
              <a:ext cx="198305" cy="33494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215C72C4-2E1E-408A-ABD9-28F23258698E}"/>
              </a:ext>
            </a:extLst>
          </p:cNvPr>
          <p:cNvSpPr/>
          <p:nvPr/>
        </p:nvSpPr>
        <p:spPr>
          <a:xfrm>
            <a:off x="7520044" y="5710427"/>
            <a:ext cx="45719" cy="141630"/>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52EE52F-2449-4633-A425-5DD2B5630818}"/>
              </a:ext>
            </a:extLst>
          </p:cNvPr>
          <p:cNvSpPr txBox="1"/>
          <p:nvPr/>
        </p:nvSpPr>
        <p:spPr>
          <a:xfrm>
            <a:off x="7944421" y="5146053"/>
            <a:ext cx="2484305" cy="369332"/>
          </a:xfrm>
          <a:prstGeom prst="rect">
            <a:avLst/>
          </a:prstGeom>
          <a:noFill/>
        </p:spPr>
        <p:txBody>
          <a:bodyPr wrap="square" rtlCol="0">
            <a:spAutoFit/>
          </a:bodyPr>
          <a:lstStyle/>
          <a:p>
            <a:r>
              <a:rPr lang="en-US" dirty="0"/>
              <a:t>Pellet out ribosomes</a:t>
            </a:r>
          </a:p>
        </p:txBody>
      </p:sp>
      <p:grpSp>
        <p:nvGrpSpPr>
          <p:cNvPr id="36" name="Group 35">
            <a:extLst>
              <a:ext uri="{FF2B5EF4-FFF2-40B4-BE49-F238E27FC236}">
                <a16:creationId xmlns:a16="http://schemas.microsoft.com/office/drawing/2014/main" id="{0FEAAFAD-1990-4B2B-A903-CD6CD152D4AC}"/>
              </a:ext>
            </a:extLst>
          </p:cNvPr>
          <p:cNvGrpSpPr/>
          <p:nvPr/>
        </p:nvGrpSpPr>
        <p:grpSpPr>
          <a:xfrm>
            <a:off x="10624788" y="3574000"/>
            <a:ext cx="1448030" cy="2104069"/>
            <a:chOff x="10825909" y="1699034"/>
            <a:chExt cx="1448030" cy="2104069"/>
          </a:xfrm>
        </p:grpSpPr>
        <p:sp>
          <p:nvSpPr>
            <p:cNvPr id="27" name="TextBox 26">
              <a:extLst>
                <a:ext uri="{FF2B5EF4-FFF2-40B4-BE49-F238E27FC236}">
                  <a16:creationId xmlns:a16="http://schemas.microsoft.com/office/drawing/2014/main" id="{1814A8AD-65CD-4EE4-87AC-52DD5C671C01}"/>
                </a:ext>
              </a:extLst>
            </p:cNvPr>
            <p:cNvSpPr txBox="1"/>
            <p:nvPr/>
          </p:nvSpPr>
          <p:spPr>
            <a:xfrm>
              <a:off x="11045456" y="2457206"/>
              <a:ext cx="1228483" cy="646331"/>
            </a:xfrm>
            <a:prstGeom prst="rect">
              <a:avLst/>
            </a:prstGeom>
            <a:noFill/>
          </p:spPr>
          <p:txBody>
            <a:bodyPr wrap="square" rtlCol="0">
              <a:spAutoFit/>
            </a:bodyPr>
            <a:lstStyle/>
            <a:p>
              <a:r>
                <a:rPr lang="en-US" sz="3600" b="1" dirty="0">
                  <a:solidFill>
                    <a:srgbClr val="000000"/>
                  </a:solidFill>
                </a:rPr>
                <a:t>X 2</a:t>
              </a:r>
            </a:p>
          </p:txBody>
        </p:sp>
        <p:cxnSp>
          <p:nvCxnSpPr>
            <p:cNvPr id="35" name="Straight Connector 34">
              <a:extLst>
                <a:ext uri="{FF2B5EF4-FFF2-40B4-BE49-F238E27FC236}">
                  <a16:creationId xmlns:a16="http://schemas.microsoft.com/office/drawing/2014/main" id="{8B3AE9D6-42D0-4154-AA1B-98E9D8C28532}"/>
                </a:ext>
              </a:extLst>
            </p:cNvPr>
            <p:cNvCxnSpPr/>
            <p:nvPr/>
          </p:nvCxnSpPr>
          <p:spPr>
            <a:xfrm>
              <a:off x="10825909" y="1699034"/>
              <a:ext cx="0" cy="210406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0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1"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5A682-1717-4D27-A994-7129882F9DA0}"/>
              </a:ext>
            </a:extLst>
          </p:cNvPr>
          <p:cNvSpPr>
            <a:spLocks noGrp="1"/>
          </p:cNvSpPr>
          <p:nvPr>
            <p:ph type="title"/>
          </p:nvPr>
        </p:nvSpPr>
        <p:spPr/>
        <p:txBody>
          <a:bodyPr/>
          <a:lstStyle/>
          <a:p>
            <a:r>
              <a:rPr lang="en-US" dirty="0"/>
              <a:t>Results</a:t>
            </a:r>
          </a:p>
        </p:txBody>
      </p:sp>
      <p:pic>
        <p:nvPicPr>
          <p:cNvPr id="6" name="Picture 5" descr="A picture containing drinking water&#10;&#10;Description automatically generated">
            <a:extLst>
              <a:ext uri="{FF2B5EF4-FFF2-40B4-BE49-F238E27FC236}">
                <a16:creationId xmlns:a16="http://schemas.microsoft.com/office/drawing/2014/main" id="{636ED132-1BF3-45A1-8BCF-8D9DB5544D89}"/>
              </a:ext>
            </a:extLst>
          </p:cNvPr>
          <p:cNvPicPr>
            <a:picLocks noChangeAspect="1"/>
          </p:cNvPicPr>
          <p:nvPr/>
        </p:nvPicPr>
        <p:blipFill rotWithShape="1">
          <a:blip r:embed="rId3">
            <a:extLst>
              <a:ext uri="{28A0092B-C50C-407E-A947-70E740481C1C}">
                <a14:useLocalDpi xmlns:a14="http://schemas.microsoft.com/office/drawing/2010/main" val="0"/>
              </a:ext>
            </a:extLst>
          </a:blip>
          <a:srcRect l="11727" t="8647" r="22937"/>
          <a:stretch/>
        </p:blipFill>
        <p:spPr>
          <a:xfrm flipH="1">
            <a:off x="5021178" y="1748589"/>
            <a:ext cx="1507958" cy="4436134"/>
          </a:xfrm>
          <a:prstGeom prst="rect">
            <a:avLst/>
          </a:prstGeom>
        </p:spPr>
      </p:pic>
      <p:sp>
        <p:nvSpPr>
          <p:cNvPr id="9" name="TextBox 8">
            <a:extLst>
              <a:ext uri="{FF2B5EF4-FFF2-40B4-BE49-F238E27FC236}">
                <a16:creationId xmlns:a16="http://schemas.microsoft.com/office/drawing/2014/main" id="{39DBABEC-86B8-4AD5-9878-BA2BC29DCE23}"/>
              </a:ext>
            </a:extLst>
          </p:cNvPr>
          <p:cNvSpPr txBox="1"/>
          <p:nvPr/>
        </p:nvSpPr>
        <p:spPr>
          <a:xfrm rot="18784958">
            <a:off x="5417418" y="602389"/>
            <a:ext cx="2287605" cy="369332"/>
          </a:xfrm>
          <a:prstGeom prst="rect">
            <a:avLst/>
          </a:prstGeom>
          <a:noFill/>
        </p:spPr>
        <p:txBody>
          <a:bodyPr wrap="square" rtlCol="0">
            <a:spAutoFit/>
          </a:bodyPr>
          <a:lstStyle/>
          <a:p>
            <a:r>
              <a:rPr lang="en-US" dirty="0"/>
              <a:t>WT</a:t>
            </a:r>
          </a:p>
        </p:txBody>
      </p:sp>
      <p:sp>
        <p:nvSpPr>
          <p:cNvPr id="10" name="TextBox 9">
            <a:extLst>
              <a:ext uri="{FF2B5EF4-FFF2-40B4-BE49-F238E27FC236}">
                <a16:creationId xmlns:a16="http://schemas.microsoft.com/office/drawing/2014/main" id="{59A0296E-424B-452A-8D08-CD963024352D}"/>
              </a:ext>
            </a:extLst>
          </p:cNvPr>
          <p:cNvSpPr txBox="1"/>
          <p:nvPr/>
        </p:nvSpPr>
        <p:spPr>
          <a:xfrm rot="18784958">
            <a:off x="5848043" y="602390"/>
            <a:ext cx="2287605" cy="369332"/>
          </a:xfrm>
          <a:prstGeom prst="rect">
            <a:avLst/>
          </a:prstGeom>
          <a:noFill/>
        </p:spPr>
        <p:txBody>
          <a:bodyPr wrap="square" rtlCol="0">
            <a:spAutoFit/>
          </a:bodyPr>
          <a:lstStyle/>
          <a:p>
            <a:r>
              <a:rPr lang="en-US" i="1" dirty="0"/>
              <a:t>ΔrpsU1</a:t>
            </a:r>
          </a:p>
        </p:txBody>
      </p:sp>
      <p:sp>
        <p:nvSpPr>
          <p:cNvPr id="11" name="TextBox 10">
            <a:extLst>
              <a:ext uri="{FF2B5EF4-FFF2-40B4-BE49-F238E27FC236}">
                <a16:creationId xmlns:a16="http://schemas.microsoft.com/office/drawing/2014/main" id="{8C4ACAC2-0442-4640-B523-0E63E85AD760}"/>
              </a:ext>
            </a:extLst>
          </p:cNvPr>
          <p:cNvSpPr txBox="1"/>
          <p:nvPr/>
        </p:nvSpPr>
        <p:spPr>
          <a:xfrm rot="18784958">
            <a:off x="4865592" y="631487"/>
            <a:ext cx="2287605" cy="369332"/>
          </a:xfrm>
          <a:prstGeom prst="rect">
            <a:avLst/>
          </a:prstGeom>
          <a:noFill/>
        </p:spPr>
        <p:txBody>
          <a:bodyPr wrap="square" rtlCol="0">
            <a:spAutoFit/>
          </a:bodyPr>
          <a:lstStyle/>
          <a:p>
            <a:r>
              <a:rPr lang="en-US" dirty="0"/>
              <a:t>Ladder</a:t>
            </a:r>
          </a:p>
        </p:txBody>
      </p:sp>
      <p:sp>
        <p:nvSpPr>
          <p:cNvPr id="12" name="TextBox 11">
            <a:extLst>
              <a:ext uri="{FF2B5EF4-FFF2-40B4-BE49-F238E27FC236}">
                <a16:creationId xmlns:a16="http://schemas.microsoft.com/office/drawing/2014/main" id="{A66BBCCF-BB64-4F56-B70D-9D6A8590A77F}"/>
              </a:ext>
            </a:extLst>
          </p:cNvPr>
          <p:cNvSpPr txBox="1"/>
          <p:nvPr/>
        </p:nvSpPr>
        <p:spPr>
          <a:xfrm>
            <a:off x="4154906" y="5277852"/>
            <a:ext cx="1219200" cy="369332"/>
          </a:xfrm>
          <a:prstGeom prst="rect">
            <a:avLst/>
          </a:prstGeom>
          <a:noFill/>
        </p:spPr>
        <p:txBody>
          <a:bodyPr wrap="square" rtlCol="0">
            <a:spAutoFit/>
          </a:bodyPr>
          <a:lstStyle/>
          <a:p>
            <a:r>
              <a:rPr lang="en-US" dirty="0"/>
              <a:t>10 </a:t>
            </a:r>
            <a:r>
              <a:rPr lang="en-US" dirty="0" err="1"/>
              <a:t>kDa</a:t>
            </a:r>
            <a:endParaRPr lang="en-US" dirty="0"/>
          </a:p>
        </p:txBody>
      </p:sp>
      <p:sp>
        <p:nvSpPr>
          <p:cNvPr id="13" name="TextBox 12">
            <a:extLst>
              <a:ext uri="{FF2B5EF4-FFF2-40B4-BE49-F238E27FC236}">
                <a16:creationId xmlns:a16="http://schemas.microsoft.com/office/drawing/2014/main" id="{38B5CFA4-2202-4C42-A9F9-A80A5D84E8EA}"/>
              </a:ext>
            </a:extLst>
          </p:cNvPr>
          <p:cNvSpPr txBox="1"/>
          <p:nvPr/>
        </p:nvSpPr>
        <p:spPr>
          <a:xfrm>
            <a:off x="4154906" y="4700270"/>
            <a:ext cx="1219200" cy="369332"/>
          </a:xfrm>
          <a:prstGeom prst="rect">
            <a:avLst/>
          </a:prstGeom>
          <a:noFill/>
        </p:spPr>
        <p:txBody>
          <a:bodyPr wrap="square" rtlCol="0">
            <a:spAutoFit/>
          </a:bodyPr>
          <a:lstStyle/>
          <a:p>
            <a:r>
              <a:rPr lang="en-US" dirty="0"/>
              <a:t>15 </a:t>
            </a:r>
            <a:r>
              <a:rPr lang="en-US" dirty="0" err="1"/>
              <a:t>kDa</a:t>
            </a:r>
            <a:endParaRPr lang="en-US" dirty="0"/>
          </a:p>
        </p:txBody>
      </p:sp>
      <p:sp>
        <p:nvSpPr>
          <p:cNvPr id="14" name="TextBox 13">
            <a:extLst>
              <a:ext uri="{FF2B5EF4-FFF2-40B4-BE49-F238E27FC236}">
                <a16:creationId xmlns:a16="http://schemas.microsoft.com/office/drawing/2014/main" id="{76B16425-D1AF-4DCD-9E06-DE155B00BE1C}"/>
              </a:ext>
            </a:extLst>
          </p:cNvPr>
          <p:cNvSpPr txBox="1"/>
          <p:nvPr/>
        </p:nvSpPr>
        <p:spPr>
          <a:xfrm>
            <a:off x="4146886" y="4291263"/>
            <a:ext cx="1219200" cy="369332"/>
          </a:xfrm>
          <a:prstGeom prst="rect">
            <a:avLst/>
          </a:prstGeom>
          <a:noFill/>
        </p:spPr>
        <p:txBody>
          <a:bodyPr wrap="square" rtlCol="0">
            <a:spAutoFit/>
          </a:bodyPr>
          <a:lstStyle/>
          <a:p>
            <a:r>
              <a:rPr lang="en-US" dirty="0"/>
              <a:t>20 </a:t>
            </a:r>
            <a:r>
              <a:rPr lang="en-US" dirty="0" err="1"/>
              <a:t>kDa</a:t>
            </a:r>
            <a:endParaRPr lang="en-US" dirty="0"/>
          </a:p>
        </p:txBody>
      </p:sp>
      <p:sp>
        <p:nvSpPr>
          <p:cNvPr id="15" name="TextBox 14">
            <a:extLst>
              <a:ext uri="{FF2B5EF4-FFF2-40B4-BE49-F238E27FC236}">
                <a16:creationId xmlns:a16="http://schemas.microsoft.com/office/drawing/2014/main" id="{AE649A60-BDE5-41FB-A29E-104E77F6F4F1}"/>
              </a:ext>
            </a:extLst>
          </p:cNvPr>
          <p:cNvSpPr txBox="1"/>
          <p:nvPr/>
        </p:nvSpPr>
        <p:spPr>
          <a:xfrm>
            <a:off x="4154906" y="3653192"/>
            <a:ext cx="1219200" cy="369332"/>
          </a:xfrm>
          <a:prstGeom prst="rect">
            <a:avLst/>
          </a:prstGeom>
          <a:noFill/>
        </p:spPr>
        <p:txBody>
          <a:bodyPr wrap="square" rtlCol="0">
            <a:spAutoFit/>
          </a:bodyPr>
          <a:lstStyle/>
          <a:p>
            <a:r>
              <a:rPr lang="en-US" dirty="0"/>
              <a:t>30 </a:t>
            </a:r>
            <a:r>
              <a:rPr lang="en-US" dirty="0" err="1"/>
              <a:t>kDa</a:t>
            </a:r>
            <a:endParaRPr lang="en-US" dirty="0"/>
          </a:p>
        </p:txBody>
      </p:sp>
      <p:sp>
        <p:nvSpPr>
          <p:cNvPr id="16" name="TextBox 15">
            <a:extLst>
              <a:ext uri="{FF2B5EF4-FFF2-40B4-BE49-F238E27FC236}">
                <a16:creationId xmlns:a16="http://schemas.microsoft.com/office/drawing/2014/main" id="{E5D7B97C-553C-4516-91A2-4F05078C9E86}"/>
              </a:ext>
            </a:extLst>
          </p:cNvPr>
          <p:cNvSpPr txBox="1"/>
          <p:nvPr/>
        </p:nvSpPr>
        <p:spPr>
          <a:xfrm>
            <a:off x="4154906" y="2930987"/>
            <a:ext cx="1219200" cy="369332"/>
          </a:xfrm>
          <a:prstGeom prst="rect">
            <a:avLst/>
          </a:prstGeom>
          <a:noFill/>
        </p:spPr>
        <p:txBody>
          <a:bodyPr wrap="square" rtlCol="0">
            <a:spAutoFit/>
          </a:bodyPr>
          <a:lstStyle/>
          <a:p>
            <a:r>
              <a:rPr lang="en-US" dirty="0"/>
              <a:t>50 </a:t>
            </a:r>
            <a:r>
              <a:rPr lang="en-US" dirty="0" err="1"/>
              <a:t>kDa</a:t>
            </a:r>
            <a:endParaRPr lang="en-US" dirty="0"/>
          </a:p>
        </p:txBody>
      </p:sp>
    </p:spTree>
    <p:extLst>
      <p:ext uri="{BB962C8B-B14F-4D97-AF65-F5344CB8AC3E}">
        <p14:creationId xmlns:p14="http://schemas.microsoft.com/office/powerpoint/2010/main" val="17210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CE2975E-4DF5-4175-9DAC-FB7E961B5B75}"/>
              </a:ext>
            </a:extLst>
          </p:cNvPr>
          <p:cNvGraphicFramePr>
            <a:graphicFrameLocks noGrp="1"/>
          </p:cNvGraphicFramePr>
          <p:nvPr>
            <p:ph idx="1"/>
            <p:extLst>
              <p:ext uri="{D42A27DB-BD31-4B8C-83A1-F6EECF244321}">
                <p14:modId xmlns:p14="http://schemas.microsoft.com/office/powerpoint/2010/main" val="2183469586"/>
              </p:ext>
            </p:extLst>
          </p:nvPr>
        </p:nvGraphicFramePr>
        <p:xfrm>
          <a:off x="152400" y="885825"/>
          <a:ext cx="11577638" cy="5757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80F411AC-4EE1-49DF-AD4F-C61B3969AB7C}"/>
              </a:ext>
            </a:extLst>
          </p:cNvPr>
          <p:cNvSpPr>
            <a:spLocks noGrp="1"/>
          </p:cNvSpPr>
          <p:nvPr>
            <p:ph type="title"/>
          </p:nvPr>
        </p:nvSpPr>
        <p:spPr>
          <a:xfrm>
            <a:off x="243068" y="223043"/>
            <a:ext cx="10515600" cy="1325563"/>
          </a:xfrm>
        </p:spPr>
        <p:txBody>
          <a:bodyPr/>
          <a:lstStyle/>
          <a:p>
            <a:r>
              <a:rPr lang="en-US" dirty="0"/>
              <a:t>Mass Spec Results</a:t>
            </a:r>
          </a:p>
        </p:txBody>
      </p:sp>
    </p:spTree>
    <p:extLst>
      <p:ext uri="{BB962C8B-B14F-4D97-AF65-F5344CB8AC3E}">
        <p14:creationId xmlns:p14="http://schemas.microsoft.com/office/powerpoint/2010/main" val="380397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FBE2C3A-BB04-4C3F-9871-A6BC87EF0D9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1A60C15-0F9F-4B66-9FD0-9A00A260ACF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936B4C1-CF51-43F1-A7A3-4F8B8996465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8C493109-30BE-468D-97D6-2E95FDC51B4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302077F5-882E-488D-B82F-AC3455E7DAB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D48FBAF-AD72-4A53-B8D2-102624A8394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A170FA3F-109E-4C31-BFB8-A12346DD70A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2C9972C1-8E69-4DEB-8883-550DDDE0D8B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D59D510-3B64-4BF4-AFD3-5CBFE8BEA79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CC711B35-3B5A-4349-AB2C-B3AA0E7BB83A}"/>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7E207EA8-A7D4-4C6D-BDF7-CB288756C1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1769</TotalTime>
  <Words>3186</Words>
  <Application>Microsoft Office PowerPoint</Application>
  <PresentationFormat>Widescreen</PresentationFormat>
  <Paragraphs>194</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Century Gothic</vt:lpstr>
      <vt:lpstr>Office Theme</vt:lpstr>
      <vt:lpstr>March 18, 2019 Lab Meeting</vt:lpstr>
      <vt:lpstr>Prokaryotic Ribosomes</vt:lpstr>
      <vt:lpstr>Specialized Ribosomes</vt:lpstr>
      <vt:lpstr>PowerPoint Presentation</vt:lpstr>
      <vt:lpstr>Do ribosomes with different bS21 proteins translate different mRNAs?</vt:lpstr>
      <vt:lpstr>Experimental Questions</vt:lpstr>
      <vt:lpstr>Ribosome Purification</vt:lpstr>
      <vt:lpstr>Results</vt:lpstr>
      <vt:lpstr>Mass Spec Results</vt:lpstr>
      <vt:lpstr>Mass Spec Results</vt:lpstr>
      <vt:lpstr>Next Steps</vt:lpstr>
      <vt:lpstr>Experimental Questions</vt:lpstr>
      <vt:lpstr>Chromatin Immunoprecipitation (ChIP)</vt:lpstr>
      <vt:lpstr>ChIPPAR (ChIP in presence or absence of rifampicin)</vt:lpstr>
      <vt:lpstr>Experimental Design</vt:lpstr>
      <vt:lpstr>Experimental Design</vt:lpstr>
      <vt:lpstr>Hypothesis for ChIP experiment with bS21</vt:lpstr>
      <vt:lpstr>Experiment Results</vt:lpstr>
      <vt:lpstr>Next Steps</vt:lpstr>
      <vt:lpstr>Next Steps</vt:lpstr>
      <vt:lpstr>Next Steps</vt:lpstr>
      <vt:lpstr>Next Steps</vt:lpstr>
      <vt:lpstr>Next Steps – Ribosome profiling</vt:lpstr>
      <vt:lpstr>Questions?</vt:lpstr>
      <vt:lpstr>Specialized Ribosomes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Specialized Ribosomes in Francisella tularensis</dc:title>
  <dc:creator>Hannah Trautmann</dc:creator>
  <cp:lastModifiedBy>Hannah Trautmann</cp:lastModifiedBy>
  <cp:revision>314</cp:revision>
  <cp:lastPrinted>2019-01-31T23:04:44Z</cp:lastPrinted>
  <dcterms:created xsi:type="dcterms:W3CDTF">2019-01-17T21:15:17Z</dcterms:created>
  <dcterms:modified xsi:type="dcterms:W3CDTF">2019-03-17T22:34:47Z</dcterms:modified>
</cp:coreProperties>
</file>