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FP\230223_HT_GFP_assay_mut17_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Analysis!$K$1</c:f>
              <c:strCache>
                <c:ptCount val="1"/>
                <c:pt idx="0">
                  <c:v>Averages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E3-4907-A6F1-0A7F376D2C3C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E3-4907-A6F1-0A7F376D2C3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E3-4907-A6F1-0A7F376D2C3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DE3-4907-A6F1-0A7F376D2C3C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DE3-4907-A6F1-0A7F376D2C3C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DE3-4907-A6F1-0A7F376D2C3C}"/>
              </c:ext>
            </c:extLst>
          </c:dPt>
          <c:errBars>
            <c:errBarType val="both"/>
            <c:errValType val="cust"/>
            <c:noEndCap val="0"/>
            <c:plus>
              <c:numRef>
                <c:f>Analysis!$L$2:$L$11</c:f>
                <c:numCache>
                  <c:formatCode>General</c:formatCode>
                  <c:ptCount val="10"/>
                  <c:pt idx="0">
                    <c:v>6.2163732000326169E-2</c:v>
                  </c:pt>
                  <c:pt idx="1">
                    <c:v>1.6383869968817927E-2</c:v>
                  </c:pt>
                  <c:pt idx="2">
                    <c:v>2.9954181623935244E-2</c:v>
                  </c:pt>
                  <c:pt idx="3">
                    <c:v>1.471507283458779E-2</c:v>
                  </c:pt>
                  <c:pt idx="4">
                    <c:v>1.9558298205465167E-2</c:v>
                  </c:pt>
                  <c:pt idx="5">
                    <c:v>3.5413504041242556E-2</c:v>
                  </c:pt>
                </c:numCache>
              </c:numRef>
            </c:plus>
            <c:minus>
              <c:numRef>
                <c:f>Analysis!$L$2:$L$11</c:f>
                <c:numCache>
                  <c:formatCode>General</c:formatCode>
                  <c:ptCount val="10"/>
                  <c:pt idx="0">
                    <c:v>6.2163732000326169E-2</c:v>
                  </c:pt>
                  <c:pt idx="1">
                    <c:v>1.6383869968817927E-2</c:v>
                  </c:pt>
                  <c:pt idx="2">
                    <c:v>2.9954181623935244E-2</c:v>
                  </c:pt>
                  <c:pt idx="3">
                    <c:v>1.471507283458779E-2</c:v>
                  </c:pt>
                  <c:pt idx="4">
                    <c:v>1.9558298205465167E-2</c:v>
                  </c:pt>
                  <c:pt idx="5">
                    <c:v>3.5413504041242556E-2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Analysis!$J$2:$J$7</c:f>
              <c:strCache>
                <c:ptCount val="6"/>
                <c:pt idx="0">
                  <c:v>LVS mraY WT</c:v>
                </c:pt>
                <c:pt idx="1">
                  <c:v>ΔrpsU2 mraY WT</c:v>
                </c:pt>
                <c:pt idx="2">
                  <c:v>LVS mraY mut17</c:v>
                </c:pt>
                <c:pt idx="3">
                  <c:v>ΔrpsU2 mraY mut17</c:v>
                </c:pt>
                <c:pt idx="4">
                  <c:v>LVS mraY mut18</c:v>
                </c:pt>
                <c:pt idx="5">
                  <c:v>ΔrpsU2 mraY mut18</c:v>
                </c:pt>
              </c:strCache>
            </c:strRef>
          </c:cat>
          <c:val>
            <c:numRef>
              <c:f>Analysis!$K$2:$K$7</c:f>
              <c:numCache>
                <c:formatCode>General</c:formatCode>
                <c:ptCount val="6"/>
                <c:pt idx="0">
                  <c:v>1</c:v>
                </c:pt>
                <c:pt idx="1">
                  <c:v>0.7204895130911374</c:v>
                </c:pt>
                <c:pt idx="2">
                  <c:v>1.0000000000000002</c:v>
                </c:pt>
                <c:pt idx="3">
                  <c:v>0.75324720655554955</c:v>
                </c:pt>
                <c:pt idx="4">
                  <c:v>1</c:v>
                </c:pt>
                <c:pt idx="5">
                  <c:v>1.3777626380571277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DE3-4907-A6F1-0A7F376D2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-27"/>
        <c:axId val="1823540576"/>
        <c:axId val="1823548896"/>
      </c:barChart>
      <c:catAx>
        <c:axId val="18235405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23548896"/>
        <c:crosses val="autoZero"/>
        <c:auto val="1"/>
        <c:lblAlgn val="ctr"/>
        <c:lblOffset val="100"/>
        <c:noMultiLvlLbl val="0"/>
      </c:catAx>
      <c:valAx>
        <c:axId val="1823548896"/>
        <c:scaling>
          <c:orientation val="minMax"/>
          <c:max val="1.5"/>
          <c:min val="0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354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911CA-F33D-42DA-80FC-AB23A38B636B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C3E39-0D66-4137-8AA7-BFDEFBA46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7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44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1D801-DE6F-EE5A-5E19-4D32D057F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0F263-D8DE-BD6A-598C-826F3B643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83857-B89C-7B0D-85D0-D270F8372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94B38-87FA-5427-9B54-C22A7506A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020E9-1486-4B07-A234-9C33C120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3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17527-EFD7-5824-C898-4690AC194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7D800-240C-3A8F-360C-9313ABD6E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25AF8-8E9E-FED1-00A1-B2C96005B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76553-BA72-4C57-962D-68D4AB649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4FE0D-0E07-4E3D-E9D7-EBCE146E5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82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5C964A-B778-536E-F18F-62AC7D200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D82373-87F7-E15E-528D-883E0A271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4C8E7-A7B6-68C4-2CF4-F3B9DD19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F1EFB-1BE0-4F0D-397B-97FE8383D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CFAAA-2BC7-EF75-0595-33E1EB6F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5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5F54-5050-E5A7-5AF6-4911914B5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92569-E9BE-00E3-6257-0345DDE52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77D51-CE85-C06C-137C-016F65BF2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2FEC4-A748-9AC3-0524-C706DC4B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7572-E166-EB7C-CA6F-2DF617270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DFAD-E455-EF43-80BC-11CF7DA9E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4CABF-0819-A0EF-47BA-32C10215D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15B76-0395-01EA-87C2-13C5EA7DE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503E6-A5C0-83E4-AB4A-EEC20A118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305F0-2667-6389-1A25-127C0FB7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F94FB-3104-8D3A-FCDF-44CF5C8AD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989E9-D3C7-1657-F882-B5F7B4A34B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398BD-1C59-6FA1-9EC0-64AA84FB9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95A301-BC71-0BE4-FA87-A1049069F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C7B90-E065-7E14-1D1E-EB4E27F9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09B3A-13E7-0BBB-E2FE-A3CB7BEE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0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7E1ED-3F81-E722-2B3C-5B408A98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5087E7-2F7A-0835-6A89-E06F5DFDB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2B641F-304F-A8B6-1BFC-9BA8B4C67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504BCC-B484-2AF8-8D87-4B1B61E4C9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715D7B-31E8-9D50-E9BC-CBBD9A12FD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A8AA5C-75E2-98B6-BFAC-61A6F979E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EAABC6-315E-596B-9DD0-6A69E3ADF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C29579-425E-5248-691D-28C4EC749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B53F-119F-25B0-A1C1-A0DD6A6BB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30E477-D12F-B22E-6D1B-BEB385FCA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38769-199B-4628-338F-10410064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8F40EC-F3E4-0F14-5913-F40276793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4D4A3-6B40-CDEF-A5D3-72805971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FA960E-EAA4-D44D-A1BB-3A0C27929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6B340-4F00-4924-ACE8-8DB15AC19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69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9530-3F50-AFA9-79D9-326BE9419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93377-AC43-B04D-1F67-07FFC3954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0F0466-62F3-4992-5001-79D83EF30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8A872B-7362-F0EB-30A7-7E4B5EC8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E80F4C-AC59-0C67-B930-396A7A0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D62E7-94E0-ED31-EE0C-7CD8B98C5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1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BED1-62AD-3F8B-4DCD-F36D78F6F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74B9A9-B97E-3A8B-11B1-AFB7C2946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D4696-E64C-4CDE-AEBC-C438090E9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5C880-EA6E-BCD3-2869-D8CE772A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88FAC3-06F2-F260-AF3D-CAD902B21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18452-9151-F956-C60E-93A57999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5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E5A518-1B69-5BA9-63AC-9450103A0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2B6B4-AA59-03A2-FAF4-B33D4678E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30A93-06E0-2AC0-1CC9-A8FC1E3C8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8A629-1B3D-4222-874C-7BDA111BED9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D9D3E-70A1-6681-63BA-86E90B676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4805D-1741-10B8-C9C3-6F681DE5F2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64695-4759-45A4-9431-C692C29F6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4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812D3F11-B04A-4416-9074-FC9D5142C5E5}"/>
              </a:ext>
            </a:extLst>
          </p:cNvPr>
          <p:cNvGraphicFramePr>
            <a:graphicFrameLocks/>
          </p:cNvGraphicFramePr>
          <p:nvPr/>
        </p:nvGraphicFramePr>
        <p:xfrm>
          <a:off x="1331550" y="2297318"/>
          <a:ext cx="5458134" cy="3468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0827CA60-02CA-46F5-B742-50E161D936EA}"/>
              </a:ext>
            </a:extLst>
          </p:cNvPr>
          <p:cNvSpPr txBox="1"/>
          <p:nvPr/>
        </p:nvSpPr>
        <p:spPr>
          <a:xfrm rot="16200000">
            <a:off x="-353707" y="3754466"/>
            <a:ext cx="2310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Normalized</a:t>
            </a:r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Fluorescence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74B1C00-6F26-4213-AEFE-B5FC3C5A0C4B}"/>
              </a:ext>
            </a:extLst>
          </p:cNvPr>
          <p:cNvGrpSpPr/>
          <p:nvPr/>
        </p:nvGrpSpPr>
        <p:grpSpPr>
          <a:xfrm>
            <a:off x="1216981" y="1775555"/>
            <a:ext cx="2617198" cy="834428"/>
            <a:chOff x="2200785" y="3860931"/>
            <a:chExt cx="2617198" cy="952976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379825C-B8D0-4308-AB99-12E716F67BC4}"/>
                </a:ext>
              </a:extLst>
            </p:cNvPr>
            <p:cNvSpPr txBox="1"/>
            <p:nvPr/>
          </p:nvSpPr>
          <p:spPr>
            <a:xfrm>
              <a:off x="2200785" y="3860931"/>
              <a:ext cx="2617198" cy="952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0.72-fold</a:t>
              </a:r>
            </a:p>
            <a:p>
              <a:pPr algn="ct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*</a:t>
              </a:r>
            </a:p>
            <a:p>
              <a:endParaRPr lang="en-US" sz="16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BD3F21F-ACC0-40ED-A217-798EBC7A9CE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13643" y="4186036"/>
              <a:ext cx="95183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3D0BBD-2A91-4753-8E1F-E20945B200E2}"/>
              </a:ext>
            </a:extLst>
          </p:cNvPr>
          <p:cNvGrpSpPr/>
          <p:nvPr/>
        </p:nvGrpSpPr>
        <p:grpSpPr>
          <a:xfrm>
            <a:off x="2749720" y="1785312"/>
            <a:ext cx="2617198" cy="834428"/>
            <a:chOff x="2482259" y="3842430"/>
            <a:chExt cx="2617198" cy="952976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7232B83-FB3B-4E4B-8710-B2489EAC697F}"/>
                </a:ext>
              </a:extLst>
            </p:cNvPr>
            <p:cNvSpPr txBox="1"/>
            <p:nvPr/>
          </p:nvSpPr>
          <p:spPr>
            <a:xfrm>
              <a:off x="2482259" y="3842430"/>
              <a:ext cx="2617198" cy="952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0.75-fold</a:t>
              </a:r>
            </a:p>
            <a:p>
              <a:pPr algn="ctr"/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*</a:t>
              </a:r>
            </a:p>
            <a:p>
              <a:endParaRPr lang="en-US" sz="16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774ECC1B-4449-4D52-885A-524115CF7C6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44868" y="4171472"/>
              <a:ext cx="95183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2E80C31-9CCB-D020-F4AC-2026ED794107}"/>
              </a:ext>
            </a:extLst>
          </p:cNvPr>
          <p:cNvSpPr txBox="1"/>
          <p:nvPr/>
        </p:nvSpPr>
        <p:spPr>
          <a:xfrm>
            <a:off x="420421" y="6079439"/>
            <a:ext cx="999732" cy="296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5´ UTR: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CA496F-1C33-CB13-55F0-8CD51DD95CE1}"/>
              </a:ext>
            </a:extLst>
          </p:cNvPr>
          <p:cNvCxnSpPr>
            <a:cxnSpLocks/>
          </p:cNvCxnSpPr>
          <p:nvPr/>
        </p:nvCxnSpPr>
        <p:spPr>
          <a:xfrm flipH="1">
            <a:off x="1947411" y="6000327"/>
            <a:ext cx="1156338" cy="3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5ADB92-A4C9-7A3D-DFDB-810865BA1FF3}"/>
              </a:ext>
            </a:extLst>
          </p:cNvPr>
          <p:cNvCxnSpPr>
            <a:cxnSpLocks/>
          </p:cNvCxnSpPr>
          <p:nvPr/>
        </p:nvCxnSpPr>
        <p:spPr>
          <a:xfrm flipH="1">
            <a:off x="3515624" y="6000327"/>
            <a:ext cx="1156338" cy="3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2F08B10-AC63-9463-E548-1EBBEF87B6C2}"/>
              </a:ext>
            </a:extLst>
          </p:cNvPr>
          <p:cNvSpPr txBox="1"/>
          <p:nvPr/>
        </p:nvSpPr>
        <p:spPr>
          <a:xfrm>
            <a:off x="420421" y="5618447"/>
            <a:ext cx="999732" cy="296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bS21-2: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169710-780B-21C2-14C4-6D2113DE76CC}"/>
              </a:ext>
            </a:extLst>
          </p:cNvPr>
          <p:cNvSpPr txBox="1"/>
          <p:nvPr/>
        </p:nvSpPr>
        <p:spPr>
          <a:xfrm>
            <a:off x="1929444" y="5610031"/>
            <a:ext cx="1318287" cy="323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            -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2B91E5-DCDE-71C7-F46A-A2BE12884D2B}"/>
              </a:ext>
            </a:extLst>
          </p:cNvPr>
          <p:cNvSpPr txBox="1"/>
          <p:nvPr/>
        </p:nvSpPr>
        <p:spPr>
          <a:xfrm>
            <a:off x="3573767" y="5613966"/>
            <a:ext cx="1318287" cy="323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            -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3A54B6-279C-443E-BC67-512396B7B5A0}"/>
              </a:ext>
            </a:extLst>
          </p:cNvPr>
          <p:cNvSpPr txBox="1"/>
          <p:nvPr/>
        </p:nvSpPr>
        <p:spPr>
          <a:xfrm>
            <a:off x="236216" y="231739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WT: </a:t>
            </a:r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auaaaaaauuugaaccaauuauuuagacgcuaauuuugacucuauuaaaaaaauaacauaucuauuauaauacuccaaggucauuaaacauuuuaaauau AUG cugauuuaucuuuuu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M17</a:t>
            </a:r>
            <a:r>
              <a:rPr lang="en-US" sz="1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:</a:t>
            </a:r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auaaaaaauuugaaccaauuauuuagacgcuaauuuugacucuauuaaaaaaauaacauaucuauuauaauacuccaCUACUauuaaacauuuuaaauau AUG cugauuuaucuuuuu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M18</a:t>
            </a:r>
            <a:r>
              <a:rPr lang="en-US" sz="12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:</a:t>
            </a:r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auaaaaaauuugaaccaauuauuuagacgcuaauuuuAGUGAGauuaaaaaaauaacauaucuauuauaauacuccaCUACUauuaaacauuuuaaauau AUG cugauuuaucuuuuu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A0918-1C5F-9DF1-6A20-A1D2865000CB}"/>
              </a:ext>
            </a:extLst>
          </p:cNvPr>
          <p:cNvSpPr txBox="1"/>
          <p:nvPr/>
        </p:nvSpPr>
        <p:spPr>
          <a:xfrm>
            <a:off x="1648999" y="6084388"/>
            <a:ext cx="15071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mraY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WT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08BDDA-4A6E-3CFB-2290-3EE4341A6DFD}"/>
              </a:ext>
            </a:extLst>
          </p:cNvPr>
          <p:cNvSpPr txBox="1"/>
          <p:nvPr/>
        </p:nvSpPr>
        <p:spPr>
          <a:xfrm>
            <a:off x="5301242" y="5591746"/>
            <a:ext cx="1318287" cy="322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            -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05DBF8D-DAE1-A0DC-A169-B6BAA856BDB9}"/>
              </a:ext>
            </a:extLst>
          </p:cNvPr>
          <p:cNvCxnSpPr>
            <a:cxnSpLocks/>
          </p:cNvCxnSpPr>
          <p:nvPr/>
        </p:nvCxnSpPr>
        <p:spPr>
          <a:xfrm flipH="1">
            <a:off x="5301242" y="5996141"/>
            <a:ext cx="1156338" cy="3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397458F-D4DD-CB71-E3E8-5F6EE7C9116B}"/>
              </a:ext>
            </a:extLst>
          </p:cNvPr>
          <p:cNvSpPr txBox="1"/>
          <p:nvPr/>
        </p:nvSpPr>
        <p:spPr>
          <a:xfrm>
            <a:off x="4438847" y="1749752"/>
            <a:ext cx="2617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1.38-fold</a:t>
            </a:r>
          </a:p>
          <a:p>
            <a:pPr algn="ct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</a:p>
          <a:p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0F12436-C1EF-C897-C756-3AE8E6F5ABC0}"/>
              </a:ext>
            </a:extLst>
          </p:cNvPr>
          <p:cNvCxnSpPr>
            <a:cxnSpLocks/>
          </p:cNvCxnSpPr>
          <p:nvPr/>
        </p:nvCxnSpPr>
        <p:spPr>
          <a:xfrm flipH="1">
            <a:off x="5244915" y="2055701"/>
            <a:ext cx="951835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8B7940-9DBC-7C38-3CCA-D332719BE8BD}"/>
              </a:ext>
            </a:extLst>
          </p:cNvPr>
          <p:cNvCxnSpPr>
            <a:cxnSpLocks/>
          </p:cNvCxnSpPr>
          <p:nvPr/>
        </p:nvCxnSpPr>
        <p:spPr>
          <a:xfrm flipV="1">
            <a:off x="1622712" y="5610031"/>
            <a:ext cx="5129307" cy="1892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1187854-6A02-F25A-A341-B08B5E6235E1}"/>
              </a:ext>
            </a:extLst>
          </p:cNvPr>
          <p:cNvSpPr txBox="1"/>
          <p:nvPr/>
        </p:nvSpPr>
        <p:spPr>
          <a:xfrm>
            <a:off x="3340241" y="6079439"/>
            <a:ext cx="150710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mraY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mutation 17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B5353D-F1D5-05A9-3739-9FE8E0B25785}"/>
              </a:ext>
            </a:extLst>
          </p:cNvPr>
          <p:cNvSpPr txBox="1"/>
          <p:nvPr/>
        </p:nvSpPr>
        <p:spPr>
          <a:xfrm>
            <a:off x="5244915" y="6140264"/>
            <a:ext cx="150710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mraY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mutation 18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5F8FBF-30D3-4F2D-FA12-CC95E025534B}"/>
              </a:ext>
            </a:extLst>
          </p:cNvPr>
          <p:cNvSpPr txBox="1"/>
          <p:nvPr/>
        </p:nvSpPr>
        <p:spPr>
          <a:xfrm>
            <a:off x="7056045" y="1907458"/>
            <a:ext cx="459518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Will disrupting the binding of GACUCU have the same effect as disrupting the sequence?</a:t>
            </a:r>
          </a:p>
          <a:p>
            <a:endParaRPr lang="en-US" dirty="0"/>
          </a:p>
          <a:p>
            <a:r>
              <a:rPr lang="en-US" b="1" dirty="0"/>
              <a:t>Results: </a:t>
            </a:r>
            <a:r>
              <a:rPr lang="en-US" dirty="0"/>
              <a:t>No, the binding does not seem to be as important as the sequence itself.</a:t>
            </a:r>
          </a:p>
          <a:p>
            <a:endParaRPr lang="en-US" dirty="0"/>
          </a:p>
          <a:p>
            <a:r>
              <a:rPr lang="en-US" b="1" dirty="0"/>
              <a:t>Future directions: </a:t>
            </a:r>
            <a:r>
              <a:rPr lang="en-US" dirty="0"/>
              <a:t>Put GACUCU in the 5’UTR of an unregulated gene</a:t>
            </a:r>
          </a:p>
        </p:txBody>
      </p:sp>
    </p:spTree>
    <p:extLst>
      <p:ext uri="{BB962C8B-B14F-4D97-AF65-F5344CB8AC3E}">
        <p14:creationId xmlns:p14="http://schemas.microsoft.com/office/powerpoint/2010/main" val="113828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92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2</cp:revision>
  <dcterms:created xsi:type="dcterms:W3CDTF">2023-02-27T13:12:52Z</dcterms:created>
  <dcterms:modified xsi:type="dcterms:W3CDTF">2023-02-27T13:16:00Z</dcterms:modified>
</cp:coreProperties>
</file>