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80" r:id="rId2"/>
    <p:sldId id="567" r:id="rId3"/>
    <p:sldId id="5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DD33D-7B7D-455A-B057-78DEBEA07C7C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794-C465-43CC-82F9-A364E8136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7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So now that we had picked some genes to look at, we developed reporter strains where we fuse this 5’UTR of this gene, along with the first few codons, to a reporter – either lacZ or GFP. We switched to GFP because it was easier to clone and the assay was more straight forward.</a:t>
            </a:r>
          </a:p>
          <a:p>
            <a:endParaRPr lang="en-US" sz="1200" kern="1200" dirty="0">
              <a:solidFill>
                <a:srgbClr val="000000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We can put this construct into our wild-type and mutant strains, and if bS21 is regulating the UTR, the ribosomes may translate with different efficiencies and we would see differences in B-galactosidase activity or green fluorescence. </a:t>
            </a:r>
          </a:p>
          <a:p>
            <a:endParaRPr lang="en-US" sz="1200" kern="1200" dirty="0">
              <a:solidFill>
                <a:srgbClr val="000000"/>
              </a:solidFill>
              <a:effectLst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We go in with some expectations based on the proteomics data I showed you on the previous slide, that there might be less of the proteins produced in the mutant strain than in wild-type.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54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07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1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486A-7707-A540-7593-01D5C861D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20744B-3035-2992-6C90-F6F54ABB3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5B6BA-B72E-4775-5F1E-68414716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5A1D5D-9058-20B5-F88D-C6D4D274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CA43F-229D-9C95-F806-40BCD8AE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9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7FE70-B53B-A403-B529-783CAF924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09C71-100A-B92C-9A3F-A0E4950E1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14EF2-CADA-933B-B83D-7F9A45767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E5C56-A922-701D-61F7-E7F81AF2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B4DA0-6B46-987A-2A12-F83AF3634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03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1E2D10-9683-0AF1-1ACC-B95C565388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064696-9932-2789-B181-EF0F61354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D218B-4D99-0158-C64E-8F1D443B7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D285F-A92B-2BE7-D738-FBCA92E72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29C46-D20E-4D7E-7FFC-60D1E2550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03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15EF-E839-14E0-7EC8-571541710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FA198-4985-F827-246D-15A113EB93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D576D-E1B9-7E5F-2386-1BFDE92AA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55EDB-FEE3-4B8B-7D79-99473785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D8BBD-4C8A-3EA8-BC68-CE02585E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A4E55-8D72-0FDA-276C-5C8B2E772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4565AE-ECA2-F07A-AAD8-FB8B0D281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D03A5-76F8-17B0-7B3D-90E99E0F9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FEFA4-689E-3B12-3279-7D765C00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61AC8-8872-42FF-3842-B3765967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40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0B6EB-BBE5-F3E4-2B9D-7F4A005E3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06743-B216-998C-8DD0-E87D2EBB7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472733-841E-F324-6528-2DA8430CB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80DA4-BBDB-6740-A6E3-BA8C7D5AB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2B929-19DC-1457-6BC9-0450066A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8913E-BA7E-59FC-5285-711763567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1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D5B24-2C3B-5C0F-FBBC-34A1B87CB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FCFD2-5143-4B2B-6932-5B55D1DAB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36DF8-24BE-8DBA-17D0-4A34835BBD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ADAC8-3AF0-1EC9-3A84-DFB971901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F15CAE-EBAC-0125-B9F7-1710D27B14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EFFD4A-CA50-CEC5-289C-51BB14F7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85E410-E014-80CC-61F4-1B280F66D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D2B374-D563-0D5E-0785-FD78AF7B6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6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938A0-865C-2C3B-93A6-EFFF3E38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F4A07C-998F-EF24-5749-6A581466B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A7B6D-990B-86E3-2197-06729ACB8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96DE98-6663-B933-F0ED-39B8D8614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02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F76D05-D02A-AA56-0509-C63679365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406DE8-B760-C0E8-FD4D-515E6C22E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656CF9-E75B-AD61-66F6-8E27E74B8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95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8C1D-3B8C-F780-9623-AC3EEC85E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625A9-B197-39BF-7982-18E133DEF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AA6DD2-DBC4-5AE9-2B6A-A6EA1BEB1C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21AFB-1FAF-1EDF-C993-6321A7152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9193D-8174-4CCB-435D-C9638E178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13AC2A-7E80-CEA8-A106-B8B84362E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8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02DA9-0669-85AB-771E-3C56B947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27455F-CADA-7B7E-42C1-1A62F12899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F18EF6-328A-4BE0-FE18-A91A7811D6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85E82-DCEC-0F6A-C3C4-5D503910C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14304B-ECE3-BFF4-5BBD-01AB4A28A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F04D23-5BA8-53BF-46BA-CE38A9535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9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923BD2-C708-E0BB-7122-3D1FF005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06C8E-9BD7-3BE3-840D-C88EE4D62A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F5D21-A8E0-3235-C571-F32EAAAB8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F4753-D7FB-4FF7-BC6B-97C80933EFD1}" type="datetimeFigureOut">
              <a:rPr lang="en-US" smtClean="0"/>
              <a:t>1/23/2023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721A2-0934-10B1-B3D9-0A447FA885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F5FE9B-9211-9377-03C0-6E8E43FB30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A36D4-C26E-4A57-B9C1-82B494F49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644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0A4E906-A57B-7EBC-35BA-5502272C4A46}"/>
              </a:ext>
            </a:extLst>
          </p:cNvPr>
          <p:cNvSpPr/>
          <p:nvPr/>
        </p:nvSpPr>
        <p:spPr>
          <a:xfrm>
            <a:off x="7854269" y="2477883"/>
            <a:ext cx="2707839" cy="388456"/>
          </a:xfrm>
          <a:custGeom>
            <a:avLst/>
            <a:gdLst>
              <a:gd name="connsiteX0" fmla="*/ 0 w 2707839"/>
              <a:gd name="connsiteY0" fmla="*/ 49416 h 388456"/>
              <a:gd name="connsiteX1" fmla="*/ 609600 w 2707839"/>
              <a:gd name="connsiteY1" fmla="*/ 275558 h 388456"/>
              <a:gd name="connsiteX2" fmla="*/ 1386349 w 2707839"/>
              <a:gd name="connsiteY2" fmla="*/ 255 h 388456"/>
              <a:gd name="connsiteX3" fmla="*/ 2576052 w 2707839"/>
              <a:gd name="connsiteY3" fmla="*/ 334552 h 388456"/>
              <a:gd name="connsiteX4" fmla="*/ 2625213 w 2707839"/>
              <a:gd name="connsiteY4" fmla="*/ 383713 h 388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7839" h="388456">
                <a:moveTo>
                  <a:pt x="0" y="49416"/>
                </a:moveTo>
                <a:cubicBezTo>
                  <a:pt x="189271" y="166584"/>
                  <a:pt x="378542" y="283752"/>
                  <a:pt x="609600" y="275558"/>
                </a:cubicBezTo>
                <a:cubicBezTo>
                  <a:pt x="840658" y="267365"/>
                  <a:pt x="1058607" y="-9577"/>
                  <a:pt x="1386349" y="255"/>
                </a:cubicBezTo>
                <a:cubicBezTo>
                  <a:pt x="1714091" y="10087"/>
                  <a:pt x="2369575" y="270642"/>
                  <a:pt x="2576052" y="334552"/>
                </a:cubicBezTo>
                <a:cubicBezTo>
                  <a:pt x="2782529" y="398462"/>
                  <a:pt x="2703871" y="391087"/>
                  <a:pt x="2625213" y="383713"/>
                </a:cubicBezTo>
              </a:path>
            </a:pathLst>
          </a:custGeom>
          <a:solidFill>
            <a:schemeClr val="bg1"/>
          </a:solid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C0942FD-D80F-AF37-112C-629F0D26D151}"/>
              </a:ext>
            </a:extLst>
          </p:cNvPr>
          <p:cNvGrpSpPr/>
          <p:nvPr/>
        </p:nvGrpSpPr>
        <p:grpSpPr>
          <a:xfrm>
            <a:off x="5869099" y="3093720"/>
            <a:ext cx="4742101" cy="1150264"/>
            <a:chOff x="481706" y="5280472"/>
            <a:chExt cx="4742101" cy="115026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16B681A-799D-8FB6-E2EB-ECB133E2CE69}"/>
                </a:ext>
              </a:extLst>
            </p:cNvPr>
            <p:cNvSpPr/>
            <p:nvPr/>
          </p:nvSpPr>
          <p:spPr>
            <a:xfrm>
              <a:off x="3062281" y="5842187"/>
              <a:ext cx="1662043" cy="252598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i="1" dirty="0">
                  <a:solidFill>
                    <a:schemeClr val="tx1"/>
                  </a:solidFill>
                  <a:latin typeface="+mj-lt"/>
                </a:rPr>
                <a:t>gfp</a:t>
              </a:r>
            </a:p>
          </p:txBody>
        </p:sp>
        <p:sp>
          <p:nvSpPr>
            <p:cNvPr id="6" name="Right Brace 5">
              <a:extLst>
                <a:ext uri="{FF2B5EF4-FFF2-40B4-BE49-F238E27FC236}">
                  <a16:creationId xmlns:a16="http://schemas.microsoft.com/office/drawing/2014/main" id="{F8743ECB-F825-EED9-E48D-2ED4F590D35C}"/>
                </a:ext>
              </a:extLst>
            </p:cNvPr>
            <p:cNvSpPr/>
            <p:nvPr/>
          </p:nvSpPr>
          <p:spPr>
            <a:xfrm rot="5400000">
              <a:off x="3702686" y="4112491"/>
              <a:ext cx="347337" cy="2694905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750484F-6B6F-CC22-8681-9823BAF25ED1}"/>
                </a:ext>
              </a:extLst>
            </p:cNvPr>
            <p:cNvSpPr/>
            <p:nvPr/>
          </p:nvSpPr>
          <p:spPr>
            <a:xfrm>
              <a:off x="481706" y="5542964"/>
              <a:ext cx="2396235" cy="88777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+mj-lt"/>
                </a:rPr>
                <a:t>5´UTR+ first 6 codons of gene of interest</a:t>
              </a:r>
            </a:p>
          </p:txBody>
        </p:sp>
        <p:sp>
          <p:nvSpPr>
            <p:cNvPr id="11" name="Right Brace 10">
              <a:extLst>
                <a:ext uri="{FF2B5EF4-FFF2-40B4-BE49-F238E27FC236}">
                  <a16:creationId xmlns:a16="http://schemas.microsoft.com/office/drawing/2014/main" id="{EBE95F7F-D97C-6D5D-07D4-857AA01F7FA9}"/>
                </a:ext>
              </a:extLst>
            </p:cNvPr>
            <p:cNvSpPr/>
            <p:nvPr/>
          </p:nvSpPr>
          <p:spPr>
            <a:xfrm rot="5400000">
              <a:off x="1507180" y="4674047"/>
              <a:ext cx="347337" cy="1560187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E3024A1-A249-9A57-D861-3E0B25455E91}"/>
              </a:ext>
            </a:extLst>
          </p:cNvPr>
          <p:cNvGrpSpPr/>
          <p:nvPr/>
        </p:nvGrpSpPr>
        <p:grpSpPr>
          <a:xfrm>
            <a:off x="255107" y="2336384"/>
            <a:ext cx="5613993" cy="1545629"/>
            <a:chOff x="446566" y="4757314"/>
            <a:chExt cx="5613993" cy="1545629"/>
          </a:xfrm>
        </p:grpSpPr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42F9749-8E12-5724-3499-BCAC70A94141}"/>
                </a:ext>
              </a:extLst>
            </p:cNvPr>
            <p:cNvCxnSpPr/>
            <p:nvPr/>
          </p:nvCxnSpPr>
          <p:spPr>
            <a:xfrm>
              <a:off x="553333" y="4757314"/>
              <a:ext cx="0" cy="363021"/>
            </a:xfrm>
            <a:prstGeom prst="line">
              <a:avLst/>
            </a:prstGeom>
            <a:ln w="1905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49DE6696-932A-88A2-572C-AFBA6919BE5C}"/>
                </a:ext>
              </a:extLst>
            </p:cNvPr>
            <p:cNvCxnSpPr/>
            <p:nvPr/>
          </p:nvCxnSpPr>
          <p:spPr>
            <a:xfrm>
              <a:off x="544189" y="4757314"/>
              <a:ext cx="660330" cy="0"/>
            </a:xfrm>
            <a:prstGeom prst="straightConnector1">
              <a:avLst/>
            </a:prstGeom>
            <a:ln w="19050">
              <a:solidFill>
                <a:srgbClr val="0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E4CE2889-A946-F22B-5AC8-07B379CB656F}"/>
                </a:ext>
              </a:extLst>
            </p:cNvPr>
            <p:cNvCxnSpPr>
              <a:cxnSpLocks/>
            </p:cNvCxnSpPr>
            <p:nvPr/>
          </p:nvCxnSpPr>
          <p:spPr>
            <a:xfrm>
              <a:off x="3253563" y="5088287"/>
              <a:ext cx="2806996" cy="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C6210D61-B756-B955-E90E-F7B6926BCE2B}"/>
                </a:ext>
              </a:extLst>
            </p:cNvPr>
            <p:cNvGrpSpPr/>
            <p:nvPr/>
          </p:nvGrpSpPr>
          <p:grpSpPr>
            <a:xfrm>
              <a:off x="446566" y="5093269"/>
              <a:ext cx="5613991" cy="1209674"/>
              <a:chOff x="598966" y="2456095"/>
              <a:chExt cx="5613991" cy="1209674"/>
            </a:xfrm>
          </p:grpSpPr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6620CCFB-149A-7453-28E9-D74CEECE6C9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8967" y="2456095"/>
                <a:ext cx="2806996" cy="0"/>
              </a:xfrm>
              <a:prstGeom prst="line">
                <a:avLst/>
              </a:prstGeom>
              <a:ln w="28575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3AE54C87-2026-090E-D4D8-069568ED6FBF}"/>
                  </a:ext>
                </a:extLst>
              </p:cNvPr>
              <p:cNvSpPr/>
              <p:nvPr/>
            </p:nvSpPr>
            <p:spPr>
              <a:xfrm>
                <a:off x="970869" y="2651876"/>
                <a:ext cx="503640" cy="70630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  <a:latin typeface="+mj-lt"/>
                  </a:rPr>
                  <a:t>P</a:t>
                </a:r>
                <a:r>
                  <a:rPr lang="en-US" sz="1050" dirty="0">
                    <a:solidFill>
                      <a:schemeClr val="tx1"/>
                    </a:solidFill>
                    <a:latin typeface="+mj-lt"/>
                  </a:rPr>
                  <a:t>tul4</a:t>
                </a:r>
                <a:endParaRPr lang="en-US" sz="1600" dirty="0">
                  <a:solidFill>
                    <a:schemeClr val="tx1"/>
                  </a:solidFill>
                  <a:latin typeface="+mj-lt"/>
                </a:endParaRPr>
              </a:p>
            </p:txBody>
          </p:sp>
          <p:sp>
            <p:nvSpPr>
              <p:cNvPr id="48" name="Right Brace 47">
                <a:extLst>
                  <a:ext uri="{FF2B5EF4-FFF2-40B4-BE49-F238E27FC236}">
                    <a16:creationId xmlns:a16="http://schemas.microsoft.com/office/drawing/2014/main" id="{0833233C-2875-C92E-C899-FDFCA6E8639A}"/>
                  </a:ext>
                </a:extLst>
              </p:cNvPr>
              <p:cNvSpPr/>
              <p:nvPr/>
            </p:nvSpPr>
            <p:spPr>
              <a:xfrm rot="5400000">
                <a:off x="2452841" y="1894852"/>
                <a:ext cx="347337" cy="1560187"/>
              </a:xfrm>
              <a:prstGeom prst="rightBrac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ight Brace 48">
                <a:extLst>
                  <a:ext uri="{FF2B5EF4-FFF2-40B4-BE49-F238E27FC236}">
                    <a16:creationId xmlns:a16="http://schemas.microsoft.com/office/drawing/2014/main" id="{F56DC355-89CE-B8B9-79B1-281EF28804D7}"/>
                  </a:ext>
                </a:extLst>
              </p:cNvPr>
              <p:cNvSpPr/>
              <p:nvPr/>
            </p:nvSpPr>
            <p:spPr>
              <a:xfrm rot="5400000">
                <a:off x="1049023" y="2051225"/>
                <a:ext cx="347332" cy="1247445"/>
              </a:xfrm>
              <a:prstGeom prst="rightBrac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457213A2-BE6F-5495-F497-88D966048684}"/>
                  </a:ext>
                </a:extLst>
              </p:cNvPr>
              <p:cNvSpPr/>
              <p:nvPr/>
            </p:nvSpPr>
            <p:spPr>
              <a:xfrm>
                <a:off x="1616435" y="2777997"/>
                <a:ext cx="2396235" cy="88777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  <a:latin typeface="+mj-lt"/>
                  </a:rPr>
                  <a:t>5 ´ UTR+ first 6 codons of gene of interest</a:t>
                </a:r>
              </a:p>
            </p:txBody>
          </p:sp>
          <p:sp>
            <p:nvSpPr>
              <p:cNvPr id="51" name="Right Brace 50">
                <a:extLst>
                  <a:ext uri="{FF2B5EF4-FFF2-40B4-BE49-F238E27FC236}">
                    <a16:creationId xmlns:a16="http://schemas.microsoft.com/office/drawing/2014/main" id="{DB527CC2-2299-4973-ED85-1D1E0155E8BF}"/>
                  </a:ext>
                </a:extLst>
              </p:cNvPr>
              <p:cNvSpPr/>
              <p:nvPr/>
            </p:nvSpPr>
            <p:spPr>
              <a:xfrm rot="5400000">
                <a:off x="4626424" y="1262053"/>
                <a:ext cx="366072" cy="2806995"/>
              </a:xfrm>
              <a:prstGeom prst="rightBrac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E0F9C37A-7513-755A-9F07-2CFBA7B69DE6}"/>
                  </a:ext>
                </a:extLst>
              </p:cNvPr>
              <p:cNvSpPr/>
              <p:nvPr/>
            </p:nvSpPr>
            <p:spPr>
              <a:xfrm>
                <a:off x="3978438" y="2978810"/>
                <a:ext cx="1662043" cy="25259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i="1" dirty="0">
                    <a:solidFill>
                      <a:schemeClr val="tx1"/>
                    </a:solidFill>
                    <a:latin typeface="+mj-lt"/>
                  </a:rPr>
                  <a:t>gfp</a:t>
                </a:r>
              </a:p>
            </p:txBody>
          </p:sp>
        </p:grp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FCB12E36-6A92-5FB3-0464-CD1717CD73FC}"/>
              </a:ext>
            </a:extLst>
          </p:cNvPr>
          <p:cNvSpPr txBox="1"/>
          <p:nvPr/>
        </p:nvSpPr>
        <p:spPr>
          <a:xfrm>
            <a:off x="229444" y="1638701"/>
            <a:ext cx="20976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Multi-copy plasmid</a:t>
            </a:r>
          </a:p>
        </p:txBody>
      </p:sp>
      <p:pic>
        <p:nvPicPr>
          <p:cNvPr id="59" name="Google Shape;517;p18">
            <a:extLst>
              <a:ext uri="{FF2B5EF4-FFF2-40B4-BE49-F238E27FC236}">
                <a16:creationId xmlns:a16="http://schemas.microsoft.com/office/drawing/2014/main" id="{1BAA080C-FE50-55D9-2EFE-4075D346962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-1" r="64030" b="36087"/>
          <a:stretch/>
        </p:blipFill>
        <p:spPr>
          <a:xfrm>
            <a:off x="6287123" y="2234066"/>
            <a:ext cx="1560186" cy="533266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01A92157-ADD5-CB34-ADA5-88EA1A98920C}"/>
              </a:ext>
            </a:extLst>
          </p:cNvPr>
          <p:cNvSpPr txBox="1"/>
          <p:nvPr/>
        </p:nvSpPr>
        <p:spPr>
          <a:xfrm>
            <a:off x="2769428" y="1302180"/>
            <a:ext cx="3176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DNA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C467DC9-00EB-9CF7-8FF6-FCC91A4C91E1}"/>
              </a:ext>
            </a:extLst>
          </p:cNvPr>
          <p:cNvSpPr txBox="1"/>
          <p:nvPr/>
        </p:nvSpPr>
        <p:spPr>
          <a:xfrm>
            <a:off x="8100724" y="1113132"/>
            <a:ext cx="3176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RNA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81C629-FA6E-A84F-516F-E3817B02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775" y="89227"/>
            <a:ext cx="10515600" cy="1325563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14D8602-A383-ECDE-4853-272E9ABADB7C}"/>
              </a:ext>
            </a:extLst>
          </p:cNvPr>
          <p:cNvGrpSpPr/>
          <p:nvPr/>
        </p:nvGrpSpPr>
        <p:grpSpPr>
          <a:xfrm>
            <a:off x="2470693" y="4243984"/>
            <a:ext cx="6561880" cy="2255139"/>
            <a:chOff x="1887794" y="4243984"/>
            <a:chExt cx="6561880" cy="2255139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B32687F1-CBCE-8062-9CB3-95C8D683D1D5}"/>
                </a:ext>
              </a:extLst>
            </p:cNvPr>
            <p:cNvSpPr txBox="1"/>
            <p:nvPr/>
          </p:nvSpPr>
          <p:spPr>
            <a:xfrm>
              <a:off x="5272800" y="4524088"/>
              <a:ext cx="31768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u="sng" dirty="0"/>
                <a:t>Expected Output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806A71C-76AC-63C3-2809-046CFDD4EED7}"/>
                </a:ext>
              </a:extLst>
            </p:cNvPr>
            <p:cNvSpPr txBox="1"/>
            <p:nvPr/>
          </p:nvSpPr>
          <p:spPr>
            <a:xfrm>
              <a:off x="2240701" y="4524088"/>
              <a:ext cx="31768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u="sng" dirty="0"/>
                <a:t>Background Strain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ED52D69-00E7-9730-2AF2-54F6E7D3F80F}"/>
                </a:ext>
              </a:extLst>
            </p:cNvPr>
            <p:cNvSpPr txBox="1"/>
            <p:nvPr/>
          </p:nvSpPr>
          <p:spPr>
            <a:xfrm>
              <a:off x="2775642" y="5041820"/>
              <a:ext cx="893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LVS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C48369C-BFE5-11F6-C163-80BE3F4AF341}"/>
                </a:ext>
              </a:extLst>
            </p:cNvPr>
            <p:cNvSpPr txBox="1"/>
            <p:nvPr/>
          </p:nvSpPr>
          <p:spPr>
            <a:xfrm>
              <a:off x="2769428" y="5785190"/>
              <a:ext cx="113397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Δ</a:t>
              </a:r>
              <a:r>
                <a:rPr lang="en-US" dirty="0"/>
                <a:t>bS21-2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ACD5865-F78E-4AA6-10D3-891E066098B2}"/>
                </a:ext>
              </a:extLst>
            </p:cNvPr>
            <p:cNvSpPr txBox="1"/>
            <p:nvPr/>
          </p:nvSpPr>
          <p:spPr>
            <a:xfrm>
              <a:off x="5946302" y="5006253"/>
              <a:ext cx="893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09004BE-6142-EF9D-5DF9-D2D3E5C48655}"/>
                </a:ext>
              </a:extLst>
            </p:cNvPr>
            <p:cNvSpPr txBox="1"/>
            <p:nvPr/>
          </p:nvSpPr>
          <p:spPr>
            <a:xfrm>
              <a:off x="5946301" y="5785190"/>
              <a:ext cx="89316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0.5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1F155B5-AB1A-561A-76F2-8923872A68E3}"/>
                </a:ext>
              </a:extLst>
            </p:cNvPr>
            <p:cNvSpPr/>
            <p:nvPr/>
          </p:nvSpPr>
          <p:spPr>
            <a:xfrm>
              <a:off x="1887794" y="4243984"/>
              <a:ext cx="5683045" cy="2255139"/>
            </a:xfrm>
            <a:prstGeom prst="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94962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99A07F-4686-5759-6629-99CDC15FCB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568" y="257093"/>
            <a:ext cx="10823473" cy="660090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702EFAD-9A3E-D19D-700D-78EC0AAF18D3}"/>
              </a:ext>
            </a:extLst>
          </p:cNvPr>
          <p:cNvSpPr txBox="1"/>
          <p:nvPr/>
        </p:nvSpPr>
        <p:spPr>
          <a:xfrm>
            <a:off x="8612771" y="3015649"/>
            <a:ext cx="37660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</a:t>
            </a:r>
            <a:r>
              <a:rPr lang="en-US" dirty="0"/>
              <a:t>: Does an ideal Shine Dalgarno and a mutated 3 </a:t>
            </a:r>
            <a:r>
              <a:rPr lang="en-US" dirty="0" err="1"/>
              <a:t>nt</a:t>
            </a:r>
            <a:r>
              <a:rPr lang="en-US" dirty="0"/>
              <a:t> region remove regulation?</a:t>
            </a:r>
          </a:p>
          <a:p>
            <a:endParaRPr lang="en-US" dirty="0"/>
          </a:p>
          <a:p>
            <a:r>
              <a:rPr lang="en-US" b="1" dirty="0"/>
              <a:t>Results</a:t>
            </a:r>
            <a:r>
              <a:rPr lang="en-US" dirty="0"/>
              <a:t>: Yes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21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02EFAD-9A3E-D19D-700D-78EC0AAF18D3}"/>
              </a:ext>
            </a:extLst>
          </p:cNvPr>
          <p:cNvSpPr txBox="1"/>
          <p:nvPr/>
        </p:nvSpPr>
        <p:spPr>
          <a:xfrm>
            <a:off x="8612771" y="3015649"/>
            <a:ext cx="37660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Question</a:t>
            </a:r>
            <a:r>
              <a:rPr lang="en-US" dirty="0"/>
              <a:t>: Does loss of the regulator Hfq lead to a similar decrease in translation that we see with loss of bS21-2?</a:t>
            </a:r>
          </a:p>
          <a:p>
            <a:endParaRPr lang="en-US" dirty="0"/>
          </a:p>
          <a:p>
            <a:r>
              <a:rPr lang="en-US" b="1" dirty="0"/>
              <a:t>Results</a:t>
            </a:r>
            <a:r>
              <a:rPr lang="en-US" dirty="0"/>
              <a:t>: No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231BDA-100F-A3C6-E06D-26B14923A2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433" y="351382"/>
            <a:ext cx="6385489" cy="621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790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221</Words>
  <Application>Microsoft Office PowerPoint</Application>
  <PresentationFormat>Widescreen</PresentationFormat>
  <Paragraphs>29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Background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18</cp:revision>
  <dcterms:created xsi:type="dcterms:W3CDTF">2022-11-28T18:09:00Z</dcterms:created>
  <dcterms:modified xsi:type="dcterms:W3CDTF">2023-01-23T19:52:53Z</dcterms:modified>
</cp:coreProperties>
</file>