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566" r:id="rId2"/>
    <p:sldId id="567" r:id="rId3"/>
    <p:sldId id="56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Hannah%20Trautmann\Data\GFP\221122_HT_GFP_assay_mut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Analysis!$K$1</c:f>
              <c:strCache>
                <c:ptCount val="1"/>
                <c:pt idx="0">
                  <c:v>Averages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C0-4ECE-A5D2-7CBE09E70D2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C0-4ECE-A5D2-7CBE09E70D2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C0-4ECE-A5D2-7CBE09E70D2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C0-4ECE-A5D2-7CBE09E70D25}"/>
              </c:ext>
            </c:extLst>
          </c:dPt>
          <c:errBars>
            <c:errBarType val="both"/>
            <c:errValType val="cust"/>
            <c:noEndCap val="0"/>
            <c:plus>
              <c:numRef>
                <c:f>Analysis!$L$2:$L$7</c:f>
                <c:numCache>
                  <c:formatCode>General</c:formatCode>
                  <c:ptCount val="6"/>
                  <c:pt idx="0">
                    <c:v>3.1020168249176378E-2</c:v>
                  </c:pt>
                  <c:pt idx="1">
                    <c:v>5.2390268224379186E-2</c:v>
                  </c:pt>
                  <c:pt idx="2">
                    <c:v>4.072167050811086E-2</c:v>
                  </c:pt>
                  <c:pt idx="3">
                    <c:v>6.0027485662721328E-2</c:v>
                  </c:pt>
                  <c:pt idx="4">
                    <c:v>5.7250737283704896E-3</c:v>
                  </c:pt>
                  <c:pt idx="5">
                    <c:v>3.4589328698265633E-3</c:v>
                  </c:pt>
                </c:numCache>
              </c:numRef>
            </c:plus>
            <c:minus>
              <c:numRef>
                <c:f>Analysis!$L$2:$L$7</c:f>
                <c:numCache>
                  <c:formatCode>General</c:formatCode>
                  <c:ptCount val="6"/>
                  <c:pt idx="0">
                    <c:v>3.1020168249176378E-2</c:v>
                  </c:pt>
                  <c:pt idx="1">
                    <c:v>5.2390268224379186E-2</c:v>
                  </c:pt>
                  <c:pt idx="2">
                    <c:v>4.072167050811086E-2</c:v>
                  </c:pt>
                  <c:pt idx="3">
                    <c:v>6.0027485662721328E-2</c:v>
                  </c:pt>
                  <c:pt idx="4">
                    <c:v>5.7250737283704896E-3</c:v>
                  </c:pt>
                  <c:pt idx="5">
                    <c:v>3.4589328698265633E-3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Analysis!$J$2:$J$7</c:f>
              <c:strCache>
                <c:ptCount val="6"/>
                <c:pt idx="0">
                  <c:v>LVS hfq short</c:v>
                </c:pt>
                <c:pt idx="1">
                  <c:v>ΔrpsU2 hfq short</c:v>
                </c:pt>
                <c:pt idx="2">
                  <c:v>LVS mraY mut9</c:v>
                </c:pt>
                <c:pt idx="3">
                  <c:v>ΔrpsU2 mraY mut9</c:v>
                </c:pt>
                <c:pt idx="4">
                  <c:v>LVS mraY WT</c:v>
                </c:pt>
                <c:pt idx="5">
                  <c:v>∆rpsU2 mraY WT</c:v>
                </c:pt>
              </c:strCache>
            </c:strRef>
          </c:cat>
          <c:val>
            <c:numRef>
              <c:f>Analysis!$K$2:$K$7</c:f>
              <c:numCache>
                <c:formatCode>General</c:formatCode>
                <c:ptCount val="6"/>
                <c:pt idx="0">
                  <c:v>1</c:v>
                </c:pt>
                <c:pt idx="1">
                  <c:v>1.8820798623063917</c:v>
                </c:pt>
                <c:pt idx="2">
                  <c:v>0.99999999999999967</c:v>
                </c:pt>
                <c:pt idx="3">
                  <c:v>0.91635997458843832</c:v>
                </c:pt>
                <c:pt idx="4">
                  <c:v>1</c:v>
                </c:pt>
                <c:pt idx="5">
                  <c:v>0.91365096591706552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C0-4ECE-A5D2-7CBE09E70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3540576"/>
        <c:axId val="1823548896"/>
      </c:barChart>
      <c:catAx>
        <c:axId val="1823540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23548896"/>
        <c:crosses val="autoZero"/>
        <c:auto val="1"/>
        <c:lblAlgn val="ctr"/>
        <c:lblOffset val="100"/>
        <c:noMultiLvlLbl val="0"/>
      </c:catAx>
      <c:valAx>
        <c:axId val="1823548896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54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DD33D-7B7D-455A-B057-78DEBEA07C7C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79794-C465-43CC-82F9-A364E813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7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35E36-44CF-41A2-B0A4-F6B5CD6E87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6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486A-7707-A540-7593-01D5C861D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0744B-3035-2992-6C90-F6F54ABB3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5B6BA-B72E-4775-5F1E-68414716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4753-D7FB-4FF7-BC6B-97C80933EF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A1D5D-9058-20B5-F88D-C6D4D274C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CA43F-229D-9C95-F806-40BCD8AE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9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FE70-B53B-A403-B529-783CAF924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09C71-100A-B92C-9A3F-A0E4950E1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4EF2-CADA-933B-B83D-7F9A4576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4753-D7FB-4FF7-BC6B-97C80933EF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C56-A922-701D-61F7-E7F81AF2E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B4DA0-6B46-987A-2A12-F83AF363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0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1E2D10-9683-0AF1-1ACC-B95C56538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64696-9932-2789-B181-EF0F61354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D218B-4D99-0158-C64E-8F1D443B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4753-D7FB-4FF7-BC6B-97C80933EF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D285F-A92B-2BE7-D738-FBCA92E72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29C46-D20E-4D7E-7FFC-60D1E255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0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15EF-E839-14E0-7EC8-57154171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FA198-4985-F827-246D-15A113EB9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D576D-E1B9-7E5F-2386-1BFDE92A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4753-D7FB-4FF7-BC6B-97C80933EF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5EDB-FEE3-4B8B-7D79-994737857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D8BBD-4C8A-3EA8-BC68-CE02585E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4E55-8D72-0FDA-276C-5C8B2E77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565AE-ECA2-F07A-AAD8-FB8B0D281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D03A5-76F8-17B0-7B3D-90E99E0F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4753-D7FB-4FF7-BC6B-97C80933EF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FEFA4-689E-3B12-3279-7D765C00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61AC8-8872-42FF-3842-B37659672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4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B6EB-BBE5-F3E4-2B9D-7F4A005E3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06743-B216-998C-8DD0-E87D2EBB7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72733-841E-F324-6528-2DA8430CB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80DA4-BBDB-6740-A6E3-BA8C7D5AB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4753-D7FB-4FF7-BC6B-97C80933EF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2B929-19DC-1457-6BC9-0450066A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8913E-BA7E-59FC-5285-71176356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1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D5B24-2C3B-5C0F-FBBC-34A1B87CB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FCFD2-5143-4B2B-6932-5B55D1DAB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6DF8-24BE-8DBA-17D0-4A34835BB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ADAC8-3AF0-1EC9-3A84-DFB971901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15CAE-EBAC-0125-B9F7-1710D27B1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FFD4A-CA50-CEC5-289C-51BB14F70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4753-D7FB-4FF7-BC6B-97C80933EF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85E410-E014-80CC-61F4-1B280F66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D2B374-D563-0D5E-0785-FD78AF7B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6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38A0-865C-2C3B-93A6-EFFF3E38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4A07C-998F-EF24-5749-6A581466B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4753-D7FB-4FF7-BC6B-97C80933EF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A7B6D-990B-86E3-2197-06729ACB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6DE98-6663-B933-F0ED-39B8D861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0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F76D05-D02A-AA56-0509-C6367936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4753-D7FB-4FF7-BC6B-97C80933EF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406DE8-B760-C0E8-FD4D-515E6C22E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56CF9-E75B-AD61-66F6-8E27E74B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5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08C1D-3B8C-F780-9623-AC3EEC85E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625A9-B197-39BF-7982-18E133DEF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A6DD2-DBC4-5AE9-2B6A-A6EA1BEB1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21AFB-1FAF-1EDF-C993-6321A7152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4753-D7FB-4FF7-BC6B-97C80933EF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9193D-8174-4CCB-435D-C9638E178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3AC2A-7E80-CEA8-A106-B8B84362E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8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02DA9-0669-85AB-771E-3C56B947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27455F-CADA-7B7E-42C1-1A62F1289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18EF6-328A-4BE0-FE18-A91A7811D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85E82-DCEC-0F6A-C3C4-5D503910C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4753-D7FB-4FF7-BC6B-97C80933EF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4304B-ECE3-BFF4-5BBD-01AB4A28A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04D23-5BA8-53BF-46BA-CE38A9535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9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23BD2-C708-E0BB-7122-3D1FF005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06C8E-9BD7-3BE3-840D-C88EE4D62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F5D21-A8E0-3235-C571-F32EAAAB8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4753-D7FB-4FF7-BC6B-97C80933EFD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721A2-0934-10B1-B3D9-0A447FA88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5FE9B-9211-9377-03C0-6E8E43FB3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4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5D598B5F-EE34-8B48-3FFE-19BD271280E9}"/>
              </a:ext>
            </a:extLst>
          </p:cNvPr>
          <p:cNvGrpSpPr/>
          <p:nvPr/>
        </p:nvGrpSpPr>
        <p:grpSpPr>
          <a:xfrm>
            <a:off x="420421" y="1784909"/>
            <a:ext cx="6764300" cy="4590969"/>
            <a:chOff x="420421" y="1103288"/>
            <a:chExt cx="6764300" cy="526486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27CA60-02CA-46F5-B742-50E161D936EA}"/>
                </a:ext>
              </a:extLst>
            </p:cNvPr>
            <p:cNvSpPr txBox="1"/>
            <p:nvPr/>
          </p:nvSpPr>
          <p:spPr>
            <a:xfrm rot="16200000">
              <a:off x="-517837" y="3398362"/>
              <a:ext cx="26387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Normalized</a:t>
              </a:r>
              <a:r>
                <a:rPr lang="en-US" sz="1600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Fluorescence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4B1C00-6F26-4213-AEFE-B5FC3C5A0C4B}"/>
                </a:ext>
              </a:extLst>
            </p:cNvPr>
            <p:cNvGrpSpPr/>
            <p:nvPr/>
          </p:nvGrpSpPr>
          <p:grpSpPr>
            <a:xfrm>
              <a:off x="1216981" y="1114256"/>
              <a:ext cx="2617198" cy="952976"/>
              <a:chOff x="2200785" y="3860931"/>
              <a:chExt cx="2617198" cy="952976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379825C-B8D0-4308-AB99-12E716F67BC4}"/>
                  </a:ext>
                </a:extLst>
              </p:cNvPr>
              <p:cNvSpPr txBox="1"/>
              <p:nvPr/>
            </p:nvSpPr>
            <p:spPr>
              <a:xfrm>
                <a:off x="2200785" y="3860931"/>
                <a:ext cx="2617198" cy="952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1.88-fold</a:t>
                </a:r>
              </a:p>
              <a:p>
                <a:pPr algn="ctr"/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*</a:t>
                </a:r>
              </a:p>
              <a:p>
                <a:endParaRPr lang="en-US" sz="16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BD3F21F-ACC0-40ED-A217-798EBC7A9C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13643" y="4186036"/>
                <a:ext cx="95183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26FDB4D-593E-4B9B-93B1-0B1BF909EE33}"/>
                </a:ext>
              </a:extLst>
            </p:cNvPr>
            <p:cNvGrpSpPr/>
            <p:nvPr/>
          </p:nvGrpSpPr>
          <p:grpSpPr>
            <a:xfrm>
              <a:off x="4567523" y="1103288"/>
              <a:ext cx="2617198" cy="952976"/>
              <a:chOff x="2200785" y="3860931"/>
              <a:chExt cx="2617198" cy="952976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39063DF-B5BE-4442-BD2D-DCAB9F745420}"/>
                  </a:ext>
                </a:extLst>
              </p:cNvPr>
              <p:cNvSpPr txBox="1"/>
              <p:nvPr/>
            </p:nvSpPr>
            <p:spPr>
              <a:xfrm>
                <a:off x="2200785" y="3860931"/>
                <a:ext cx="2617198" cy="952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0.90-fold</a:t>
                </a:r>
              </a:p>
              <a:p>
                <a:pPr algn="ctr"/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*</a:t>
                </a:r>
              </a:p>
              <a:p>
                <a:endParaRPr lang="en-US" sz="16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8029A5B-B019-4832-8332-283A3F9EF0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13643" y="4171472"/>
                <a:ext cx="95183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93D0BBD-2A91-4753-8E1F-E20945B200E2}"/>
                </a:ext>
              </a:extLst>
            </p:cNvPr>
            <p:cNvGrpSpPr/>
            <p:nvPr/>
          </p:nvGrpSpPr>
          <p:grpSpPr>
            <a:xfrm>
              <a:off x="2981674" y="1103288"/>
              <a:ext cx="2617198" cy="952976"/>
              <a:chOff x="2397265" y="3860931"/>
              <a:chExt cx="2617198" cy="952976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7232B83-FB3B-4E4B-8710-B2489EAC697F}"/>
                  </a:ext>
                </a:extLst>
              </p:cNvPr>
              <p:cNvSpPr txBox="1"/>
              <p:nvPr/>
            </p:nvSpPr>
            <p:spPr>
              <a:xfrm>
                <a:off x="2397265" y="3860931"/>
                <a:ext cx="2617198" cy="952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0.91-fold</a:t>
                </a:r>
              </a:p>
              <a:p>
                <a:pPr algn="ctr"/>
                <a:endParaRPr lang="en-US" sz="16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en-US" sz="16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74ECC1B-4449-4D52-885A-524115CF7C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4868" y="4171472"/>
                <a:ext cx="95183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A87095C-6455-06B9-BF3A-F36A6EB15065}"/>
                </a:ext>
              </a:extLst>
            </p:cNvPr>
            <p:cNvCxnSpPr>
              <a:cxnSpLocks/>
            </p:cNvCxnSpPr>
            <p:nvPr/>
          </p:nvCxnSpPr>
          <p:spPr>
            <a:xfrm>
              <a:off x="1614190" y="5381505"/>
              <a:ext cx="4996817" cy="0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2E80C31-9CCB-D020-F4AC-2026ED794107}"/>
                </a:ext>
              </a:extLst>
            </p:cNvPr>
            <p:cNvSpPr txBox="1"/>
            <p:nvPr/>
          </p:nvSpPr>
          <p:spPr>
            <a:xfrm>
              <a:off x="420421" y="6029597"/>
              <a:ext cx="99973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5´ UTR: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7CA496F-1C33-CB13-55F0-8CD51DD95C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7411" y="5939245"/>
              <a:ext cx="1156338" cy="3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75ADB92-A4C9-7A3D-DFDB-810865BA1F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5624" y="5939245"/>
              <a:ext cx="1156338" cy="3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D6D27C5-9989-1E92-06E9-AC983D275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5878" y="5939245"/>
              <a:ext cx="1156338" cy="3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F08B10-AC63-9463-E548-1EBBEF87B6C2}"/>
                </a:ext>
              </a:extLst>
            </p:cNvPr>
            <p:cNvSpPr txBox="1"/>
            <p:nvPr/>
          </p:nvSpPr>
          <p:spPr>
            <a:xfrm>
              <a:off x="420421" y="5503111"/>
              <a:ext cx="99973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bS21-2: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169710-780B-21C2-14C4-6D2113DE76CC}"/>
                </a:ext>
              </a:extLst>
            </p:cNvPr>
            <p:cNvSpPr txBox="1"/>
            <p:nvPr/>
          </p:nvSpPr>
          <p:spPr>
            <a:xfrm>
              <a:off x="1929444" y="5493499"/>
              <a:ext cx="1318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 -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2B91E5-DCDE-71C7-F46A-A2BE12884D2B}"/>
                </a:ext>
              </a:extLst>
            </p:cNvPr>
            <p:cNvSpPr txBox="1"/>
            <p:nvPr/>
          </p:nvSpPr>
          <p:spPr>
            <a:xfrm>
              <a:off x="3573767" y="5497994"/>
              <a:ext cx="1318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 -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9A6EC8-6305-7E46-DD73-13536F6039B0}"/>
                </a:ext>
              </a:extLst>
            </p:cNvPr>
            <p:cNvSpPr txBox="1"/>
            <p:nvPr/>
          </p:nvSpPr>
          <p:spPr>
            <a:xfrm>
              <a:off x="5216978" y="5506330"/>
              <a:ext cx="1318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 -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17B5465-6EDB-56AD-860F-79C116741834}"/>
              </a:ext>
            </a:extLst>
          </p:cNvPr>
          <p:cNvSpPr txBox="1"/>
          <p:nvPr/>
        </p:nvSpPr>
        <p:spPr>
          <a:xfrm>
            <a:off x="1772028" y="6025861"/>
            <a:ext cx="15071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hfq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short</a:t>
            </a:r>
            <a:endParaRPr lang="en-US" sz="16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3A54B6-279C-443E-BC67-512396B7B5A0}"/>
              </a:ext>
            </a:extLst>
          </p:cNvPr>
          <p:cNvSpPr txBox="1"/>
          <p:nvPr/>
        </p:nvSpPr>
        <p:spPr>
          <a:xfrm>
            <a:off x="236216" y="231739"/>
            <a:ext cx="1219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mraY</a:t>
            </a:r>
            <a:r>
              <a:rPr lang="en-US" sz="1200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mutation9</a:t>
            </a:r>
            <a:r>
              <a:rPr lang="en-US" sz="12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________________________________________ucuauuaaaaaaauaacauaucuauuauaauacuccaaggucauuaaacauuuuaaauau AUG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cugauuuaucuuuuu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</a:p>
          <a:p>
            <a:pPr marL="0" marR="0">
              <a:spcBef>
                <a:spcPts val="0"/>
              </a:spcBef>
            </a:pPr>
            <a:r>
              <a:rPr lang="en-US" sz="1200" b="1" i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mraY</a:t>
            </a:r>
            <a:r>
              <a:rPr lang="en-US" sz="12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WT UTR:    </a:t>
            </a:r>
          </a:p>
          <a:p>
            <a:pPr marL="0" marR="0">
              <a:spcBef>
                <a:spcPts val="0"/>
              </a:spcBef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auaaaaaauuugaaccaauuauuuagacgcuaauuuugacucuauuaaaaaaauaacauaucuauuauaauacuccaaggucauua</a:t>
            </a:r>
            <a:r>
              <a:rPr lang="en-US" sz="1200" u="sng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aacauu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uuaaauau AUG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cugauuuaucuuuuu</a:t>
            </a:r>
            <a:br>
              <a:rPr lang="en-US" sz="12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1200" b="1" i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hfq</a:t>
            </a:r>
            <a:r>
              <a:rPr lang="en-US" sz="12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short UTR:  </a:t>
            </a:r>
          </a:p>
          <a:p>
            <a:pPr marL="0" marR="0">
              <a:spcBef>
                <a:spcPts val="0"/>
              </a:spcBef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gaaguuuaauuguuaaacuugauaaaauaauaacuauaacaaaauaauuaaa</a:t>
            </a:r>
            <a:r>
              <a:rPr lang="en-US" sz="1200" u="sng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aggaag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ugagaua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aug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ucaagaauaucaucu</a:t>
            </a:r>
            <a:endParaRPr lang="en-US" sz="1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A0918-1C5F-9DF1-6A20-A1D2865000CB}"/>
              </a:ext>
            </a:extLst>
          </p:cNvPr>
          <p:cNvSpPr txBox="1"/>
          <p:nvPr/>
        </p:nvSpPr>
        <p:spPr>
          <a:xfrm>
            <a:off x="4905615" y="6080658"/>
            <a:ext cx="15071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mraY</a:t>
            </a:r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WT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9D4CBB-FD72-85D9-A60B-E1DF2799A011}"/>
              </a:ext>
            </a:extLst>
          </p:cNvPr>
          <p:cNvSpPr txBox="1"/>
          <p:nvPr/>
        </p:nvSpPr>
        <p:spPr>
          <a:xfrm>
            <a:off x="3358783" y="6040736"/>
            <a:ext cx="15071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mraY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mutation 9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12D3F11-B04A-4416-9074-FC9D5142C5E5}"/>
              </a:ext>
            </a:extLst>
          </p:cNvPr>
          <p:cNvGraphicFramePr>
            <a:graphicFrameLocks/>
          </p:cNvGraphicFramePr>
          <p:nvPr/>
        </p:nvGraphicFramePr>
        <p:xfrm>
          <a:off x="1312697" y="2005548"/>
          <a:ext cx="5394026" cy="368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094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BA62A8-F23C-76E3-0F00-FE53F487C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60154"/>
            <a:ext cx="3436836" cy="3670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5481CF-CE0F-10F4-2793-84F65551036E}"/>
              </a:ext>
            </a:extLst>
          </p:cNvPr>
          <p:cNvSpPr txBox="1"/>
          <p:nvPr/>
        </p:nvSpPr>
        <p:spPr>
          <a:xfrm>
            <a:off x="1582991" y="5355866"/>
            <a:ext cx="3436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WT </a:t>
            </a:r>
            <a:r>
              <a:rPr lang="en-US" i="1" dirty="0"/>
              <a:t>tul4</a:t>
            </a:r>
            <a:r>
              <a:rPr lang="en-US" dirty="0"/>
              <a:t> UTR structure</a:t>
            </a:r>
          </a:p>
          <a:p>
            <a:r>
              <a:rPr lang="en-US" dirty="0"/>
              <a:t>No decrease in </a:t>
            </a:r>
            <a:r>
              <a:rPr lang="el-GR" dirty="0"/>
              <a:t>Δ</a:t>
            </a:r>
            <a:r>
              <a:rPr lang="en-US" i="1" dirty="0"/>
              <a:t>rpsU2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330EE-005F-3781-9BAE-7B74FDCB8BB1}"/>
              </a:ext>
            </a:extLst>
          </p:cNvPr>
          <p:cNvSpPr txBox="1"/>
          <p:nvPr/>
        </p:nvSpPr>
        <p:spPr>
          <a:xfrm>
            <a:off x="1189702" y="5885250"/>
            <a:ext cx="11218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/>
          </a:p>
          <a:p>
            <a:r>
              <a:rPr lang="en-US" dirty="0"/>
              <a:t>5’ 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AUAAAAAAUUUGAACCAAUgaguauaugugaauauuuaaaaauaggaguaucuauaugaaaaaaauaauuaag - GFP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58EF7-52C3-75A0-280C-E6E60D36FD91}"/>
              </a:ext>
            </a:extLst>
          </p:cNvPr>
          <p:cNvSpPr txBox="1"/>
          <p:nvPr/>
        </p:nvSpPr>
        <p:spPr>
          <a:xfrm>
            <a:off x="4116568" y="5515918"/>
            <a:ext cx="343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Added 5’tail </a:t>
            </a:r>
            <a:r>
              <a:rPr lang="en-US" i="1" dirty="0"/>
              <a:t>tul4</a:t>
            </a:r>
            <a:r>
              <a:rPr lang="en-US" dirty="0"/>
              <a:t> UTR structure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CBFDEB-AD94-399C-A286-DAE1F62E9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852" y="1383709"/>
            <a:ext cx="2674373" cy="39706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5AAF7F-574D-5FF3-99A9-249954B918F5}"/>
              </a:ext>
            </a:extLst>
          </p:cNvPr>
          <p:cNvSpPr txBox="1"/>
          <p:nvPr/>
        </p:nvSpPr>
        <p:spPr>
          <a:xfrm>
            <a:off x="712838" y="804132"/>
            <a:ext cx="1038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Question: </a:t>
            </a:r>
            <a:r>
              <a:rPr lang="en-US" dirty="0"/>
              <a:t>Is the </a:t>
            </a:r>
            <a:r>
              <a:rPr lang="en-US" i="1" dirty="0"/>
              <a:t>mraY </a:t>
            </a:r>
            <a:r>
              <a:rPr lang="en-US" dirty="0"/>
              <a:t>5’tail sufficient to cause regulation by bS21-2 in an otherwise unaffected UTR?</a:t>
            </a:r>
            <a:endParaRPr lang="en-US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824C35-F04A-2B60-58D2-65BEAFBE9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071316"/>
              </p:ext>
            </p:extLst>
          </p:nvPr>
        </p:nvGraphicFramePr>
        <p:xfrm>
          <a:off x="7376190" y="2618698"/>
          <a:ext cx="4700350" cy="23648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74857">
                  <a:extLst>
                    <a:ext uri="{9D8B030D-6E8A-4147-A177-3AD203B41FA5}">
                      <a16:colId xmlns:a16="http://schemas.microsoft.com/office/drawing/2014/main" val="3244179600"/>
                    </a:ext>
                  </a:extLst>
                </a:gridCol>
                <a:gridCol w="1174857">
                  <a:extLst>
                    <a:ext uri="{9D8B030D-6E8A-4147-A177-3AD203B41FA5}">
                      <a16:colId xmlns:a16="http://schemas.microsoft.com/office/drawing/2014/main" val="3053163701"/>
                    </a:ext>
                  </a:extLst>
                </a:gridCol>
                <a:gridCol w="1175318">
                  <a:extLst>
                    <a:ext uri="{9D8B030D-6E8A-4147-A177-3AD203B41FA5}">
                      <a16:colId xmlns:a16="http://schemas.microsoft.com/office/drawing/2014/main" val="2127718859"/>
                    </a:ext>
                  </a:extLst>
                </a:gridCol>
                <a:gridCol w="1175318">
                  <a:extLst>
                    <a:ext uri="{9D8B030D-6E8A-4147-A177-3AD203B41FA5}">
                      <a16:colId xmlns:a16="http://schemas.microsoft.com/office/drawing/2014/main" val="3815969054"/>
                    </a:ext>
                  </a:extLst>
                </a:gridCol>
              </a:tblGrid>
              <a:tr h="4225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Sample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20 ul plate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100 ul plate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Remaining plate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9880765"/>
                  </a:ext>
                </a:extLst>
              </a:tr>
              <a:tr h="489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Ligation for pKR174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050474"/>
                  </a:ext>
                </a:extLst>
              </a:tr>
              <a:tr h="4225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BB ligation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7820726"/>
                  </a:ext>
                </a:extLst>
              </a:tr>
              <a:tr h="4225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+ control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~480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6651652"/>
                  </a:ext>
                </a:extLst>
              </a:tr>
              <a:tr h="4225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 control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8518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B078FB-DA3F-C834-B80A-42B87D21F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9328" y="1020097"/>
            <a:ext cx="6423743" cy="4817806"/>
          </a:xfrm>
        </p:spPr>
      </p:pic>
    </p:spTree>
    <p:extLst>
      <p:ext uri="{BB962C8B-B14F-4D97-AF65-F5344CB8AC3E}">
        <p14:creationId xmlns:p14="http://schemas.microsoft.com/office/powerpoint/2010/main" val="129503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119</Words>
  <Application>Microsoft Office PowerPoint</Application>
  <PresentationFormat>Widescreen</PresentationFormat>
  <Paragraphs>47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Helvetica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</dc:creator>
  <cp:lastModifiedBy>Hannah</cp:lastModifiedBy>
  <cp:revision>5</cp:revision>
  <dcterms:created xsi:type="dcterms:W3CDTF">2022-11-28T18:09:00Z</dcterms:created>
  <dcterms:modified xsi:type="dcterms:W3CDTF">2022-11-29T15:54:33Z</dcterms:modified>
</cp:coreProperties>
</file>