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75" r:id="rId2"/>
    <p:sldId id="571" r:id="rId3"/>
    <p:sldId id="572" r:id="rId4"/>
    <p:sldId id="573" r:id="rId5"/>
    <p:sldId id="574" r:id="rId6"/>
    <p:sldId id="569" r:id="rId7"/>
    <p:sldId id="5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4A95E-6351-426D-AE9C-3B253669A35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468A3-4FF1-4432-B156-84782F6FE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0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76B2C-4C53-1286-7930-68C4CE5965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94FCF-9618-3E1D-84C0-58AE7F344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ECB5F-F7DB-8770-C487-C4A814EDA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4FFDC-F1B2-0070-4B81-936FAC6BF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33C4-08DF-D263-E51D-B7FEC3C3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64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B239-D1E8-07DA-0062-03368E3E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918520-AA48-AD52-BAAE-BECE163E5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5DD3D-EC00-BA53-11E5-4B36BB67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56370-89B8-644E-0BCF-574852608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D14B9-27B6-5E85-4067-2FF6FF46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3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319527-D0CA-2339-E72E-78E9BE395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F653A-0E2D-7017-5D79-CEEB2B39A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A5406-E5CF-68BA-41F9-BA5CCA21E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A4716-6ECC-B8A3-CECC-EE10E45B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18211-3109-33E9-D9D8-EA404C2E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5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4140-A2E6-E617-842F-969CBA220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F0ACB-63F0-471A-F9E9-FA31F38FB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6984A-4D2A-AC8C-F25D-01DFA4C5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D83A-7B50-D00B-3277-47741D0C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C5C2D-51F4-1E96-5E45-4851D2F34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8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1AC59-3096-D5B1-B120-48C90313B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00EF6-6622-1143-A2C3-0C8739B6A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98341-60B7-8590-9FD0-BF5CBDEA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41602-BA92-7636-2678-F4CE8402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BEDC6-11A1-B138-96A2-E70B22A5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3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7756-16AD-612E-1CC0-4753D939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BC51-DECB-B6CF-315C-0CCFC2E96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7638C-E896-4B43-13A2-A4E20EC32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E91968-1366-9D3D-3FFC-2F7C7333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A0704-6A10-A14B-5FB0-5106020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777FF-4D69-0113-6CC6-303F7CB0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1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CE4D-FDC2-3876-75DA-C46680E3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1772F-BA59-8474-FF80-32F8BAC6D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F44EF-4880-029B-F2BB-3FB65108B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C8EC32-2CFF-9698-B69A-4330D3050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658D27-2EF1-2833-E369-A0801875AB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FDD55E-4C38-ED2D-102B-FD98AAEB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ED2081-C3A6-0A84-285C-6607FA91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6E24C-6857-765B-63C6-F382CBF59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5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A726-79B3-31AF-CF66-1F93BDF1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B3576F-D33B-998A-38AE-395CEC5F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B98B-8B35-2512-FBEA-F002D935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602873-482F-CD0C-E149-D73B5BF1D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7294A-D002-1B14-C8C1-C7091A73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4A543B-00DD-81FF-8D19-93B18019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1B9F31-6EB0-3CCE-173A-DF5EB581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9A3F7-6A0E-79C9-B9D5-B7D2F32A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56806-3EAC-F6C7-B90F-BD1ACB00F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56882-9D90-1046-846A-93481ECD5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256264-EC59-5030-F228-4C1FD5AE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3DBFF-5372-F2C2-148A-61BA089E8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9D45C-05A9-DBA6-3B1B-FCBDBD87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5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05F4E-61DE-8044-23D8-4A02C339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99826F-65B0-26E4-5F4B-52449D2DF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3AB29-321E-8C72-D98D-F978CE2D7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A5ADD-FC3C-7F71-B8A2-DE941932E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5C71D-33E0-694C-1832-A6B5F98B7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F70B9-54F1-9B8D-4831-A37DFFC48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7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E312D-4326-1E08-160A-4BCDC47EA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F0282-906D-0EE1-FF6F-DC393963C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49C0F-D943-FB09-9D4E-D7D1055480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39A6B-BA36-414B-9920-A75408A51A5B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C2940-C60F-429D-8A39-BAADC6275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66546-CBFE-B96F-510B-04710739C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5B8E8-F054-4433-9606-46A67618CC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8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FBFE1-2A31-D02F-43E7-B070F3E75F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9014" y="427748"/>
          <a:ext cx="10515597" cy="5698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821">
                  <a:extLst>
                    <a:ext uri="{9D8B030D-6E8A-4147-A177-3AD203B41FA5}">
                      <a16:colId xmlns:a16="http://schemas.microsoft.com/office/drawing/2014/main" val="4121294494"/>
                    </a:ext>
                  </a:extLst>
                </a:gridCol>
                <a:gridCol w="4564048">
                  <a:extLst>
                    <a:ext uri="{9D8B030D-6E8A-4147-A177-3AD203B41FA5}">
                      <a16:colId xmlns:a16="http://schemas.microsoft.com/office/drawing/2014/main" val="1747142630"/>
                    </a:ext>
                  </a:extLst>
                </a:gridCol>
                <a:gridCol w="1511728">
                  <a:extLst>
                    <a:ext uri="{9D8B030D-6E8A-4147-A177-3AD203B41FA5}">
                      <a16:colId xmlns:a16="http://schemas.microsoft.com/office/drawing/2014/main" val="2701908944"/>
                    </a:ext>
                  </a:extLst>
                </a:gridCol>
              </a:tblGrid>
              <a:tr h="1064721">
                <a:tc>
                  <a:txBody>
                    <a:bodyPr/>
                    <a:lstStyle/>
                    <a:p>
                      <a:r>
                        <a:rPr lang="en-US" dirty="0"/>
                        <a:t>Hypothesis 1: Hfq and bS21-2 </a:t>
                      </a:r>
                      <a:r>
                        <a:rPr lang="en-US" b="1" dirty="0"/>
                        <a:t>independently </a:t>
                      </a:r>
                      <a:r>
                        <a:rPr lang="en-US" b="0" dirty="0"/>
                        <a:t>impact T6SS abundance</a:t>
                      </a:r>
                    </a:p>
                    <a:p>
                      <a:endParaRPr lang="en-US" b="0" dirty="0"/>
                    </a:p>
                    <a:p>
                      <a:r>
                        <a:rPr lang="en-US" b="0" dirty="0"/>
                        <a:t>bS21-2        T6SS         Hfq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2: bS21-2 </a:t>
                      </a:r>
                      <a:r>
                        <a:rPr lang="en-US" b="0" dirty="0"/>
                        <a:t>impacts T6SS abundance </a:t>
                      </a:r>
                      <a:r>
                        <a:rPr lang="en-US" b="1" dirty="0"/>
                        <a:t>through </a:t>
                      </a:r>
                      <a:r>
                        <a:rPr lang="en-US" b="0" dirty="0"/>
                        <a:t>impacts on Hfq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bS21-2        Hfq            T6SS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PdpB abundance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951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n-US" dirty="0"/>
                        <a:t>WT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377649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74346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1747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 </a:t>
                      </a:r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9907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579EC836-4656-BBFA-68FF-03915F27E505}"/>
              </a:ext>
            </a:extLst>
          </p:cNvPr>
          <p:cNvGrpSpPr/>
          <p:nvPr/>
        </p:nvGrpSpPr>
        <p:grpSpPr>
          <a:xfrm>
            <a:off x="6748421" y="1343022"/>
            <a:ext cx="278850" cy="192143"/>
            <a:chOff x="4943475" y="1085848"/>
            <a:chExt cx="278850" cy="19214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24B76-E591-DD8C-E854-34A5C13C9FEE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17123F-5A86-4636-7E50-A0C3E9E53B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A8703F-CEB7-309E-0A99-1D025001FC23}"/>
              </a:ext>
            </a:extLst>
          </p:cNvPr>
          <p:cNvGrpSpPr/>
          <p:nvPr/>
        </p:nvGrpSpPr>
        <p:grpSpPr>
          <a:xfrm>
            <a:off x="5852535" y="1338919"/>
            <a:ext cx="278850" cy="192143"/>
            <a:chOff x="4943475" y="1085848"/>
            <a:chExt cx="278850" cy="19214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BC8461A-C660-2BB6-0E17-3ACF7BBC8B7C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8FBDBD-0EFC-20B0-6CDD-CFCE04E78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C8F62-14DF-C41E-7BE1-0ABA67FA4C25}"/>
              </a:ext>
            </a:extLst>
          </p:cNvPr>
          <p:cNvCxnSpPr>
            <a:cxnSpLocks/>
          </p:cNvCxnSpPr>
          <p:nvPr/>
        </p:nvCxnSpPr>
        <p:spPr>
          <a:xfrm>
            <a:off x="1428750" y="1439094"/>
            <a:ext cx="31908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C21F7-41D5-7C0D-4F7A-D25C83B44136}"/>
              </a:ext>
            </a:extLst>
          </p:cNvPr>
          <p:cNvGrpSpPr/>
          <p:nvPr/>
        </p:nvGrpSpPr>
        <p:grpSpPr>
          <a:xfrm rot="10800000">
            <a:off x="2359407" y="1343022"/>
            <a:ext cx="278850" cy="192143"/>
            <a:chOff x="4943475" y="1085848"/>
            <a:chExt cx="278850" cy="19214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275E12-51F0-CE36-2E47-F618AFF5C70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5BFC8-ABEC-F44C-E2C8-E7B6C3BD39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46F2495-56CE-6D60-2B3F-72F2324A8603}"/>
              </a:ext>
            </a:extLst>
          </p:cNvPr>
          <p:cNvGrpSpPr/>
          <p:nvPr/>
        </p:nvGrpSpPr>
        <p:grpSpPr>
          <a:xfrm>
            <a:off x="649014" y="1739978"/>
            <a:ext cx="4488496" cy="987016"/>
            <a:chOff x="1048758" y="1557098"/>
            <a:chExt cx="4488496" cy="9870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BFCDB06-8EF2-BF19-2984-A342E3F6ECA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EE5BCB0-0EBF-A0E7-6475-162F20A8F72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1001E2E-E2CD-0C2A-C436-6CF1030C9BA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B538F01-41C8-D878-C365-DC6F81E89D9E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586B26-175C-1F9C-5B52-879F0CDFA35C}"/>
                </a:ext>
              </a:extLst>
            </p:cNvPr>
            <p:cNvSpPr txBox="1"/>
            <p:nvPr/>
          </p:nvSpPr>
          <p:spPr>
            <a:xfrm>
              <a:off x="2378456" y="1557098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CEC6882-145F-698B-0082-2912E089A508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8E6FD89-BFD2-F8F0-48E6-4CE71FA3B1F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F56A39-FF95-105B-8B37-E327193D9162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3C7636-5F6B-FF43-F7FA-8C6F96004D82}"/>
              </a:ext>
            </a:extLst>
          </p:cNvPr>
          <p:cNvGrpSpPr/>
          <p:nvPr/>
        </p:nvGrpSpPr>
        <p:grpSpPr>
          <a:xfrm>
            <a:off x="5250658" y="1642415"/>
            <a:ext cx="4488496" cy="932341"/>
            <a:chOff x="1048758" y="1611773"/>
            <a:chExt cx="4488496" cy="93234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18B5F7E-4BA5-1C76-6DE9-9ECDD653DB21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87D2B863-95AB-6C6B-DC00-1DCA0395193E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97C6A3B-C349-6671-1731-C612EBCB13AA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9FAB97-A089-19C0-64F7-626362DDE859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07CA333-7867-21C5-02A2-1D54FEDA7042}"/>
                </a:ext>
              </a:extLst>
            </p:cNvPr>
            <p:cNvSpPr txBox="1"/>
            <p:nvPr/>
          </p:nvSpPr>
          <p:spPr>
            <a:xfrm>
              <a:off x="1929485" y="1611773"/>
              <a:ext cx="36077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892C85F-F02D-0817-9904-72C0DB19BDD3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A59D98-1933-0FBE-CAB6-EEAE4DD798B1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7778DDA-5B38-EBAE-032C-D7FB5A61CA4E}"/>
              </a:ext>
            </a:extLst>
          </p:cNvPr>
          <p:cNvSpPr/>
          <p:nvPr/>
        </p:nvSpPr>
        <p:spPr>
          <a:xfrm>
            <a:off x="9668786" y="1934802"/>
            <a:ext cx="951095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1.0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BD617F-4EB3-38D4-13E0-F26749EB7E69}"/>
              </a:ext>
            </a:extLst>
          </p:cNvPr>
          <p:cNvGrpSpPr/>
          <p:nvPr/>
        </p:nvGrpSpPr>
        <p:grpSpPr>
          <a:xfrm>
            <a:off x="717036" y="2886080"/>
            <a:ext cx="4649019" cy="963426"/>
            <a:chOff x="1048758" y="1580688"/>
            <a:chExt cx="4649019" cy="96342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1810C2-A762-EF8F-8482-99316F882672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79BC79D-EEEE-2FB8-500C-9341D749CCC1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F7F9EE-D25E-2B26-E008-E047A3CCB3A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6165769E-F5CB-4745-3C0A-131EEFF63A2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B6AE06C-566F-23D4-4C79-7C1D0A5F0EBC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A644CB2-62DA-B0EA-561B-81F4027FF37D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CA52E65-6B6C-0278-1082-7DE3BAA40408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4BCCF87-D9DA-AB93-C927-A0CB1B01AEA1}"/>
              </a:ext>
            </a:extLst>
          </p:cNvPr>
          <p:cNvGrpSpPr/>
          <p:nvPr/>
        </p:nvGrpSpPr>
        <p:grpSpPr>
          <a:xfrm>
            <a:off x="5250658" y="2803682"/>
            <a:ext cx="4649019" cy="963426"/>
            <a:chOff x="1048758" y="1580688"/>
            <a:chExt cx="4649019" cy="96342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B5C0699-BB95-9556-BBFD-D96607661E5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9D2B83C-6510-45B4-247B-9BC2815B93D5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731FDE1-CE47-1282-B1EE-78A6BBE6093C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E063BCB-499F-2F60-1590-3A81B9BFB202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A1BFB82-9FD6-B317-8697-FA404A6EBB7F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3C0D558-424C-4FB4-42F0-9A8903CFD7D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9D45FF-40DD-3490-D071-0C441FAEBFB6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50EABE1C-2EE5-AC2B-98A5-7412C417964A}"/>
              </a:ext>
            </a:extLst>
          </p:cNvPr>
          <p:cNvSpPr/>
          <p:nvPr/>
        </p:nvSpPr>
        <p:spPr>
          <a:xfrm>
            <a:off x="9651633" y="3127083"/>
            <a:ext cx="492982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0.3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989C86-26EE-8F04-65A7-C2CE81AEA9DB}"/>
              </a:ext>
            </a:extLst>
          </p:cNvPr>
          <p:cNvGrpSpPr/>
          <p:nvPr/>
        </p:nvGrpSpPr>
        <p:grpSpPr>
          <a:xfrm>
            <a:off x="727414" y="4125112"/>
            <a:ext cx="4375348" cy="637546"/>
            <a:chOff x="1048758" y="1678559"/>
            <a:chExt cx="4375348" cy="637546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3AE222E-C4D5-F6CC-191C-4F0CE011708D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05997B-A3D2-B402-CE1D-4A96B530039A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73C0F9FF-A99C-9292-26EC-F61ECD8B0F7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5DAC9BB-C9E7-EA58-96BC-5A1E1DA3149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82C4E2-66F6-9B00-725D-216A4953C4DD}"/>
                </a:ext>
              </a:extLst>
            </p:cNvPr>
            <p:cNvSpPr txBox="1"/>
            <p:nvPr/>
          </p:nvSpPr>
          <p:spPr>
            <a:xfrm>
              <a:off x="2265308" y="1678559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3EB6A30B-9C58-B2AF-B6BC-8EDA0A58E533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013D1CA-565D-37EB-9F63-7BEF60185937}"/>
              </a:ext>
            </a:extLst>
          </p:cNvPr>
          <p:cNvGrpSpPr/>
          <p:nvPr/>
        </p:nvGrpSpPr>
        <p:grpSpPr>
          <a:xfrm>
            <a:off x="5137510" y="4043365"/>
            <a:ext cx="4375348" cy="637546"/>
            <a:chOff x="1048758" y="1678559"/>
            <a:chExt cx="4375348" cy="63754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EB7E0FB-3FAB-A7CC-B95B-C300E0AE7F8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E6795CC5-6C88-C3E5-BBF5-3B5B24DB41BB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7EFBA40-D4AD-E2EE-47ED-662395ECDDB0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FA8B41A-809F-C3EB-2828-6AF01B5710AF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E6DEE1-DD53-03A0-4A6E-EA077A32DBDB}"/>
                </a:ext>
              </a:extLst>
            </p:cNvPr>
            <p:cNvSpPr txBox="1"/>
            <p:nvPr/>
          </p:nvSpPr>
          <p:spPr>
            <a:xfrm>
              <a:off x="1851085" y="1678559"/>
              <a:ext cx="3573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0EAACE3F-CB0B-0CF7-0465-A7C51E242649}"/>
              </a:ext>
            </a:extLst>
          </p:cNvPr>
          <p:cNvSpPr/>
          <p:nvPr/>
        </p:nvSpPr>
        <p:spPr>
          <a:xfrm>
            <a:off x="9651351" y="4319364"/>
            <a:ext cx="1513260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2.0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6905FEE-5F65-2844-59E8-CFB0787B0E20}"/>
              </a:ext>
            </a:extLst>
          </p:cNvPr>
          <p:cNvGrpSpPr/>
          <p:nvPr/>
        </p:nvGrpSpPr>
        <p:grpSpPr>
          <a:xfrm>
            <a:off x="717036" y="5215234"/>
            <a:ext cx="4649019" cy="735417"/>
            <a:chOff x="1048758" y="1580688"/>
            <a:chExt cx="4649019" cy="73541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A6CAFC5-8D71-5C27-9F4A-E1AB7E176620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BEE40E5-A620-3F9E-5D08-6B8A507DF338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B53E280-21C2-6C27-3B83-ECAAACBA900F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E755CE2-461C-DAFC-3EB5-7D0E6D3CDFB3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86A369F-5546-0838-1EBF-2A7F51E9D019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596FD0-8680-2B75-C393-958F1CCDB5A5}"/>
              </a:ext>
            </a:extLst>
          </p:cNvPr>
          <p:cNvSpPr/>
          <p:nvPr/>
        </p:nvSpPr>
        <p:spPr>
          <a:xfrm>
            <a:off x="9651351" y="5136832"/>
            <a:ext cx="95137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H1: &lt;2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92ED273-F08B-0F71-ECA4-04C1239E2210}"/>
              </a:ext>
            </a:extLst>
          </p:cNvPr>
          <p:cNvGrpSpPr/>
          <p:nvPr/>
        </p:nvGrpSpPr>
        <p:grpSpPr>
          <a:xfrm>
            <a:off x="5205532" y="5118784"/>
            <a:ext cx="4649019" cy="735417"/>
            <a:chOff x="1048758" y="1580688"/>
            <a:chExt cx="4649019" cy="7354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44D174D-D951-D3C0-2362-0679B29E7C1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28246FF-C7BB-9D78-6571-DB131AE28B5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950629-7881-ACAA-3DF2-49349C422C6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D8571459-3F8E-9FF5-63A6-B1CE05899010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F970E5D-01AC-AC67-AA8C-250C21F83775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1C9BAAE-80D0-180C-8A81-6D88A8F9BFC5}"/>
              </a:ext>
            </a:extLst>
          </p:cNvPr>
          <p:cNvSpPr/>
          <p:nvPr/>
        </p:nvSpPr>
        <p:spPr>
          <a:xfrm>
            <a:off x="9668505" y="5642004"/>
            <a:ext cx="149610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H2: 2.0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50D9B69-8617-2144-F45B-0EE19CBD652E}"/>
              </a:ext>
            </a:extLst>
          </p:cNvPr>
          <p:cNvSpPr/>
          <p:nvPr/>
        </p:nvSpPr>
        <p:spPr>
          <a:xfrm>
            <a:off x="318052" y="1638313"/>
            <a:ext cx="11489635" cy="4857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1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FBFE1-2A31-D02F-43E7-B070F3E75F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796711"/>
              </p:ext>
            </p:extLst>
          </p:nvPr>
        </p:nvGraphicFramePr>
        <p:xfrm>
          <a:off x="649014" y="427748"/>
          <a:ext cx="10515597" cy="5698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821">
                  <a:extLst>
                    <a:ext uri="{9D8B030D-6E8A-4147-A177-3AD203B41FA5}">
                      <a16:colId xmlns:a16="http://schemas.microsoft.com/office/drawing/2014/main" val="4121294494"/>
                    </a:ext>
                  </a:extLst>
                </a:gridCol>
                <a:gridCol w="4564048">
                  <a:extLst>
                    <a:ext uri="{9D8B030D-6E8A-4147-A177-3AD203B41FA5}">
                      <a16:colId xmlns:a16="http://schemas.microsoft.com/office/drawing/2014/main" val="1747142630"/>
                    </a:ext>
                  </a:extLst>
                </a:gridCol>
                <a:gridCol w="1511728">
                  <a:extLst>
                    <a:ext uri="{9D8B030D-6E8A-4147-A177-3AD203B41FA5}">
                      <a16:colId xmlns:a16="http://schemas.microsoft.com/office/drawing/2014/main" val="2701908944"/>
                    </a:ext>
                  </a:extLst>
                </a:gridCol>
              </a:tblGrid>
              <a:tr h="1064721">
                <a:tc>
                  <a:txBody>
                    <a:bodyPr/>
                    <a:lstStyle/>
                    <a:p>
                      <a:r>
                        <a:rPr lang="en-US" dirty="0"/>
                        <a:t>Hypothesis 1: Hfq and bS21-2 </a:t>
                      </a:r>
                      <a:r>
                        <a:rPr lang="en-US" b="1" dirty="0"/>
                        <a:t>independently </a:t>
                      </a:r>
                      <a:r>
                        <a:rPr lang="en-US" b="0" dirty="0"/>
                        <a:t>impact T6SS abundance</a:t>
                      </a:r>
                    </a:p>
                    <a:p>
                      <a:endParaRPr lang="en-US" b="0" dirty="0"/>
                    </a:p>
                    <a:p>
                      <a:r>
                        <a:rPr lang="en-US" b="0" dirty="0"/>
                        <a:t>bS21-2        T6SS         Hfq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2: bS21-2 </a:t>
                      </a:r>
                      <a:r>
                        <a:rPr lang="en-US" b="0" dirty="0"/>
                        <a:t>impacts T6SS abundance </a:t>
                      </a:r>
                      <a:r>
                        <a:rPr lang="en-US" b="1" dirty="0"/>
                        <a:t>through </a:t>
                      </a:r>
                      <a:r>
                        <a:rPr lang="en-US" b="0" dirty="0"/>
                        <a:t>impacts on Hfq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bS21-2        Hfq            T6SS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PdpB abundance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951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n-US" dirty="0"/>
                        <a:t>WT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377649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74346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1747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 </a:t>
                      </a:r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9907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579EC836-4656-BBFA-68FF-03915F27E505}"/>
              </a:ext>
            </a:extLst>
          </p:cNvPr>
          <p:cNvGrpSpPr/>
          <p:nvPr/>
        </p:nvGrpSpPr>
        <p:grpSpPr>
          <a:xfrm>
            <a:off x="6748421" y="1343022"/>
            <a:ext cx="278850" cy="192143"/>
            <a:chOff x="4943475" y="1085848"/>
            <a:chExt cx="278850" cy="19214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24B76-E591-DD8C-E854-34A5C13C9FEE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17123F-5A86-4636-7E50-A0C3E9E53B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A8703F-CEB7-309E-0A99-1D025001FC23}"/>
              </a:ext>
            </a:extLst>
          </p:cNvPr>
          <p:cNvGrpSpPr/>
          <p:nvPr/>
        </p:nvGrpSpPr>
        <p:grpSpPr>
          <a:xfrm>
            <a:off x="5852535" y="1338919"/>
            <a:ext cx="278850" cy="192143"/>
            <a:chOff x="4943475" y="1085848"/>
            <a:chExt cx="278850" cy="19214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BC8461A-C660-2BB6-0E17-3ACF7BBC8B7C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8FBDBD-0EFC-20B0-6CDD-CFCE04E78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C8F62-14DF-C41E-7BE1-0ABA67FA4C25}"/>
              </a:ext>
            </a:extLst>
          </p:cNvPr>
          <p:cNvCxnSpPr>
            <a:cxnSpLocks/>
          </p:cNvCxnSpPr>
          <p:nvPr/>
        </p:nvCxnSpPr>
        <p:spPr>
          <a:xfrm>
            <a:off x="1428750" y="1439094"/>
            <a:ext cx="31908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C21F7-41D5-7C0D-4F7A-D25C83B44136}"/>
              </a:ext>
            </a:extLst>
          </p:cNvPr>
          <p:cNvGrpSpPr/>
          <p:nvPr/>
        </p:nvGrpSpPr>
        <p:grpSpPr>
          <a:xfrm rot="10800000">
            <a:off x="2359407" y="1343022"/>
            <a:ext cx="278850" cy="192143"/>
            <a:chOff x="4943475" y="1085848"/>
            <a:chExt cx="278850" cy="19214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275E12-51F0-CE36-2E47-F618AFF5C70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5BFC8-ABEC-F44C-E2C8-E7B6C3BD39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46F2495-56CE-6D60-2B3F-72F2324A8603}"/>
              </a:ext>
            </a:extLst>
          </p:cNvPr>
          <p:cNvGrpSpPr/>
          <p:nvPr/>
        </p:nvGrpSpPr>
        <p:grpSpPr>
          <a:xfrm>
            <a:off x="649014" y="1739978"/>
            <a:ext cx="4488496" cy="987016"/>
            <a:chOff x="1048758" y="1557098"/>
            <a:chExt cx="4488496" cy="9870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BFCDB06-8EF2-BF19-2984-A342E3F6ECA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EE5BCB0-0EBF-A0E7-6475-162F20A8F72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1001E2E-E2CD-0C2A-C436-6CF1030C9BA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B538F01-41C8-D878-C365-DC6F81E89D9E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586B26-175C-1F9C-5B52-879F0CDFA35C}"/>
                </a:ext>
              </a:extLst>
            </p:cNvPr>
            <p:cNvSpPr txBox="1"/>
            <p:nvPr/>
          </p:nvSpPr>
          <p:spPr>
            <a:xfrm>
              <a:off x="2378456" y="1557098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CEC6882-145F-698B-0082-2912E089A508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8E6FD89-BFD2-F8F0-48E6-4CE71FA3B1F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F56A39-FF95-105B-8B37-E327193D9162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3C7636-5F6B-FF43-F7FA-8C6F96004D82}"/>
              </a:ext>
            </a:extLst>
          </p:cNvPr>
          <p:cNvGrpSpPr/>
          <p:nvPr/>
        </p:nvGrpSpPr>
        <p:grpSpPr>
          <a:xfrm>
            <a:off x="5250658" y="1642415"/>
            <a:ext cx="4488496" cy="932341"/>
            <a:chOff x="1048758" y="1611773"/>
            <a:chExt cx="4488496" cy="93234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18B5F7E-4BA5-1C76-6DE9-9ECDD653DB21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87D2B863-95AB-6C6B-DC00-1DCA0395193E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97C6A3B-C349-6671-1731-C612EBCB13AA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9FAB97-A089-19C0-64F7-626362DDE859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07CA333-7867-21C5-02A2-1D54FEDA7042}"/>
                </a:ext>
              </a:extLst>
            </p:cNvPr>
            <p:cNvSpPr txBox="1"/>
            <p:nvPr/>
          </p:nvSpPr>
          <p:spPr>
            <a:xfrm>
              <a:off x="1929485" y="1611773"/>
              <a:ext cx="36077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892C85F-F02D-0817-9904-72C0DB19BDD3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A59D98-1933-0FBE-CAB6-EEAE4DD798B1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7778DDA-5B38-EBAE-032C-D7FB5A61CA4E}"/>
              </a:ext>
            </a:extLst>
          </p:cNvPr>
          <p:cNvSpPr/>
          <p:nvPr/>
        </p:nvSpPr>
        <p:spPr>
          <a:xfrm>
            <a:off x="9668786" y="1934802"/>
            <a:ext cx="951095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1.0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BD617F-4EB3-38D4-13E0-F26749EB7E69}"/>
              </a:ext>
            </a:extLst>
          </p:cNvPr>
          <p:cNvGrpSpPr/>
          <p:nvPr/>
        </p:nvGrpSpPr>
        <p:grpSpPr>
          <a:xfrm>
            <a:off x="717036" y="2886080"/>
            <a:ext cx="4649019" cy="963426"/>
            <a:chOff x="1048758" y="1580688"/>
            <a:chExt cx="4649019" cy="96342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1810C2-A762-EF8F-8482-99316F882672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79BC79D-EEEE-2FB8-500C-9341D749CCC1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F7F9EE-D25E-2B26-E008-E047A3CCB3A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6165769E-F5CB-4745-3C0A-131EEFF63A2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B6AE06C-566F-23D4-4C79-7C1D0A5F0EBC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A644CB2-62DA-B0EA-561B-81F4027FF37D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CA52E65-6B6C-0278-1082-7DE3BAA40408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4BCCF87-D9DA-AB93-C927-A0CB1B01AEA1}"/>
              </a:ext>
            </a:extLst>
          </p:cNvPr>
          <p:cNvGrpSpPr/>
          <p:nvPr/>
        </p:nvGrpSpPr>
        <p:grpSpPr>
          <a:xfrm>
            <a:off x="5250658" y="2803682"/>
            <a:ext cx="4649019" cy="963426"/>
            <a:chOff x="1048758" y="1580688"/>
            <a:chExt cx="4649019" cy="96342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B5C0699-BB95-9556-BBFD-D96607661E5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9D2B83C-6510-45B4-247B-9BC2815B93D5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731FDE1-CE47-1282-B1EE-78A6BBE6093C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E063BCB-499F-2F60-1590-3A81B9BFB202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A1BFB82-9FD6-B317-8697-FA404A6EBB7F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3C0D558-424C-4FB4-42F0-9A8903CFD7D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9D45FF-40DD-3490-D071-0C441FAEBFB6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50EABE1C-2EE5-AC2B-98A5-7412C417964A}"/>
              </a:ext>
            </a:extLst>
          </p:cNvPr>
          <p:cNvSpPr/>
          <p:nvPr/>
        </p:nvSpPr>
        <p:spPr>
          <a:xfrm>
            <a:off x="9651633" y="3127083"/>
            <a:ext cx="492982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0.3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989C86-26EE-8F04-65A7-C2CE81AEA9DB}"/>
              </a:ext>
            </a:extLst>
          </p:cNvPr>
          <p:cNvGrpSpPr/>
          <p:nvPr/>
        </p:nvGrpSpPr>
        <p:grpSpPr>
          <a:xfrm>
            <a:off x="727414" y="4125112"/>
            <a:ext cx="4375348" cy="637546"/>
            <a:chOff x="1048758" y="1678559"/>
            <a:chExt cx="4375348" cy="637546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3AE222E-C4D5-F6CC-191C-4F0CE011708D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05997B-A3D2-B402-CE1D-4A96B530039A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73C0F9FF-A99C-9292-26EC-F61ECD8B0F7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5DAC9BB-C9E7-EA58-96BC-5A1E1DA3149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82C4E2-66F6-9B00-725D-216A4953C4DD}"/>
                </a:ext>
              </a:extLst>
            </p:cNvPr>
            <p:cNvSpPr txBox="1"/>
            <p:nvPr/>
          </p:nvSpPr>
          <p:spPr>
            <a:xfrm>
              <a:off x="2265308" y="1678559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3EB6A30B-9C58-B2AF-B6BC-8EDA0A58E533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013D1CA-565D-37EB-9F63-7BEF60185937}"/>
              </a:ext>
            </a:extLst>
          </p:cNvPr>
          <p:cNvGrpSpPr/>
          <p:nvPr/>
        </p:nvGrpSpPr>
        <p:grpSpPr>
          <a:xfrm>
            <a:off x="5137510" y="4043365"/>
            <a:ext cx="4375348" cy="637546"/>
            <a:chOff x="1048758" y="1678559"/>
            <a:chExt cx="4375348" cy="63754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EB7E0FB-3FAB-A7CC-B95B-C300E0AE7F8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E6795CC5-6C88-C3E5-BBF5-3B5B24DB41BB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7EFBA40-D4AD-E2EE-47ED-662395ECDDB0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FA8B41A-809F-C3EB-2828-6AF01B5710AF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E6DEE1-DD53-03A0-4A6E-EA077A32DBDB}"/>
                </a:ext>
              </a:extLst>
            </p:cNvPr>
            <p:cNvSpPr txBox="1"/>
            <p:nvPr/>
          </p:nvSpPr>
          <p:spPr>
            <a:xfrm>
              <a:off x="1851085" y="1678559"/>
              <a:ext cx="3573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0EAACE3F-CB0B-0CF7-0465-A7C51E242649}"/>
              </a:ext>
            </a:extLst>
          </p:cNvPr>
          <p:cNvSpPr/>
          <p:nvPr/>
        </p:nvSpPr>
        <p:spPr>
          <a:xfrm>
            <a:off x="9651351" y="4319364"/>
            <a:ext cx="1513260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2.0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6905FEE-5F65-2844-59E8-CFB0787B0E20}"/>
              </a:ext>
            </a:extLst>
          </p:cNvPr>
          <p:cNvGrpSpPr/>
          <p:nvPr/>
        </p:nvGrpSpPr>
        <p:grpSpPr>
          <a:xfrm>
            <a:off x="717036" y="5215234"/>
            <a:ext cx="4649019" cy="735417"/>
            <a:chOff x="1048758" y="1580688"/>
            <a:chExt cx="4649019" cy="73541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A6CAFC5-8D71-5C27-9F4A-E1AB7E176620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BEE40E5-A620-3F9E-5D08-6B8A507DF338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B53E280-21C2-6C27-3B83-ECAAACBA900F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E755CE2-461C-DAFC-3EB5-7D0E6D3CDFB3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86A369F-5546-0838-1EBF-2A7F51E9D019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596FD0-8680-2B75-C393-958F1CCDB5A5}"/>
              </a:ext>
            </a:extLst>
          </p:cNvPr>
          <p:cNvSpPr/>
          <p:nvPr/>
        </p:nvSpPr>
        <p:spPr>
          <a:xfrm>
            <a:off x="9651351" y="5136832"/>
            <a:ext cx="95137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H1: &lt;2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92ED273-F08B-0F71-ECA4-04C1239E2210}"/>
              </a:ext>
            </a:extLst>
          </p:cNvPr>
          <p:cNvGrpSpPr/>
          <p:nvPr/>
        </p:nvGrpSpPr>
        <p:grpSpPr>
          <a:xfrm>
            <a:off x="5205532" y="5118784"/>
            <a:ext cx="4649019" cy="735417"/>
            <a:chOff x="1048758" y="1580688"/>
            <a:chExt cx="4649019" cy="7354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44D174D-D951-D3C0-2362-0679B29E7C1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28246FF-C7BB-9D78-6571-DB131AE28B5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950629-7881-ACAA-3DF2-49349C422C6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D8571459-3F8E-9FF5-63A6-B1CE05899010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F970E5D-01AC-AC67-AA8C-250C21F83775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1C9BAAE-80D0-180C-8A81-6D88A8F9BFC5}"/>
              </a:ext>
            </a:extLst>
          </p:cNvPr>
          <p:cNvSpPr/>
          <p:nvPr/>
        </p:nvSpPr>
        <p:spPr>
          <a:xfrm>
            <a:off x="9668505" y="5642004"/>
            <a:ext cx="149610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H2: 2.0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50D9B69-8617-2144-F45B-0EE19CBD652E}"/>
              </a:ext>
            </a:extLst>
          </p:cNvPr>
          <p:cNvSpPr/>
          <p:nvPr/>
        </p:nvSpPr>
        <p:spPr>
          <a:xfrm>
            <a:off x="318052" y="2726994"/>
            <a:ext cx="11489635" cy="37685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FBFE1-2A31-D02F-43E7-B070F3E75F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9014" y="427748"/>
          <a:ext cx="10515597" cy="5698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821">
                  <a:extLst>
                    <a:ext uri="{9D8B030D-6E8A-4147-A177-3AD203B41FA5}">
                      <a16:colId xmlns:a16="http://schemas.microsoft.com/office/drawing/2014/main" val="4121294494"/>
                    </a:ext>
                  </a:extLst>
                </a:gridCol>
                <a:gridCol w="4564048">
                  <a:extLst>
                    <a:ext uri="{9D8B030D-6E8A-4147-A177-3AD203B41FA5}">
                      <a16:colId xmlns:a16="http://schemas.microsoft.com/office/drawing/2014/main" val="1747142630"/>
                    </a:ext>
                  </a:extLst>
                </a:gridCol>
                <a:gridCol w="1511728">
                  <a:extLst>
                    <a:ext uri="{9D8B030D-6E8A-4147-A177-3AD203B41FA5}">
                      <a16:colId xmlns:a16="http://schemas.microsoft.com/office/drawing/2014/main" val="2701908944"/>
                    </a:ext>
                  </a:extLst>
                </a:gridCol>
              </a:tblGrid>
              <a:tr h="1064721">
                <a:tc>
                  <a:txBody>
                    <a:bodyPr/>
                    <a:lstStyle/>
                    <a:p>
                      <a:r>
                        <a:rPr lang="en-US" dirty="0"/>
                        <a:t>Hypothesis 1: Hfq and bS21-2 </a:t>
                      </a:r>
                      <a:r>
                        <a:rPr lang="en-US" b="1" dirty="0"/>
                        <a:t>independently </a:t>
                      </a:r>
                      <a:r>
                        <a:rPr lang="en-US" b="0" dirty="0"/>
                        <a:t>impact T6SS abundance</a:t>
                      </a:r>
                    </a:p>
                    <a:p>
                      <a:endParaRPr lang="en-US" b="0" dirty="0"/>
                    </a:p>
                    <a:p>
                      <a:r>
                        <a:rPr lang="en-US" b="0" dirty="0"/>
                        <a:t>bS21-2        T6SS         Hfq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2: bS21-2 </a:t>
                      </a:r>
                      <a:r>
                        <a:rPr lang="en-US" b="0" dirty="0"/>
                        <a:t>impacts T6SS abundance </a:t>
                      </a:r>
                      <a:r>
                        <a:rPr lang="en-US" b="1" dirty="0"/>
                        <a:t>through </a:t>
                      </a:r>
                      <a:r>
                        <a:rPr lang="en-US" b="0" dirty="0"/>
                        <a:t>impacts on Hfq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bS21-2        Hfq            T6SS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PdpB abundance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951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n-US" dirty="0"/>
                        <a:t>WT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377649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74346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1747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 </a:t>
                      </a:r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9907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579EC836-4656-BBFA-68FF-03915F27E505}"/>
              </a:ext>
            </a:extLst>
          </p:cNvPr>
          <p:cNvGrpSpPr/>
          <p:nvPr/>
        </p:nvGrpSpPr>
        <p:grpSpPr>
          <a:xfrm>
            <a:off x="6748421" y="1343022"/>
            <a:ext cx="278850" cy="192143"/>
            <a:chOff x="4943475" y="1085848"/>
            <a:chExt cx="278850" cy="19214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24B76-E591-DD8C-E854-34A5C13C9FEE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17123F-5A86-4636-7E50-A0C3E9E53B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A8703F-CEB7-309E-0A99-1D025001FC23}"/>
              </a:ext>
            </a:extLst>
          </p:cNvPr>
          <p:cNvGrpSpPr/>
          <p:nvPr/>
        </p:nvGrpSpPr>
        <p:grpSpPr>
          <a:xfrm>
            <a:off x="5852535" y="1338919"/>
            <a:ext cx="278850" cy="192143"/>
            <a:chOff x="4943475" y="1085848"/>
            <a:chExt cx="278850" cy="19214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BC8461A-C660-2BB6-0E17-3ACF7BBC8B7C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8FBDBD-0EFC-20B0-6CDD-CFCE04E78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C8F62-14DF-C41E-7BE1-0ABA67FA4C25}"/>
              </a:ext>
            </a:extLst>
          </p:cNvPr>
          <p:cNvCxnSpPr>
            <a:cxnSpLocks/>
          </p:cNvCxnSpPr>
          <p:nvPr/>
        </p:nvCxnSpPr>
        <p:spPr>
          <a:xfrm>
            <a:off x="1428750" y="1439094"/>
            <a:ext cx="31908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C21F7-41D5-7C0D-4F7A-D25C83B44136}"/>
              </a:ext>
            </a:extLst>
          </p:cNvPr>
          <p:cNvGrpSpPr/>
          <p:nvPr/>
        </p:nvGrpSpPr>
        <p:grpSpPr>
          <a:xfrm rot="10800000">
            <a:off x="2359407" y="1343022"/>
            <a:ext cx="278850" cy="192143"/>
            <a:chOff x="4943475" y="1085848"/>
            <a:chExt cx="278850" cy="19214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275E12-51F0-CE36-2E47-F618AFF5C70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5BFC8-ABEC-F44C-E2C8-E7B6C3BD39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46F2495-56CE-6D60-2B3F-72F2324A8603}"/>
              </a:ext>
            </a:extLst>
          </p:cNvPr>
          <p:cNvGrpSpPr/>
          <p:nvPr/>
        </p:nvGrpSpPr>
        <p:grpSpPr>
          <a:xfrm>
            <a:off x="649014" y="1739978"/>
            <a:ext cx="4488496" cy="987016"/>
            <a:chOff x="1048758" y="1557098"/>
            <a:chExt cx="4488496" cy="9870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BFCDB06-8EF2-BF19-2984-A342E3F6ECA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EE5BCB0-0EBF-A0E7-6475-162F20A8F72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1001E2E-E2CD-0C2A-C436-6CF1030C9BA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B538F01-41C8-D878-C365-DC6F81E89D9E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586B26-175C-1F9C-5B52-879F0CDFA35C}"/>
                </a:ext>
              </a:extLst>
            </p:cNvPr>
            <p:cNvSpPr txBox="1"/>
            <p:nvPr/>
          </p:nvSpPr>
          <p:spPr>
            <a:xfrm>
              <a:off x="2378456" y="1557098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CEC6882-145F-698B-0082-2912E089A508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8E6FD89-BFD2-F8F0-48E6-4CE71FA3B1F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F56A39-FF95-105B-8B37-E327193D9162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3C7636-5F6B-FF43-F7FA-8C6F96004D82}"/>
              </a:ext>
            </a:extLst>
          </p:cNvPr>
          <p:cNvGrpSpPr/>
          <p:nvPr/>
        </p:nvGrpSpPr>
        <p:grpSpPr>
          <a:xfrm>
            <a:off x="5250658" y="1642415"/>
            <a:ext cx="4488496" cy="932341"/>
            <a:chOff x="1048758" y="1611773"/>
            <a:chExt cx="4488496" cy="93234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18B5F7E-4BA5-1C76-6DE9-9ECDD653DB21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87D2B863-95AB-6C6B-DC00-1DCA0395193E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97C6A3B-C349-6671-1731-C612EBCB13AA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9FAB97-A089-19C0-64F7-626362DDE859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07CA333-7867-21C5-02A2-1D54FEDA7042}"/>
                </a:ext>
              </a:extLst>
            </p:cNvPr>
            <p:cNvSpPr txBox="1"/>
            <p:nvPr/>
          </p:nvSpPr>
          <p:spPr>
            <a:xfrm>
              <a:off x="1929485" y="1611773"/>
              <a:ext cx="36077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892C85F-F02D-0817-9904-72C0DB19BDD3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A59D98-1933-0FBE-CAB6-EEAE4DD798B1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7778DDA-5B38-EBAE-032C-D7FB5A61CA4E}"/>
              </a:ext>
            </a:extLst>
          </p:cNvPr>
          <p:cNvSpPr/>
          <p:nvPr/>
        </p:nvSpPr>
        <p:spPr>
          <a:xfrm>
            <a:off x="9668786" y="1934802"/>
            <a:ext cx="951095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1.0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BD617F-4EB3-38D4-13E0-F26749EB7E69}"/>
              </a:ext>
            </a:extLst>
          </p:cNvPr>
          <p:cNvGrpSpPr/>
          <p:nvPr/>
        </p:nvGrpSpPr>
        <p:grpSpPr>
          <a:xfrm>
            <a:off x="717036" y="2886080"/>
            <a:ext cx="4649019" cy="963426"/>
            <a:chOff x="1048758" y="1580688"/>
            <a:chExt cx="4649019" cy="96342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1810C2-A762-EF8F-8482-99316F882672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79BC79D-EEEE-2FB8-500C-9341D749CCC1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F7F9EE-D25E-2B26-E008-E047A3CCB3A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6165769E-F5CB-4745-3C0A-131EEFF63A2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B6AE06C-566F-23D4-4C79-7C1D0A5F0EBC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A644CB2-62DA-B0EA-561B-81F4027FF37D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CA52E65-6B6C-0278-1082-7DE3BAA40408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4BCCF87-D9DA-AB93-C927-A0CB1B01AEA1}"/>
              </a:ext>
            </a:extLst>
          </p:cNvPr>
          <p:cNvGrpSpPr/>
          <p:nvPr/>
        </p:nvGrpSpPr>
        <p:grpSpPr>
          <a:xfrm>
            <a:off x="5250658" y="2803682"/>
            <a:ext cx="4649019" cy="963426"/>
            <a:chOff x="1048758" y="1580688"/>
            <a:chExt cx="4649019" cy="96342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B5C0699-BB95-9556-BBFD-D96607661E5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9D2B83C-6510-45B4-247B-9BC2815B93D5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731FDE1-CE47-1282-B1EE-78A6BBE6093C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E063BCB-499F-2F60-1590-3A81B9BFB202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A1BFB82-9FD6-B317-8697-FA404A6EBB7F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3C0D558-424C-4FB4-42F0-9A8903CFD7D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9D45FF-40DD-3490-D071-0C441FAEBFB6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50EABE1C-2EE5-AC2B-98A5-7412C417964A}"/>
              </a:ext>
            </a:extLst>
          </p:cNvPr>
          <p:cNvSpPr/>
          <p:nvPr/>
        </p:nvSpPr>
        <p:spPr>
          <a:xfrm>
            <a:off x="9651633" y="3127083"/>
            <a:ext cx="492982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0.3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989C86-26EE-8F04-65A7-C2CE81AEA9DB}"/>
              </a:ext>
            </a:extLst>
          </p:cNvPr>
          <p:cNvGrpSpPr/>
          <p:nvPr/>
        </p:nvGrpSpPr>
        <p:grpSpPr>
          <a:xfrm>
            <a:off x="727414" y="4125112"/>
            <a:ext cx="4375348" cy="637546"/>
            <a:chOff x="1048758" y="1678559"/>
            <a:chExt cx="4375348" cy="637546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3AE222E-C4D5-F6CC-191C-4F0CE011708D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05997B-A3D2-B402-CE1D-4A96B530039A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73C0F9FF-A99C-9292-26EC-F61ECD8B0F7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5DAC9BB-C9E7-EA58-96BC-5A1E1DA3149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82C4E2-66F6-9B00-725D-216A4953C4DD}"/>
                </a:ext>
              </a:extLst>
            </p:cNvPr>
            <p:cNvSpPr txBox="1"/>
            <p:nvPr/>
          </p:nvSpPr>
          <p:spPr>
            <a:xfrm>
              <a:off x="2265308" y="1678559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3EB6A30B-9C58-B2AF-B6BC-8EDA0A58E533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013D1CA-565D-37EB-9F63-7BEF60185937}"/>
              </a:ext>
            </a:extLst>
          </p:cNvPr>
          <p:cNvGrpSpPr/>
          <p:nvPr/>
        </p:nvGrpSpPr>
        <p:grpSpPr>
          <a:xfrm>
            <a:off x="5137510" y="4043365"/>
            <a:ext cx="4375348" cy="637546"/>
            <a:chOff x="1048758" y="1678559"/>
            <a:chExt cx="4375348" cy="63754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EB7E0FB-3FAB-A7CC-B95B-C300E0AE7F8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E6795CC5-6C88-C3E5-BBF5-3B5B24DB41BB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7EFBA40-D4AD-E2EE-47ED-662395ECDDB0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FA8B41A-809F-C3EB-2828-6AF01B5710AF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E6DEE1-DD53-03A0-4A6E-EA077A32DBDB}"/>
                </a:ext>
              </a:extLst>
            </p:cNvPr>
            <p:cNvSpPr txBox="1"/>
            <p:nvPr/>
          </p:nvSpPr>
          <p:spPr>
            <a:xfrm>
              <a:off x="1851085" y="1678559"/>
              <a:ext cx="3573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0EAACE3F-CB0B-0CF7-0465-A7C51E242649}"/>
              </a:ext>
            </a:extLst>
          </p:cNvPr>
          <p:cNvSpPr/>
          <p:nvPr/>
        </p:nvSpPr>
        <p:spPr>
          <a:xfrm>
            <a:off x="9651351" y="4319364"/>
            <a:ext cx="1513260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2.0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6905FEE-5F65-2844-59E8-CFB0787B0E20}"/>
              </a:ext>
            </a:extLst>
          </p:cNvPr>
          <p:cNvGrpSpPr/>
          <p:nvPr/>
        </p:nvGrpSpPr>
        <p:grpSpPr>
          <a:xfrm>
            <a:off x="717036" y="5215234"/>
            <a:ext cx="4649019" cy="735417"/>
            <a:chOff x="1048758" y="1580688"/>
            <a:chExt cx="4649019" cy="73541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A6CAFC5-8D71-5C27-9F4A-E1AB7E176620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BEE40E5-A620-3F9E-5D08-6B8A507DF338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B53E280-21C2-6C27-3B83-ECAAACBA900F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E755CE2-461C-DAFC-3EB5-7D0E6D3CDFB3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86A369F-5546-0838-1EBF-2A7F51E9D019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596FD0-8680-2B75-C393-958F1CCDB5A5}"/>
              </a:ext>
            </a:extLst>
          </p:cNvPr>
          <p:cNvSpPr/>
          <p:nvPr/>
        </p:nvSpPr>
        <p:spPr>
          <a:xfrm>
            <a:off x="9651351" y="5136832"/>
            <a:ext cx="95137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H1: &lt;2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92ED273-F08B-0F71-ECA4-04C1239E2210}"/>
              </a:ext>
            </a:extLst>
          </p:cNvPr>
          <p:cNvGrpSpPr/>
          <p:nvPr/>
        </p:nvGrpSpPr>
        <p:grpSpPr>
          <a:xfrm>
            <a:off x="5205532" y="5118784"/>
            <a:ext cx="4649019" cy="735417"/>
            <a:chOff x="1048758" y="1580688"/>
            <a:chExt cx="4649019" cy="7354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44D174D-D951-D3C0-2362-0679B29E7C1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28246FF-C7BB-9D78-6571-DB131AE28B5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950629-7881-ACAA-3DF2-49349C422C6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D8571459-3F8E-9FF5-63A6-B1CE05899010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F970E5D-01AC-AC67-AA8C-250C21F83775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1C9BAAE-80D0-180C-8A81-6D88A8F9BFC5}"/>
              </a:ext>
            </a:extLst>
          </p:cNvPr>
          <p:cNvSpPr/>
          <p:nvPr/>
        </p:nvSpPr>
        <p:spPr>
          <a:xfrm>
            <a:off x="9668505" y="5642004"/>
            <a:ext cx="149610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H2: 2.0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DE3DA93-9D45-4B15-138E-E583B38AE868}"/>
              </a:ext>
            </a:extLst>
          </p:cNvPr>
          <p:cNvSpPr/>
          <p:nvPr/>
        </p:nvSpPr>
        <p:spPr>
          <a:xfrm>
            <a:off x="318052" y="3895526"/>
            <a:ext cx="11489635" cy="2599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0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FBFE1-2A31-D02F-43E7-B070F3E75F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9014" y="427748"/>
          <a:ext cx="10515597" cy="5698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821">
                  <a:extLst>
                    <a:ext uri="{9D8B030D-6E8A-4147-A177-3AD203B41FA5}">
                      <a16:colId xmlns:a16="http://schemas.microsoft.com/office/drawing/2014/main" val="4121294494"/>
                    </a:ext>
                  </a:extLst>
                </a:gridCol>
                <a:gridCol w="4564048">
                  <a:extLst>
                    <a:ext uri="{9D8B030D-6E8A-4147-A177-3AD203B41FA5}">
                      <a16:colId xmlns:a16="http://schemas.microsoft.com/office/drawing/2014/main" val="1747142630"/>
                    </a:ext>
                  </a:extLst>
                </a:gridCol>
                <a:gridCol w="1511728">
                  <a:extLst>
                    <a:ext uri="{9D8B030D-6E8A-4147-A177-3AD203B41FA5}">
                      <a16:colId xmlns:a16="http://schemas.microsoft.com/office/drawing/2014/main" val="2701908944"/>
                    </a:ext>
                  </a:extLst>
                </a:gridCol>
              </a:tblGrid>
              <a:tr h="1064721">
                <a:tc>
                  <a:txBody>
                    <a:bodyPr/>
                    <a:lstStyle/>
                    <a:p>
                      <a:r>
                        <a:rPr lang="en-US" dirty="0"/>
                        <a:t>Hypothesis 1: Hfq and bS21-2 </a:t>
                      </a:r>
                      <a:r>
                        <a:rPr lang="en-US" b="1" dirty="0"/>
                        <a:t>independently </a:t>
                      </a:r>
                      <a:r>
                        <a:rPr lang="en-US" b="0" dirty="0"/>
                        <a:t>impact T6SS abundance</a:t>
                      </a:r>
                    </a:p>
                    <a:p>
                      <a:endParaRPr lang="en-US" b="0" dirty="0"/>
                    </a:p>
                    <a:p>
                      <a:r>
                        <a:rPr lang="en-US" b="0" dirty="0"/>
                        <a:t>bS21-2        T6SS         Hfq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2: bS21-2 </a:t>
                      </a:r>
                      <a:r>
                        <a:rPr lang="en-US" b="0" dirty="0"/>
                        <a:t>impacts T6SS abundance </a:t>
                      </a:r>
                      <a:r>
                        <a:rPr lang="en-US" b="1" dirty="0"/>
                        <a:t>through </a:t>
                      </a:r>
                      <a:r>
                        <a:rPr lang="en-US" b="0" dirty="0"/>
                        <a:t>impacts on Hfq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bS21-2        Hfq            T6SS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PdpB abundance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951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n-US" dirty="0"/>
                        <a:t>WT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377649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74346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1747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 </a:t>
                      </a:r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9907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579EC836-4656-BBFA-68FF-03915F27E505}"/>
              </a:ext>
            </a:extLst>
          </p:cNvPr>
          <p:cNvGrpSpPr/>
          <p:nvPr/>
        </p:nvGrpSpPr>
        <p:grpSpPr>
          <a:xfrm>
            <a:off x="6748421" y="1343022"/>
            <a:ext cx="278850" cy="192143"/>
            <a:chOff x="4943475" y="1085848"/>
            <a:chExt cx="278850" cy="19214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24B76-E591-DD8C-E854-34A5C13C9FEE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17123F-5A86-4636-7E50-A0C3E9E53B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A8703F-CEB7-309E-0A99-1D025001FC23}"/>
              </a:ext>
            </a:extLst>
          </p:cNvPr>
          <p:cNvGrpSpPr/>
          <p:nvPr/>
        </p:nvGrpSpPr>
        <p:grpSpPr>
          <a:xfrm>
            <a:off x="5852535" y="1338919"/>
            <a:ext cx="278850" cy="192143"/>
            <a:chOff x="4943475" y="1085848"/>
            <a:chExt cx="278850" cy="19214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BC8461A-C660-2BB6-0E17-3ACF7BBC8B7C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8FBDBD-0EFC-20B0-6CDD-CFCE04E78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C8F62-14DF-C41E-7BE1-0ABA67FA4C25}"/>
              </a:ext>
            </a:extLst>
          </p:cNvPr>
          <p:cNvCxnSpPr>
            <a:cxnSpLocks/>
          </p:cNvCxnSpPr>
          <p:nvPr/>
        </p:nvCxnSpPr>
        <p:spPr>
          <a:xfrm>
            <a:off x="1428750" y="1439094"/>
            <a:ext cx="31908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C21F7-41D5-7C0D-4F7A-D25C83B44136}"/>
              </a:ext>
            </a:extLst>
          </p:cNvPr>
          <p:cNvGrpSpPr/>
          <p:nvPr/>
        </p:nvGrpSpPr>
        <p:grpSpPr>
          <a:xfrm rot="10800000">
            <a:off x="2359407" y="1343022"/>
            <a:ext cx="278850" cy="192143"/>
            <a:chOff x="4943475" y="1085848"/>
            <a:chExt cx="278850" cy="19214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275E12-51F0-CE36-2E47-F618AFF5C70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5BFC8-ABEC-F44C-E2C8-E7B6C3BD39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46F2495-56CE-6D60-2B3F-72F2324A8603}"/>
              </a:ext>
            </a:extLst>
          </p:cNvPr>
          <p:cNvGrpSpPr/>
          <p:nvPr/>
        </p:nvGrpSpPr>
        <p:grpSpPr>
          <a:xfrm>
            <a:off x="649014" y="1739978"/>
            <a:ext cx="4488496" cy="987016"/>
            <a:chOff x="1048758" y="1557098"/>
            <a:chExt cx="4488496" cy="9870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BFCDB06-8EF2-BF19-2984-A342E3F6ECA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EE5BCB0-0EBF-A0E7-6475-162F20A8F72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1001E2E-E2CD-0C2A-C436-6CF1030C9BA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B538F01-41C8-D878-C365-DC6F81E89D9E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586B26-175C-1F9C-5B52-879F0CDFA35C}"/>
                </a:ext>
              </a:extLst>
            </p:cNvPr>
            <p:cNvSpPr txBox="1"/>
            <p:nvPr/>
          </p:nvSpPr>
          <p:spPr>
            <a:xfrm>
              <a:off x="2378456" y="1557098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CEC6882-145F-698B-0082-2912E089A508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8E6FD89-BFD2-F8F0-48E6-4CE71FA3B1F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F56A39-FF95-105B-8B37-E327193D9162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3C7636-5F6B-FF43-F7FA-8C6F96004D82}"/>
              </a:ext>
            </a:extLst>
          </p:cNvPr>
          <p:cNvGrpSpPr/>
          <p:nvPr/>
        </p:nvGrpSpPr>
        <p:grpSpPr>
          <a:xfrm>
            <a:off x="5250658" y="1642415"/>
            <a:ext cx="4488496" cy="932341"/>
            <a:chOff x="1048758" y="1611773"/>
            <a:chExt cx="4488496" cy="93234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18B5F7E-4BA5-1C76-6DE9-9ECDD653DB21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87D2B863-95AB-6C6B-DC00-1DCA0395193E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97C6A3B-C349-6671-1731-C612EBCB13AA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9FAB97-A089-19C0-64F7-626362DDE859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07CA333-7867-21C5-02A2-1D54FEDA7042}"/>
                </a:ext>
              </a:extLst>
            </p:cNvPr>
            <p:cNvSpPr txBox="1"/>
            <p:nvPr/>
          </p:nvSpPr>
          <p:spPr>
            <a:xfrm>
              <a:off x="1929485" y="1611773"/>
              <a:ext cx="36077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892C85F-F02D-0817-9904-72C0DB19BDD3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A59D98-1933-0FBE-CAB6-EEAE4DD798B1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7778DDA-5B38-EBAE-032C-D7FB5A61CA4E}"/>
              </a:ext>
            </a:extLst>
          </p:cNvPr>
          <p:cNvSpPr/>
          <p:nvPr/>
        </p:nvSpPr>
        <p:spPr>
          <a:xfrm>
            <a:off x="9668786" y="1934802"/>
            <a:ext cx="951095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1.0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BD617F-4EB3-38D4-13E0-F26749EB7E69}"/>
              </a:ext>
            </a:extLst>
          </p:cNvPr>
          <p:cNvGrpSpPr/>
          <p:nvPr/>
        </p:nvGrpSpPr>
        <p:grpSpPr>
          <a:xfrm>
            <a:off x="717036" y="2886080"/>
            <a:ext cx="4649019" cy="963426"/>
            <a:chOff x="1048758" y="1580688"/>
            <a:chExt cx="4649019" cy="96342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1810C2-A762-EF8F-8482-99316F882672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79BC79D-EEEE-2FB8-500C-9341D749CCC1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F7F9EE-D25E-2B26-E008-E047A3CCB3A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6165769E-F5CB-4745-3C0A-131EEFF63A2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B6AE06C-566F-23D4-4C79-7C1D0A5F0EBC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A644CB2-62DA-B0EA-561B-81F4027FF37D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CA52E65-6B6C-0278-1082-7DE3BAA40408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4BCCF87-D9DA-AB93-C927-A0CB1B01AEA1}"/>
              </a:ext>
            </a:extLst>
          </p:cNvPr>
          <p:cNvGrpSpPr/>
          <p:nvPr/>
        </p:nvGrpSpPr>
        <p:grpSpPr>
          <a:xfrm>
            <a:off x="5250658" y="2803682"/>
            <a:ext cx="4649019" cy="963426"/>
            <a:chOff x="1048758" y="1580688"/>
            <a:chExt cx="4649019" cy="96342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B5C0699-BB95-9556-BBFD-D96607661E5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9D2B83C-6510-45B4-247B-9BC2815B93D5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731FDE1-CE47-1282-B1EE-78A6BBE6093C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E063BCB-499F-2F60-1590-3A81B9BFB202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A1BFB82-9FD6-B317-8697-FA404A6EBB7F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3C0D558-424C-4FB4-42F0-9A8903CFD7D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9D45FF-40DD-3490-D071-0C441FAEBFB6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50EABE1C-2EE5-AC2B-98A5-7412C417964A}"/>
              </a:ext>
            </a:extLst>
          </p:cNvPr>
          <p:cNvSpPr/>
          <p:nvPr/>
        </p:nvSpPr>
        <p:spPr>
          <a:xfrm>
            <a:off x="9651633" y="3127083"/>
            <a:ext cx="492982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0.3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989C86-26EE-8F04-65A7-C2CE81AEA9DB}"/>
              </a:ext>
            </a:extLst>
          </p:cNvPr>
          <p:cNvGrpSpPr/>
          <p:nvPr/>
        </p:nvGrpSpPr>
        <p:grpSpPr>
          <a:xfrm>
            <a:off x="727414" y="4125112"/>
            <a:ext cx="4375348" cy="637546"/>
            <a:chOff x="1048758" y="1678559"/>
            <a:chExt cx="4375348" cy="637546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3AE222E-C4D5-F6CC-191C-4F0CE011708D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05997B-A3D2-B402-CE1D-4A96B530039A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73C0F9FF-A99C-9292-26EC-F61ECD8B0F7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5DAC9BB-C9E7-EA58-96BC-5A1E1DA3149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82C4E2-66F6-9B00-725D-216A4953C4DD}"/>
                </a:ext>
              </a:extLst>
            </p:cNvPr>
            <p:cNvSpPr txBox="1"/>
            <p:nvPr/>
          </p:nvSpPr>
          <p:spPr>
            <a:xfrm>
              <a:off x="2265308" y="1678559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3EB6A30B-9C58-B2AF-B6BC-8EDA0A58E533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013D1CA-565D-37EB-9F63-7BEF60185937}"/>
              </a:ext>
            </a:extLst>
          </p:cNvPr>
          <p:cNvGrpSpPr/>
          <p:nvPr/>
        </p:nvGrpSpPr>
        <p:grpSpPr>
          <a:xfrm>
            <a:off x="5137510" y="4043365"/>
            <a:ext cx="4375348" cy="637546"/>
            <a:chOff x="1048758" y="1678559"/>
            <a:chExt cx="4375348" cy="63754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EB7E0FB-3FAB-A7CC-B95B-C300E0AE7F8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E6795CC5-6C88-C3E5-BBF5-3B5B24DB41BB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7EFBA40-D4AD-E2EE-47ED-662395ECDDB0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FA8B41A-809F-C3EB-2828-6AF01B5710AF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E6DEE1-DD53-03A0-4A6E-EA077A32DBDB}"/>
                </a:ext>
              </a:extLst>
            </p:cNvPr>
            <p:cNvSpPr txBox="1"/>
            <p:nvPr/>
          </p:nvSpPr>
          <p:spPr>
            <a:xfrm>
              <a:off x="1851085" y="1678559"/>
              <a:ext cx="3573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0EAACE3F-CB0B-0CF7-0465-A7C51E242649}"/>
              </a:ext>
            </a:extLst>
          </p:cNvPr>
          <p:cNvSpPr/>
          <p:nvPr/>
        </p:nvSpPr>
        <p:spPr>
          <a:xfrm>
            <a:off x="9651351" y="4319364"/>
            <a:ext cx="1513260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2.0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6905FEE-5F65-2844-59E8-CFB0787B0E20}"/>
              </a:ext>
            </a:extLst>
          </p:cNvPr>
          <p:cNvGrpSpPr/>
          <p:nvPr/>
        </p:nvGrpSpPr>
        <p:grpSpPr>
          <a:xfrm>
            <a:off x="717036" y="5215234"/>
            <a:ext cx="4649019" cy="735417"/>
            <a:chOff x="1048758" y="1580688"/>
            <a:chExt cx="4649019" cy="73541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A6CAFC5-8D71-5C27-9F4A-E1AB7E176620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BEE40E5-A620-3F9E-5D08-6B8A507DF338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B53E280-21C2-6C27-3B83-ECAAACBA900F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E755CE2-461C-DAFC-3EB5-7D0E6D3CDFB3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86A369F-5546-0838-1EBF-2A7F51E9D019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596FD0-8680-2B75-C393-958F1CCDB5A5}"/>
              </a:ext>
            </a:extLst>
          </p:cNvPr>
          <p:cNvSpPr/>
          <p:nvPr/>
        </p:nvSpPr>
        <p:spPr>
          <a:xfrm>
            <a:off x="9651351" y="5136832"/>
            <a:ext cx="95137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H1: &lt;2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92ED273-F08B-0F71-ECA4-04C1239E2210}"/>
              </a:ext>
            </a:extLst>
          </p:cNvPr>
          <p:cNvGrpSpPr/>
          <p:nvPr/>
        </p:nvGrpSpPr>
        <p:grpSpPr>
          <a:xfrm>
            <a:off x="5205532" y="5118784"/>
            <a:ext cx="4649019" cy="735417"/>
            <a:chOff x="1048758" y="1580688"/>
            <a:chExt cx="4649019" cy="7354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44D174D-D951-D3C0-2362-0679B29E7C1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28246FF-C7BB-9D78-6571-DB131AE28B5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950629-7881-ACAA-3DF2-49349C422C6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D8571459-3F8E-9FF5-63A6-B1CE05899010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F970E5D-01AC-AC67-AA8C-250C21F83775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1C9BAAE-80D0-180C-8A81-6D88A8F9BFC5}"/>
              </a:ext>
            </a:extLst>
          </p:cNvPr>
          <p:cNvSpPr/>
          <p:nvPr/>
        </p:nvSpPr>
        <p:spPr>
          <a:xfrm>
            <a:off x="9668505" y="5642004"/>
            <a:ext cx="149610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H2: 2.0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14360AB-55B8-2E51-6B3D-F0915BE876EE}"/>
              </a:ext>
            </a:extLst>
          </p:cNvPr>
          <p:cNvSpPr/>
          <p:nvPr/>
        </p:nvSpPr>
        <p:spPr>
          <a:xfrm>
            <a:off x="318052" y="4999298"/>
            <a:ext cx="11489635" cy="14961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8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FBFE1-2A31-D02F-43E7-B070F3E75F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9014" y="427748"/>
          <a:ext cx="10515597" cy="56980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9821">
                  <a:extLst>
                    <a:ext uri="{9D8B030D-6E8A-4147-A177-3AD203B41FA5}">
                      <a16:colId xmlns:a16="http://schemas.microsoft.com/office/drawing/2014/main" val="4121294494"/>
                    </a:ext>
                  </a:extLst>
                </a:gridCol>
                <a:gridCol w="4564048">
                  <a:extLst>
                    <a:ext uri="{9D8B030D-6E8A-4147-A177-3AD203B41FA5}">
                      <a16:colId xmlns:a16="http://schemas.microsoft.com/office/drawing/2014/main" val="1747142630"/>
                    </a:ext>
                  </a:extLst>
                </a:gridCol>
                <a:gridCol w="1511728">
                  <a:extLst>
                    <a:ext uri="{9D8B030D-6E8A-4147-A177-3AD203B41FA5}">
                      <a16:colId xmlns:a16="http://schemas.microsoft.com/office/drawing/2014/main" val="2701908944"/>
                    </a:ext>
                  </a:extLst>
                </a:gridCol>
              </a:tblGrid>
              <a:tr h="1064721">
                <a:tc>
                  <a:txBody>
                    <a:bodyPr/>
                    <a:lstStyle/>
                    <a:p>
                      <a:r>
                        <a:rPr lang="en-US" dirty="0"/>
                        <a:t>Hypothesis 1: Hfq and bS21-2 </a:t>
                      </a:r>
                      <a:r>
                        <a:rPr lang="en-US" b="1" dirty="0"/>
                        <a:t>independently </a:t>
                      </a:r>
                      <a:r>
                        <a:rPr lang="en-US" b="0" dirty="0"/>
                        <a:t>impact T6SS abundance</a:t>
                      </a:r>
                    </a:p>
                    <a:p>
                      <a:endParaRPr lang="en-US" b="0" dirty="0"/>
                    </a:p>
                    <a:p>
                      <a:r>
                        <a:rPr lang="en-US" b="0" dirty="0"/>
                        <a:t>bS21-2        T6SS         Hfq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2: bS21-2 </a:t>
                      </a:r>
                      <a:r>
                        <a:rPr lang="en-US" b="0" dirty="0"/>
                        <a:t>impacts T6SS abundance </a:t>
                      </a:r>
                      <a:r>
                        <a:rPr lang="en-US" b="1" dirty="0"/>
                        <a:t>through </a:t>
                      </a:r>
                      <a:r>
                        <a:rPr lang="en-US" b="0" dirty="0"/>
                        <a:t>impacts on Hfq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/>
                        <a:t>bS21-2        Hfq            T6SS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Expected PdpB abundance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58951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n-US" dirty="0"/>
                        <a:t>WT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377649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74346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031747"/>
                  </a:ext>
                </a:extLst>
              </a:tr>
              <a:tr h="11273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i="1" dirty="0"/>
                        <a:t>Δ</a:t>
                      </a:r>
                      <a:r>
                        <a:rPr lang="en-US" i="1" dirty="0"/>
                        <a:t>hfq </a:t>
                      </a:r>
                      <a:r>
                        <a:rPr lang="el-GR" i="1" dirty="0"/>
                        <a:t>Δ</a:t>
                      </a:r>
                      <a:r>
                        <a:rPr lang="en-US" i="1" dirty="0"/>
                        <a:t>rpsU2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699071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579EC836-4656-BBFA-68FF-03915F27E505}"/>
              </a:ext>
            </a:extLst>
          </p:cNvPr>
          <p:cNvGrpSpPr/>
          <p:nvPr/>
        </p:nvGrpSpPr>
        <p:grpSpPr>
          <a:xfrm>
            <a:off x="6748421" y="1343022"/>
            <a:ext cx="278850" cy="192143"/>
            <a:chOff x="4943475" y="1085848"/>
            <a:chExt cx="278850" cy="192143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24B76-E591-DD8C-E854-34A5C13C9FEE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17123F-5A86-4636-7E50-A0C3E9E53BA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A8703F-CEB7-309E-0A99-1D025001FC23}"/>
              </a:ext>
            </a:extLst>
          </p:cNvPr>
          <p:cNvGrpSpPr/>
          <p:nvPr/>
        </p:nvGrpSpPr>
        <p:grpSpPr>
          <a:xfrm>
            <a:off x="5852535" y="1338919"/>
            <a:ext cx="278850" cy="192143"/>
            <a:chOff x="4943475" y="1085848"/>
            <a:chExt cx="278850" cy="192143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BC8461A-C660-2BB6-0E17-3ACF7BBC8B7C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8FBDBD-0EFC-20B0-6CDD-CFCE04E784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EC8F62-14DF-C41E-7BE1-0ABA67FA4C25}"/>
              </a:ext>
            </a:extLst>
          </p:cNvPr>
          <p:cNvCxnSpPr>
            <a:cxnSpLocks/>
          </p:cNvCxnSpPr>
          <p:nvPr/>
        </p:nvCxnSpPr>
        <p:spPr>
          <a:xfrm>
            <a:off x="1428750" y="1439094"/>
            <a:ext cx="31908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7BC21F7-41D5-7C0D-4F7A-D25C83B44136}"/>
              </a:ext>
            </a:extLst>
          </p:cNvPr>
          <p:cNvGrpSpPr/>
          <p:nvPr/>
        </p:nvGrpSpPr>
        <p:grpSpPr>
          <a:xfrm rot="10800000">
            <a:off x="2359407" y="1343022"/>
            <a:ext cx="278850" cy="192143"/>
            <a:chOff x="4943475" y="1085848"/>
            <a:chExt cx="278850" cy="192143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B275E12-51F0-CE36-2E47-F618AFF5C70B}"/>
                </a:ext>
              </a:extLst>
            </p:cNvPr>
            <p:cNvCxnSpPr>
              <a:cxnSpLocks/>
            </p:cNvCxnSpPr>
            <p:nvPr/>
          </p:nvCxnSpPr>
          <p:spPr>
            <a:xfrm>
              <a:off x="4943475" y="1177817"/>
              <a:ext cx="277374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2F5BFC8-ABEC-F44C-E2C8-E7B6C3BD39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22325" y="1085848"/>
              <a:ext cx="0" cy="19214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46F2495-56CE-6D60-2B3F-72F2324A8603}"/>
              </a:ext>
            </a:extLst>
          </p:cNvPr>
          <p:cNvGrpSpPr/>
          <p:nvPr/>
        </p:nvGrpSpPr>
        <p:grpSpPr>
          <a:xfrm>
            <a:off x="649014" y="1739978"/>
            <a:ext cx="4488496" cy="987016"/>
            <a:chOff x="1048758" y="1557098"/>
            <a:chExt cx="4488496" cy="98701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BFCDB06-8EF2-BF19-2984-A342E3F6ECA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EE5BCB0-0EBF-A0E7-6475-162F20A8F72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51001E2E-E2CD-0C2A-C436-6CF1030C9BA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B538F01-41C8-D878-C365-DC6F81E89D9E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5586B26-175C-1F9C-5B52-879F0CDFA35C}"/>
                </a:ext>
              </a:extLst>
            </p:cNvPr>
            <p:cNvSpPr txBox="1"/>
            <p:nvPr/>
          </p:nvSpPr>
          <p:spPr>
            <a:xfrm>
              <a:off x="2378456" y="1557098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CEC6882-145F-698B-0082-2912E089A508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8E6FD89-BFD2-F8F0-48E6-4CE71FA3B1F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8F56A39-FF95-105B-8B37-E327193D9162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3C7636-5F6B-FF43-F7FA-8C6F96004D82}"/>
              </a:ext>
            </a:extLst>
          </p:cNvPr>
          <p:cNvGrpSpPr/>
          <p:nvPr/>
        </p:nvGrpSpPr>
        <p:grpSpPr>
          <a:xfrm>
            <a:off x="5250658" y="1642415"/>
            <a:ext cx="4488496" cy="932341"/>
            <a:chOff x="1048758" y="1611773"/>
            <a:chExt cx="4488496" cy="93234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18B5F7E-4BA5-1C76-6DE9-9ECDD653DB21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87D2B863-95AB-6C6B-DC00-1DCA0395193E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E97C6A3B-C349-6671-1731-C612EBCB13AA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FD9FAB97-A089-19C0-64F7-626362DDE859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07CA333-7867-21C5-02A2-1D54FEDA7042}"/>
                </a:ext>
              </a:extLst>
            </p:cNvPr>
            <p:cNvSpPr txBox="1"/>
            <p:nvPr/>
          </p:nvSpPr>
          <p:spPr>
            <a:xfrm>
              <a:off x="1929485" y="1611773"/>
              <a:ext cx="360776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Hfq: sequesters T6SS</a:t>
              </a: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892C85F-F02D-0817-9904-72C0DB19BDD3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CA59D98-1933-0FBE-CAB6-EEAE4DD798B1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7778DDA-5B38-EBAE-032C-D7FB5A61CA4E}"/>
              </a:ext>
            </a:extLst>
          </p:cNvPr>
          <p:cNvSpPr/>
          <p:nvPr/>
        </p:nvSpPr>
        <p:spPr>
          <a:xfrm>
            <a:off x="9668786" y="1934802"/>
            <a:ext cx="951095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1.0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BD617F-4EB3-38D4-13E0-F26749EB7E69}"/>
              </a:ext>
            </a:extLst>
          </p:cNvPr>
          <p:cNvGrpSpPr/>
          <p:nvPr/>
        </p:nvGrpSpPr>
        <p:grpSpPr>
          <a:xfrm>
            <a:off x="717036" y="2886080"/>
            <a:ext cx="4649019" cy="963426"/>
            <a:chOff x="1048758" y="1580688"/>
            <a:chExt cx="4649019" cy="96342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71810C2-A762-EF8F-8482-99316F882672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679BC79D-EEEE-2FB8-500C-9341D749CCC1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4BF7F9EE-D25E-2B26-E008-E047A3CCB3A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6165769E-F5CB-4745-3C0A-131EEFF63A2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B6AE06C-566F-23D4-4C79-7C1D0A5F0EBC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A644CB2-62DA-B0EA-561B-81F4027FF37D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CA52E65-6B6C-0278-1082-7DE3BAA40408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4BCCF87-D9DA-AB93-C927-A0CB1B01AEA1}"/>
              </a:ext>
            </a:extLst>
          </p:cNvPr>
          <p:cNvGrpSpPr/>
          <p:nvPr/>
        </p:nvGrpSpPr>
        <p:grpSpPr>
          <a:xfrm>
            <a:off x="5250658" y="2803682"/>
            <a:ext cx="4649019" cy="963426"/>
            <a:chOff x="1048758" y="1580688"/>
            <a:chExt cx="4649019" cy="96342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DB5C0699-BB95-9556-BBFD-D96607661E5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9D2B83C-6510-45B4-247B-9BC2815B93D5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A731FDE1-CE47-1282-B1EE-78A6BBE6093C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8E063BCB-499F-2F60-1590-3A81B9BFB202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A1BFB82-9FD6-B317-8697-FA404A6EBB7F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More Hfq: sequesters more T6SS (-)</a:t>
              </a: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3C0D558-424C-4FB4-42F0-9A8903CFD7D0}"/>
                </a:ext>
              </a:extLst>
            </p:cNvPr>
            <p:cNvSpPr/>
            <p:nvPr/>
          </p:nvSpPr>
          <p:spPr>
            <a:xfrm>
              <a:off x="1816337" y="2316105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9D45FF-40DD-3490-D071-0C441FAEBFB6}"/>
                </a:ext>
              </a:extLst>
            </p:cNvPr>
            <p:cNvSpPr/>
            <p:nvPr/>
          </p:nvSpPr>
          <p:spPr>
            <a:xfrm>
              <a:off x="2112916" y="2232327"/>
              <a:ext cx="492981" cy="3117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Hfq</a:t>
              </a:r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50EABE1C-2EE5-AC2B-98A5-7412C417964A}"/>
              </a:ext>
            </a:extLst>
          </p:cNvPr>
          <p:cNvSpPr/>
          <p:nvPr/>
        </p:nvSpPr>
        <p:spPr>
          <a:xfrm>
            <a:off x="9651633" y="3127083"/>
            <a:ext cx="492982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0.3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989C86-26EE-8F04-65A7-C2CE81AEA9DB}"/>
              </a:ext>
            </a:extLst>
          </p:cNvPr>
          <p:cNvGrpSpPr/>
          <p:nvPr/>
        </p:nvGrpSpPr>
        <p:grpSpPr>
          <a:xfrm>
            <a:off x="727414" y="4125112"/>
            <a:ext cx="4375348" cy="637546"/>
            <a:chOff x="1048758" y="1678559"/>
            <a:chExt cx="4375348" cy="637546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3AE222E-C4D5-F6CC-191C-4F0CE011708D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2105997B-A3D2-B402-CE1D-4A96B530039A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73C0F9FF-A99C-9292-26EC-F61ECD8B0F7E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5DAC9BB-C9E7-EA58-96BC-5A1E1DA31498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B82C4E2-66F6-9B00-725D-216A4953C4DD}"/>
                </a:ext>
              </a:extLst>
            </p:cNvPr>
            <p:cNvSpPr txBox="1"/>
            <p:nvPr/>
          </p:nvSpPr>
          <p:spPr>
            <a:xfrm>
              <a:off x="2265308" y="1678559"/>
              <a:ext cx="315879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efficient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3EB6A30B-9C58-B2AF-B6BC-8EDA0A58E533}"/>
                </a:ext>
              </a:extLst>
            </p:cNvPr>
            <p:cNvSpPr/>
            <p:nvPr/>
          </p:nvSpPr>
          <p:spPr>
            <a:xfrm>
              <a:off x="1048758" y="2016247"/>
              <a:ext cx="1216550" cy="198810"/>
            </a:xfrm>
            <a:custGeom>
              <a:avLst/>
              <a:gdLst>
                <a:gd name="connsiteX0" fmla="*/ 0 w 1216550"/>
                <a:gd name="connsiteY0" fmla="*/ 198810 h 198810"/>
                <a:gd name="connsiteX1" fmla="*/ 405517 w 1216550"/>
                <a:gd name="connsiteY1" fmla="*/ 23881 h 198810"/>
                <a:gd name="connsiteX2" fmla="*/ 866692 w 1216550"/>
                <a:gd name="connsiteY2" fmla="*/ 190858 h 198810"/>
                <a:gd name="connsiteX3" fmla="*/ 1216550 w 1216550"/>
                <a:gd name="connsiteY3" fmla="*/ 27 h 19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6550" h="198810">
                  <a:moveTo>
                    <a:pt x="0" y="198810"/>
                  </a:moveTo>
                  <a:cubicBezTo>
                    <a:pt x="130534" y="112008"/>
                    <a:pt x="261068" y="25206"/>
                    <a:pt x="405517" y="23881"/>
                  </a:cubicBezTo>
                  <a:cubicBezTo>
                    <a:pt x="549966" y="22556"/>
                    <a:pt x="731520" y="194834"/>
                    <a:pt x="866692" y="190858"/>
                  </a:cubicBezTo>
                  <a:cubicBezTo>
                    <a:pt x="1001864" y="186882"/>
                    <a:pt x="1213900" y="-2623"/>
                    <a:pt x="1216550" y="2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013D1CA-565D-37EB-9F63-7BEF60185937}"/>
              </a:ext>
            </a:extLst>
          </p:cNvPr>
          <p:cNvGrpSpPr/>
          <p:nvPr/>
        </p:nvGrpSpPr>
        <p:grpSpPr>
          <a:xfrm>
            <a:off x="5137510" y="4043365"/>
            <a:ext cx="4375348" cy="637546"/>
            <a:chOff x="1048758" y="1678559"/>
            <a:chExt cx="4375348" cy="637546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EB7E0FB-3FAB-A7CC-B95B-C300E0AE7F8E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E6795CC5-6C88-C3E5-BBF5-3B5B24DB41BB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D7EFBA40-D4AD-E2EE-47ED-662395ECDDB0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1FA8B41A-809F-C3EB-2828-6AF01B5710AF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BE6DEE1-DD53-03A0-4A6E-EA077A32DBDB}"/>
                </a:ext>
              </a:extLst>
            </p:cNvPr>
            <p:cNvSpPr txBox="1"/>
            <p:nvPr/>
          </p:nvSpPr>
          <p:spPr>
            <a:xfrm>
              <a:off x="1851085" y="1678559"/>
              <a:ext cx="35730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bS21-2: no impact on translation of T6SS</a:t>
              </a:r>
            </a:p>
            <a:p>
              <a:r>
                <a:rPr lang="en-US" sz="1600" dirty="0"/>
                <a:t>No Hfq: no sequestration (+)</a:t>
              </a:r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0EAACE3F-CB0B-0CF7-0465-A7C51E242649}"/>
              </a:ext>
            </a:extLst>
          </p:cNvPr>
          <p:cNvSpPr/>
          <p:nvPr/>
        </p:nvSpPr>
        <p:spPr>
          <a:xfrm>
            <a:off x="9651351" y="4319364"/>
            <a:ext cx="1513260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2.0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6905FEE-5F65-2844-59E8-CFB0787B0E20}"/>
              </a:ext>
            </a:extLst>
          </p:cNvPr>
          <p:cNvGrpSpPr/>
          <p:nvPr/>
        </p:nvGrpSpPr>
        <p:grpSpPr>
          <a:xfrm>
            <a:off x="717036" y="5215234"/>
            <a:ext cx="4649019" cy="735417"/>
            <a:chOff x="1048758" y="1580688"/>
            <a:chExt cx="4649019" cy="73541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A6CAFC5-8D71-5C27-9F4A-E1AB7E176620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4BEE40E5-A620-3F9E-5D08-6B8A507DF338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FB53E280-21C2-6C27-3B83-ECAAACBA900F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6E755CE2-461C-DAFC-3EB5-7D0E6D3CDFB3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86A369F-5546-0838-1EBF-2A7F51E9D019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less efficient translation of T6SS (-)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72596FD0-8680-2B75-C393-958F1CCDB5A5}"/>
              </a:ext>
            </a:extLst>
          </p:cNvPr>
          <p:cNvSpPr/>
          <p:nvPr/>
        </p:nvSpPr>
        <p:spPr>
          <a:xfrm>
            <a:off x="9651351" y="5136832"/>
            <a:ext cx="95137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H1: &lt;2</a:t>
            </a: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92ED273-F08B-0F71-ECA4-04C1239E2210}"/>
              </a:ext>
            </a:extLst>
          </p:cNvPr>
          <p:cNvGrpSpPr/>
          <p:nvPr/>
        </p:nvGrpSpPr>
        <p:grpSpPr>
          <a:xfrm>
            <a:off x="5205532" y="5118784"/>
            <a:ext cx="4649019" cy="735417"/>
            <a:chOff x="1048758" y="1580688"/>
            <a:chExt cx="4649019" cy="735417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44D174D-D951-D3C0-2362-0679B29E7C14}"/>
                </a:ext>
              </a:extLst>
            </p:cNvPr>
            <p:cNvGrpSpPr/>
            <p:nvPr/>
          </p:nvGrpSpPr>
          <p:grpSpPr>
            <a:xfrm>
              <a:off x="1048758" y="1769899"/>
              <a:ext cx="768130" cy="546206"/>
              <a:chOff x="5051905" y="2510640"/>
              <a:chExt cx="855722" cy="607249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228246FF-C7BB-9D78-6571-DB131AE28B50}"/>
                  </a:ext>
                </a:extLst>
              </p:cNvPr>
              <p:cNvSpPr/>
              <p:nvPr/>
            </p:nvSpPr>
            <p:spPr>
              <a:xfrm>
                <a:off x="5051905" y="2510640"/>
                <a:ext cx="855722" cy="501930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36950629-7881-ACAA-3DF2-49349C422C6B}"/>
                  </a:ext>
                </a:extLst>
              </p:cNvPr>
              <p:cNvSpPr/>
              <p:nvPr/>
            </p:nvSpPr>
            <p:spPr>
              <a:xfrm>
                <a:off x="5127684" y="2835110"/>
                <a:ext cx="703551" cy="282779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D8571459-3F8E-9FF5-63A6-B1CE05899010}"/>
                  </a:ext>
                </a:extLst>
              </p:cNvPr>
              <p:cNvSpPr/>
              <p:nvPr/>
            </p:nvSpPr>
            <p:spPr>
              <a:xfrm rot="21097913">
                <a:off x="5188155" y="2860054"/>
                <a:ext cx="311655" cy="12826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7030A0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F970E5D-01AC-AC67-AA8C-250C21F83775}"/>
                </a:ext>
              </a:extLst>
            </p:cNvPr>
            <p:cNvSpPr txBox="1"/>
            <p:nvPr/>
          </p:nvSpPr>
          <p:spPr>
            <a:xfrm>
              <a:off x="1920995" y="1580688"/>
              <a:ext cx="37767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No bS21-2: No impact on translation of T6SS</a:t>
              </a:r>
            </a:p>
            <a:p>
              <a:r>
                <a:rPr lang="en-US" sz="1400" dirty="0"/>
                <a:t>No Hfq: no sequestration (+)</a:t>
              </a:r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1C9BAAE-80D0-180C-8A81-6D88A8F9BFC5}"/>
              </a:ext>
            </a:extLst>
          </p:cNvPr>
          <p:cNvSpPr/>
          <p:nvPr/>
        </p:nvSpPr>
        <p:spPr>
          <a:xfrm>
            <a:off x="9647485" y="5642004"/>
            <a:ext cx="1496106" cy="399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H2: 2.0</a:t>
            </a:r>
          </a:p>
        </p:txBody>
      </p:sp>
    </p:spTree>
    <p:extLst>
      <p:ext uri="{BB962C8B-B14F-4D97-AF65-F5344CB8AC3E}">
        <p14:creationId xmlns:p14="http://schemas.microsoft.com/office/powerpoint/2010/main" val="215255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1" y="346775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Does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i="1" dirty="0"/>
              <a:t> </a:t>
            </a:r>
            <a:r>
              <a:rPr lang="en-US" dirty="0"/>
              <a:t>Δ</a:t>
            </a:r>
            <a:r>
              <a:rPr lang="en-US" i="1" dirty="0"/>
              <a:t>rpsU2 </a:t>
            </a:r>
            <a:r>
              <a:rPr lang="en-US" dirty="0"/>
              <a:t>produce FPI proteins similar to </a:t>
            </a:r>
            <a:r>
              <a:rPr lang="el-GR" dirty="0"/>
              <a:t>Δ</a:t>
            </a:r>
            <a:r>
              <a:rPr lang="en-US" i="1" dirty="0"/>
              <a:t>hfq</a:t>
            </a:r>
            <a:r>
              <a:rPr lang="en-US" dirty="0"/>
              <a:t>?</a:t>
            </a:r>
          </a:p>
          <a:p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0" y="5712098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Hfq does not seem to impact IglB or IglA, which suggests Hypothesis 1 is more likely. There is slightly less PdpB produced in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dirty="0"/>
              <a:t> compared to Δ</a:t>
            </a:r>
            <a:r>
              <a:rPr lang="en-US" i="1" dirty="0"/>
              <a:t>rpsU2</a:t>
            </a:r>
            <a:r>
              <a:rPr lang="en-US" dirty="0"/>
              <a:t> but not significant.</a:t>
            </a:r>
          </a:p>
          <a:p>
            <a:r>
              <a:rPr lang="en-US" b="1" dirty="0"/>
              <a:t>Next steps: </a:t>
            </a:r>
            <a:r>
              <a:rPr lang="en-US" dirty="0"/>
              <a:t>Try testing these four strains with pdpA UTR – GFP plasmid. Also try putting large amount of bS21-2 in </a:t>
            </a:r>
            <a:r>
              <a:rPr lang="en-US" dirty="0" err="1"/>
              <a:t>Δ</a:t>
            </a:r>
            <a:r>
              <a:rPr lang="en-US" i="1" dirty="0" err="1"/>
              <a:t>hfq</a:t>
            </a:r>
            <a:r>
              <a:rPr lang="en-US" dirty="0"/>
              <a:t> mutant to see if PdpB goes up even more.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F929B7-C620-DC5C-6E36-8FBFE12015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65" y="1457762"/>
            <a:ext cx="6125120" cy="34715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3A33F1-85AF-D0F8-95AF-8BDF693CB6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1521" y="1457762"/>
            <a:ext cx="5134961" cy="391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5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364D439-5FD7-005D-6FF4-C30A519F9794}"/>
              </a:ext>
            </a:extLst>
          </p:cNvPr>
          <p:cNvSpPr txBox="1"/>
          <p:nvPr/>
        </p:nvSpPr>
        <p:spPr>
          <a:xfrm>
            <a:off x="378541" y="346775"/>
            <a:ext cx="929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Question: </a:t>
            </a:r>
            <a:r>
              <a:rPr lang="en-US" dirty="0"/>
              <a:t>Is there more Hfq in </a:t>
            </a:r>
            <a:r>
              <a:rPr lang="el-GR" dirty="0"/>
              <a:t>Δ</a:t>
            </a:r>
            <a:r>
              <a:rPr lang="en-US" i="1" dirty="0"/>
              <a:t>rpsU2 </a:t>
            </a:r>
            <a:r>
              <a:rPr lang="en-US" dirty="0"/>
              <a:t>than in wild-type?</a:t>
            </a:r>
          </a:p>
          <a:p>
            <a:endParaRPr lang="en-US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2C3856-8134-67B0-B2DD-AA3C59EFCB91}"/>
              </a:ext>
            </a:extLst>
          </p:cNvPr>
          <p:cNvSpPr txBox="1"/>
          <p:nvPr/>
        </p:nvSpPr>
        <p:spPr>
          <a:xfrm>
            <a:off x="105104" y="5776300"/>
            <a:ext cx="791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Conclusions: </a:t>
            </a:r>
            <a:r>
              <a:rPr lang="en-US" dirty="0"/>
              <a:t>Not a huge difference but statistically significant; Repeats last experiment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782F97-665D-BBC1-D998-6D5482B12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870" y="1418042"/>
            <a:ext cx="6717414" cy="29017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AEF1E2-1F24-9ED2-9081-D445D660A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4796" y="1186803"/>
            <a:ext cx="4373618" cy="396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923</Words>
  <Application>Microsoft Office PowerPoint</Application>
  <PresentationFormat>Widescreen</PresentationFormat>
  <Paragraphs>185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78</cp:revision>
  <dcterms:created xsi:type="dcterms:W3CDTF">2022-09-15T18:24:41Z</dcterms:created>
  <dcterms:modified xsi:type="dcterms:W3CDTF">2022-11-22T17:50:32Z</dcterms:modified>
</cp:coreProperties>
</file>