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565" r:id="rId2"/>
    <p:sldId id="567" r:id="rId3"/>
    <p:sldId id="569" r:id="rId4"/>
    <p:sldId id="568" r:id="rId5"/>
    <p:sldId id="5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Volumes\GoogleDrive\Shared%20drives\KRamsey%20Lab\Hannah%20Trautmann\Data\GFP\221109_HT_GFP_assay_idealSD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Hannah%20Trautmann\Data\Growth%20Curves\221108_HT_dhfq_growth_curv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Hannah%20Trautmann\Data\Growth%20Curves\221108_HT_dhfq_growth_curv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Analysis!$K$1</c:f>
              <c:strCache>
                <c:ptCount val="1"/>
                <c:pt idx="0">
                  <c:v>Averages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184-C742-9082-18F82CB1886A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184-C742-9082-18F82CB1886A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184-C742-9082-18F82CB1886A}"/>
              </c:ext>
            </c:extLst>
          </c:dPt>
          <c:dPt>
            <c:idx val="5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184-C742-9082-18F82CB1886A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184-C742-9082-18F82CB1886A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184-C742-9082-18F82CB1886A}"/>
              </c:ext>
            </c:extLst>
          </c:dPt>
          <c:errBars>
            <c:errBarType val="both"/>
            <c:errValType val="cust"/>
            <c:noEndCap val="0"/>
            <c:plus>
              <c:numRef>
                <c:f>Analysis!$L$4:$L$9</c:f>
                <c:numCache>
                  <c:formatCode>General</c:formatCode>
                  <c:ptCount val="6"/>
                  <c:pt idx="0">
                    <c:v>5.1110372682234409E-2</c:v>
                  </c:pt>
                  <c:pt idx="1">
                    <c:v>7.4431092226539902E-2</c:v>
                  </c:pt>
                  <c:pt idx="2">
                    <c:v>2.2284794881170113E-2</c:v>
                  </c:pt>
                  <c:pt idx="3">
                    <c:v>6.2985638938760663E-2</c:v>
                  </c:pt>
                  <c:pt idx="4">
                    <c:v>6.5991543899023954E-3</c:v>
                  </c:pt>
                  <c:pt idx="5">
                    <c:v>2.8046676226035377E-2</c:v>
                  </c:pt>
                </c:numCache>
              </c:numRef>
            </c:plus>
            <c:minus>
              <c:numRef>
                <c:f>Analysis!$L$4:$L$9</c:f>
                <c:numCache>
                  <c:formatCode>General</c:formatCode>
                  <c:ptCount val="6"/>
                  <c:pt idx="0">
                    <c:v>5.1110372682234409E-2</c:v>
                  </c:pt>
                  <c:pt idx="1">
                    <c:v>7.4431092226539902E-2</c:v>
                  </c:pt>
                  <c:pt idx="2">
                    <c:v>2.2284794881170113E-2</c:v>
                  </c:pt>
                  <c:pt idx="3">
                    <c:v>6.2985638938760663E-2</c:v>
                  </c:pt>
                  <c:pt idx="4">
                    <c:v>6.5991543899023954E-3</c:v>
                  </c:pt>
                  <c:pt idx="5">
                    <c:v>2.8046676226035377E-2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Analysis!$J$4:$J$13</c:f>
              <c:strCache>
                <c:ptCount val="10"/>
                <c:pt idx="0">
                  <c:v>LVS mraY mut8</c:v>
                </c:pt>
                <c:pt idx="1">
                  <c:v>ΔrpsU2 mraY mut8</c:v>
                </c:pt>
                <c:pt idx="2">
                  <c:v>LVS pdpC UTR</c:v>
                </c:pt>
                <c:pt idx="3">
                  <c:v>ΔrpsU2 pdpC UTR</c:v>
                </c:pt>
                <c:pt idx="4">
                  <c:v>LVS hfq mut1</c:v>
                </c:pt>
                <c:pt idx="5">
                  <c:v>ΔrpsU2 hfq mut1</c:v>
                </c:pt>
                <c:pt idx="6">
                  <c:v>LVS hfq WT</c:v>
                </c:pt>
                <c:pt idx="7">
                  <c:v>∆rpsU2 hfq WT</c:v>
                </c:pt>
                <c:pt idx="8">
                  <c:v>LVS mraY WT</c:v>
                </c:pt>
                <c:pt idx="9">
                  <c:v>∆rpsU2 mraY WT</c:v>
                </c:pt>
              </c:strCache>
            </c:strRef>
          </c:cat>
          <c:val>
            <c:numRef>
              <c:f>Analysis!$K$4:$K$13</c:f>
              <c:numCache>
                <c:formatCode>General</c:formatCode>
                <c:ptCount val="10"/>
                <c:pt idx="0">
                  <c:v>1</c:v>
                </c:pt>
                <c:pt idx="1">
                  <c:v>1.0736929078412503</c:v>
                </c:pt>
                <c:pt idx="2">
                  <c:v>1.0000000000000002</c:v>
                </c:pt>
                <c:pt idx="3">
                  <c:v>1.4716721568914888</c:v>
                </c:pt>
                <c:pt idx="4">
                  <c:v>1</c:v>
                </c:pt>
                <c:pt idx="5">
                  <c:v>1.7518480801475544</c:v>
                </c:pt>
                <c:pt idx="6">
                  <c:v>1</c:v>
                </c:pt>
                <c:pt idx="7">
                  <c:v>1.4870371608945911</c:v>
                </c:pt>
                <c:pt idx="8">
                  <c:v>1</c:v>
                </c:pt>
                <c:pt idx="9">
                  <c:v>0.72265850198721837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184-C742-9082-18F82CB188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23540576"/>
        <c:axId val="1823548896"/>
      </c:barChart>
      <c:catAx>
        <c:axId val="18235405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23548896"/>
        <c:crosses val="autoZero"/>
        <c:auto val="1"/>
        <c:lblAlgn val="ctr"/>
        <c:lblOffset val="100"/>
        <c:noMultiLvlLbl val="0"/>
      </c:catAx>
      <c:valAx>
        <c:axId val="1823548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3540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'growth curve'!$M$2</c:f>
              <c:strCache>
                <c:ptCount val="1"/>
                <c:pt idx="0">
                  <c:v>LVS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'growth curve'!$N$1:$S$1</c:f>
              <c:numCache>
                <c:formatCode>General</c:formatCode>
                <c:ptCount val="6"/>
                <c:pt idx="0" formatCode="0">
                  <c:v>0</c:v>
                </c:pt>
                <c:pt idx="1">
                  <c:v>2</c:v>
                </c:pt>
                <c:pt idx="2">
                  <c:v>3.5</c:v>
                </c:pt>
                <c:pt idx="3">
                  <c:v>5</c:v>
                </c:pt>
                <c:pt idx="4">
                  <c:v>7</c:v>
                </c:pt>
                <c:pt idx="5" formatCode="0.0">
                  <c:v>24.5</c:v>
                </c:pt>
              </c:numCache>
            </c:numRef>
          </c:xVal>
          <c:yVal>
            <c:numRef>
              <c:f>'growth curve'!$N$2:$S$2</c:f>
              <c:numCache>
                <c:formatCode>0.000</c:formatCode>
                <c:ptCount val="6"/>
                <c:pt idx="0">
                  <c:v>6.133333333333333E-2</c:v>
                </c:pt>
                <c:pt idx="1">
                  <c:v>0.14399999999999999</c:v>
                </c:pt>
                <c:pt idx="2">
                  <c:v>0.22333333333333336</c:v>
                </c:pt>
                <c:pt idx="3">
                  <c:v>0.35033333333333333</c:v>
                </c:pt>
                <c:pt idx="4">
                  <c:v>0.5136666666666666</c:v>
                </c:pt>
                <c:pt idx="5">
                  <c:v>1.7106666666666666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4D2-4409-8953-F039B112936C}"/>
            </c:ext>
          </c:extLst>
        </c:ser>
        <c:ser>
          <c:idx val="1"/>
          <c:order val="1"/>
          <c:tx>
            <c:strRef>
              <c:f>'growth curve'!$M$3</c:f>
              <c:strCache>
                <c:ptCount val="1"/>
                <c:pt idx="0">
                  <c:v>ΔrpsU2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'growth curve'!$N$1:$S$1</c:f>
              <c:numCache>
                <c:formatCode>General</c:formatCode>
                <c:ptCount val="6"/>
                <c:pt idx="0" formatCode="0">
                  <c:v>0</c:v>
                </c:pt>
                <c:pt idx="1">
                  <c:v>2</c:v>
                </c:pt>
                <c:pt idx="2">
                  <c:v>3.5</c:v>
                </c:pt>
                <c:pt idx="3">
                  <c:v>5</c:v>
                </c:pt>
                <c:pt idx="4">
                  <c:v>7</c:v>
                </c:pt>
                <c:pt idx="5" formatCode="0.0">
                  <c:v>24.5</c:v>
                </c:pt>
              </c:numCache>
            </c:numRef>
          </c:xVal>
          <c:yVal>
            <c:numRef>
              <c:f>'growth curve'!$N$3:$S$3</c:f>
              <c:numCache>
                <c:formatCode>0.000</c:formatCode>
                <c:ptCount val="6"/>
                <c:pt idx="0">
                  <c:v>8.299999999999999E-2</c:v>
                </c:pt>
                <c:pt idx="1">
                  <c:v>0.15366666666666665</c:v>
                </c:pt>
                <c:pt idx="2">
                  <c:v>0.19600000000000004</c:v>
                </c:pt>
                <c:pt idx="3">
                  <c:v>0.26366666666666666</c:v>
                </c:pt>
                <c:pt idx="4">
                  <c:v>0.35366666666666663</c:v>
                </c:pt>
                <c:pt idx="5">
                  <c:v>0.76666666666666661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14D2-4409-8953-F039B112936C}"/>
            </c:ext>
          </c:extLst>
        </c:ser>
        <c:ser>
          <c:idx val="2"/>
          <c:order val="2"/>
          <c:tx>
            <c:strRef>
              <c:f>'growth curve'!$M$4</c:f>
              <c:strCache>
                <c:ptCount val="1"/>
                <c:pt idx="0">
                  <c:v>Δhfq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'growth curve'!$N$1:$S$1</c:f>
              <c:numCache>
                <c:formatCode>General</c:formatCode>
                <c:ptCount val="6"/>
                <c:pt idx="0" formatCode="0">
                  <c:v>0</c:v>
                </c:pt>
                <c:pt idx="1">
                  <c:v>2</c:v>
                </c:pt>
                <c:pt idx="2">
                  <c:v>3.5</c:v>
                </c:pt>
                <c:pt idx="3">
                  <c:v>5</c:v>
                </c:pt>
                <c:pt idx="4">
                  <c:v>7</c:v>
                </c:pt>
                <c:pt idx="5" formatCode="0.0">
                  <c:v>24.5</c:v>
                </c:pt>
              </c:numCache>
            </c:numRef>
          </c:xVal>
          <c:yVal>
            <c:numRef>
              <c:f>'growth curve'!$N$4:$S$4</c:f>
              <c:numCache>
                <c:formatCode>0.000</c:formatCode>
                <c:ptCount val="6"/>
                <c:pt idx="0">
                  <c:v>7.7333333333333351E-2</c:v>
                </c:pt>
                <c:pt idx="1">
                  <c:v>0.13366666666666668</c:v>
                </c:pt>
                <c:pt idx="2">
                  <c:v>0.17333333333333334</c:v>
                </c:pt>
                <c:pt idx="3">
                  <c:v>0.24233333333333332</c:v>
                </c:pt>
                <c:pt idx="4">
                  <c:v>0.32833333333333331</c:v>
                </c:pt>
                <c:pt idx="5">
                  <c:v>0.85466666666666669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14D2-4409-8953-F039B112936C}"/>
            </c:ext>
          </c:extLst>
        </c:ser>
        <c:ser>
          <c:idx val="3"/>
          <c:order val="3"/>
          <c:tx>
            <c:strRef>
              <c:f>'growth curve'!$M$5</c:f>
              <c:strCache>
                <c:ptCount val="1"/>
                <c:pt idx="0">
                  <c:v>Δhfq ΔrpsU2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'growth curve'!$N$1:$S$1</c:f>
              <c:numCache>
                <c:formatCode>General</c:formatCode>
                <c:ptCount val="6"/>
                <c:pt idx="0" formatCode="0">
                  <c:v>0</c:v>
                </c:pt>
                <c:pt idx="1">
                  <c:v>2</c:v>
                </c:pt>
                <c:pt idx="2">
                  <c:v>3.5</c:v>
                </c:pt>
                <c:pt idx="3">
                  <c:v>5</c:v>
                </c:pt>
                <c:pt idx="4">
                  <c:v>7</c:v>
                </c:pt>
                <c:pt idx="5" formatCode="0.0">
                  <c:v>24.5</c:v>
                </c:pt>
              </c:numCache>
            </c:numRef>
          </c:xVal>
          <c:yVal>
            <c:numRef>
              <c:f>'growth curve'!$N$5:$S$5</c:f>
              <c:numCache>
                <c:formatCode>0.000</c:formatCode>
                <c:ptCount val="6"/>
                <c:pt idx="0">
                  <c:v>7.5333333333333349E-2</c:v>
                </c:pt>
                <c:pt idx="1">
                  <c:v>0.13266666666666668</c:v>
                </c:pt>
                <c:pt idx="2">
                  <c:v>0.161</c:v>
                </c:pt>
                <c:pt idx="3">
                  <c:v>0.22233333333333336</c:v>
                </c:pt>
                <c:pt idx="4">
                  <c:v>0.29799999999999999</c:v>
                </c:pt>
                <c:pt idx="5">
                  <c:v>0.65066666666666662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14D2-4409-8953-F039B11293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4399919"/>
        <c:axId val="304332815"/>
      </c:scatterChart>
      <c:valAx>
        <c:axId val="304399919"/>
        <c:scaling>
          <c:orientation val="minMax"/>
          <c:max val="2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(hours)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4332815"/>
        <c:crossesAt val="1.0000000000000002E-2"/>
        <c:crossBetween val="midCat"/>
        <c:majorUnit val="2"/>
      </c:valAx>
      <c:valAx>
        <c:axId val="304332815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OD600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0" sourceLinked="1"/>
        <c:majorTickMark val="none"/>
        <c:minorTickMark val="out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439991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pFs!$M$2</c:f>
              <c:strCache>
                <c:ptCount val="1"/>
                <c:pt idx="0">
                  <c:v>LVS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pFs!$N$1:$R$1</c:f>
              <c:numCache>
                <c:formatCode>General</c:formatCode>
                <c:ptCount val="5"/>
                <c:pt idx="0" formatCode="0">
                  <c:v>0</c:v>
                </c:pt>
                <c:pt idx="1">
                  <c:v>2</c:v>
                </c:pt>
                <c:pt idx="2">
                  <c:v>3.5</c:v>
                </c:pt>
                <c:pt idx="3">
                  <c:v>5</c:v>
                </c:pt>
                <c:pt idx="4">
                  <c:v>7</c:v>
                </c:pt>
              </c:numCache>
            </c:numRef>
          </c:xVal>
          <c:yVal>
            <c:numRef>
              <c:f>pFs!$N$2:$R$2</c:f>
              <c:numCache>
                <c:formatCode>0.000</c:formatCode>
                <c:ptCount val="5"/>
                <c:pt idx="0">
                  <c:v>6.133333333333333E-2</c:v>
                </c:pt>
                <c:pt idx="1">
                  <c:v>0.14399999999999999</c:v>
                </c:pt>
                <c:pt idx="2">
                  <c:v>0.22333333333333336</c:v>
                </c:pt>
                <c:pt idx="3">
                  <c:v>0.35033333333333333</c:v>
                </c:pt>
                <c:pt idx="4">
                  <c:v>0.5136666666666666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AFF-48CA-AC88-988D793A9784}"/>
            </c:ext>
          </c:extLst>
        </c:ser>
        <c:ser>
          <c:idx val="1"/>
          <c:order val="1"/>
          <c:tx>
            <c:strRef>
              <c:f>pFs!$M$3</c:f>
              <c:strCache>
                <c:ptCount val="1"/>
                <c:pt idx="0">
                  <c:v>ΔrpsU2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pFs!$N$1:$R$1</c:f>
              <c:numCache>
                <c:formatCode>General</c:formatCode>
                <c:ptCount val="5"/>
                <c:pt idx="0" formatCode="0">
                  <c:v>0</c:v>
                </c:pt>
                <c:pt idx="1">
                  <c:v>2</c:v>
                </c:pt>
                <c:pt idx="2">
                  <c:v>3.5</c:v>
                </c:pt>
                <c:pt idx="3">
                  <c:v>5</c:v>
                </c:pt>
                <c:pt idx="4">
                  <c:v>7</c:v>
                </c:pt>
              </c:numCache>
            </c:numRef>
          </c:xVal>
          <c:yVal>
            <c:numRef>
              <c:f>pFs!$N$3:$R$3</c:f>
              <c:numCache>
                <c:formatCode>0.000</c:formatCode>
                <c:ptCount val="5"/>
                <c:pt idx="0">
                  <c:v>8.299999999999999E-2</c:v>
                </c:pt>
                <c:pt idx="1">
                  <c:v>0.15366666666666665</c:v>
                </c:pt>
                <c:pt idx="2">
                  <c:v>0.19600000000000004</c:v>
                </c:pt>
                <c:pt idx="3">
                  <c:v>0.26366666666666666</c:v>
                </c:pt>
                <c:pt idx="4">
                  <c:v>0.35366666666666663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3AFF-48CA-AC88-988D793A9784}"/>
            </c:ext>
          </c:extLst>
        </c:ser>
        <c:ser>
          <c:idx val="2"/>
          <c:order val="2"/>
          <c:tx>
            <c:strRef>
              <c:f>pFs!$M$4</c:f>
              <c:strCache>
                <c:ptCount val="1"/>
                <c:pt idx="0">
                  <c:v>Δhfq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pFs!$N$1:$R$1</c:f>
              <c:numCache>
                <c:formatCode>General</c:formatCode>
                <c:ptCount val="5"/>
                <c:pt idx="0" formatCode="0">
                  <c:v>0</c:v>
                </c:pt>
                <c:pt idx="1">
                  <c:v>2</c:v>
                </c:pt>
                <c:pt idx="2">
                  <c:v>3.5</c:v>
                </c:pt>
                <c:pt idx="3">
                  <c:v>5</c:v>
                </c:pt>
                <c:pt idx="4">
                  <c:v>7</c:v>
                </c:pt>
              </c:numCache>
            </c:numRef>
          </c:xVal>
          <c:yVal>
            <c:numRef>
              <c:f>pFs!$N$4:$R$4</c:f>
              <c:numCache>
                <c:formatCode>0.000</c:formatCode>
                <c:ptCount val="5"/>
                <c:pt idx="0">
                  <c:v>7.7333333333333351E-2</c:v>
                </c:pt>
                <c:pt idx="1">
                  <c:v>0.13366666666666668</c:v>
                </c:pt>
                <c:pt idx="2">
                  <c:v>0.17333333333333334</c:v>
                </c:pt>
                <c:pt idx="3">
                  <c:v>0.24233333333333332</c:v>
                </c:pt>
                <c:pt idx="4">
                  <c:v>0.32833333333333331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3AFF-48CA-AC88-988D793A9784}"/>
            </c:ext>
          </c:extLst>
        </c:ser>
        <c:ser>
          <c:idx val="3"/>
          <c:order val="3"/>
          <c:tx>
            <c:strRef>
              <c:f>pFs!$M$5</c:f>
              <c:strCache>
                <c:ptCount val="1"/>
                <c:pt idx="0">
                  <c:v>Δhfq ΔrpsU2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pFs!$N$1:$R$1</c:f>
              <c:numCache>
                <c:formatCode>General</c:formatCode>
                <c:ptCount val="5"/>
                <c:pt idx="0" formatCode="0">
                  <c:v>0</c:v>
                </c:pt>
                <c:pt idx="1">
                  <c:v>2</c:v>
                </c:pt>
                <c:pt idx="2">
                  <c:v>3.5</c:v>
                </c:pt>
                <c:pt idx="3">
                  <c:v>5</c:v>
                </c:pt>
                <c:pt idx="4">
                  <c:v>7</c:v>
                </c:pt>
              </c:numCache>
            </c:numRef>
          </c:xVal>
          <c:yVal>
            <c:numRef>
              <c:f>pFs!$N$5:$R$5</c:f>
              <c:numCache>
                <c:formatCode>0.000</c:formatCode>
                <c:ptCount val="5"/>
                <c:pt idx="0">
                  <c:v>7.5333333333333349E-2</c:v>
                </c:pt>
                <c:pt idx="1">
                  <c:v>0.13266666666666668</c:v>
                </c:pt>
                <c:pt idx="2">
                  <c:v>0.161</c:v>
                </c:pt>
                <c:pt idx="3">
                  <c:v>0.22233333333333336</c:v>
                </c:pt>
                <c:pt idx="4">
                  <c:v>0.29799999999999999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3AFF-48CA-AC88-988D793A97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4399919"/>
        <c:axId val="304332815"/>
      </c:scatterChart>
      <c:valAx>
        <c:axId val="304399919"/>
        <c:scaling>
          <c:orientation val="minMax"/>
          <c:max val="8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(hours)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4332815"/>
        <c:crossesAt val="1.0000000000000002E-2"/>
        <c:crossBetween val="midCat"/>
        <c:majorUnit val="2"/>
      </c:valAx>
      <c:valAx>
        <c:axId val="304332815"/>
        <c:scaling>
          <c:logBase val="10"/>
          <c:orientation val="minMax"/>
          <c:min val="0.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OD600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0" sourceLinked="1"/>
        <c:majorTickMark val="none"/>
        <c:minorTickMark val="out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439991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4A95E-6351-426D-AE9C-3B253669A356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5468A3-4FF1-4432-B156-84782F6FE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09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73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76B2C-4C53-1286-7930-68C4CE596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E94FCF-9618-3E1D-84C0-58AE7F344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ECB5F-F7DB-8770-C487-C4A814EDA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4FFDC-F1B2-0070-4B81-936FAC6BF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C33C4-08DF-D263-E51D-B7FEC3C38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564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9B239-D1E8-07DA-0062-03368E3E7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918520-AA48-AD52-BAAE-BECE163E5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5DD3D-EC00-BA53-11E5-4B36BB67E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56370-89B8-644E-0BCF-574852608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D14B9-27B6-5E85-4067-2FF6FF46A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3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319527-D0CA-2339-E72E-78E9BE395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9F653A-0E2D-7017-5D79-CEEB2B39A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A5406-E5CF-68BA-41F9-BA5CCA21E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A4716-6ECC-B8A3-CECC-EE10E45BA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18211-3109-33E9-D9D8-EA404C2E4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353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34140-A2E6-E617-842F-969CBA220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F0ACB-63F0-471A-F9E9-FA31F38FB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6984A-4D2A-AC8C-F25D-01DFA4C56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4D83A-7B50-D00B-3277-47741D0CE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C5C2D-51F4-1E96-5E45-4851D2F34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82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1AC59-3096-D5B1-B120-48C90313B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E00EF6-6622-1143-A2C3-0C8739B6AF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98341-60B7-8590-9FD0-BF5CBDEA6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41602-BA92-7636-2678-F4CE84028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BEDC6-11A1-B138-96A2-E70B22A50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833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B7756-16AD-612E-1CC0-4753D939B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1BC51-DECB-B6CF-315C-0CCFC2E960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97638C-E896-4B43-13A2-A4E20EC32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E91968-1366-9D3D-3FFC-2F7C73334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A0704-6A10-A14B-5FB0-510602005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D777FF-4D69-0113-6CC6-303F7CB00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11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6CE4D-FDC2-3876-75DA-C46680E3F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51772F-BA59-8474-FF80-32F8BAC6D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2F44EF-4880-029B-F2BB-3FB65108B9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C8EC32-2CFF-9698-B69A-4330D30501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658D27-2EF1-2833-E369-A0801875AB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FDD55E-4C38-ED2D-102B-FD98AAEBD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ED2081-C3A6-0A84-285C-6607FA911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66E24C-6857-765B-63C6-F382CBF59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5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9A726-79B3-31AF-CF66-1F93BDF10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B3576F-D33B-998A-38AE-395CEC5FF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E7B98B-8B35-2512-FBEA-F002D935E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602873-482F-CD0C-E149-D73B5BF1D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556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77294A-D002-1B14-C8C1-C7091A73A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4A543B-00DD-81FF-8D19-93B18019D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1B9F31-6EB0-3CCE-173A-DF5EB5813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7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9A3F7-6A0E-79C9-B9D5-B7D2F32A1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56806-3EAC-F6C7-B90F-BD1ACB00F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256882-9D90-1046-846A-93481ECD5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256264-EC59-5030-F228-4C1FD5AEE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D3DBFF-5372-F2C2-148A-61BA089E8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9D45C-05A9-DBA6-3B1B-FCBDBD87E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5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05F4E-61DE-8044-23D8-4A02C339B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99826F-65B0-26E4-5F4B-52449D2DFC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23AB29-321E-8C72-D98D-F978CE2D7B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A5ADD-FC3C-7F71-B8A2-DE941932E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5C71D-33E0-694C-1832-A6B5F98B7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4F70B9-54F1-9B8D-4831-A37DFFC48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76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4E312D-4326-1E08-160A-4BCDC47EA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F0282-906D-0EE1-FF6F-DC393963C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49C0F-D943-FB09-9D4E-D7D1055480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39A6B-BA36-414B-9920-A75408A51A5B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C2940-C60F-429D-8A39-BAADC62755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66546-CBFE-B96F-510B-04710739C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80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5D598B5F-EE34-8B48-3FFE-19BD271280E9}"/>
              </a:ext>
            </a:extLst>
          </p:cNvPr>
          <p:cNvGrpSpPr/>
          <p:nvPr/>
        </p:nvGrpSpPr>
        <p:grpSpPr>
          <a:xfrm>
            <a:off x="420421" y="1752600"/>
            <a:ext cx="9736201" cy="4623278"/>
            <a:chOff x="420421" y="1066236"/>
            <a:chExt cx="9736201" cy="5301915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827CA60-02CA-46F5-B742-50E161D936EA}"/>
                </a:ext>
              </a:extLst>
            </p:cNvPr>
            <p:cNvSpPr txBox="1"/>
            <p:nvPr/>
          </p:nvSpPr>
          <p:spPr>
            <a:xfrm rot="16200000">
              <a:off x="-517837" y="3398362"/>
              <a:ext cx="263879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 </a:t>
              </a:r>
              <a:r>
                <a:rPr lang="en-US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Normalized</a:t>
              </a:r>
              <a:r>
                <a:rPr lang="en-US" sz="16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 </a:t>
              </a:r>
              <a:r>
                <a:rPr lang="en-US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Fluorescence</a:t>
              </a:r>
            </a:p>
          </p:txBody>
        </p: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C74B1C00-6F26-4213-AEFE-B5FC3C5A0C4B}"/>
                </a:ext>
              </a:extLst>
            </p:cNvPr>
            <p:cNvGrpSpPr/>
            <p:nvPr/>
          </p:nvGrpSpPr>
          <p:grpSpPr>
            <a:xfrm>
              <a:off x="1216981" y="1114256"/>
              <a:ext cx="2617198" cy="952976"/>
              <a:chOff x="2200785" y="3860931"/>
              <a:chExt cx="2617198" cy="952976"/>
            </a:xfrm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379825C-B8D0-4308-AB99-12E716F67BC4}"/>
                  </a:ext>
                </a:extLst>
              </p:cNvPr>
              <p:cNvSpPr txBox="1"/>
              <p:nvPr/>
            </p:nvSpPr>
            <p:spPr>
              <a:xfrm>
                <a:off x="2200785" y="3860931"/>
                <a:ext cx="2617198" cy="952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1.07-fold</a:t>
                </a:r>
              </a:p>
              <a:p>
                <a:pPr algn="ctr"/>
                <a:endParaRPr lang="en-US" sz="160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endParaRPr lang="en-US" sz="160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BD3F21F-ACC0-40ED-A217-798EBC7A9CE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13643" y="4186036"/>
                <a:ext cx="951835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F26FDB4D-593E-4B9B-93B1-0B1BF909EE33}"/>
                </a:ext>
              </a:extLst>
            </p:cNvPr>
            <p:cNvGrpSpPr/>
            <p:nvPr/>
          </p:nvGrpSpPr>
          <p:grpSpPr>
            <a:xfrm>
              <a:off x="4567523" y="1103288"/>
              <a:ext cx="2617198" cy="952976"/>
              <a:chOff x="2200785" y="3860931"/>
              <a:chExt cx="2617198" cy="952976"/>
            </a:xfrm>
          </p:grpSpPr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D39063DF-B5BE-4442-BD2D-DCAB9F745420}"/>
                  </a:ext>
                </a:extLst>
              </p:cNvPr>
              <p:cNvSpPr txBox="1"/>
              <p:nvPr/>
            </p:nvSpPr>
            <p:spPr>
              <a:xfrm>
                <a:off x="2200785" y="3860931"/>
                <a:ext cx="2617198" cy="952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1.75-fold</a:t>
                </a:r>
              </a:p>
              <a:p>
                <a:pPr algn="ctr"/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*</a:t>
                </a:r>
              </a:p>
              <a:p>
                <a:endParaRPr lang="en-US" sz="160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48029A5B-B019-4832-8332-283A3F9EF07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13643" y="4171472"/>
                <a:ext cx="951835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F21AE778-D623-4A2C-9702-649161AC5FE2}"/>
                </a:ext>
              </a:extLst>
            </p:cNvPr>
            <p:cNvGrpSpPr/>
            <p:nvPr/>
          </p:nvGrpSpPr>
          <p:grpSpPr>
            <a:xfrm>
              <a:off x="6128378" y="1066236"/>
              <a:ext cx="2617198" cy="952976"/>
              <a:chOff x="2164766" y="3833800"/>
              <a:chExt cx="2617198" cy="952976"/>
            </a:xfrm>
          </p:grpSpPr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91C04632-4B42-4E20-A296-F5EDBCCBC0D8}"/>
                  </a:ext>
                </a:extLst>
              </p:cNvPr>
              <p:cNvSpPr txBox="1"/>
              <p:nvPr/>
            </p:nvSpPr>
            <p:spPr>
              <a:xfrm>
                <a:off x="2164766" y="3833800"/>
                <a:ext cx="2617198" cy="952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1.49-fold</a:t>
                </a:r>
              </a:p>
              <a:p>
                <a:pPr algn="ctr"/>
                <a:endParaRPr lang="en-US" sz="160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endParaRPr lang="en-US" sz="160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A036B6A1-C769-4D4E-88FF-C4818FB1205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13643" y="4171471"/>
                <a:ext cx="951835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093D0BBD-2A91-4753-8E1F-E20945B200E2}"/>
                </a:ext>
              </a:extLst>
            </p:cNvPr>
            <p:cNvGrpSpPr/>
            <p:nvPr/>
          </p:nvGrpSpPr>
          <p:grpSpPr>
            <a:xfrm>
              <a:off x="2981674" y="1103288"/>
              <a:ext cx="2617198" cy="952976"/>
              <a:chOff x="2397265" y="3860931"/>
              <a:chExt cx="2617198" cy="952976"/>
            </a:xfrm>
          </p:grpSpPr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C7232B83-FB3B-4E4B-8710-B2489EAC697F}"/>
                  </a:ext>
                </a:extLst>
              </p:cNvPr>
              <p:cNvSpPr txBox="1"/>
              <p:nvPr/>
            </p:nvSpPr>
            <p:spPr>
              <a:xfrm>
                <a:off x="2397265" y="3860931"/>
                <a:ext cx="2617198" cy="952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1.47-fold</a:t>
                </a:r>
              </a:p>
              <a:p>
                <a:pPr algn="ctr"/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*</a:t>
                </a:r>
              </a:p>
              <a:p>
                <a:endParaRPr lang="en-US" sz="160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774ECC1B-4449-4D52-885A-524115CF7C6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244868" y="4171472"/>
                <a:ext cx="951835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A87095C-6455-06B9-BF3A-F36A6EB15065}"/>
                </a:ext>
              </a:extLst>
            </p:cNvPr>
            <p:cNvCxnSpPr>
              <a:cxnSpLocks/>
            </p:cNvCxnSpPr>
            <p:nvPr/>
          </p:nvCxnSpPr>
          <p:spPr>
            <a:xfrm>
              <a:off x="1614190" y="5381505"/>
              <a:ext cx="8542432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D2E80C31-9CCB-D020-F4AC-2026ED794107}"/>
                </a:ext>
              </a:extLst>
            </p:cNvPr>
            <p:cNvSpPr txBox="1"/>
            <p:nvPr/>
          </p:nvSpPr>
          <p:spPr>
            <a:xfrm>
              <a:off x="420421" y="6029597"/>
              <a:ext cx="999732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5´ UTR:</a:t>
              </a:r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B7CA496F-1C33-CB13-55F0-8CD51DD95C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47411" y="5939245"/>
              <a:ext cx="1156338" cy="39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75ADB92-A4C9-7A3D-DFDB-810865BA1FF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15624" y="5939245"/>
              <a:ext cx="1156338" cy="39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D6D27C5-9989-1E92-06E9-AC983D27537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75878" y="5939245"/>
              <a:ext cx="1156338" cy="39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CDF402B-04A2-0699-1012-1580D41F886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72752" y="5939245"/>
              <a:ext cx="1156338" cy="39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2F08B10-AC63-9463-E548-1EBBEF87B6C2}"/>
                </a:ext>
              </a:extLst>
            </p:cNvPr>
            <p:cNvSpPr txBox="1"/>
            <p:nvPr/>
          </p:nvSpPr>
          <p:spPr>
            <a:xfrm>
              <a:off x="420421" y="5503111"/>
              <a:ext cx="999732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bS21-2: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1169710-780B-21C2-14C4-6D2113DE76CC}"/>
                </a:ext>
              </a:extLst>
            </p:cNvPr>
            <p:cNvSpPr txBox="1"/>
            <p:nvPr/>
          </p:nvSpPr>
          <p:spPr>
            <a:xfrm>
              <a:off x="1929444" y="5493499"/>
              <a:ext cx="13182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             -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D2B91E5-DCDE-71C7-F46A-A2BE12884D2B}"/>
                </a:ext>
              </a:extLst>
            </p:cNvPr>
            <p:cNvSpPr txBox="1"/>
            <p:nvPr/>
          </p:nvSpPr>
          <p:spPr>
            <a:xfrm>
              <a:off x="3573767" y="5497994"/>
              <a:ext cx="13182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             -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79A6EC8-6305-7E46-DD73-13536F6039B0}"/>
                </a:ext>
              </a:extLst>
            </p:cNvPr>
            <p:cNvSpPr txBox="1"/>
            <p:nvPr/>
          </p:nvSpPr>
          <p:spPr>
            <a:xfrm>
              <a:off x="5216978" y="5506330"/>
              <a:ext cx="13182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             -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500C4B0-AA70-2E06-8621-E9E8C894D39A}"/>
                </a:ext>
              </a:extLst>
            </p:cNvPr>
            <p:cNvSpPr txBox="1"/>
            <p:nvPr/>
          </p:nvSpPr>
          <p:spPr>
            <a:xfrm>
              <a:off x="6977255" y="5510021"/>
              <a:ext cx="13182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             -</a:t>
              </a: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717B5465-6EDB-56AD-860F-79C116741834}"/>
              </a:ext>
            </a:extLst>
          </p:cNvPr>
          <p:cNvSpPr txBox="1"/>
          <p:nvPr/>
        </p:nvSpPr>
        <p:spPr>
          <a:xfrm>
            <a:off x="1772028" y="6025861"/>
            <a:ext cx="1507104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mraY</a:t>
            </a:r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mutation 8</a:t>
            </a:r>
            <a:endParaRPr lang="en-US" sz="160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CC5FD59-2346-8509-7AED-7B46B66CDC41}"/>
              </a:ext>
            </a:extLst>
          </p:cNvPr>
          <p:cNvSpPr txBox="1"/>
          <p:nvPr/>
        </p:nvSpPr>
        <p:spPr>
          <a:xfrm>
            <a:off x="6724866" y="6102077"/>
            <a:ext cx="150710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hfq</a:t>
            </a:r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WT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E6AD40-B783-6EB3-FCD6-E013D2F73D5E}"/>
              </a:ext>
            </a:extLst>
          </p:cNvPr>
          <p:cNvSpPr txBox="1"/>
          <p:nvPr/>
        </p:nvSpPr>
        <p:spPr>
          <a:xfrm>
            <a:off x="3340241" y="6040736"/>
            <a:ext cx="150710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pdpC</a:t>
            </a:r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WT</a:t>
            </a:r>
            <a:endParaRPr lang="en-US" sz="160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83A54B6-279C-443E-BC67-512396B7B5A0}"/>
              </a:ext>
            </a:extLst>
          </p:cNvPr>
          <p:cNvSpPr txBox="1"/>
          <p:nvPr/>
        </p:nvSpPr>
        <p:spPr>
          <a:xfrm>
            <a:off x="236216" y="733836"/>
            <a:ext cx="12192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</a:pPr>
            <a:r>
              <a:rPr lang="en-US" sz="1100" b="1" i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mraY</a:t>
            </a:r>
            <a:r>
              <a:rPr lang="en-US" sz="11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mutation8</a:t>
            </a:r>
            <a:r>
              <a:rPr lang="en-US" sz="11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auaaaaaauuugaaccaauuauuuagacgcuaauuuugacucuauuaaaaaaauaacauaucuauuauaauacuccaaggucauua</a:t>
            </a:r>
            <a:r>
              <a:rPr lang="en-US" sz="1100" u="sng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AGGAGG</a:t>
            </a:r>
            <a:r>
              <a:rPr lang="en-US" sz="1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uuaaauau AUG </a:t>
            </a:r>
            <a:r>
              <a:rPr lang="en-US" sz="1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cugauuuaucuuuuu</a:t>
            </a:r>
            <a:br>
              <a:rPr lang="en-US" sz="1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</a:br>
            <a:r>
              <a:rPr lang="en-US" sz="1100" b="1" i="1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mraY</a:t>
            </a:r>
            <a:r>
              <a:rPr lang="en-US" sz="11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WT UTR:    </a:t>
            </a:r>
            <a:r>
              <a:rPr lang="en-US" sz="1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auaaaaaauuugaaccaauuauuuagacgcuaauuuugacucuauuaaaaaaauaacauaucuauuauaauacuccaaggucauua</a:t>
            </a:r>
            <a:r>
              <a:rPr lang="en-US" sz="1100" u="sng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aacauu</a:t>
            </a:r>
            <a:r>
              <a:rPr lang="en-US" sz="1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uuaaauau AUG </a:t>
            </a:r>
            <a:r>
              <a:rPr lang="en-US" sz="1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cugauuuaucuuuuu</a:t>
            </a:r>
            <a:br>
              <a:rPr lang="en-US" sz="11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100" b="1" i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pdpC</a:t>
            </a:r>
            <a:r>
              <a:rPr lang="en-US" sz="11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UTR:       </a:t>
            </a:r>
            <a:r>
              <a:rPr lang="en-US" sz="1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tgaaatatcaattgaaaataataaaaaaaatcagatatacctaagttattttaatttatgaaaaatccgaatcactatctgataaatta</a:t>
            </a:r>
            <a:r>
              <a:rPr lang="en-US" sz="1100" u="sng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aggagg</a:t>
            </a:r>
            <a:r>
              <a:rPr lang="en-US" sz="1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cacat AUG </a:t>
            </a:r>
            <a:r>
              <a:rPr lang="en-US" sz="1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aacgacaaatatgaa</a:t>
            </a:r>
            <a:br>
              <a:rPr lang="en-US" sz="1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100" b="1" i="1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hfq</a:t>
            </a:r>
            <a:r>
              <a:rPr lang="en-US" sz="11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mutation 1: </a:t>
            </a:r>
            <a:r>
              <a:rPr lang="en-US" sz="1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_______uagauauaaaucuugcuagaauauacgcgaaguuuaauuguuaaacuugauaaaauaauaacuauaacaaaauaauuaaa</a:t>
            </a:r>
            <a:r>
              <a:rPr lang="en-US" sz="1100" u="sng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aggaag</a:t>
            </a:r>
            <a:r>
              <a:rPr lang="en-US" sz="1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ugagaua </a:t>
            </a:r>
            <a:r>
              <a:rPr lang="en-US" sz="1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aug</a:t>
            </a:r>
            <a:r>
              <a:rPr lang="en-US" sz="1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ucaagaauaucaucu</a:t>
            </a:r>
            <a:br>
              <a:rPr lang="en-US" sz="1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100" b="1" i="1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hfq</a:t>
            </a:r>
            <a:r>
              <a:rPr lang="en-US" sz="11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WT UTR:     </a:t>
            </a:r>
            <a:r>
              <a:rPr lang="en-US" sz="1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uugcugauagauauaaaucuugcuagaauauacgcgaaguuuaauuguuaaacuugauaaaauaauaacuauaacaaaauaauuaaa</a:t>
            </a:r>
            <a:r>
              <a:rPr lang="en-US" sz="1100" u="sng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aggaag</a:t>
            </a:r>
            <a:r>
              <a:rPr lang="en-US" sz="1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ugagaua </a:t>
            </a:r>
            <a:r>
              <a:rPr lang="en-US" sz="1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aug</a:t>
            </a:r>
            <a:r>
              <a:rPr lang="en-US" sz="1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ucaagaauaucaucu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5A71D56-1202-DCB3-1E38-12634563457F}"/>
              </a:ext>
            </a:extLst>
          </p:cNvPr>
          <p:cNvCxnSpPr>
            <a:cxnSpLocks/>
          </p:cNvCxnSpPr>
          <p:nvPr/>
        </p:nvCxnSpPr>
        <p:spPr>
          <a:xfrm flipH="1">
            <a:off x="6927387" y="6002132"/>
            <a:ext cx="1156338" cy="34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12D3F11-B04A-4416-9074-FC9D5142C5E5}"/>
              </a:ext>
            </a:extLst>
          </p:cNvPr>
          <p:cNvGraphicFramePr>
            <a:graphicFrameLocks/>
          </p:cNvGraphicFramePr>
          <p:nvPr/>
        </p:nvGraphicFramePr>
        <p:xfrm>
          <a:off x="1363884" y="2226357"/>
          <a:ext cx="8736469" cy="3434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F49A0918-1C5F-9DF1-6A20-A1D2865000CB}"/>
              </a:ext>
            </a:extLst>
          </p:cNvPr>
          <p:cNvSpPr txBox="1"/>
          <p:nvPr/>
        </p:nvSpPr>
        <p:spPr>
          <a:xfrm>
            <a:off x="8329127" y="6148971"/>
            <a:ext cx="150710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mraY</a:t>
            </a:r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WT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9211FA9-509B-A435-E681-288583C62527}"/>
              </a:ext>
            </a:extLst>
          </p:cNvPr>
          <p:cNvCxnSpPr>
            <a:cxnSpLocks/>
          </p:cNvCxnSpPr>
          <p:nvPr/>
        </p:nvCxnSpPr>
        <p:spPr>
          <a:xfrm flipH="1">
            <a:off x="8606762" y="6006352"/>
            <a:ext cx="1156338" cy="34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99F881A5-516C-25B2-BB41-977DB183C4C0}"/>
              </a:ext>
            </a:extLst>
          </p:cNvPr>
          <p:cNvSpPr txBox="1"/>
          <p:nvPr/>
        </p:nvSpPr>
        <p:spPr>
          <a:xfrm>
            <a:off x="8634120" y="5601126"/>
            <a:ext cx="1318287" cy="322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            -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9D4CBB-FD72-85D9-A60B-E1DF2799A011}"/>
              </a:ext>
            </a:extLst>
          </p:cNvPr>
          <p:cNvSpPr txBox="1"/>
          <p:nvPr/>
        </p:nvSpPr>
        <p:spPr>
          <a:xfrm>
            <a:off x="4986689" y="6077105"/>
            <a:ext cx="150710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hfq 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mutation 1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6D6ED08-B4CC-C6BE-CB94-E1446A32FC02}"/>
              </a:ext>
            </a:extLst>
          </p:cNvPr>
          <p:cNvSpPr txBox="1"/>
          <p:nvPr/>
        </p:nvSpPr>
        <p:spPr>
          <a:xfrm>
            <a:off x="7689233" y="1710662"/>
            <a:ext cx="26171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0.72-fold</a:t>
            </a:r>
          </a:p>
          <a:p>
            <a:pPr algn="ctr"/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7DD6908-4C0D-705C-31E6-466BB19924A2}"/>
              </a:ext>
            </a:extLst>
          </p:cNvPr>
          <p:cNvCxnSpPr>
            <a:cxnSpLocks/>
          </p:cNvCxnSpPr>
          <p:nvPr/>
        </p:nvCxnSpPr>
        <p:spPr>
          <a:xfrm flipH="1">
            <a:off x="8606762" y="2034094"/>
            <a:ext cx="951835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682CF4E-D4D2-5604-7229-859BB5D1CA43}"/>
              </a:ext>
            </a:extLst>
          </p:cNvPr>
          <p:cNvSpPr txBox="1"/>
          <p:nvPr/>
        </p:nvSpPr>
        <p:spPr>
          <a:xfrm>
            <a:off x="23761" y="83931"/>
            <a:ext cx="121682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Question: </a:t>
            </a:r>
            <a:r>
              <a:rPr lang="en-US" dirty="0"/>
              <a:t>Do ideal SDs in other UTRs (besides pdpA) lead to loss of regulation by bS21-2? Does 5’ end of hfq UTR impact regulation?</a:t>
            </a:r>
          </a:p>
          <a:p>
            <a:endParaRPr lang="en-US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60CDAC-8BFD-A21E-2F18-CAC1F1DC958F}"/>
              </a:ext>
            </a:extLst>
          </p:cNvPr>
          <p:cNvSpPr txBox="1"/>
          <p:nvPr/>
        </p:nvSpPr>
        <p:spPr>
          <a:xfrm>
            <a:off x="1798735" y="4911405"/>
            <a:ext cx="791062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Conclusions: </a:t>
            </a:r>
            <a:r>
              <a:rPr lang="en-US" dirty="0"/>
              <a:t>Ideal SD removes down-regulation; non-ideal SD is necessary, but not sufficient, to cause regulation</a:t>
            </a:r>
          </a:p>
        </p:txBody>
      </p:sp>
    </p:spTree>
    <p:extLst>
      <p:ext uri="{BB962C8B-B14F-4D97-AF65-F5344CB8AC3E}">
        <p14:creationId xmlns:p14="http://schemas.microsoft.com/office/powerpoint/2010/main" val="3464027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364D439-5FD7-005D-6FF4-C30A519F9794}"/>
              </a:ext>
            </a:extLst>
          </p:cNvPr>
          <p:cNvSpPr txBox="1"/>
          <p:nvPr/>
        </p:nvSpPr>
        <p:spPr>
          <a:xfrm>
            <a:off x="378541" y="346775"/>
            <a:ext cx="9296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Question: </a:t>
            </a:r>
            <a:r>
              <a:rPr lang="en-US" dirty="0"/>
              <a:t>When do </a:t>
            </a:r>
            <a:r>
              <a:rPr lang="en-US" dirty="0" err="1"/>
              <a:t>Δ</a:t>
            </a:r>
            <a:r>
              <a:rPr lang="en-US" i="1" dirty="0" err="1"/>
              <a:t>hfq</a:t>
            </a:r>
            <a:r>
              <a:rPr lang="en-US" dirty="0"/>
              <a:t> and </a:t>
            </a:r>
            <a:r>
              <a:rPr lang="en-US" dirty="0" err="1"/>
              <a:t>Δ</a:t>
            </a:r>
            <a:r>
              <a:rPr lang="en-US" i="1" dirty="0" err="1"/>
              <a:t>hfq</a:t>
            </a:r>
            <a:r>
              <a:rPr lang="en-US" i="1" dirty="0"/>
              <a:t> </a:t>
            </a:r>
            <a:r>
              <a:rPr lang="en-US" dirty="0"/>
              <a:t>Δ</a:t>
            </a:r>
            <a:r>
              <a:rPr lang="en-US" i="1" dirty="0"/>
              <a:t>rpsU2 </a:t>
            </a:r>
            <a:r>
              <a:rPr lang="en-US" dirty="0"/>
              <a:t>reach mid-log phase?</a:t>
            </a:r>
          </a:p>
          <a:p>
            <a:endParaRPr lang="en-US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62C3856-8134-67B0-B2DD-AA3C59EFCB91}"/>
              </a:ext>
            </a:extLst>
          </p:cNvPr>
          <p:cNvSpPr txBox="1"/>
          <p:nvPr/>
        </p:nvSpPr>
        <p:spPr>
          <a:xfrm>
            <a:off x="0" y="5995878"/>
            <a:ext cx="7910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Conclusions: </a:t>
            </a:r>
            <a:r>
              <a:rPr lang="en-US" dirty="0"/>
              <a:t>Around 5 hours, or OD 2.2-2.5</a:t>
            </a:r>
          </a:p>
          <a:p>
            <a:r>
              <a:rPr lang="en-US" b="1" dirty="0"/>
              <a:t>Next steps: </a:t>
            </a:r>
            <a:r>
              <a:rPr lang="en-US" dirty="0"/>
              <a:t> Western blot to assess FPI protein abundance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830F405B-449B-0A4F-8698-B845B5FBE1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2300671"/>
              </p:ext>
            </p:extLst>
          </p:nvPr>
        </p:nvGraphicFramePr>
        <p:xfrm>
          <a:off x="199697" y="922824"/>
          <a:ext cx="6695089" cy="5012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CD5F1E9E-CCED-407B-932C-2F7FEA7BB3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9973827"/>
              </p:ext>
            </p:extLst>
          </p:nvPr>
        </p:nvGraphicFramePr>
        <p:xfrm>
          <a:off x="6617969" y="993106"/>
          <a:ext cx="5374333" cy="46171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479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364D439-5FD7-005D-6FF4-C30A519F9794}"/>
              </a:ext>
            </a:extLst>
          </p:cNvPr>
          <p:cNvSpPr txBox="1"/>
          <p:nvPr/>
        </p:nvSpPr>
        <p:spPr>
          <a:xfrm>
            <a:off x="378541" y="346775"/>
            <a:ext cx="9296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Question: </a:t>
            </a:r>
            <a:r>
              <a:rPr lang="en-US" dirty="0"/>
              <a:t>Does </a:t>
            </a:r>
            <a:r>
              <a:rPr lang="en-US" dirty="0" err="1"/>
              <a:t>Δ</a:t>
            </a:r>
            <a:r>
              <a:rPr lang="en-US" i="1" dirty="0" err="1"/>
              <a:t>hfq</a:t>
            </a:r>
            <a:r>
              <a:rPr lang="en-US" i="1" dirty="0"/>
              <a:t> </a:t>
            </a:r>
            <a:r>
              <a:rPr lang="en-US" dirty="0"/>
              <a:t>Δ</a:t>
            </a:r>
            <a:r>
              <a:rPr lang="en-US" i="1" dirty="0"/>
              <a:t>rpsU2 </a:t>
            </a:r>
            <a:r>
              <a:rPr lang="en-US" dirty="0"/>
              <a:t>produce FPI proteins similar to wild-type levels??</a:t>
            </a:r>
          </a:p>
          <a:p>
            <a:endParaRPr lang="en-US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62C3856-8134-67B0-B2DD-AA3C59EFCB91}"/>
              </a:ext>
            </a:extLst>
          </p:cNvPr>
          <p:cNvSpPr txBox="1"/>
          <p:nvPr/>
        </p:nvSpPr>
        <p:spPr>
          <a:xfrm>
            <a:off x="0" y="5712098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Conclusions: </a:t>
            </a:r>
            <a:r>
              <a:rPr lang="en-US" dirty="0"/>
              <a:t>Sort of…for PdpB it seems to but for all the others there is less produced. </a:t>
            </a:r>
            <a:r>
              <a:rPr lang="en-US" dirty="0" err="1"/>
              <a:t>Δ</a:t>
            </a:r>
            <a:r>
              <a:rPr lang="en-US" i="1" dirty="0" err="1"/>
              <a:t>hfq</a:t>
            </a:r>
            <a:r>
              <a:rPr lang="en-US" i="1" dirty="0"/>
              <a:t> </a:t>
            </a:r>
            <a:r>
              <a:rPr lang="en-US" dirty="0"/>
              <a:t>results do not replicate what we found last time.</a:t>
            </a:r>
          </a:p>
          <a:p>
            <a:r>
              <a:rPr lang="en-US" b="1" dirty="0"/>
              <a:t>Next steps: </a:t>
            </a:r>
            <a:r>
              <a:rPr lang="en-US" dirty="0"/>
              <a:t> Repeat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DBDFCA6-6F25-C5A1-5B82-153AEB2C9F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92273"/>
            <a:ext cx="6395104" cy="324248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1A78AEF-319D-928F-12AA-59394A3304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5104" y="1269561"/>
            <a:ext cx="5008620" cy="3920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5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7FC530C-5F5E-C2CB-C55E-35A25242E063}"/>
              </a:ext>
            </a:extLst>
          </p:cNvPr>
          <p:cNvSpPr txBox="1"/>
          <p:nvPr/>
        </p:nvSpPr>
        <p:spPr>
          <a:xfrm>
            <a:off x="378541" y="346775"/>
            <a:ext cx="9296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Question: </a:t>
            </a:r>
            <a:r>
              <a:rPr lang="en-US" dirty="0"/>
              <a:t>Are there mutations in the </a:t>
            </a:r>
            <a:r>
              <a:rPr lang="en-US" dirty="0" err="1"/>
              <a:t>Δ</a:t>
            </a:r>
            <a:r>
              <a:rPr lang="en-US" i="1" dirty="0" err="1"/>
              <a:t>hfq</a:t>
            </a:r>
            <a:r>
              <a:rPr lang="en-US" i="1" dirty="0"/>
              <a:t> </a:t>
            </a:r>
            <a:r>
              <a:rPr lang="en-US" dirty="0"/>
              <a:t>Δ</a:t>
            </a:r>
            <a:r>
              <a:rPr lang="en-US" i="1" dirty="0"/>
              <a:t>rpsU2 </a:t>
            </a:r>
            <a:r>
              <a:rPr lang="en-US" dirty="0"/>
              <a:t>strains I made?</a:t>
            </a:r>
          </a:p>
          <a:p>
            <a:endParaRPr lang="en-US" b="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14E864A-E4ED-6544-8003-4FDFD32B6F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477" y="1229710"/>
            <a:ext cx="11230026" cy="322667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F2B70D4-D425-7088-EDB0-8128150D1136}"/>
              </a:ext>
            </a:extLst>
          </p:cNvPr>
          <p:cNvSpPr txBox="1"/>
          <p:nvPr/>
        </p:nvSpPr>
        <p:spPr>
          <a:xfrm>
            <a:off x="596477" y="5176071"/>
            <a:ext cx="7910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Conclusions: </a:t>
            </a:r>
            <a:r>
              <a:rPr lang="en-US" dirty="0"/>
              <a:t>Yes, but impacts of these mutations are not known</a:t>
            </a:r>
          </a:p>
          <a:p>
            <a:r>
              <a:rPr lang="en-US" b="1" dirty="0"/>
              <a:t>Next steps: </a:t>
            </a:r>
            <a:r>
              <a:rPr lang="en-US" dirty="0"/>
              <a:t> Replicate previous experiments with KRLVS219.2 or 219.3</a:t>
            </a:r>
          </a:p>
        </p:txBody>
      </p:sp>
    </p:spTree>
    <p:extLst>
      <p:ext uri="{BB962C8B-B14F-4D97-AF65-F5344CB8AC3E}">
        <p14:creationId xmlns:p14="http://schemas.microsoft.com/office/powerpoint/2010/main" val="2299145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682CF4E-D4D2-5604-7229-859BB5D1CA43}"/>
              </a:ext>
            </a:extLst>
          </p:cNvPr>
          <p:cNvSpPr txBox="1"/>
          <p:nvPr/>
        </p:nvSpPr>
        <p:spPr>
          <a:xfrm>
            <a:off x="349582" y="514855"/>
            <a:ext cx="121682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Question: </a:t>
            </a:r>
            <a:r>
              <a:rPr lang="en-US" dirty="0"/>
              <a:t>Are there changes in abundance of any </a:t>
            </a:r>
            <a:r>
              <a:rPr lang="en-US" dirty="0" err="1"/>
              <a:t>RNAses</a:t>
            </a:r>
            <a:r>
              <a:rPr lang="en-US" dirty="0"/>
              <a:t> in cells lacking bS21-2? </a:t>
            </a:r>
          </a:p>
          <a:p>
            <a:endParaRPr lang="en-US" b="1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42C7FF0-45A1-21B9-3519-B5AB1373FA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537828"/>
              </p:ext>
            </p:extLst>
          </p:nvPr>
        </p:nvGraphicFramePr>
        <p:xfrm>
          <a:off x="1200991" y="1379483"/>
          <a:ext cx="9260958" cy="357371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75907">
                  <a:extLst>
                    <a:ext uri="{9D8B030D-6E8A-4147-A177-3AD203B41FA5}">
                      <a16:colId xmlns:a16="http://schemas.microsoft.com/office/drawing/2014/main" val="1886551802"/>
                    </a:ext>
                  </a:extLst>
                </a:gridCol>
                <a:gridCol w="978195">
                  <a:extLst>
                    <a:ext uri="{9D8B030D-6E8A-4147-A177-3AD203B41FA5}">
                      <a16:colId xmlns:a16="http://schemas.microsoft.com/office/drawing/2014/main" val="746056653"/>
                    </a:ext>
                  </a:extLst>
                </a:gridCol>
                <a:gridCol w="1568852">
                  <a:extLst>
                    <a:ext uri="{9D8B030D-6E8A-4147-A177-3AD203B41FA5}">
                      <a16:colId xmlns:a16="http://schemas.microsoft.com/office/drawing/2014/main" val="2193585590"/>
                    </a:ext>
                  </a:extLst>
                </a:gridCol>
                <a:gridCol w="2585545">
                  <a:extLst>
                    <a:ext uri="{9D8B030D-6E8A-4147-A177-3AD203B41FA5}">
                      <a16:colId xmlns:a16="http://schemas.microsoft.com/office/drawing/2014/main" val="1653662224"/>
                    </a:ext>
                  </a:extLst>
                </a:gridCol>
                <a:gridCol w="1308840">
                  <a:extLst>
                    <a:ext uri="{9D8B030D-6E8A-4147-A177-3AD203B41FA5}">
                      <a16:colId xmlns:a16="http://schemas.microsoft.com/office/drawing/2014/main" val="3186518596"/>
                    </a:ext>
                  </a:extLst>
                </a:gridCol>
                <a:gridCol w="1543619">
                  <a:extLst>
                    <a:ext uri="{9D8B030D-6E8A-4147-A177-3AD203B41FA5}">
                      <a16:colId xmlns:a16="http://schemas.microsoft.com/office/drawing/2014/main" val="3254152176"/>
                    </a:ext>
                  </a:extLst>
                </a:gridCol>
              </a:tblGrid>
              <a:tr h="11048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Locus Number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Gene name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Protein name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Protein function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Log2 fold-change LVS vs. </a:t>
                      </a:r>
                      <a:r>
                        <a:rPr lang="el-GR" sz="1800" b="1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Δ</a:t>
                      </a:r>
                      <a:r>
                        <a:rPr lang="en-US" sz="1800" b="1" i="1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rpsU2</a:t>
                      </a:r>
                      <a:endParaRPr lang="en-US" sz="1800" b="1" i="1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Adjusted p-value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20103945"/>
                  </a:ext>
                </a:extLst>
              </a:tr>
              <a:tr h="4419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FTL_1182</a:t>
                      </a:r>
                      <a:endParaRPr lang="en-US" sz="180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rnhB</a:t>
                      </a:r>
                      <a:endParaRPr lang="en-US" sz="18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ribonuclease HII</a:t>
                      </a:r>
                      <a:endParaRPr lang="en-US" sz="18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Breaks down RNA primers during DNA synthesis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0.97698709</a:t>
                      </a:r>
                      <a:endParaRPr lang="en-US" sz="180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2.40E-05</a:t>
                      </a:r>
                      <a:endParaRPr lang="en-US" sz="18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94166800"/>
                  </a:ext>
                </a:extLst>
              </a:tr>
              <a:tr h="66289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FTL_0554</a:t>
                      </a:r>
                      <a:endParaRPr lang="en-US" sz="180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rnc</a:t>
                      </a:r>
                      <a:endParaRPr lang="en-US" sz="1800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ribonuclease III</a:t>
                      </a:r>
                      <a:endParaRPr lang="en-US" sz="18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Process 16S rRNA, some mRNA, tRNA;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Known function cleaving mRNA-sRNA duplexes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1.34780364</a:t>
                      </a:r>
                      <a:endParaRPr lang="en-US" sz="18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5.26E-05</a:t>
                      </a:r>
                      <a:endParaRPr lang="en-US" sz="180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943876"/>
                  </a:ext>
                </a:extLst>
              </a:tr>
              <a:tr h="66289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FTL_0556</a:t>
                      </a:r>
                      <a:endParaRPr lang="en-US" sz="180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rnr</a:t>
                      </a:r>
                      <a:endParaRPr lang="en-US" sz="1800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ribonuclease R</a:t>
                      </a:r>
                      <a:endParaRPr lang="en-US" sz="18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Maturation of </a:t>
                      </a:r>
                      <a:r>
                        <a:rPr lang="en-US" sz="1800" dirty="0" err="1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tmRNAs</a:t>
                      </a: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+ rRNAs; degradation of rRNA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0.65613578</a:t>
                      </a:r>
                      <a:endParaRPr lang="en-US" sz="18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1.33E-05</a:t>
                      </a:r>
                      <a:endParaRPr lang="en-US" sz="18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04722891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75FC87AB-8E2A-AA78-7B78-7CC92D667454}"/>
              </a:ext>
            </a:extLst>
          </p:cNvPr>
          <p:cNvSpPr txBox="1"/>
          <p:nvPr/>
        </p:nvSpPr>
        <p:spPr>
          <a:xfrm>
            <a:off x="349582" y="5171492"/>
            <a:ext cx="11180266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Conclusions: </a:t>
            </a:r>
            <a:r>
              <a:rPr lang="en-US" dirty="0"/>
              <a:t>Increase in abundance of hfq may be associated with increased abundance of </a:t>
            </a:r>
            <a:r>
              <a:rPr lang="en-US" dirty="0" err="1"/>
              <a:t>RNAses</a:t>
            </a:r>
            <a:r>
              <a:rPr lang="en-US" dirty="0"/>
              <a:t>, perhaps suggesting a mechanism for post-transcriptional regulation when bS21-2 is missing.</a:t>
            </a:r>
          </a:p>
          <a:p>
            <a:endParaRPr lang="en-US" dirty="0"/>
          </a:p>
          <a:p>
            <a:r>
              <a:rPr lang="en-US" b="1" dirty="0"/>
              <a:t>Next steps: </a:t>
            </a:r>
            <a:r>
              <a:rPr lang="en-US" dirty="0"/>
              <a:t>Consider genes with differences in transcript AND protein abundance. Also, if pursuing this Hfq model, perhaps we want to directly look at binding by cross-linking and IP-</a:t>
            </a:r>
            <a:r>
              <a:rPr lang="en-US" dirty="0" err="1"/>
              <a:t>ing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2758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400</Words>
  <Application>Microsoft Office PowerPoint</Application>
  <PresentationFormat>Widescreen</PresentationFormat>
  <Paragraphs>68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Helvetica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70</cp:revision>
  <dcterms:created xsi:type="dcterms:W3CDTF">2022-09-15T18:24:41Z</dcterms:created>
  <dcterms:modified xsi:type="dcterms:W3CDTF">2022-11-15T18:07:28Z</dcterms:modified>
</cp:coreProperties>
</file>